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482" r:id="rId3"/>
    <p:sldId id="483" r:id="rId4"/>
    <p:sldId id="484" r:id="rId5"/>
    <p:sldId id="485" r:id="rId6"/>
    <p:sldId id="486" r:id="rId7"/>
    <p:sldId id="487" r:id="rId8"/>
    <p:sldId id="340" r:id="rId9"/>
    <p:sldId id="341" r:id="rId10"/>
    <p:sldId id="450" r:id="rId11"/>
    <p:sldId id="412" r:id="rId12"/>
    <p:sldId id="416" r:id="rId13"/>
    <p:sldId id="466" r:id="rId14"/>
    <p:sldId id="465" r:id="rId15"/>
    <p:sldId id="433" r:id="rId16"/>
    <p:sldId id="467" r:id="rId17"/>
    <p:sldId id="473" r:id="rId18"/>
    <p:sldId id="474" r:id="rId19"/>
    <p:sldId id="451" r:id="rId20"/>
    <p:sldId id="452" r:id="rId21"/>
    <p:sldId id="469" r:id="rId22"/>
    <p:sldId id="441" r:id="rId23"/>
    <p:sldId id="468" r:id="rId24"/>
    <p:sldId id="479" r:id="rId25"/>
    <p:sldId id="472" r:id="rId26"/>
    <p:sldId id="459" r:id="rId27"/>
    <p:sldId id="456" r:id="rId28"/>
    <p:sldId id="453" r:id="rId29"/>
    <p:sldId id="454" r:id="rId30"/>
    <p:sldId id="463" r:id="rId31"/>
    <p:sldId id="464" r:id="rId32"/>
    <p:sldId id="458" r:id="rId33"/>
    <p:sldId id="462" r:id="rId34"/>
    <p:sldId id="475" r:id="rId35"/>
    <p:sldId id="461" r:id="rId36"/>
    <p:sldId id="478" r:id="rId37"/>
    <p:sldId id="455" r:id="rId38"/>
    <p:sldId id="457" r:id="rId39"/>
    <p:sldId id="477" r:id="rId40"/>
    <p:sldId id="442" r:id="rId41"/>
    <p:sldId id="460" r:id="rId42"/>
    <p:sldId id="488" r:id="rId43"/>
    <p:sldId id="445" r:id="rId44"/>
    <p:sldId id="446" r:id="rId45"/>
    <p:sldId id="447" r:id="rId46"/>
    <p:sldId id="448" r:id="rId47"/>
    <p:sldId id="449" r:id="rId48"/>
    <p:sldId id="471" r:id="rId49"/>
    <p:sldId id="476" r:id="rId50"/>
    <p:sldId id="47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2877" autoAdjust="0"/>
  </p:normalViewPr>
  <p:slideViewPr>
    <p:cSldViewPr snapToGrid="0" snapToObjects="1">
      <p:cViewPr varScale="1">
        <p:scale>
          <a:sx n="103" d="100"/>
          <a:sy n="103" d="100"/>
        </p:scale>
        <p:origin x="-1800" y="-10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CD6C7-AC89-1242-8D32-A50FE29FB019}" type="datetimeFigureOut">
              <a:rPr lang="en-US" smtClean="0"/>
              <a:t>3/29/2018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6468C-EE4F-5048-A29B-1E095E19E9E5}" type="slidenum">
              <a:rPr lang="en-US" smtClean="0"/>
              <a:t>‹№›</a:t>
            </a:fld>
            <a:endParaRPr lang="en-US" dirty="0"/>
          </a:p>
        </p:txBody>
      </p:sp>
    </p:spTree>
    <p:extLst>
      <p:ext uri="{BB962C8B-B14F-4D97-AF65-F5344CB8AC3E}">
        <p14:creationId xmlns:p14="http://schemas.microsoft.com/office/powerpoint/2010/main" val="21537499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57DF69-D90A-994C-9158-A391C1786387}" type="slidenum">
              <a:rPr lang="en-US"/>
              <a:pPr>
                <a:defRPr/>
              </a:pPr>
              <a:t>8</a:t>
            </a:fld>
            <a:endParaRPr lang="en-US" dirty="0"/>
          </a:p>
        </p:txBody>
      </p:sp>
      <p:sp>
        <p:nvSpPr>
          <p:cNvPr id="962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62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066550-6079-B141-9127-26D709F85528}" type="slidenum">
              <a:rPr lang="en-US"/>
              <a:pPr>
                <a:defRPr/>
              </a:pPr>
              <a:t>9</a:t>
            </a:fld>
            <a:endParaRPr lang="en-US" dirty="0"/>
          </a:p>
        </p:txBody>
      </p:sp>
      <p:sp>
        <p:nvSpPr>
          <p:cNvPr id="399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t>3/29/2018</a:t>
            </a:fld>
            <a:endParaRPr lang="en-US" dirty="0"/>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GB"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3/29/2018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dirty="0"/>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3/29/2018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3/29/2018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t>3/29/2018</a:t>
            </a:fld>
            <a:endParaRPr lang="en-US" dirty="0"/>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dirty="0"/>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GB" dirty="0"/>
          </a:p>
        </p:txBody>
      </p:sp>
      <p:sp>
        <p:nvSpPr>
          <p:cNvPr id="4" name="Rectangle 20"/>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21"/>
          <p:cNvSpPr>
            <a:spLocks noGrp="1" noChangeArrowheads="1"/>
          </p:cNvSpPr>
          <p:nvPr>
            <p:ph type="sldNum" sz="quarter" idx="12"/>
          </p:nvPr>
        </p:nvSpPr>
        <p:spPr>
          <a:ln/>
        </p:spPr>
        <p:txBody>
          <a:bodyPr/>
          <a:lstStyle>
            <a:lvl1pPr>
              <a:defRPr/>
            </a:lvl1pPr>
          </a:lstStyle>
          <a:p>
            <a:pPr>
              <a:defRPr/>
            </a:pPr>
            <a:fld id="{15CA8EDC-2BA4-8444-A5FD-F43589380045}" type="slidenum">
              <a:rPr lang="en-GB"/>
              <a:pPr>
                <a:defRPr/>
              </a:pPr>
              <a:t>‹№›</a:t>
            </a:fld>
            <a:endParaRPr lang="en-GB" dirty="0"/>
          </a:p>
        </p:txBody>
      </p:sp>
    </p:spTree>
    <p:extLst>
      <p:ext uri="{BB962C8B-B14F-4D97-AF65-F5344CB8AC3E}">
        <p14:creationId xmlns:p14="http://schemas.microsoft.com/office/powerpoint/2010/main" val="427547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3/29/2018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GB"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B449D725-AF79-4FB6-8D02-83EAC61E3211}" type="datetimeFigureOut">
              <a:rPr lang="en-US" smtClean="0"/>
              <a:t>3/29/2018</a:t>
            </a:fld>
            <a:endParaRPr lang="en-US" dirty="0"/>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076629CB-7937-4506-A327-ACF88B95BB03}" type="slidenum">
              <a:rPr lang="en-US" smtClean="0"/>
              <a:t>‹№›</a:t>
            </a:fld>
            <a:endParaRPr lang="en-US" dirty="0"/>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GB" dirty="0"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GB"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449D725-AF79-4FB6-8D02-83EAC61E3211}" type="datetimeFigureOut">
              <a:rPr lang="en-US" smtClean="0"/>
              <a:t>3/29/2018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GB"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449D725-AF79-4FB6-8D02-83EAC61E3211}" type="datetimeFigureOut">
              <a:rPr lang="en-US" smtClean="0"/>
              <a:t>3/29/2018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B449D725-AF79-4FB6-8D02-83EAC61E3211}" type="datetimeFigureOut">
              <a:rPr lang="en-US" smtClean="0"/>
              <a:t>3/29/2018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6629CB-7937-4506-A327-ACF88B95BB03}" type="slidenum">
              <a:rPr lang="en-US" smtClean="0"/>
              <a:t>‹№›</a:t>
            </a:fld>
            <a:endParaRPr lang="en-US" dirty="0"/>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B449D725-AF79-4FB6-8D02-83EAC61E3211}" type="datetimeFigureOut">
              <a:rPr lang="en-US" smtClean="0"/>
              <a:t>3/29/2018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9D725-AF79-4FB6-8D02-83EAC61E3211}" type="datetimeFigureOut">
              <a:rPr lang="en-US" smtClean="0"/>
              <a:t>3/29/2018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GB"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3/29/2018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B449D725-AF79-4FB6-8D02-83EAC61E3211}" type="datetimeFigureOut">
              <a:rPr lang="en-US" smtClean="0"/>
              <a:t>3/29/2018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076629CB-7937-4506-A327-ACF88B95BB0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Jaq8b6mgg9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jSGOjELQJ7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BkhTc_RIaJ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enga.e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scottishhombudsman.org.uk" TargetMode="External"/><Relationship Id="rId2" Type="http://schemas.openxmlformats.org/officeDocument/2006/relationships/hyperlink" Target="http://www.oiahe.org.u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delni.gov.uk" TargetMode="External"/><Relationship Id="rId3" Type="http://schemas.openxmlformats.org/officeDocument/2006/relationships/hyperlink" Target="http://www.heacademy.ac.uk" TargetMode="External"/><Relationship Id="rId7" Type="http://schemas.openxmlformats.org/officeDocument/2006/relationships/hyperlink" Target="http://www.sfc.ac.uk" TargetMode="External"/><Relationship Id="rId2" Type="http://schemas.openxmlformats.org/officeDocument/2006/relationships/hyperlink" Target="http://www.nus.org.uk" TargetMode="External"/><Relationship Id="rId1" Type="http://schemas.openxmlformats.org/officeDocument/2006/relationships/slideLayout" Target="../slideLayouts/slideLayout2.xml"/><Relationship Id="rId6" Type="http://schemas.openxmlformats.org/officeDocument/2006/relationships/hyperlink" Target="http://www.hefcw.ac.uk" TargetMode="External"/><Relationship Id="rId5" Type="http://schemas.openxmlformats.org/officeDocument/2006/relationships/hyperlink" Target="http://www.hefce.ac.uk" TargetMode="External"/><Relationship Id="rId4" Type="http://schemas.openxmlformats.org/officeDocument/2006/relationships/hyperlink" Target="http://www.qaa.a.cuk/InstitutionReports/types-of-review"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esu-online.org/news/article/6068/Overview-on-Student-Centred-Learning-in-Higher-Education-in-Europe/" TargetMode="External"/><Relationship Id="rId2" Type="http://schemas.openxmlformats.org/officeDocument/2006/relationships/hyperlink" Target="http://www.esu-online.org/resources/6068/Student-Centred-Learning-Toolkit/" TargetMode="External"/><Relationship Id="rId1" Type="http://schemas.openxmlformats.org/officeDocument/2006/relationships/slideLayout" Target="../slideLayouts/slideLayout7.xml"/><Relationship Id="rId6" Type="http://schemas.openxmlformats.org/officeDocument/2006/relationships/hyperlink" Target="http://www.heacademy.ac.uk/engagement-through-partnership-students-partners-learning-and-teaching-higher-education" TargetMode="External"/><Relationship Id="rId5" Type="http://schemas.openxmlformats.org/officeDocument/2006/relationships/hyperlink" Target="http://www.bathspa.ac.uk/about-us/our-vision-values-history-and-people" TargetMode="External"/><Relationship Id="rId4" Type="http://schemas.openxmlformats.org/officeDocument/2006/relationships/hyperlink" Target="http://www.heacademy.ac.uk/research/surveys/united-kingdom-engagement-survey-uke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5CaLRiDee0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692" y="321184"/>
            <a:ext cx="8147304" cy="1222354"/>
          </a:xfrm>
        </p:spPr>
        <p:txBody>
          <a:bodyPr>
            <a:noAutofit/>
          </a:bodyPr>
          <a:lstStyle/>
          <a:p>
            <a:r>
              <a:rPr lang="en-GB" sz="3600" dirty="0" smtClean="0">
                <a:effectLst/>
              </a:rPr>
              <a:t/>
            </a:r>
            <a:br>
              <a:rPr lang="en-GB" sz="3600" dirty="0" smtClean="0">
                <a:effectLst/>
              </a:rPr>
            </a:br>
            <a:r>
              <a:rPr lang="en-GB" sz="3600" dirty="0" smtClean="0">
                <a:effectLst/>
              </a:rPr>
              <a:t>Quality Assurance:</a:t>
            </a:r>
            <a:br>
              <a:rPr lang="en-GB" sz="3600" dirty="0" smtClean="0">
                <a:effectLst/>
              </a:rPr>
            </a:br>
            <a:r>
              <a:rPr lang="en-GB" sz="3600" dirty="0" smtClean="0">
                <a:effectLst/>
              </a:rPr>
              <a:t>European and the British Taxonomies</a:t>
            </a:r>
            <a:endParaRPr lang="en-US" sz="3600" dirty="0"/>
          </a:p>
        </p:txBody>
      </p:sp>
      <p:sp>
        <p:nvSpPr>
          <p:cNvPr id="3" name="Subtitle 2"/>
          <p:cNvSpPr>
            <a:spLocks noGrp="1"/>
          </p:cNvSpPr>
          <p:nvPr>
            <p:ph type="subTitle" idx="1"/>
          </p:nvPr>
        </p:nvSpPr>
        <p:spPr>
          <a:xfrm>
            <a:off x="498348" y="2772630"/>
            <a:ext cx="8147304" cy="1285633"/>
          </a:xfrm>
        </p:spPr>
        <p:txBody>
          <a:bodyPr>
            <a:normAutofit/>
          </a:bodyPr>
          <a:lstStyle/>
          <a:p>
            <a:endParaRPr lang="en-GB" dirty="0" smtClean="0">
              <a:effectLst/>
            </a:endParaRPr>
          </a:p>
          <a:p>
            <a:r>
              <a:rPr lang="en-GB" sz="2400" b="1" dirty="0" smtClean="0">
                <a:effectLst/>
              </a:rPr>
              <a:t>Iftikhar H. Malik </a:t>
            </a:r>
            <a:endParaRPr lang="en-US" sz="2400" b="1" dirty="0"/>
          </a:p>
        </p:txBody>
      </p:sp>
      <p:pic>
        <p:nvPicPr>
          <p:cNvPr id="4" name="Picture 3"/>
          <p:cNvPicPr>
            <a:picLocks noChangeAspect="1"/>
          </p:cNvPicPr>
          <p:nvPr/>
        </p:nvPicPr>
        <p:blipFill>
          <a:blip r:embed="rId2"/>
          <a:stretch>
            <a:fillRect/>
          </a:stretch>
        </p:blipFill>
        <p:spPr>
          <a:xfrm>
            <a:off x="3874832" y="4058263"/>
            <a:ext cx="2540000" cy="2565400"/>
          </a:xfrm>
          <a:prstGeom prst="rect">
            <a:avLst/>
          </a:prstGeom>
        </p:spPr>
      </p:pic>
    </p:spTree>
    <p:extLst>
      <p:ext uri="{BB962C8B-B14F-4D97-AF65-F5344CB8AC3E}">
        <p14:creationId xmlns:p14="http://schemas.microsoft.com/office/powerpoint/2010/main" val="3302550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150816_105405.jpg"/>
          <p:cNvPicPr>
            <a:picLocks noGrp="1" noChangeAspect="1"/>
          </p:cNvPicPr>
          <p:nvPr>
            <p:ph idx="1"/>
          </p:nvPr>
        </p:nvPicPr>
        <p:blipFill>
          <a:blip r:embed="rId2" cstate="email">
            <a:extLst>
              <a:ext uri="{28A0092B-C50C-407E-A947-70E740481C1C}">
                <a14:useLocalDpi xmlns:a14="http://schemas.microsoft.com/office/drawing/2010/main" val="0"/>
              </a:ext>
            </a:extLst>
          </a:blip>
          <a:srcRect t="2386" b="2386"/>
          <a:stretch>
            <a:fillRect/>
          </a:stretch>
        </p:blipFill>
        <p:spPr>
          <a:xfrm rot="5400000">
            <a:off x="1443294" y="-64806"/>
            <a:ext cx="6499415" cy="7062738"/>
          </a:xfrm>
        </p:spPr>
      </p:pic>
    </p:spTree>
    <p:extLst>
      <p:ext uri="{BB962C8B-B14F-4D97-AF65-F5344CB8AC3E}">
        <p14:creationId xmlns:p14="http://schemas.microsoft.com/office/powerpoint/2010/main" val="2410974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UlughBegobservatory.jpg"/>
          <p:cNvPicPr>
            <a:picLocks noGrp="1" noChangeAspect="1"/>
          </p:cNvPicPr>
          <p:nvPr>
            <p:ph idx="1"/>
          </p:nvPr>
        </p:nvPicPr>
        <p:blipFill>
          <a:blip r:embed="rId2" cstate="email">
            <a:extLst>
              <a:ext uri="{28A0092B-C50C-407E-A947-70E740481C1C}">
                <a14:useLocalDpi xmlns:a14="http://schemas.microsoft.com/office/drawing/2010/main" val="0"/>
              </a:ext>
            </a:extLst>
          </a:blip>
          <a:srcRect t="13250" b="13250"/>
          <a:stretch>
            <a:fillRect/>
          </a:stretch>
        </p:blipFill>
        <p:spPr>
          <a:xfrm>
            <a:off x="457200" y="1043704"/>
            <a:ext cx="8229600" cy="5082460"/>
          </a:xfrm>
        </p:spPr>
      </p:pic>
    </p:spTree>
    <p:extLst>
      <p:ext uri="{BB962C8B-B14F-4D97-AF65-F5344CB8AC3E}">
        <p14:creationId xmlns:p14="http://schemas.microsoft.com/office/powerpoint/2010/main" val="1501528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150810_091453.jpg"/>
          <p:cNvPicPr>
            <a:picLocks noGrp="1" noChangeAspect="1"/>
          </p:cNvPicPr>
          <p:nvPr>
            <p:ph idx="1"/>
          </p:nvPr>
        </p:nvPicPr>
        <p:blipFill>
          <a:blip r:embed="rId2" cstate="email">
            <a:extLst>
              <a:ext uri="{28A0092B-C50C-407E-A947-70E740481C1C}">
                <a14:useLocalDpi xmlns:a14="http://schemas.microsoft.com/office/drawing/2010/main" val="0"/>
              </a:ext>
            </a:extLst>
          </a:blip>
          <a:srcRect t="1115" b="1115"/>
          <a:stretch>
            <a:fillRect/>
          </a:stretch>
        </p:blipFill>
        <p:spPr>
          <a:xfrm rot="5400000">
            <a:off x="457200" y="1600200"/>
            <a:ext cx="8229600" cy="4525963"/>
          </a:xfrm>
        </p:spPr>
      </p:pic>
    </p:spTree>
    <p:extLst>
      <p:ext uri="{BB962C8B-B14F-4D97-AF65-F5344CB8AC3E}">
        <p14:creationId xmlns:p14="http://schemas.microsoft.com/office/powerpoint/2010/main" val="1614564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sruddin.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26514" y="0"/>
            <a:ext cx="4687085" cy="6858000"/>
          </a:xfrm>
          <a:prstGeom prst="rect">
            <a:avLst/>
          </a:prstGeom>
        </p:spPr>
      </p:pic>
      <p:sp>
        <p:nvSpPr>
          <p:cNvPr id="3" name="TextBox 2"/>
          <p:cNvSpPr txBox="1"/>
          <p:nvPr/>
        </p:nvSpPr>
        <p:spPr>
          <a:xfrm>
            <a:off x="659172" y="1237776"/>
            <a:ext cx="2492990" cy="369332"/>
          </a:xfrm>
          <a:prstGeom prst="rect">
            <a:avLst/>
          </a:prstGeom>
          <a:noFill/>
        </p:spPr>
        <p:txBody>
          <a:bodyPr wrap="none" rtlCol="0">
            <a:spAutoFit/>
          </a:bodyPr>
          <a:lstStyle/>
          <a:p>
            <a:r>
              <a:rPr lang="en-US" dirty="0" smtClean="0"/>
              <a:t>Nasruddin in Moscow</a:t>
            </a:r>
            <a:endParaRPr lang="en-US" dirty="0"/>
          </a:p>
        </p:txBody>
      </p:sp>
    </p:spTree>
    <p:extLst>
      <p:ext uri="{BB962C8B-B14F-4D97-AF65-F5344CB8AC3E}">
        <p14:creationId xmlns:p14="http://schemas.microsoft.com/office/powerpoint/2010/main" val="2109650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chopanza.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3500"/>
            <a:ext cx="9144000" cy="6717323"/>
          </a:xfrm>
          <a:prstGeom prst="rect">
            <a:avLst/>
          </a:prstGeom>
        </p:spPr>
      </p:pic>
    </p:spTree>
    <p:extLst>
      <p:ext uri="{BB962C8B-B14F-4D97-AF65-F5344CB8AC3E}">
        <p14:creationId xmlns:p14="http://schemas.microsoft.com/office/powerpoint/2010/main" val="318299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097717"/>
          </a:xfrm>
        </p:spPr>
        <p:txBody>
          <a:bodyPr/>
          <a:lstStyle/>
          <a:p>
            <a:r>
              <a:rPr lang="en-US" dirty="0" smtClean="0"/>
              <a:t>Outline</a:t>
            </a:r>
            <a:endParaRPr lang="en-US" dirty="0"/>
          </a:p>
        </p:txBody>
      </p:sp>
      <p:sp>
        <p:nvSpPr>
          <p:cNvPr id="3" name="Content Placeholder 2"/>
          <p:cNvSpPr>
            <a:spLocks noGrp="1"/>
          </p:cNvSpPr>
          <p:nvPr>
            <p:ph idx="1"/>
          </p:nvPr>
        </p:nvSpPr>
        <p:spPr>
          <a:xfrm>
            <a:off x="498475" y="918308"/>
            <a:ext cx="8147051" cy="5207855"/>
          </a:xfrm>
        </p:spPr>
        <p:txBody>
          <a:bodyPr>
            <a:normAutofit/>
          </a:bodyPr>
          <a:lstStyle/>
          <a:p>
            <a:endParaRPr lang="en-US" dirty="0" smtClean="0"/>
          </a:p>
          <a:p>
            <a:r>
              <a:rPr lang="en-US" sz="2400" b="1" dirty="0" smtClean="0"/>
              <a:t>Definitional aspects. </a:t>
            </a:r>
          </a:p>
          <a:p>
            <a:r>
              <a:rPr lang="en-US" sz="2400" b="1" dirty="0" smtClean="0"/>
              <a:t>Historical Evolution. Various declarations.</a:t>
            </a:r>
          </a:p>
          <a:p>
            <a:r>
              <a:rPr lang="en-US" sz="2400" b="1" dirty="0" smtClean="0"/>
              <a:t>Objectives and Imperatives.</a:t>
            </a:r>
          </a:p>
          <a:p>
            <a:r>
              <a:rPr lang="en-US" sz="2400" b="1" dirty="0" smtClean="0"/>
              <a:t>Teaching and Learning based on the autonomy of HE Sector.</a:t>
            </a:r>
          </a:p>
          <a:p>
            <a:r>
              <a:rPr lang="en-US" sz="2400" b="1" dirty="0" smtClean="0"/>
              <a:t>Student centered or quality centered! Pointers</a:t>
            </a:r>
          </a:p>
          <a:p>
            <a:r>
              <a:rPr lang="en-US" sz="2400" b="1" dirty="0" smtClean="0"/>
              <a:t>Quality controls: internal and external. Reviews</a:t>
            </a:r>
          </a:p>
          <a:p>
            <a:r>
              <a:rPr lang="en-US" sz="2400" b="1" dirty="0" smtClean="0"/>
              <a:t>Peer Review and Student Satisfaction Surveys (NSS}</a:t>
            </a:r>
          </a:p>
          <a:p>
            <a:endParaRPr lang="en-US" dirty="0"/>
          </a:p>
          <a:p>
            <a:pPr marL="0" indent="0">
              <a:buNone/>
            </a:pPr>
            <a:endParaRPr lang="en-US" dirty="0"/>
          </a:p>
        </p:txBody>
      </p:sp>
    </p:spTree>
    <p:extLst>
      <p:ext uri="{BB962C8B-B14F-4D97-AF65-F5344CB8AC3E}">
        <p14:creationId xmlns:p14="http://schemas.microsoft.com/office/powerpoint/2010/main" val="1810460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by Quality Assurance</a:t>
            </a:r>
            <a:endParaRPr lang="en-US"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Jaq8b6mgg98</a:t>
            </a:r>
            <a:endParaRPr lang="en-US" dirty="0" smtClean="0"/>
          </a:p>
          <a:p>
            <a:endParaRPr lang="en-US" dirty="0"/>
          </a:p>
        </p:txBody>
      </p:sp>
    </p:spTree>
    <p:extLst>
      <p:ext uri="{BB962C8B-B14F-4D97-AF65-F5344CB8AC3E}">
        <p14:creationId xmlns:p14="http://schemas.microsoft.com/office/powerpoint/2010/main" val="1070238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061759"/>
          </a:xfrm>
        </p:spPr>
        <p:txBody>
          <a:bodyPr/>
          <a:lstStyle/>
          <a:p>
            <a:r>
              <a:rPr lang="en-US" sz="3600" dirty="0" smtClean="0"/>
              <a:t>Historical Evolution</a:t>
            </a:r>
            <a:endParaRPr lang="en-US" sz="3600" dirty="0"/>
          </a:p>
        </p:txBody>
      </p:sp>
      <p:sp>
        <p:nvSpPr>
          <p:cNvPr id="3" name="Content Placeholder 2"/>
          <p:cNvSpPr>
            <a:spLocks noGrp="1"/>
          </p:cNvSpPr>
          <p:nvPr>
            <p:ph idx="1"/>
          </p:nvPr>
        </p:nvSpPr>
        <p:spPr>
          <a:xfrm>
            <a:off x="498475" y="1286129"/>
            <a:ext cx="8147051" cy="4840034"/>
          </a:xfrm>
        </p:spPr>
        <p:txBody>
          <a:bodyPr>
            <a:normAutofit fontScale="92500" lnSpcReduction="20000"/>
          </a:bodyPr>
          <a:lstStyle/>
          <a:p>
            <a:r>
              <a:rPr lang="en-US" b="1" dirty="0" smtClean="0"/>
              <a:t>1998: Four education ministers met to celebrate the 800</a:t>
            </a:r>
            <a:r>
              <a:rPr lang="en-US" b="1" baseline="30000" dirty="0" smtClean="0"/>
              <a:t>th</a:t>
            </a:r>
            <a:r>
              <a:rPr lang="en-US" b="1" dirty="0" smtClean="0"/>
              <a:t> anniversary of the University of Paris. The Declaration of Sorbonne was made to shun the segmentation in European higher education which was viewed as “outdated”. They proposed to create the European Higher Education Area (EHEA).</a:t>
            </a:r>
          </a:p>
          <a:p>
            <a:r>
              <a:rPr lang="en-US" b="1" dirty="0" smtClean="0"/>
              <a:t>1999: At Bologna, the proposal was formalized by 30 countries and is known as The Bologna Declaration. </a:t>
            </a:r>
            <a:endParaRPr lang="en-US" b="1" dirty="0"/>
          </a:p>
          <a:p>
            <a:r>
              <a:rPr lang="en-US" b="1" dirty="0" smtClean="0"/>
              <a:t>2003: Ministers met in Berlin to review the Bologna process and called on each country to develop a national framework of qualifications. They also called for an overarching Framework for Qualifications of the Euroepan Higher Education Area, and  which is called Bologna Framework.</a:t>
            </a:r>
          </a:p>
          <a:p>
            <a:r>
              <a:rPr lang="en-US" b="1" dirty="0" smtClean="0"/>
              <a:t>2005. Meetings in Bergen and Dublin further defined the key elements. The Dublin Descriptors are general statements accommodating individual national traditions with the EHEAF.</a:t>
            </a:r>
            <a:endParaRPr lang="en-US" b="1" dirty="0"/>
          </a:p>
        </p:txBody>
      </p:sp>
    </p:spTree>
    <p:extLst>
      <p:ext uri="{BB962C8B-B14F-4D97-AF65-F5344CB8AC3E}">
        <p14:creationId xmlns:p14="http://schemas.microsoft.com/office/powerpoint/2010/main" val="233893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1126880"/>
          </a:xfrm>
        </p:spPr>
        <p:txBody>
          <a:bodyPr/>
          <a:lstStyle/>
          <a:p>
            <a:r>
              <a:rPr lang="en-US" sz="3600" dirty="0" smtClean="0"/>
              <a:t>The Dublin (March 2004) Descriptors and EQF</a:t>
            </a:r>
            <a:endParaRPr lang="en-US" sz="3600" dirty="0"/>
          </a:p>
        </p:txBody>
      </p:sp>
      <p:sp>
        <p:nvSpPr>
          <p:cNvPr id="3" name="Content Placeholder 2"/>
          <p:cNvSpPr>
            <a:spLocks noGrp="1"/>
          </p:cNvSpPr>
          <p:nvPr>
            <p:ph idx="1"/>
          </p:nvPr>
        </p:nvSpPr>
        <p:spPr>
          <a:xfrm>
            <a:off x="498475" y="1221010"/>
            <a:ext cx="8147051" cy="5404998"/>
          </a:xfrm>
        </p:spPr>
        <p:txBody>
          <a:bodyPr>
            <a:normAutofit fontScale="85000" lnSpcReduction="20000"/>
          </a:bodyPr>
          <a:lstStyle/>
          <a:p>
            <a:r>
              <a:rPr lang="en-US" b="1" dirty="0" smtClean="0"/>
              <a:t>The have established </a:t>
            </a:r>
            <a:r>
              <a:rPr lang="en-US" b="1" u="sng" dirty="0" smtClean="0"/>
              <a:t>five</a:t>
            </a:r>
            <a:r>
              <a:rPr lang="en-US" b="1" dirty="0" smtClean="0"/>
              <a:t> points as criteria:</a:t>
            </a:r>
          </a:p>
          <a:p>
            <a:r>
              <a:rPr lang="en-US" b="1" dirty="0" smtClean="0"/>
              <a:t>1-Acquiring knowledge and understanding,</a:t>
            </a:r>
          </a:p>
          <a:p>
            <a:r>
              <a:rPr lang="en-US" b="1" dirty="0" smtClean="0"/>
              <a:t>2-Applying knowledge and understanding,</a:t>
            </a:r>
          </a:p>
          <a:p>
            <a:r>
              <a:rPr lang="en-US" b="1" dirty="0" smtClean="0"/>
              <a:t>3-Making informed judgments and choices,</a:t>
            </a:r>
          </a:p>
          <a:p>
            <a:r>
              <a:rPr lang="en-US" b="1" dirty="0" smtClean="0"/>
              <a:t>4-Communicating knowledge and understanding,</a:t>
            </a:r>
          </a:p>
          <a:p>
            <a:r>
              <a:rPr lang="en-US" b="1" dirty="0" smtClean="0"/>
              <a:t>5-Capacity-development to enable continuing learning.</a:t>
            </a:r>
          </a:p>
          <a:p>
            <a:r>
              <a:rPr lang="en-US" b="1" dirty="0" smtClean="0"/>
              <a:t>So, the European Qualifications Framework for Lifelong Learning (EQF)—the meta framework-- developed in 2004-7, does not include individual qualifications and centers on </a:t>
            </a:r>
            <a:r>
              <a:rPr lang="en-US" b="1" u="sng" dirty="0" smtClean="0"/>
              <a:t>two</a:t>
            </a:r>
            <a:r>
              <a:rPr lang="en-US" b="1" dirty="0" smtClean="0"/>
              <a:t> areas:</a:t>
            </a:r>
          </a:p>
          <a:p>
            <a:r>
              <a:rPr lang="en-US" b="1" dirty="0" smtClean="0"/>
              <a:t>1-Promote citizens' mobility within Europe,</a:t>
            </a:r>
          </a:p>
          <a:p>
            <a:r>
              <a:rPr lang="en-US" b="1" dirty="0" smtClean="0"/>
              <a:t>2-Facilitate their lifelong learning.</a:t>
            </a:r>
          </a:p>
          <a:p>
            <a:r>
              <a:rPr lang="en-US" b="1" dirty="0" smtClean="0"/>
              <a:t>EQF is based on learning outcomes of knowledge, skill and competence.</a:t>
            </a:r>
            <a:endParaRPr lang="en-US" b="1" dirty="0"/>
          </a:p>
        </p:txBody>
      </p:sp>
    </p:spTree>
    <p:extLst>
      <p:ext uri="{BB962C8B-B14F-4D97-AF65-F5344CB8AC3E}">
        <p14:creationId xmlns:p14="http://schemas.microsoft.com/office/powerpoint/2010/main" val="1649151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709620"/>
          </a:xfrm>
        </p:spPr>
        <p:txBody>
          <a:bodyPr/>
          <a:lstStyle/>
          <a:p>
            <a:r>
              <a:rPr lang="en-US" sz="3600" b="1" dirty="0" smtClean="0"/>
              <a:t>Defining Quality Assurance </a:t>
            </a:r>
            <a:endParaRPr lang="en-US" sz="3600" b="1" dirty="0"/>
          </a:p>
        </p:txBody>
      </p:sp>
      <p:sp>
        <p:nvSpPr>
          <p:cNvPr id="3" name="Content Placeholder 2"/>
          <p:cNvSpPr>
            <a:spLocks noGrp="1"/>
          </p:cNvSpPr>
          <p:nvPr>
            <p:ph idx="1"/>
          </p:nvPr>
        </p:nvSpPr>
        <p:spPr>
          <a:xfrm>
            <a:off x="498475" y="803750"/>
            <a:ext cx="8147051" cy="6054250"/>
          </a:xfrm>
        </p:spPr>
        <p:txBody>
          <a:bodyPr>
            <a:normAutofit lnSpcReduction="10000"/>
          </a:bodyPr>
          <a:lstStyle/>
          <a:p>
            <a:r>
              <a:rPr lang="en-US" b="1" dirty="0" smtClean="0"/>
              <a:t>“Academic quality refers to how and how well the higher education provider supports students to enable them to achieve their award. It covers learning, teaching and assessment, and all the different resources and processes a provider puts in place to help students progress and fulfill their potential”.</a:t>
            </a:r>
          </a:p>
          <a:p>
            <a:r>
              <a:rPr lang="en-US" b="1" dirty="0" smtClean="0"/>
              <a:t>-Quality assurance is the process itself that checks that the academic standards and provision of higher education meet the required/agreed expectations {of students’, institution’s and of the community!)</a:t>
            </a:r>
          </a:p>
          <a:p>
            <a:r>
              <a:rPr lang="en-US" b="1" dirty="0" smtClean="0"/>
              <a:t>“Academic standards are the standards that individual degree-awarding bodies set and maintain for the award of their academic credit or qualifications….They include the standards of performance that a student needs to demonstrate to achieve a particular classification of a qualification”. Degree, curriculum/course purview, class/grade boundaries, assessment mechanisms, feedback…</a:t>
            </a:r>
            <a:endParaRPr lang="en-US" b="1" dirty="0"/>
          </a:p>
        </p:txBody>
      </p:sp>
    </p:spTree>
    <p:extLst>
      <p:ext uri="{BB962C8B-B14F-4D97-AF65-F5344CB8AC3E}">
        <p14:creationId xmlns:p14="http://schemas.microsoft.com/office/powerpoint/2010/main" val="443967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902821"/>
          </a:xfrm>
        </p:spPr>
        <p:txBody>
          <a:bodyPr/>
          <a:lstStyle/>
          <a:p>
            <a:r>
              <a:rPr lang="en-US" dirty="0" smtClean="0"/>
              <a:t>The Roman Baths</a:t>
            </a:r>
            <a:endParaRPr lang="en-US" dirty="0"/>
          </a:p>
        </p:txBody>
      </p:sp>
      <p:pic>
        <p:nvPicPr>
          <p:cNvPr id="5" name="Content Placeholder 4" descr="romanbaths.jpg"/>
          <p:cNvPicPr>
            <a:picLocks noGrp="1" noChangeAspect="1"/>
          </p:cNvPicPr>
          <p:nvPr>
            <p:ph idx="1"/>
          </p:nvPr>
        </p:nvPicPr>
        <p:blipFill>
          <a:blip r:embed="rId2">
            <a:extLst>
              <a:ext uri="{28A0092B-C50C-407E-A947-70E740481C1C}">
                <a14:useLocalDpi xmlns:a14="http://schemas.microsoft.com/office/drawing/2010/main" val="0"/>
              </a:ext>
            </a:extLst>
          </a:blip>
          <a:srcRect t="8655" b="8655"/>
          <a:stretch>
            <a:fillRect/>
          </a:stretch>
        </p:blipFill>
        <p:spPr>
          <a:xfrm>
            <a:off x="498475" y="996950"/>
            <a:ext cx="8147050" cy="5861050"/>
          </a:xfrm>
        </p:spPr>
      </p:pic>
    </p:spTree>
    <p:extLst>
      <p:ext uri="{BB962C8B-B14F-4D97-AF65-F5344CB8AC3E}">
        <p14:creationId xmlns:p14="http://schemas.microsoft.com/office/powerpoint/2010/main" val="1437959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45719"/>
          </a:xfrm>
        </p:spPr>
        <p:txBody>
          <a:bodyPr/>
          <a:lstStyle/>
          <a:p>
            <a:endParaRPr lang="en-US" dirty="0"/>
          </a:p>
        </p:txBody>
      </p:sp>
      <p:sp>
        <p:nvSpPr>
          <p:cNvPr id="3" name="Content Placeholder 2"/>
          <p:cNvSpPr>
            <a:spLocks noGrp="1"/>
          </p:cNvSpPr>
          <p:nvPr>
            <p:ph idx="1"/>
          </p:nvPr>
        </p:nvSpPr>
        <p:spPr>
          <a:xfrm>
            <a:off x="498475" y="385800"/>
            <a:ext cx="8147051" cy="6472200"/>
          </a:xfrm>
        </p:spPr>
        <p:txBody>
          <a:bodyPr>
            <a:normAutofit fontScale="77500" lnSpcReduction="20000"/>
          </a:bodyPr>
          <a:lstStyle/>
          <a:p>
            <a:r>
              <a:rPr lang="en-US" sz="2600" b="1" u="sng" dirty="0" smtClean="0"/>
              <a:t>The UK Quality Code </a:t>
            </a:r>
            <a:r>
              <a:rPr lang="en-US" b="1" dirty="0" smtClean="0"/>
              <a:t>is published</a:t>
            </a:r>
            <a:r>
              <a:rPr lang="en-US" b="1" dirty="0"/>
              <a:t> </a:t>
            </a:r>
            <a:r>
              <a:rPr lang="en-US" b="1" dirty="0" smtClean="0"/>
              <a:t>and maintained by the  Quality Assurance Agency for Higher Education (QAA). Its mission is to safeguard and improve academic standards wherever it is delivered in the wider world. It conducts periodic reviews and publishes guidelines. Every higher education has built-in systems and good practices to maintain those. </a:t>
            </a:r>
          </a:p>
          <a:p>
            <a:r>
              <a:rPr lang="en-US" b="1" u="sng" dirty="0" smtClean="0"/>
              <a:t> Various Levels:</a:t>
            </a:r>
          </a:p>
          <a:p>
            <a:r>
              <a:rPr lang="en-US" b="1" dirty="0" smtClean="0"/>
              <a:t>HEI (Trustees/BOGs, Academic Boards, Committees)</a:t>
            </a:r>
          </a:p>
          <a:p>
            <a:r>
              <a:rPr lang="en-US" b="1" dirty="0" smtClean="0"/>
              <a:t>Department-Faculty-College.</a:t>
            </a:r>
          </a:p>
          <a:p>
            <a:r>
              <a:rPr lang="en-US" b="1" dirty="0" smtClean="0"/>
              <a:t>Course development. The Subject Book with all the objectives, content details and assessment areas. The Course Book(s).  Publicity and wider diffusion of this information through induction, joint meetings, class rooms, IT/Minerva sites, hard copies.</a:t>
            </a:r>
          </a:p>
          <a:p>
            <a:r>
              <a:rPr lang="en-US" b="1" dirty="0" smtClean="0"/>
              <a:t>Staff Development Mechanisms (IT, good practices, Higher Education Academy), Seminars, lectures, professional bodies…..</a:t>
            </a:r>
          </a:p>
          <a:p>
            <a:r>
              <a:rPr lang="en-US" b="1" dirty="0"/>
              <a:t>Periodic Review (s</a:t>
            </a:r>
            <a:r>
              <a:rPr lang="en-US" b="1" dirty="0" smtClean="0"/>
              <a:t>)</a:t>
            </a:r>
          </a:p>
          <a:p>
            <a:r>
              <a:rPr lang="en-US" b="1" dirty="0" smtClean="0"/>
              <a:t>Diversity of Assessment schemes. Feedback</a:t>
            </a:r>
          </a:p>
          <a:p>
            <a:r>
              <a:rPr lang="en-US" b="1" dirty="0" smtClean="0"/>
              <a:t>Moderation.</a:t>
            </a:r>
            <a:br>
              <a:rPr lang="en-US" b="1" dirty="0" smtClean="0"/>
            </a:br>
            <a:r>
              <a:rPr lang="en-US" b="1" dirty="0" smtClean="0"/>
              <a:t>External Examiners. Exam Boards (Subject-based and Institution’s).</a:t>
            </a:r>
          </a:p>
          <a:p>
            <a:r>
              <a:rPr lang="en-US" b="1" dirty="0" smtClean="0"/>
              <a:t>For details and resources, see www.qaa.ac.uk/qualitycode</a:t>
            </a:r>
          </a:p>
          <a:p>
            <a:pPr marL="0" indent="0">
              <a:buNone/>
            </a:pPr>
            <a:endParaRPr lang="en-US" b="1" dirty="0"/>
          </a:p>
        </p:txBody>
      </p:sp>
    </p:spTree>
    <p:extLst>
      <p:ext uri="{BB962C8B-B14F-4D97-AF65-F5344CB8AC3E}">
        <p14:creationId xmlns:p14="http://schemas.microsoft.com/office/powerpoint/2010/main" val="545609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QAA and how does it work?</a:t>
            </a:r>
            <a:endParaRPr lang="en-US"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jSGOjELQJ7g</a:t>
            </a:r>
            <a:endParaRPr lang="en-US" dirty="0" smtClean="0"/>
          </a:p>
          <a:p>
            <a:endParaRPr lang="en-US" dirty="0"/>
          </a:p>
        </p:txBody>
      </p:sp>
    </p:spTree>
    <p:extLst>
      <p:ext uri="{BB962C8B-B14F-4D97-AF65-F5344CB8AC3E}">
        <p14:creationId xmlns:p14="http://schemas.microsoft.com/office/powerpoint/2010/main" val="4024204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ESG</a:t>
            </a:r>
            <a:endParaRPr lang="en-US" dirty="0"/>
          </a:p>
        </p:txBody>
      </p:sp>
      <p:sp>
        <p:nvSpPr>
          <p:cNvPr id="3" name="Content Placeholder 2"/>
          <p:cNvSpPr>
            <a:spLocks noGrp="1"/>
          </p:cNvSpPr>
          <p:nvPr>
            <p:ph idx="1"/>
          </p:nvPr>
        </p:nvSpPr>
        <p:spPr/>
        <p:txBody>
          <a:bodyPr/>
          <a:lstStyle/>
          <a:p>
            <a:r>
              <a:rPr lang="en-GB" b="1" dirty="0">
                <a:solidFill>
                  <a:srgbClr val="0000FF"/>
                </a:solidFill>
              </a:rPr>
              <a:t>European Standards and Guidelines (ESG) for Quality Assurance</a:t>
            </a:r>
          </a:p>
          <a:p>
            <a:pPr algn="r"/>
            <a:endParaRPr lang="en-GB" dirty="0"/>
          </a:p>
          <a:p>
            <a:r>
              <a:rPr lang="en-GB" dirty="0"/>
              <a:t>“Institutions should ensure that the programmes are delivered in a way that encourages students to take an active role in creating the learning process, and that the assessment of students reflects this approach.”</a:t>
            </a:r>
          </a:p>
          <a:p>
            <a:pPr algn="r"/>
            <a:r>
              <a:rPr lang="en-GB" i="1" dirty="0"/>
              <a:t>Bucharest </a:t>
            </a:r>
            <a:r>
              <a:rPr lang="en-GB" i="1" dirty="0" smtClean="0"/>
              <a:t>Communiqué </a:t>
            </a:r>
            <a:r>
              <a:rPr lang="en-GB" dirty="0"/>
              <a:t>(2012)</a:t>
            </a:r>
          </a:p>
          <a:p>
            <a:pPr algn="r"/>
            <a:endParaRPr lang="en-GB" dirty="0"/>
          </a:p>
          <a:p>
            <a:endParaRPr lang="en-US" dirty="0"/>
          </a:p>
        </p:txBody>
      </p:sp>
    </p:spTree>
    <p:extLst>
      <p:ext uri="{BB962C8B-B14F-4D97-AF65-F5344CB8AC3E}">
        <p14:creationId xmlns:p14="http://schemas.microsoft.com/office/powerpoint/2010/main" val="3672327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Quality assured (QAA video)</a:t>
            </a:r>
            <a:endParaRPr lang="en-US"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BkhTc_RIaJM</a:t>
            </a:r>
            <a:endParaRPr lang="en-US" dirty="0" smtClean="0"/>
          </a:p>
          <a:p>
            <a:endParaRPr lang="en-US" dirty="0"/>
          </a:p>
        </p:txBody>
      </p:sp>
    </p:spTree>
    <p:extLst>
      <p:ext uri="{BB962C8B-B14F-4D97-AF65-F5344CB8AC3E}">
        <p14:creationId xmlns:p14="http://schemas.microsoft.com/office/powerpoint/2010/main" val="1891919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947799"/>
          </a:xfrm>
        </p:spPr>
        <p:txBody>
          <a:bodyPr/>
          <a:lstStyle/>
          <a:p>
            <a:r>
              <a:rPr lang="en-US" sz="3600" b="1" dirty="0" smtClean="0"/>
              <a:t>Teaching-led, or Research-led!</a:t>
            </a:r>
            <a:endParaRPr lang="en-US" sz="3600" b="1" dirty="0"/>
          </a:p>
        </p:txBody>
      </p:sp>
      <p:sp>
        <p:nvSpPr>
          <p:cNvPr id="3" name="Content Placeholder 2"/>
          <p:cNvSpPr>
            <a:spLocks noGrp="1"/>
          </p:cNvSpPr>
          <p:nvPr>
            <p:ph idx="1"/>
          </p:nvPr>
        </p:nvSpPr>
        <p:spPr/>
        <p:txBody>
          <a:bodyPr/>
          <a:lstStyle/>
          <a:p>
            <a:r>
              <a:rPr lang="en-US" b="1" dirty="0" smtClean="0"/>
              <a:t>In the UK two models together. </a:t>
            </a:r>
          </a:p>
          <a:p>
            <a:r>
              <a:rPr lang="en-US" b="1" dirty="0" smtClean="0"/>
              <a:t>Research Assessment Exercise –RAE (in the past)</a:t>
            </a:r>
          </a:p>
          <a:p>
            <a:r>
              <a:rPr lang="en-US" b="1" dirty="0" smtClean="0"/>
              <a:t>Research Evaluation Framework (REF}</a:t>
            </a:r>
          </a:p>
          <a:p>
            <a:r>
              <a:rPr lang="en-US" b="1" dirty="0" smtClean="0"/>
              <a:t>The stands by the Unions, students and managers on the vitality of research-led teaching.</a:t>
            </a:r>
          </a:p>
          <a:p>
            <a:endParaRPr lang="en-US" b="1" dirty="0"/>
          </a:p>
        </p:txBody>
      </p:sp>
    </p:spTree>
    <p:extLst>
      <p:ext uri="{BB962C8B-B14F-4D97-AF65-F5344CB8AC3E}">
        <p14:creationId xmlns:p14="http://schemas.microsoft.com/office/powerpoint/2010/main" val="1360627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709621"/>
          </a:xfrm>
        </p:spPr>
        <p:txBody>
          <a:bodyPr/>
          <a:lstStyle/>
          <a:p>
            <a:r>
              <a:rPr lang="en-US" dirty="0" smtClean="0"/>
              <a:t>Areas of QA in HE</a:t>
            </a:r>
            <a:endParaRPr lang="en-US" dirty="0"/>
          </a:p>
        </p:txBody>
      </p:sp>
      <p:sp>
        <p:nvSpPr>
          <p:cNvPr id="3" name="Content Placeholder 2"/>
          <p:cNvSpPr>
            <a:spLocks noGrp="1"/>
          </p:cNvSpPr>
          <p:nvPr>
            <p:ph idx="1"/>
          </p:nvPr>
        </p:nvSpPr>
        <p:spPr>
          <a:xfrm>
            <a:off x="498475" y="803750"/>
            <a:ext cx="8147051" cy="5322413"/>
          </a:xfrm>
        </p:spPr>
        <p:txBody>
          <a:bodyPr>
            <a:normAutofit fontScale="70000" lnSpcReduction="20000"/>
          </a:bodyPr>
          <a:lstStyle/>
          <a:p>
            <a:r>
              <a:rPr lang="en-US" b="1" dirty="0" smtClean="0"/>
              <a:t>Course-degree designs. (Objectives, rationale, methodology, bench marking for attainments. Course descriptors)</a:t>
            </a:r>
          </a:p>
          <a:p>
            <a:r>
              <a:rPr lang="en-US" b="1" dirty="0" smtClean="0"/>
              <a:t>Validation: At the departmental/faculty to university levels.</a:t>
            </a:r>
          </a:p>
          <a:p>
            <a:r>
              <a:rPr lang="en-US" b="1" dirty="0" smtClean="0"/>
              <a:t>The Course Book contains </a:t>
            </a:r>
            <a:r>
              <a:rPr lang="en-US" b="1" dirty="0"/>
              <a:t>t</a:t>
            </a:r>
            <a:r>
              <a:rPr lang="en-US" b="1" dirty="0" smtClean="0"/>
              <a:t>opics, teaching methodology, teaching resources, assessment schemes, feedback and institutional policies..</a:t>
            </a:r>
          </a:p>
          <a:p>
            <a:r>
              <a:rPr lang="en-US" b="1" dirty="0" smtClean="0"/>
              <a:t>It contains information on the running of the course/module (lectures, seminars, lab work, projects, essays, exhibits, portfolios, exams, products, designs, blogs)</a:t>
            </a:r>
          </a:p>
          <a:p>
            <a:r>
              <a:rPr lang="en-US" b="1" dirty="0" smtClean="0"/>
              <a:t>Summative and Formative assignments. Usage of class room and IT (Blackboard) teaching. Tutorials</a:t>
            </a:r>
          </a:p>
          <a:p>
            <a:r>
              <a:rPr lang="en-US" b="1" dirty="0" smtClean="0"/>
              <a:t>Assessment, moderation, External examiners and their reports.</a:t>
            </a:r>
          </a:p>
          <a:p>
            <a:r>
              <a:rPr lang="en-US" b="1" dirty="0" smtClean="0"/>
              <a:t>Feedback. Special sheets. Right to challenge.</a:t>
            </a:r>
          </a:p>
          <a:p>
            <a:r>
              <a:rPr lang="en-US" b="1" dirty="0" smtClean="0"/>
              <a:t>University boards. Student representatives on committees.</a:t>
            </a:r>
          </a:p>
          <a:p>
            <a:r>
              <a:rPr lang="en-US" b="1" dirty="0" smtClean="0"/>
              <a:t>Periodic Subject Review ( Targets, texts, external specialists, university/college quality controllers, a representative from the subject, student representatives. Appreciation and Recommendations)</a:t>
            </a:r>
          </a:p>
          <a:p>
            <a:endParaRPr lang="en-US" b="1" dirty="0"/>
          </a:p>
        </p:txBody>
      </p:sp>
    </p:spTree>
    <p:extLst>
      <p:ext uri="{BB962C8B-B14F-4D97-AF65-F5344CB8AC3E}">
        <p14:creationId xmlns:p14="http://schemas.microsoft.com/office/powerpoint/2010/main" val="339008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548870"/>
          </a:xfrm>
        </p:spPr>
        <p:txBody>
          <a:bodyPr/>
          <a:lstStyle/>
          <a:p>
            <a:r>
              <a:rPr lang="en-US" sz="3600" b="1" dirty="0" smtClean="0"/>
              <a:t>About the UK Quality Code..</a:t>
            </a:r>
            <a:endParaRPr lang="en-US" sz="3600" b="1" dirty="0"/>
          </a:p>
        </p:txBody>
      </p:sp>
      <p:sp>
        <p:nvSpPr>
          <p:cNvPr id="3" name="Content Placeholder 2"/>
          <p:cNvSpPr>
            <a:spLocks noGrp="1"/>
          </p:cNvSpPr>
          <p:nvPr>
            <p:ph idx="1"/>
          </p:nvPr>
        </p:nvSpPr>
        <p:spPr>
          <a:xfrm>
            <a:off x="498475" y="643000"/>
            <a:ext cx="8147051" cy="6092428"/>
          </a:xfrm>
        </p:spPr>
        <p:txBody>
          <a:bodyPr>
            <a:normAutofit lnSpcReduction="10000"/>
          </a:bodyPr>
          <a:lstStyle/>
          <a:p>
            <a:r>
              <a:rPr lang="en-US" b="1" dirty="0" smtClean="0"/>
              <a:t>Definitive reference point for all UK HE providers.</a:t>
            </a:r>
          </a:p>
          <a:p>
            <a:r>
              <a:rPr lang="en-US" b="1" dirty="0" smtClean="0"/>
              <a:t>Makes it clear what these providers are supposed to do and describes their (4-way) mutual expectations besides the public expectations.</a:t>
            </a:r>
          </a:p>
          <a:p>
            <a:r>
              <a:rPr lang="en-US" b="1" dirty="0" smtClean="0"/>
              <a:t>It promotes an inclusive approach by embedding </a:t>
            </a:r>
            <a:r>
              <a:rPr lang="en-US" b="1" u="sng" dirty="0" smtClean="0"/>
              <a:t>equality</a:t>
            </a:r>
            <a:r>
              <a:rPr lang="en-US" b="1" dirty="0" smtClean="0"/>
              <a:t> and </a:t>
            </a:r>
            <a:r>
              <a:rPr lang="en-US" b="1" u="sng" dirty="0" smtClean="0"/>
              <a:t>diversity</a:t>
            </a:r>
            <a:r>
              <a:rPr lang="en-US" b="1" dirty="0" smtClean="0"/>
              <a:t> irrespective of the group(s) while raising  aspirations and supporting achievements for people with diverse requirements, entitlements and backgrounds. It anticipates the varied requirements of learners because of declared disability, specific cultural background, location or age, and aims to ensure an equal access to educational opportunities. </a:t>
            </a:r>
          </a:p>
          <a:p>
            <a:r>
              <a:rPr lang="en-US" b="1" dirty="0" smtClean="0"/>
              <a:t>“Offering an equal opportunity to learn is distinguished from every student having an equal chance of success, because this is dependent on a range of factors including their motivation and engagement in learning”. </a:t>
            </a:r>
            <a:endParaRPr lang="en-US" b="1" dirty="0"/>
          </a:p>
        </p:txBody>
      </p:sp>
    </p:spTree>
    <p:extLst>
      <p:ext uri="{BB962C8B-B14F-4D97-AF65-F5344CB8AC3E}">
        <p14:creationId xmlns:p14="http://schemas.microsoft.com/office/powerpoint/2010/main" val="2755731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757796"/>
          </a:xfrm>
        </p:spPr>
        <p:txBody>
          <a:bodyPr/>
          <a:lstStyle/>
          <a:p>
            <a:r>
              <a:rPr lang="en-US" sz="3600" b="1" dirty="0" smtClean="0"/>
              <a:t>Objectives of the UK Quality Code</a:t>
            </a:r>
            <a:endParaRPr lang="en-US" sz="3600" b="1" dirty="0"/>
          </a:p>
        </p:txBody>
      </p:sp>
      <p:sp>
        <p:nvSpPr>
          <p:cNvPr id="3" name="Content Placeholder 2"/>
          <p:cNvSpPr>
            <a:spLocks noGrp="1"/>
          </p:cNvSpPr>
          <p:nvPr>
            <p:ph idx="1"/>
          </p:nvPr>
        </p:nvSpPr>
        <p:spPr>
          <a:xfrm>
            <a:off x="498475" y="851926"/>
            <a:ext cx="8147051" cy="6006074"/>
          </a:xfrm>
        </p:spPr>
        <p:txBody>
          <a:bodyPr>
            <a:normAutofit fontScale="77500" lnSpcReduction="20000"/>
          </a:bodyPr>
          <a:lstStyle/>
          <a:p>
            <a:endParaRPr lang="en-US" dirty="0" smtClean="0"/>
          </a:p>
          <a:p>
            <a:r>
              <a:rPr lang="en-US" b="1" dirty="0" smtClean="0"/>
              <a:t>To safeguard the academic standards of UK Higher Education,</a:t>
            </a:r>
          </a:p>
          <a:p>
            <a:r>
              <a:rPr lang="en-US" b="1" dirty="0" smtClean="0"/>
              <a:t>To assure the quality of learning opportunities that the UK higher education offers to students,</a:t>
            </a:r>
          </a:p>
          <a:p>
            <a:r>
              <a:rPr lang="en-US" b="1" dirty="0" smtClean="0"/>
              <a:t>To promote continuous and systemic improvement in UK higher education,</a:t>
            </a:r>
          </a:p>
          <a:p>
            <a:r>
              <a:rPr lang="en-US" b="1" dirty="0" smtClean="0"/>
              <a:t>To ensure that information about UK higher education is publicly available,</a:t>
            </a:r>
          </a:p>
          <a:p>
            <a:r>
              <a:rPr lang="en-US" b="1" dirty="0" smtClean="0"/>
              <a:t>Contains details about expectations, legislation, indicators of sound proactive, overarching values plus who is is the quality code for {HI providers, staff, students, community at large},</a:t>
            </a:r>
          </a:p>
          <a:p>
            <a:r>
              <a:rPr lang="en-US" b="1" dirty="0" smtClean="0"/>
              <a:t>Covers all the four nations and sets, defines and maintains standards,</a:t>
            </a:r>
          </a:p>
          <a:p>
            <a:r>
              <a:rPr lang="en-US" b="1" dirty="0" smtClean="0"/>
              <a:t>In line with Standards and Guidelines for Quality Assurance in European Higher Education Area (</a:t>
            </a:r>
            <a:r>
              <a:rPr lang="en-US" b="1" dirty="0" smtClean="0">
                <a:hlinkClick r:id="rId2"/>
              </a:rPr>
              <a:t>www.enga.eu</a:t>
            </a:r>
            <a:r>
              <a:rPr lang="en-US" b="1" dirty="0" smtClean="0"/>
              <a:t>)</a:t>
            </a:r>
          </a:p>
          <a:p>
            <a:r>
              <a:rPr lang="en-US" b="1" dirty="0" smtClean="0"/>
              <a:t>Draws on former Code of Practice and was subjected to public discussions and consultations in 2012. It became a reference point for the QAA in September 2012</a:t>
            </a:r>
          </a:p>
          <a:p>
            <a:pPr marL="0" indent="0">
              <a:buNone/>
            </a:pPr>
            <a:endParaRPr lang="en-US" b="1" dirty="0"/>
          </a:p>
        </p:txBody>
      </p:sp>
    </p:spTree>
    <p:extLst>
      <p:ext uri="{BB962C8B-B14F-4D97-AF65-F5344CB8AC3E}">
        <p14:creationId xmlns:p14="http://schemas.microsoft.com/office/powerpoint/2010/main" val="3592871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45719"/>
          </a:xfrm>
        </p:spPr>
        <p:txBody>
          <a:bodyPr/>
          <a:lstStyle/>
          <a:p>
            <a:endParaRPr lang="en-US" dirty="0"/>
          </a:p>
        </p:txBody>
      </p:sp>
      <p:sp>
        <p:nvSpPr>
          <p:cNvPr id="3" name="Content Placeholder 2"/>
          <p:cNvSpPr>
            <a:spLocks noGrp="1"/>
          </p:cNvSpPr>
          <p:nvPr>
            <p:ph idx="1"/>
          </p:nvPr>
        </p:nvSpPr>
        <p:spPr>
          <a:xfrm>
            <a:off x="498475" y="94128"/>
            <a:ext cx="8147051" cy="6763871"/>
          </a:xfrm>
        </p:spPr>
        <p:txBody>
          <a:bodyPr>
            <a:normAutofit fontScale="92500"/>
          </a:bodyPr>
          <a:lstStyle/>
          <a:p>
            <a:pPr algn="ctr"/>
            <a:r>
              <a:rPr lang="en-US" sz="3500" b="1" u="sng" dirty="0" smtClean="0"/>
              <a:t>Quality Code: Further Details</a:t>
            </a:r>
            <a:r>
              <a:rPr lang="en-US" sz="3500" b="1" dirty="0" smtClean="0"/>
              <a:t>:</a:t>
            </a:r>
          </a:p>
          <a:p>
            <a:r>
              <a:rPr lang="en-US" b="1" i="1" dirty="0" smtClean="0"/>
              <a:t>Who operate(s) the Quality Code?</a:t>
            </a:r>
          </a:p>
          <a:p>
            <a:r>
              <a:rPr lang="en-US" b="1" dirty="0" smtClean="0"/>
              <a:t> HE providers+ Student representatives+academics.</a:t>
            </a:r>
          </a:p>
          <a:p>
            <a:r>
              <a:rPr lang="en-US" b="1" dirty="0" smtClean="0"/>
              <a:t>They match the bench marks through maintaining the quality of learning opportunities, systemic improvement and enhancement and by diffusing information to all the stake holders. </a:t>
            </a:r>
          </a:p>
          <a:p>
            <a:r>
              <a:rPr lang="en-US" b="1" dirty="0" smtClean="0"/>
              <a:t>The main purpose is to maintain academic standards enabling students gain their learning objectives.</a:t>
            </a:r>
          </a:p>
          <a:p>
            <a:r>
              <a:rPr lang="en-US" b="1" dirty="0" smtClean="0"/>
              <a:t>It has </a:t>
            </a:r>
            <a:r>
              <a:rPr lang="en-US" b="1" u="sng" dirty="0" smtClean="0"/>
              <a:t>three</a:t>
            </a:r>
            <a:r>
              <a:rPr lang="en-US" b="1" dirty="0" smtClean="0"/>
              <a:t> parts/chapters:</a:t>
            </a:r>
          </a:p>
          <a:p>
            <a:r>
              <a:rPr lang="en-US" b="1" dirty="0" smtClean="0"/>
              <a:t>1- UK and European Reference Points for Academic Standards.</a:t>
            </a:r>
          </a:p>
          <a:p>
            <a:r>
              <a:rPr lang="en-US" b="1" dirty="0" smtClean="0"/>
              <a:t>2-Degree Awarding Bodies’ Reference Points for Standards.</a:t>
            </a:r>
          </a:p>
          <a:p>
            <a:r>
              <a:rPr lang="en-US" b="1" dirty="0" smtClean="0"/>
              <a:t>3-Securing Academic Standards and an Outcome-based Approach to Academic Awards.</a:t>
            </a:r>
            <a:endParaRPr lang="en-US" b="1" dirty="0"/>
          </a:p>
        </p:txBody>
      </p:sp>
    </p:spTree>
    <p:extLst>
      <p:ext uri="{BB962C8B-B14F-4D97-AF65-F5344CB8AC3E}">
        <p14:creationId xmlns:p14="http://schemas.microsoft.com/office/powerpoint/2010/main" val="306870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602901"/>
          </a:xfrm>
        </p:spPr>
        <p:txBody>
          <a:bodyPr/>
          <a:lstStyle/>
          <a:p>
            <a:r>
              <a:rPr lang="en-US" sz="3600" b="1" dirty="0" smtClean="0"/>
              <a:t>Key Values of the Quality Code</a:t>
            </a:r>
            <a:endParaRPr lang="en-US" sz="3600" b="1" dirty="0"/>
          </a:p>
        </p:txBody>
      </p:sp>
      <p:sp>
        <p:nvSpPr>
          <p:cNvPr id="3" name="Content Placeholder 2"/>
          <p:cNvSpPr>
            <a:spLocks noGrp="1"/>
          </p:cNvSpPr>
          <p:nvPr>
            <p:ph idx="1"/>
          </p:nvPr>
        </p:nvSpPr>
        <p:spPr>
          <a:xfrm>
            <a:off x="498475" y="697030"/>
            <a:ext cx="8147051" cy="6160970"/>
          </a:xfrm>
        </p:spPr>
        <p:txBody>
          <a:bodyPr>
            <a:normAutofit lnSpcReduction="10000"/>
          </a:bodyPr>
          <a:lstStyle/>
          <a:p>
            <a:r>
              <a:rPr lang="en-US" b="1" dirty="0" smtClean="0"/>
              <a:t>Every student is treated fairly and with respect, dignity and courtesy,</a:t>
            </a:r>
          </a:p>
          <a:p>
            <a:r>
              <a:rPr lang="en-US" b="1" dirty="0" smtClean="0"/>
              <a:t>Every student has opportunity to shaping of their learning experience,</a:t>
            </a:r>
          </a:p>
          <a:p>
            <a:r>
              <a:rPr lang="en-US" b="1" dirty="0" smtClean="0"/>
              <a:t>Each student is fully and actively informed at appropriate times of matters relevant to their programme of study,</a:t>
            </a:r>
          </a:p>
          <a:p>
            <a:r>
              <a:rPr lang="en-US" b="1" dirty="0" smtClean="0"/>
              <a:t>All policies and processes fully explained and transparent,</a:t>
            </a:r>
          </a:p>
          <a:p>
            <a:r>
              <a:rPr lang="en-US" b="1" dirty="0" smtClean="0"/>
              <a:t>Strategic oversight of the academic standards and quality is at the highest level of the HE provider,</a:t>
            </a:r>
          </a:p>
          <a:p>
            <a:r>
              <a:rPr lang="en-US" b="1" dirty="0" smtClean="0"/>
              <a:t>All policies and process regularly reviewed and reformed,</a:t>
            </a:r>
          </a:p>
          <a:p>
            <a:r>
              <a:rPr lang="en-US" b="1" dirty="0" smtClean="0"/>
              <a:t>Appropriate and sufficient external involvement to minority standards and quality of learning opportunities,</a:t>
            </a:r>
          </a:p>
          <a:p>
            <a:r>
              <a:rPr lang="en-US" b="1" dirty="0" smtClean="0"/>
              <a:t>All staff  are fully supported so that they could support students’ learning experiences.</a:t>
            </a:r>
            <a:endParaRPr lang="en-US" b="1" dirty="0"/>
          </a:p>
        </p:txBody>
      </p:sp>
    </p:spTree>
    <p:extLst>
      <p:ext uri="{BB962C8B-B14F-4D97-AF65-F5344CB8AC3E}">
        <p14:creationId xmlns:p14="http://schemas.microsoft.com/office/powerpoint/2010/main" val="138510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765563"/>
          </a:xfrm>
        </p:spPr>
        <p:txBody>
          <a:bodyPr/>
          <a:lstStyle/>
          <a:p>
            <a:r>
              <a:rPr lang="en-US" dirty="0" smtClean="0"/>
              <a:t>BATH</a:t>
            </a:r>
            <a:endParaRPr lang="en-US" dirty="0"/>
          </a:p>
        </p:txBody>
      </p:sp>
      <p:pic>
        <p:nvPicPr>
          <p:cNvPr id="4" name="Content Placeholder 3" descr="H1A.JPG"/>
          <p:cNvPicPr>
            <a:picLocks noGrp="1" noChangeAspect="1"/>
          </p:cNvPicPr>
          <p:nvPr>
            <p:ph idx="1"/>
          </p:nvPr>
        </p:nvPicPr>
        <p:blipFill>
          <a:blip r:embed="rId2" cstate="email">
            <a:extLst>
              <a:ext uri="{28A0092B-C50C-407E-A947-70E740481C1C}">
                <a14:useLocalDpi xmlns:a14="http://schemas.microsoft.com/office/drawing/2010/main" val="0"/>
              </a:ext>
            </a:extLst>
          </a:blip>
          <a:srcRect t="11099" b="11099"/>
          <a:stretch>
            <a:fillRect/>
          </a:stretch>
        </p:blipFill>
        <p:spPr>
          <a:xfrm>
            <a:off x="498475" y="1762125"/>
            <a:ext cx="8147050" cy="4364038"/>
          </a:xfrm>
        </p:spPr>
      </p:pic>
    </p:spTree>
    <p:extLst>
      <p:ext uri="{BB962C8B-B14F-4D97-AF65-F5344CB8AC3E}">
        <p14:creationId xmlns:p14="http://schemas.microsoft.com/office/powerpoint/2010/main" val="891730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902521"/>
          </a:xfrm>
        </p:spPr>
        <p:txBody>
          <a:bodyPr/>
          <a:lstStyle/>
          <a:p>
            <a:r>
              <a:rPr lang="en-US" sz="2800" b="1" dirty="0" smtClean="0"/>
              <a:t>Expectations from the UK Quality Code</a:t>
            </a:r>
            <a:endParaRPr lang="en-US" sz="2800" b="1" dirty="0"/>
          </a:p>
        </p:txBody>
      </p:sp>
      <p:sp>
        <p:nvSpPr>
          <p:cNvPr id="3" name="Content Placeholder 2"/>
          <p:cNvSpPr>
            <a:spLocks noGrp="1"/>
          </p:cNvSpPr>
          <p:nvPr>
            <p:ph idx="1"/>
          </p:nvPr>
        </p:nvSpPr>
        <p:spPr>
          <a:xfrm>
            <a:off x="498475" y="996650"/>
            <a:ext cx="8147051" cy="5610178"/>
          </a:xfrm>
        </p:spPr>
        <p:txBody>
          <a:bodyPr>
            <a:normAutofit fontScale="92500" lnSpcReduction="10000"/>
          </a:bodyPr>
          <a:lstStyle/>
          <a:p>
            <a:r>
              <a:rPr lang="en-US" sz="2000" b="1" dirty="0" smtClean="0"/>
              <a:t>1-HE providers, in discharging their responsibilities for setting academic standards and assuring and enhancing the quality of learning opportunities, operate effective processes for the design, development and approval of programmes.</a:t>
            </a:r>
          </a:p>
          <a:p>
            <a:r>
              <a:rPr lang="en-US" sz="2000" b="1" dirty="0" smtClean="0"/>
              <a:t>2-HE providers maintain strategic oversight of the processes for, and outcomes of, programme design, development and approval, to ensure processes are applied systematically and operated consistently.</a:t>
            </a:r>
          </a:p>
          <a:p>
            <a:r>
              <a:rPr lang="en-US" sz="2000" b="1" dirty="0" smtClean="0"/>
              <a:t>3-HE providers make clear the criteria against which programme proposals are assessed in the programme approval process.</a:t>
            </a:r>
          </a:p>
          <a:p>
            <a:r>
              <a:rPr lang="en-US" sz="2000" b="1" dirty="0" smtClean="0"/>
              <a:t>4-Once the purpose of the programme has been designed, learning outcomes and the way to achieve them are considered by HEIs.</a:t>
            </a:r>
          </a:p>
          <a:p>
            <a:r>
              <a:rPr lang="en-US" sz="2000" b="1" dirty="0" smtClean="0"/>
              <a:t>5-HE providers determine appropriate balance between factors such as practical and academic study, modes and location of study, the use of technology, directed and independent learning, breadth and depth of subject content, and opportunities for personal and academic development</a:t>
            </a:r>
            <a:r>
              <a:rPr lang="en-US" sz="2000" dirty="0" smtClean="0"/>
              <a:t>.</a:t>
            </a:r>
            <a:endParaRPr lang="en-US" sz="2000" dirty="0"/>
          </a:p>
        </p:txBody>
      </p:sp>
    </p:spTree>
    <p:extLst>
      <p:ext uri="{BB962C8B-B14F-4D97-AF65-F5344CB8AC3E}">
        <p14:creationId xmlns:p14="http://schemas.microsoft.com/office/powerpoint/2010/main" val="1042545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886446"/>
          </a:xfrm>
        </p:spPr>
        <p:txBody>
          <a:bodyPr/>
          <a:lstStyle/>
          <a:p>
            <a:r>
              <a:rPr lang="en-US" sz="2800" b="1" dirty="0" smtClean="0"/>
              <a:t>Expectations…</a:t>
            </a:r>
            <a:endParaRPr lang="en-US" sz="2800" b="1" dirty="0"/>
          </a:p>
        </p:txBody>
      </p:sp>
      <p:sp>
        <p:nvSpPr>
          <p:cNvPr id="3" name="Content Placeholder 2"/>
          <p:cNvSpPr>
            <a:spLocks noGrp="1"/>
          </p:cNvSpPr>
          <p:nvPr>
            <p:ph idx="1"/>
          </p:nvPr>
        </p:nvSpPr>
        <p:spPr>
          <a:xfrm>
            <a:off x="498475" y="980576"/>
            <a:ext cx="8147051" cy="6060277"/>
          </a:xfrm>
        </p:spPr>
        <p:txBody>
          <a:bodyPr/>
          <a:lstStyle/>
          <a:p>
            <a:r>
              <a:rPr lang="en-US" dirty="0" smtClean="0"/>
              <a:t>6-HE providers define processes, roles and responsibilities for programme, development and approval and communicate them to those involved.</a:t>
            </a:r>
          </a:p>
          <a:p>
            <a:r>
              <a:rPr lang="en-US" dirty="0" smtClean="0"/>
              <a:t>7-HE providers evaluate their processes for programme design, development and approval and take action to improve them where necessary.</a:t>
            </a:r>
          </a:p>
          <a:p>
            <a:r>
              <a:rPr lang="en-US" dirty="0" smtClean="0"/>
              <a:t>8-HE providers make use of reference points and expertise from outside the programme in programme design and in their processes for programme development and approval.</a:t>
            </a:r>
          </a:p>
          <a:p>
            <a:r>
              <a:rPr lang="en-US" dirty="0" smtClean="0"/>
              <a:t>9-HE providers involve staff and other participants to contribute in designing, developing and approving the entire programme and its implementation.</a:t>
            </a:r>
            <a:endParaRPr lang="en-US" dirty="0"/>
          </a:p>
        </p:txBody>
      </p:sp>
    </p:spTree>
    <p:extLst>
      <p:ext uri="{BB962C8B-B14F-4D97-AF65-F5344CB8AC3E}">
        <p14:creationId xmlns:p14="http://schemas.microsoft.com/office/powerpoint/2010/main" val="288702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468496"/>
          </a:xfrm>
        </p:spPr>
        <p:txBody>
          <a:bodyPr/>
          <a:lstStyle/>
          <a:p>
            <a:r>
              <a:rPr lang="en-US" sz="2800" b="1" dirty="0" smtClean="0"/>
              <a:t>Setting and Maintaining Academic Standards</a:t>
            </a:r>
            <a:endParaRPr lang="en-US" sz="2800" b="1" dirty="0"/>
          </a:p>
        </p:txBody>
      </p:sp>
      <p:sp>
        <p:nvSpPr>
          <p:cNvPr id="3" name="Content Placeholder 2"/>
          <p:cNvSpPr>
            <a:spLocks noGrp="1"/>
          </p:cNvSpPr>
          <p:nvPr>
            <p:ph idx="1"/>
          </p:nvPr>
        </p:nvSpPr>
        <p:spPr>
          <a:xfrm>
            <a:off x="192928" y="562627"/>
            <a:ext cx="8951071" cy="6295374"/>
          </a:xfrm>
        </p:spPr>
        <p:txBody>
          <a:bodyPr>
            <a:normAutofit/>
          </a:bodyPr>
          <a:lstStyle/>
          <a:p>
            <a:pPr marL="0" indent="0">
              <a:buNone/>
            </a:pPr>
            <a:r>
              <a:rPr lang="en-US" b="1" dirty="0" smtClean="0"/>
              <a:t>HEIs are required: to ensure positioning their qualifications at the appropriate level of the relevant framework for HE qualifications,</a:t>
            </a:r>
          </a:p>
          <a:p>
            <a:r>
              <a:rPr lang="en-US" b="1" dirty="0" smtClean="0"/>
              <a:t>To ensure programme learning outcomes align with the HE qualifications,</a:t>
            </a:r>
          </a:p>
          <a:p>
            <a:r>
              <a:rPr lang="en-US" b="1" dirty="0" smtClean="0"/>
              <a:t>To ensure naming qualifications in accordance with the specified HE qualifications,</a:t>
            </a:r>
          </a:p>
          <a:p>
            <a:r>
              <a:rPr lang="en-US" b="1" dirty="0" smtClean="0"/>
              <a:t>To award qualification degrees to mark the achievement of positively defined programme learning outcomes,</a:t>
            </a:r>
          </a:p>
          <a:p>
            <a:r>
              <a:rPr lang="en-US" b="1" dirty="0" smtClean="0"/>
              <a:t>To consider and implement QAA guide lines,</a:t>
            </a:r>
          </a:p>
          <a:p>
            <a:r>
              <a:rPr lang="en-US" b="1" dirty="0" smtClean="0"/>
              <a:t>To align their UK credit values with the relevant national credit framework,</a:t>
            </a:r>
          </a:p>
          <a:p>
            <a:r>
              <a:rPr lang="en-US" b="1" dirty="0" smtClean="0"/>
              <a:t>To ensure considering and implementing relevant subject benchmark statements.</a:t>
            </a:r>
            <a:endParaRPr lang="en-US" b="1" dirty="0"/>
          </a:p>
        </p:txBody>
      </p:sp>
    </p:spTree>
    <p:extLst>
      <p:ext uri="{BB962C8B-B14F-4D97-AF65-F5344CB8AC3E}">
        <p14:creationId xmlns:p14="http://schemas.microsoft.com/office/powerpoint/2010/main" val="1584834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015047"/>
          </a:xfrm>
        </p:spPr>
        <p:txBody>
          <a:bodyPr/>
          <a:lstStyle/>
          <a:p>
            <a:r>
              <a:rPr lang="en-US" sz="3200" b="1" dirty="0" smtClean="0"/>
              <a:t>Programme Design, Development and Approval</a:t>
            </a:r>
            <a:endParaRPr lang="en-US" sz="3200" b="1" dirty="0"/>
          </a:p>
        </p:txBody>
      </p:sp>
      <p:sp>
        <p:nvSpPr>
          <p:cNvPr id="3" name="Content Placeholder 2"/>
          <p:cNvSpPr>
            <a:spLocks noGrp="1"/>
          </p:cNvSpPr>
          <p:nvPr>
            <p:ph idx="1"/>
          </p:nvPr>
        </p:nvSpPr>
        <p:spPr>
          <a:xfrm>
            <a:off x="498475" y="1109176"/>
            <a:ext cx="8147051" cy="5272602"/>
          </a:xfrm>
        </p:spPr>
        <p:txBody>
          <a:bodyPr>
            <a:normAutofit fontScale="92500" lnSpcReduction="20000"/>
          </a:bodyPr>
          <a:lstStyle/>
          <a:p>
            <a:r>
              <a:rPr lang="en-US" b="1" dirty="0" smtClean="0"/>
              <a:t>The British education is based on the principles of </a:t>
            </a:r>
            <a:r>
              <a:rPr lang="en-US" b="1" u="sng" dirty="0" smtClean="0"/>
              <a:t>autonomy</a:t>
            </a:r>
            <a:r>
              <a:rPr lang="en-US" b="1" dirty="0" smtClean="0"/>
              <a:t> and </a:t>
            </a:r>
            <a:r>
              <a:rPr lang="en-US" b="1" u="sng" dirty="0" smtClean="0"/>
              <a:t>responsibility</a:t>
            </a:r>
            <a:r>
              <a:rPr lang="en-US" b="1" dirty="0" smtClean="0"/>
              <a:t> of degree awarding HEIs to ensure  learning provision and qualifications and credit they award.</a:t>
            </a:r>
          </a:p>
          <a:p>
            <a:r>
              <a:rPr lang="en-US" b="1" dirty="0" smtClean="0"/>
              <a:t>There is </a:t>
            </a:r>
            <a:r>
              <a:rPr lang="en-US" b="1" u="sng" dirty="0" smtClean="0"/>
              <a:t>NO</a:t>
            </a:r>
            <a:r>
              <a:rPr lang="en-US" b="1" dirty="0" smtClean="0"/>
              <a:t> national curriculum for higher education and HEIs decide on programmes, mechanisms on provision in league with their mission and other strategic factors.</a:t>
            </a:r>
          </a:p>
          <a:p>
            <a:r>
              <a:rPr lang="en-US" b="1" dirty="0" smtClean="0"/>
              <a:t>HEIs are sensitive and receptive to official policies to stimulate economic growth and strategic disciplines and skills, feedback from students, unions, funding agencies and civil society. </a:t>
            </a:r>
            <a:r>
              <a:rPr lang="en-US" b="1" u="sng" dirty="0" smtClean="0"/>
              <a:t>Independence is a major STRENGTH</a:t>
            </a:r>
            <a:r>
              <a:rPr lang="en-US" b="1" dirty="0" smtClean="0"/>
              <a:t>.</a:t>
            </a:r>
          </a:p>
          <a:p>
            <a:r>
              <a:rPr lang="en-US" b="1" dirty="0" smtClean="0"/>
              <a:t>Programme designs, their development and approval are internal matters ensured by quality assurance and enhancement. Reflection, debates, feedback and overall quality checks at all levels operate as major factors.</a:t>
            </a:r>
          </a:p>
          <a:p>
            <a:r>
              <a:rPr lang="en-US" b="1" dirty="0" smtClean="0"/>
              <a:t>Two </a:t>
            </a:r>
            <a:r>
              <a:rPr lang="en-US" b="1" dirty="0"/>
              <a:t>M</a:t>
            </a:r>
            <a:r>
              <a:rPr lang="en-US" b="1" dirty="0" smtClean="0"/>
              <a:t>ain Features: </a:t>
            </a:r>
            <a:r>
              <a:rPr lang="en-US" b="1" u="sng" dirty="0" smtClean="0"/>
              <a:t>Fostering creativity, and Promoting Equality</a:t>
            </a:r>
            <a:r>
              <a:rPr lang="en-US" b="1" dirty="0" smtClean="0"/>
              <a:t>.</a:t>
            </a:r>
            <a:endParaRPr lang="en-US" b="1" dirty="0"/>
          </a:p>
        </p:txBody>
      </p:sp>
    </p:spTree>
    <p:extLst>
      <p:ext uri="{BB962C8B-B14F-4D97-AF65-F5344CB8AC3E}">
        <p14:creationId xmlns:p14="http://schemas.microsoft.com/office/powerpoint/2010/main" val="2852338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882678"/>
          </a:xfrm>
        </p:spPr>
        <p:txBody>
          <a:bodyPr/>
          <a:lstStyle/>
          <a:p>
            <a:r>
              <a:rPr lang="en-US" sz="3200" dirty="0" smtClean="0"/>
              <a:t>Quality Control: Stages and Mechanisms</a:t>
            </a:r>
            <a:endParaRPr lang="en-US" sz="3200" dirty="0"/>
          </a:p>
        </p:txBody>
      </p:sp>
      <p:sp>
        <p:nvSpPr>
          <p:cNvPr id="3" name="Content Placeholder 2"/>
          <p:cNvSpPr>
            <a:spLocks noGrp="1"/>
          </p:cNvSpPr>
          <p:nvPr>
            <p:ph idx="1"/>
          </p:nvPr>
        </p:nvSpPr>
        <p:spPr>
          <a:xfrm>
            <a:off x="498475" y="976808"/>
            <a:ext cx="8147051" cy="5149355"/>
          </a:xfrm>
        </p:spPr>
        <p:txBody>
          <a:bodyPr/>
          <a:lstStyle/>
          <a:p>
            <a:r>
              <a:rPr lang="en-US" dirty="0" smtClean="0"/>
              <a:t>Design and approval of Study Programme:  (Institution, Staff, Students and community). </a:t>
            </a:r>
          </a:p>
          <a:p>
            <a:r>
              <a:rPr lang="en-US" dirty="0" smtClean="0"/>
              <a:t>Ongoing Monitoring (descriptors, assignments, feedback from both sides, moderation, externals.)</a:t>
            </a:r>
          </a:p>
          <a:p>
            <a:r>
              <a:rPr lang="en-US" dirty="0" smtClean="0"/>
              <a:t>Periodic Review: SED, interviews, external members on review committee.</a:t>
            </a:r>
          </a:p>
          <a:p>
            <a:r>
              <a:rPr lang="en-US" dirty="0" smtClean="0"/>
              <a:t>Meeting of the Review Committee with students (home staff not present)</a:t>
            </a:r>
          </a:p>
          <a:p>
            <a:r>
              <a:rPr lang="en-US" dirty="0" smtClean="0"/>
              <a:t>Periodic Review report. Implementation of recommendations.</a:t>
            </a:r>
          </a:p>
          <a:p>
            <a:r>
              <a:rPr lang="en-US" dirty="0" smtClean="0"/>
              <a:t>University’s bodies and funding organisations get involved.</a:t>
            </a:r>
            <a:endParaRPr lang="en-US" dirty="0"/>
          </a:p>
        </p:txBody>
      </p:sp>
    </p:spTree>
    <p:extLst>
      <p:ext uri="{BB962C8B-B14F-4D97-AF65-F5344CB8AC3E}">
        <p14:creationId xmlns:p14="http://schemas.microsoft.com/office/powerpoint/2010/main" val="3131683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725696"/>
          </a:xfrm>
        </p:spPr>
        <p:txBody>
          <a:bodyPr/>
          <a:lstStyle/>
          <a:p>
            <a:r>
              <a:rPr lang="en-US" sz="2800" b="1" dirty="0" smtClean="0"/>
              <a:t>Expectations ref Quality Assurance:</a:t>
            </a:r>
            <a:endParaRPr lang="en-US" sz="2800" b="1" dirty="0"/>
          </a:p>
        </p:txBody>
      </p:sp>
      <p:sp>
        <p:nvSpPr>
          <p:cNvPr id="3" name="Content Placeholder 2"/>
          <p:cNvSpPr>
            <a:spLocks noGrp="1"/>
          </p:cNvSpPr>
          <p:nvPr>
            <p:ph idx="1"/>
          </p:nvPr>
        </p:nvSpPr>
        <p:spPr>
          <a:xfrm>
            <a:off x="498475" y="948424"/>
            <a:ext cx="8147051" cy="5909575"/>
          </a:xfrm>
        </p:spPr>
        <p:txBody>
          <a:bodyPr>
            <a:normAutofit fontScale="92500" lnSpcReduction="20000"/>
          </a:bodyPr>
          <a:lstStyle/>
          <a:p>
            <a:r>
              <a:rPr lang="en-US" b="1" dirty="0" smtClean="0"/>
              <a:t>To ensure academic standards HEIs establish transparent and comprehensive frameworks and regulations governing academic credits and qualifications,</a:t>
            </a:r>
          </a:p>
          <a:p>
            <a:r>
              <a:rPr lang="en-US" b="1" dirty="0" smtClean="0"/>
              <a:t>HEIs maintain record of each programme and qualifications along with monitoring and reviewing their implementation  for the provisions of records to students and alumni,</a:t>
            </a:r>
          </a:p>
          <a:p>
            <a:r>
              <a:rPr lang="en-US" b="1" dirty="0" smtClean="0"/>
              <a:t>That the HEIs establish and implement processes for the approval of taught programmes and research  degrees ensuring academic standards set up by them and the UK frameworks and bodies,</a:t>
            </a:r>
          </a:p>
          <a:p>
            <a:r>
              <a:rPr lang="en-US" b="1" dirty="0" smtClean="0"/>
              <a:t>That the degrees are awarded after the learning outcomes have been achieved through delivery and assessment,</a:t>
            </a:r>
          </a:p>
          <a:p>
            <a:r>
              <a:rPr lang="en-US" b="1" dirty="0" smtClean="0"/>
              <a:t>That the HEIs maintain and implement processes for recruitment, selection processes (admissions) teaching and learning processes, and enabling students achieve teaching standards though their engagement,</a:t>
            </a:r>
          </a:p>
          <a:p>
            <a:r>
              <a:rPr lang="en-US" b="1" dirty="0" smtClean="0"/>
              <a:t>That the external examining, student appeal mechanisms and a proper research environment are made available by the HEIs.</a:t>
            </a:r>
            <a:endParaRPr lang="en-US" b="1" dirty="0"/>
          </a:p>
        </p:txBody>
      </p:sp>
    </p:spTree>
    <p:extLst>
      <p:ext uri="{BB962C8B-B14F-4D97-AF65-F5344CB8AC3E}">
        <p14:creationId xmlns:p14="http://schemas.microsoft.com/office/powerpoint/2010/main" val="2092433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305961"/>
          </a:xfrm>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b="1" dirty="0" smtClean="0"/>
              <a:t>Who establishes bench marks for quality assurance in your country? (is it done in collaboration of all the stake holders?) </a:t>
            </a:r>
          </a:p>
          <a:p>
            <a:endParaRPr lang="en-US" b="1" dirty="0"/>
          </a:p>
          <a:p>
            <a:endParaRPr lang="en-US" b="1" dirty="0" smtClean="0"/>
          </a:p>
          <a:p>
            <a:endParaRPr lang="en-US" b="1" dirty="0"/>
          </a:p>
        </p:txBody>
      </p:sp>
    </p:spTree>
    <p:extLst>
      <p:ext uri="{BB962C8B-B14F-4D97-AF65-F5344CB8AC3E}">
        <p14:creationId xmlns:p14="http://schemas.microsoft.com/office/powerpoint/2010/main" val="3231184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711328"/>
          </a:xfrm>
        </p:spPr>
        <p:txBody>
          <a:bodyPr/>
          <a:lstStyle/>
          <a:p>
            <a:r>
              <a:rPr lang="en-US" sz="3600" b="1" dirty="0" smtClean="0"/>
              <a:t>In Case of Complaints:</a:t>
            </a:r>
            <a:endParaRPr lang="en-US" sz="3600" b="1" dirty="0"/>
          </a:p>
        </p:txBody>
      </p:sp>
      <p:sp>
        <p:nvSpPr>
          <p:cNvPr id="3" name="Content Placeholder 2"/>
          <p:cNvSpPr>
            <a:spLocks noGrp="1"/>
          </p:cNvSpPr>
          <p:nvPr>
            <p:ph idx="1"/>
          </p:nvPr>
        </p:nvSpPr>
        <p:spPr>
          <a:xfrm>
            <a:off x="498475" y="960352"/>
            <a:ext cx="8147051" cy="5165811"/>
          </a:xfrm>
        </p:spPr>
        <p:txBody>
          <a:bodyPr>
            <a:normAutofit fontScale="92500" lnSpcReduction="10000"/>
          </a:bodyPr>
          <a:lstStyle/>
          <a:p>
            <a:pPr marL="0" indent="0">
              <a:buNone/>
            </a:pPr>
            <a:endParaRPr lang="en-US" b="1" u="sng" dirty="0" smtClean="0"/>
          </a:p>
          <a:p>
            <a:pPr marL="0" indent="0">
              <a:buNone/>
            </a:pPr>
            <a:r>
              <a:rPr lang="en-US" b="1" u="sng" dirty="0" smtClean="0"/>
              <a:t>For Students: </a:t>
            </a:r>
            <a:r>
              <a:rPr lang="en-US" b="1" dirty="0" smtClean="0"/>
              <a:t>UK students discuss this with their union and take up their complaints through internal processes. If not satisfied, they could take them to external complaints body:</a:t>
            </a:r>
          </a:p>
          <a:p>
            <a:pPr marL="0" indent="0">
              <a:buNone/>
            </a:pPr>
            <a:r>
              <a:rPr lang="en-US" b="1" u="sng" dirty="0" smtClean="0"/>
              <a:t> Adjudicators </a:t>
            </a:r>
            <a:r>
              <a:rPr lang="en-US" b="1" dirty="0" smtClean="0"/>
              <a:t>for </a:t>
            </a:r>
            <a:r>
              <a:rPr lang="en-US" b="1" dirty="0"/>
              <a:t>E</a:t>
            </a:r>
            <a:r>
              <a:rPr lang="en-US" b="1" dirty="0" smtClean="0"/>
              <a:t>ngland and Wales: (</a:t>
            </a:r>
            <a:r>
              <a:rPr lang="en-US" b="1" dirty="0" smtClean="0">
                <a:hlinkClick r:id="rId2"/>
              </a:rPr>
              <a:t>www.oiahe.org.uk</a:t>
            </a:r>
            <a:r>
              <a:rPr lang="en-US" b="1" dirty="0" smtClean="0"/>
              <a:t>) </a:t>
            </a:r>
          </a:p>
          <a:p>
            <a:pPr marL="0" indent="0">
              <a:buNone/>
            </a:pPr>
            <a:r>
              <a:rPr lang="en-US" b="1" dirty="0" smtClean="0"/>
              <a:t>For Scotland(</a:t>
            </a:r>
            <a:r>
              <a:rPr lang="en-US" b="1" dirty="0" smtClean="0">
                <a:hlinkClick r:id="rId3"/>
              </a:rPr>
              <a:t>www.scottishhombudsman.org.uk</a:t>
            </a:r>
            <a:r>
              <a:rPr lang="en-US" b="1" dirty="0" smtClean="0"/>
              <a:t>)</a:t>
            </a:r>
          </a:p>
          <a:p>
            <a:pPr marL="0" indent="0">
              <a:buNone/>
            </a:pPr>
            <a:endParaRPr lang="en-US" b="1" u="sng" dirty="0" smtClean="0"/>
          </a:p>
          <a:p>
            <a:pPr marL="0" indent="0">
              <a:buNone/>
            </a:pPr>
            <a:r>
              <a:rPr lang="en-US" b="1" u="sng" dirty="0" smtClean="0"/>
              <a:t>For Staff</a:t>
            </a:r>
            <a:r>
              <a:rPr lang="en-US" b="1" dirty="0" smtClean="0"/>
              <a:t>: They discuss it with the quality assurance office. An internal process available in case of complaint or ambiguity.</a:t>
            </a:r>
            <a:endParaRPr lang="en-US" b="1" dirty="0"/>
          </a:p>
          <a:p>
            <a:pPr marL="0" indent="0">
              <a:buNone/>
            </a:pPr>
            <a:endParaRPr lang="en-US" b="1" u="sng" dirty="0" smtClean="0"/>
          </a:p>
          <a:p>
            <a:pPr marL="0" indent="0">
              <a:buNone/>
            </a:pPr>
            <a:r>
              <a:rPr lang="en-US" b="1" u="sng" dirty="0" smtClean="0"/>
              <a:t>For Public: </a:t>
            </a:r>
            <a:r>
              <a:rPr lang="en-US" b="1" dirty="0" smtClean="0"/>
              <a:t>They can raise issues directly with the HEI.</a:t>
            </a:r>
          </a:p>
          <a:p>
            <a:pPr marL="0" indent="0">
              <a:buNone/>
            </a:pPr>
            <a:endParaRPr lang="en-US" b="1" dirty="0"/>
          </a:p>
        </p:txBody>
      </p:sp>
    </p:spTree>
    <p:extLst>
      <p:ext uri="{BB962C8B-B14F-4D97-AF65-F5344CB8AC3E}">
        <p14:creationId xmlns:p14="http://schemas.microsoft.com/office/powerpoint/2010/main" val="15408903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556432"/>
          </a:xfrm>
        </p:spPr>
        <p:txBody>
          <a:bodyPr/>
          <a:lstStyle/>
          <a:p>
            <a:r>
              <a:rPr lang="en-US" sz="3600" b="1" dirty="0" smtClean="0"/>
              <a:t>Reviewers!</a:t>
            </a:r>
            <a:endParaRPr lang="en-US" sz="3600" b="1" dirty="0"/>
          </a:p>
        </p:txBody>
      </p:sp>
      <p:sp>
        <p:nvSpPr>
          <p:cNvPr id="3" name="Content Placeholder 2"/>
          <p:cNvSpPr>
            <a:spLocks noGrp="1"/>
          </p:cNvSpPr>
          <p:nvPr>
            <p:ph idx="1"/>
          </p:nvPr>
        </p:nvSpPr>
        <p:spPr>
          <a:xfrm>
            <a:off x="498475" y="650562"/>
            <a:ext cx="8147051" cy="5475601"/>
          </a:xfrm>
        </p:spPr>
        <p:txBody>
          <a:bodyPr>
            <a:normAutofit fontScale="92500" lnSpcReduction="20000"/>
          </a:bodyPr>
          <a:lstStyle/>
          <a:p>
            <a:r>
              <a:rPr lang="en-US" dirty="0" smtClean="0"/>
              <a:t>Stake holders are the reviewers—HEI (manager, Students (representatives) and Staff (teachers).</a:t>
            </a:r>
          </a:p>
          <a:p>
            <a:r>
              <a:rPr lang="en-US" dirty="0" smtClean="0">
                <a:hlinkClick r:id="rId2"/>
              </a:rPr>
              <a:t>www.nus.org.uk</a:t>
            </a:r>
            <a:endParaRPr lang="en-US" dirty="0" smtClean="0"/>
          </a:p>
          <a:p>
            <a:r>
              <a:rPr lang="en-US" dirty="0" smtClean="0">
                <a:hlinkClick r:id="rId3"/>
              </a:rPr>
              <a:t>www.heacademy.ac.uk</a:t>
            </a:r>
            <a:endParaRPr lang="en-US" dirty="0" smtClean="0"/>
          </a:p>
          <a:p>
            <a:r>
              <a:rPr lang="en-US" dirty="0" smtClean="0"/>
              <a:t>(</a:t>
            </a:r>
            <a:r>
              <a:rPr lang="en-US" dirty="0" smtClean="0">
                <a:hlinkClick r:id="rId4"/>
              </a:rPr>
              <a:t>www.qaa.a.cuk/InstitutionReports/types-of-review</a:t>
            </a:r>
            <a:endParaRPr lang="en-US" dirty="0" smtClean="0"/>
          </a:p>
          <a:p>
            <a:r>
              <a:rPr lang="en-US" b="1" dirty="0" smtClean="0"/>
              <a:t>Funding bodies </a:t>
            </a:r>
            <a:r>
              <a:rPr lang="en-US" dirty="0" smtClean="0"/>
              <a:t>have statutory responsibility to make provisions for assessing and enhancing quality of education in all the four nations:</a:t>
            </a:r>
          </a:p>
          <a:p>
            <a:r>
              <a:rPr lang="en-US" dirty="0" smtClean="0">
                <a:hlinkClick r:id="rId5"/>
              </a:rPr>
              <a:t>www.hefce.ac.uk</a:t>
            </a:r>
            <a:r>
              <a:rPr lang="en-US" dirty="0" smtClean="0"/>
              <a:t> (England)</a:t>
            </a:r>
          </a:p>
          <a:p>
            <a:r>
              <a:rPr lang="en-US" dirty="0" smtClean="0">
                <a:hlinkClick r:id="rId6"/>
              </a:rPr>
              <a:t>www.hefcw.ac.uk</a:t>
            </a:r>
            <a:r>
              <a:rPr lang="en-US" dirty="0" smtClean="0"/>
              <a:t> (Wales)</a:t>
            </a:r>
          </a:p>
          <a:p>
            <a:r>
              <a:rPr lang="en-US" dirty="0" smtClean="0">
                <a:hlinkClick r:id="rId7"/>
              </a:rPr>
              <a:t>www.sfc.ac.uk</a:t>
            </a:r>
            <a:r>
              <a:rPr lang="en-US" dirty="0" smtClean="0"/>
              <a:t> (Scotland)</a:t>
            </a:r>
          </a:p>
          <a:p>
            <a:r>
              <a:rPr lang="en-US" dirty="0" smtClean="0">
                <a:hlinkClick r:id="rId8"/>
              </a:rPr>
              <a:t>www.delni.gov.uk</a:t>
            </a:r>
            <a:r>
              <a:rPr lang="en-US" dirty="0" smtClean="0"/>
              <a:t>  (Department for Employment and Learning, Northern Ireland)</a:t>
            </a:r>
            <a:endParaRPr lang="en-US" dirty="0"/>
          </a:p>
        </p:txBody>
      </p:sp>
    </p:spTree>
    <p:extLst>
      <p:ext uri="{BB962C8B-B14F-4D97-AF65-F5344CB8AC3E}">
        <p14:creationId xmlns:p14="http://schemas.microsoft.com/office/powerpoint/2010/main" val="18354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1126880"/>
          </a:xfrm>
        </p:spPr>
        <p:txBody>
          <a:bodyPr/>
          <a:lstStyle/>
          <a:p>
            <a:r>
              <a:rPr lang="en-US" dirty="0" smtClean="0"/>
              <a:t>Question!</a:t>
            </a:r>
            <a:endParaRPr lang="en-US" dirty="0"/>
          </a:p>
        </p:txBody>
      </p:sp>
      <p:sp>
        <p:nvSpPr>
          <p:cNvPr id="3" name="Content Placeholder 2"/>
          <p:cNvSpPr>
            <a:spLocks noGrp="1"/>
          </p:cNvSpPr>
          <p:nvPr>
            <p:ph idx="1"/>
          </p:nvPr>
        </p:nvSpPr>
        <p:spPr>
          <a:xfrm>
            <a:off x="498475" y="1221010"/>
            <a:ext cx="8147051" cy="4905153"/>
          </a:xfrm>
        </p:spPr>
        <p:txBody>
          <a:bodyPr/>
          <a:lstStyle/>
          <a:p>
            <a:endParaRPr lang="en-US" b="1" dirty="0" smtClean="0"/>
          </a:p>
          <a:p>
            <a:r>
              <a:rPr lang="en-US" b="1" dirty="0" smtClean="0"/>
              <a:t>In your institution, if the student has an issue, who is to adjudicate from amongst the students unions, staff, managers or an official body?</a:t>
            </a:r>
            <a:endParaRPr lang="en-US" b="1" dirty="0"/>
          </a:p>
        </p:txBody>
      </p:sp>
    </p:spTree>
    <p:extLst>
      <p:ext uri="{BB962C8B-B14F-4D97-AF65-F5344CB8AC3E}">
        <p14:creationId xmlns:p14="http://schemas.microsoft.com/office/powerpoint/2010/main" val="1261666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921871"/>
          </a:xfrm>
        </p:spPr>
        <p:txBody>
          <a:bodyPr/>
          <a:lstStyle/>
          <a:p>
            <a:r>
              <a:rPr lang="en-US" sz="2800" b="1" dirty="0" smtClean="0"/>
              <a:t>The River Avon</a:t>
            </a:r>
            <a:endParaRPr lang="en-US" sz="2800" b="1" dirty="0"/>
          </a:p>
        </p:txBody>
      </p:sp>
      <p:pic>
        <p:nvPicPr>
          <p:cNvPr id="4" name="Content Placeholder 3" descr="J2.JPG"/>
          <p:cNvPicPr>
            <a:picLocks noGrp="1" noChangeAspect="1"/>
          </p:cNvPicPr>
          <p:nvPr>
            <p:ph idx="1"/>
          </p:nvPr>
        </p:nvPicPr>
        <p:blipFill>
          <a:blip r:embed="rId2" cstate="email">
            <a:extLst>
              <a:ext uri="{28A0092B-C50C-407E-A947-70E740481C1C}">
                <a14:useLocalDpi xmlns:a14="http://schemas.microsoft.com/office/drawing/2010/main" val="0"/>
              </a:ext>
            </a:extLst>
          </a:blip>
          <a:srcRect t="8184" b="8184"/>
          <a:stretch>
            <a:fillRect/>
          </a:stretch>
        </p:blipFill>
        <p:spPr>
          <a:xfrm>
            <a:off x="498476" y="1172308"/>
            <a:ext cx="8147050" cy="5442317"/>
          </a:xfrm>
        </p:spPr>
      </p:pic>
    </p:spTree>
    <p:extLst>
      <p:ext uri="{BB962C8B-B14F-4D97-AF65-F5344CB8AC3E}">
        <p14:creationId xmlns:p14="http://schemas.microsoft.com/office/powerpoint/2010/main" val="429386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sz="2800" b="1" dirty="0" smtClean="0">
                <a:solidFill>
                  <a:srgbClr val="FF0000"/>
                </a:solidFill>
              </a:rPr>
              <a:t>Quality, to a great extent, is Contingent upon SCL, Monitoring, Assessment-Feedback </a:t>
            </a:r>
            <a:r>
              <a:rPr lang="en-GB" sz="2800" b="1" dirty="0">
                <a:solidFill>
                  <a:srgbClr val="FF0000"/>
                </a:solidFill>
              </a:rPr>
              <a:t>R</a:t>
            </a:r>
            <a:r>
              <a:rPr lang="en-GB" sz="2800" b="1" dirty="0" smtClean="0">
                <a:solidFill>
                  <a:srgbClr val="FF0000"/>
                </a:solidFill>
              </a:rPr>
              <a:t>egime </a:t>
            </a:r>
            <a:endParaRPr lang="en-GB" sz="2800" b="1" dirty="0">
              <a:solidFill>
                <a:srgbClr val="FF0000"/>
              </a:solidFill>
            </a:endParaRPr>
          </a:p>
        </p:txBody>
      </p:sp>
      <p:sp>
        <p:nvSpPr>
          <p:cNvPr id="3" name="Slide Number Placeholder 2"/>
          <p:cNvSpPr>
            <a:spLocks noGrp="1"/>
          </p:cNvSpPr>
          <p:nvPr>
            <p:ph type="sldNum" sz="quarter" idx="12"/>
          </p:nvPr>
        </p:nvSpPr>
        <p:spPr/>
        <p:txBody>
          <a:bodyPr/>
          <a:lstStyle/>
          <a:p>
            <a:fld id="{D2854962-0CA3-4F45-B29F-811A8EC791FD}" type="slidenum">
              <a:rPr lang="en-GB" smtClean="0"/>
              <a:t>40</a:t>
            </a:fld>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582" y="1705893"/>
            <a:ext cx="5516697" cy="5015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794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achers-studen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00" y="1028700"/>
            <a:ext cx="6870700" cy="4800600"/>
          </a:xfrm>
          <a:prstGeom prst="rect">
            <a:avLst/>
          </a:prstGeom>
        </p:spPr>
      </p:pic>
      <p:sp>
        <p:nvSpPr>
          <p:cNvPr id="3" name="TextBox 2"/>
          <p:cNvSpPr txBox="1"/>
          <p:nvPr/>
        </p:nvSpPr>
        <p:spPr>
          <a:xfrm>
            <a:off x="3858675" y="275634"/>
            <a:ext cx="2141507" cy="523220"/>
          </a:xfrm>
          <a:prstGeom prst="rect">
            <a:avLst/>
          </a:prstGeom>
          <a:noFill/>
        </p:spPr>
        <p:txBody>
          <a:bodyPr wrap="none" rtlCol="0">
            <a:spAutoFit/>
          </a:bodyPr>
          <a:lstStyle/>
          <a:p>
            <a:pPr algn="ctr"/>
            <a:r>
              <a:rPr lang="en-US" sz="2800" dirty="0" smtClean="0">
                <a:solidFill>
                  <a:srgbClr val="FF0000"/>
                </a:solidFill>
              </a:rPr>
              <a:t>Divergences</a:t>
            </a:r>
            <a:endParaRPr lang="en-US" sz="2800" dirty="0">
              <a:solidFill>
                <a:srgbClr val="FF0000"/>
              </a:solidFill>
            </a:endParaRPr>
          </a:p>
        </p:txBody>
      </p:sp>
    </p:spTree>
    <p:extLst>
      <p:ext uri="{BB962C8B-B14F-4D97-AF65-F5344CB8AC3E}">
        <p14:creationId xmlns:p14="http://schemas.microsoft.com/office/powerpoint/2010/main" val="23853305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Box 2"/>
          <p:cNvSpPr txBox="1"/>
          <p:nvPr/>
        </p:nvSpPr>
        <p:spPr>
          <a:xfrm>
            <a:off x="1236466" y="2740693"/>
            <a:ext cx="7621473" cy="1938992"/>
          </a:xfrm>
          <a:prstGeom prst="rect">
            <a:avLst/>
          </a:prstGeom>
          <a:noFill/>
        </p:spPr>
        <p:txBody>
          <a:bodyPr wrap="none" rtlCol="0">
            <a:spAutoFit/>
          </a:bodyPr>
          <a:lstStyle/>
          <a:p>
            <a:r>
              <a:rPr lang="en-US" sz="2000" b="1" dirty="0" smtClean="0"/>
              <a:t>-Is old–style teaching dead? Is lecturer no more the centre of the</a:t>
            </a:r>
          </a:p>
          <a:p>
            <a:endParaRPr lang="en-US" sz="2000" b="1" dirty="0"/>
          </a:p>
          <a:p>
            <a:r>
              <a:rPr lang="en-US" sz="2000" b="1" dirty="0" smtClean="0"/>
              <a:t>entire paradigm?</a:t>
            </a:r>
          </a:p>
          <a:p>
            <a:endParaRPr lang="en-US" sz="2000" b="1" dirty="0"/>
          </a:p>
          <a:p>
            <a:endParaRPr lang="en-US" sz="2000" b="1" dirty="0" smtClean="0"/>
          </a:p>
          <a:p>
            <a:r>
              <a:rPr lang="en-US" sz="2000" b="1" dirty="0" smtClean="0"/>
              <a:t>-Is IT dictating the changes , or is it the market/economy?</a:t>
            </a:r>
            <a:endParaRPr lang="en-US" sz="2000" b="1" dirty="0"/>
          </a:p>
        </p:txBody>
      </p:sp>
    </p:spTree>
    <p:extLst>
      <p:ext uri="{BB962C8B-B14F-4D97-AF65-F5344CB8AC3E}">
        <p14:creationId xmlns:p14="http://schemas.microsoft.com/office/powerpoint/2010/main" val="1817756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GB" sz="2800" b="1" dirty="0" smtClean="0">
                <a:solidFill>
                  <a:srgbClr val="FF0000"/>
                </a:solidFill>
              </a:rPr>
              <a:t>Various References:</a:t>
            </a:r>
            <a:br>
              <a:rPr lang="en-GB" sz="2800" b="1" dirty="0" smtClean="0">
                <a:solidFill>
                  <a:srgbClr val="FF0000"/>
                </a:solidFill>
              </a:rPr>
            </a:br>
            <a:r>
              <a:rPr lang="en-GB" sz="2800" b="1" dirty="0" smtClean="0">
                <a:solidFill>
                  <a:srgbClr val="FF0000"/>
                </a:solidFill>
              </a:rPr>
              <a:t>Student Centred Learning</a:t>
            </a:r>
            <a:endParaRPr lang="en-GB" sz="2800" b="1" dirty="0">
              <a:solidFill>
                <a:srgbClr val="FF0000"/>
              </a:solidFill>
            </a:endParaRPr>
          </a:p>
        </p:txBody>
      </p:sp>
      <p:sp>
        <p:nvSpPr>
          <p:cNvPr id="3" name="Slide Number Placeholder 2"/>
          <p:cNvSpPr>
            <a:spLocks noGrp="1"/>
          </p:cNvSpPr>
          <p:nvPr>
            <p:ph type="sldNum" sz="quarter" idx="12"/>
          </p:nvPr>
        </p:nvSpPr>
        <p:spPr/>
        <p:txBody>
          <a:bodyPr/>
          <a:lstStyle/>
          <a:p>
            <a:fld id="{D2854962-0CA3-4F45-B29F-811A8EC791FD}" type="slidenum">
              <a:rPr lang="en-GB" smtClean="0"/>
              <a:t>43</a:t>
            </a:fld>
            <a:endParaRPr lang="en-GB" dirty="0"/>
          </a:p>
        </p:txBody>
      </p:sp>
      <p:sp>
        <p:nvSpPr>
          <p:cNvPr id="4" name="TextBox 3"/>
          <p:cNvSpPr txBox="1"/>
          <p:nvPr/>
        </p:nvSpPr>
        <p:spPr>
          <a:xfrm>
            <a:off x="457200" y="1645680"/>
            <a:ext cx="8064895" cy="4524314"/>
          </a:xfrm>
          <a:prstGeom prst="rect">
            <a:avLst/>
          </a:prstGeom>
          <a:noFill/>
        </p:spPr>
        <p:txBody>
          <a:bodyPr wrap="square" rtlCol="0">
            <a:spAutoFit/>
          </a:bodyPr>
          <a:lstStyle/>
          <a:p>
            <a:pPr lvl="0"/>
            <a:r>
              <a:rPr lang="en-GB" sz="1200" dirty="0" smtClean="0">
                <a:solidFill>
                  <a:prstClr val="black"/>
                </a:solidFill>
              </a:rPr>
              <a:t>European Students Union </a:t>
            </a:r>
            <a:r>
              <a:rPr lang="en-GB" sz="1200" i="1" dirty="0" smtClean="0">
                <a:solidFill>
                  <a:prstClr val="black"/>
                </a:solidFill>
              </a:rPr>
              <a:t>Student Centred Learning Toolkit (</a:t>
            </a:r>
            <a:r>
              <a:rPr lang="en-GB" sz="1200" i="1" dirty="0">
                <a:solidFill>
                  <a:prstClr val="black"/>
                </a:solidFill>
              </a:rPr>
              <a:t>2012</a:t>
            </a:r>
            <a:r>
              <a:rPr lang="en-GB" sz="1200" i="1" dirty="0" smtClean="0">
                <a:solidFill>
                  <a:prstClr val="black"/>
                </a:solidFill>
              </a:rPr>
              <a:t>): </a:t>
            </a:r>
          </a:p>
          <a:p>
            <a:pPr lvl="0"/>
            <a:r>
              <a:rPr lang="en-GB" sz="1200" i="1" dirty="0" smtClean="0">
                <a:solidFill>
                  <a:prstClr val="black"/>
                </a:solidFill>
                <a:hlinkClick r:id="rId2"/>
              </a:rPr>
              <a:t>www.esu-online.org/resources/6068/Student-Centred-Learning-Toolkit/</a:t>
            </a:r>
            <a:endParaRPr lang="en-GB" sz="1200" i="1" dirty="0" smtClean="0">
              <a:solidFill>
                <a:prstClr val="black"/>
              </a:solidFill>
            </a:endParaRPr>
          </a:p>
          <a:p>
            <a:pPr lvl="0"/>
            <a:endParaRPr lang="en-GB" sz="1200" i="1" dirty="0" smtClean="0">
              <a:solidFill>
                <a:prstClr val="black"/>
              </a:solidFill>
            </a:endParaRPr>
          </a:p>
          <a:p>
            <a:pPr lvl="0"/>
            <a:r>
              <a:rPr lang="en-GB" sz="1200" dirty="0" smtClean="0">
                <a:solidFill>
                  <a:prstClr val="black"/>
                </a:solidFill>
              </a:rPr>
              <a:t>ESU (2015), </a:t>
            </a:r>
            <a:r>
              <a:rPr lang="en-GB" sz="1200" i="1" dirty="0" smtClean="0">
                <a:solidFill>
                  <a:prstClr val="black"/>
                </a:solidFill>
              </a:rPr>
              <a:t>Overview of Student-Centred Learning in Higher Education in Europe </a:t>
            </a:r>
            <a:endParaRPr lang="en-GB" sz="1200" b="1" dirty="0">
              <a:solidFill>
                <a:prstClr val="black"/>
              </a:solidFill>
            </a:endParaRPr>
          </a:p>
          <a:p>
            <a:pPr lvl="0"/>
            <a:r>
              <a:rPr lang="en-GB" sz="1200" dirty="0" smtClean="0">
                <a:solidFill>
                  <a:prstClr val="black"/>
                </a:solidFill>
                <a:hlinkClick r:id="rId3"/>
              </a:rPr>
              <a:t>www.esu-online.org/news/article/6068/Overview-on-Student-Centred-Learning-in-Higher-Education-in-Europe/</a:t>
            </a:r>
            <a:endParaRPr lang="en-GB" sz="1200" dirty="0" smtClean="0">
              <a:solidFill>
                <a:prstClr val="black"/>
              </a:solidFill>
            </a:endParaRPr>
          </a:p>
          <a:p>
            <a:pPr lvl="0"/>
            <a:endParaRPr lang="en-GB" sz="1200" b="1" dirty="0">
              <a:solidFill>
                <a:prstClr val="black"/>
              </a:solidFill>
            </a:endParaRPr>
          </a:p>
          <a:p>
            <a:pPr lvl="0"/>
            <a:r>
              <a:rPr lang="en-GB" sz="1200" dirty="0" smtClean="0">
                <a:solidFill>
                  <a:prstClr val="black"/>
                </a:solidFill>
              </a:rPr>
              <a:t>Higher Education Academy national surveys:</a:t>
            </a:r>
          </a:p>
          <a:p>
            <a:pPr marL="285750" lvl="0" indent="-285750">
              <a:buFont typeface="Arial" panose="020B0604020202020204" pitchFamily="34" charset="0"/>
              <a:buChar char="•"/>
            </a:pPr>
            <a:r>
              <a:rPr lang="en-GB" sz="1200" dirty="0" smtClean="0">
                <a:solidFill>
                  <a:prstClr val="black"/>
                </a:solidFill>
              </a:rPr>
              <a:t>United Kingdom Engagement Survey (UKES)</a:t>
            </a:r>
          </a:p>
          <a:p>
            <a:pPr marL="285750" lvl="0" indent="-285750">
              <a:buFont typeface="Arial" panose="020B0604020202020204" pitchFamily="34" charset="0"/>
              <a:buChar char="•"/>
            </a:pPr>
            <a:r>
              <a:rPr lang="en-GB" sz="1200" dirty="0" smtClean="0">
                <a:solidFill>
                  <a:prstClr val="black"/>
                </a:solidFill>
              </a:rPr>
              <a:t>National Students Survey (NSS)</a:t>
            </a:r>
          </a:p>
          <a:p>
            <a:pPr marL="285750" lvl="0" indent="-285750">
              <a:buFont typeface="Arial" panose="020B0604020202020204" pitchFamily="34" charset="0"/>
              <a:buChar char="•"/>
            </a:pPr>
            <a:r>
              <a:rPr lang="en-GB" sz="1200" dirty="0" smtClean="0">
                <a:solidFill>
                  <a:prstClr val="black"/>
                </a:solidFill>
              </a:rPr>
              <a:t>Postgraduate Taught Experience Survey (PTES)</a:t>
            </a:r>
          </a:p>
          <a:p>
            <a:pPr marL="285750" lvl="0" indent="-285750">
              <a:buFont typeface="Arial" panose="020B0604020202020204" pitchFamily="34" charset="0"/>
              <a:buChar char="•"/>
            </a:pPr>
            <a:r>
              <a:rPr lang="en-GB" sz="1200" dirty="0" smtClean="0">
                <a:solidFill>
                  <a:prstClr val="black"/>
                </a:solidFill>
              </a:rPr>
              <a:t>Postgraduate Research Experience Survey (PRES)</a:t>
            </a:r>
          </a:p>
          <a:p>
            <a:pPr lvl="0"/>
            <a:r>
              <a:rPr lang="en-GB" sz="1200" dirty="0" smtClean="0">
                <a:solidFill>
                  <a:prstClr val="black"/>
                </a:solidFill>
                <a:hlinkClick r:id="rId4"/>
              </a:rPr>
              <a:t>www.heacademy.ac.uk/research/surveys/united-kingdom-engagement-survey-ukes</a:t>
            </a:r>
            <a:endParaRPr lang="en-GB" sz="1200" dirty="0" smtClean="0">
              <a:solidFill>
                <a:prstClr val="black"/>
              </a:solidFill>
            </a:endParaRPr>
          </a:p>
          <a:p>
            <a:pPr lvl="0"/>
            <a:endParaRPr lang="en-GB" sz="1200" dirty="0" smtClean="0">
              <a:solidFill>
                <a:prstClr val="black"/>
              </a:solidFill>
            </a:endParaRPr>
          </a:p>
          <a:p>
            <a:pPr lvl="0"/>
            <a:r>
              <a:rPr lang="en-GB" sz="1200" dirty="0">
                <a:solidFill>
                  <a:prstClr val="black"/>
                </a:solidFill>
              </a:rPr>
              <a:t>BSU, </a:t>
            </a:r>
            <a:r>
              <a:rPr lang="en-GB" sz="1200" i="1" dirty="0">
                <a:solidFill>
                  <a:prstClr val="black"/>
                </a:solidFill>
              </a:rPr>
              <a:t>Strategy Document </a:t>
            </a:r>
            <a:r>
              <a:rPr lang="en-GB" sz="1200" dirty="0">
                <a:solidFill>
                  <a:prstClr val="black"/>
                </a:solidFill>
              </a:rPr>
              <a:t>(with Graduate Attributes)</a:t>
            </a:r>
          </a:p>
          <a:p>
            <a:pPr lvl="0"/>
            <a:r>
              <a:rPr lang="en-GB" sz="1200" dirty="0">
                <a:solidFill>
                  <a:prstClr val="black"/>
                </a:solidFill>
                <a:hlinkClick r:id="rId5"/>
              </a:rPr>
              <a:t>www.bathspa.ac.uk/about-us/our-vision-values-history-and-people</a:t>
            </a:r>
            <a:endParaRPr lang="en-GB" sz="1200" dirty="0">
              <a:solidFill>
                <a:prstClr val="black"/>
              </a:solidFill>
            </a:endParaRPr>
          </a:p>
          <a:p>
            <a:pPr lvl="0"/>
            <a:endParaRPr lang="en-GB" sz="1200" dirty="0" smtClean="0">
              <a:solidFill>
                <a:prstClr val="black"/>
              </a:solidFill>
            </a:endParaRPr>
          </a:p>
          <a:p>
            <a:pPr lvl="0"/>
            <a:r>
              <a:rPr lang="en-GB" sz="1200" dirty="0" smtClean="0">
                <a:solidFill>
                  <a:prstClr val="black"/>
                </a:solidFill>
              </a:rPr>
              <a:t>Healey. M. et al., (2014), </a:t>
            </a:r>
            <a:r>
              <a:rPr lang="en-GB" sz="1200" i="1" dirty="0" smtClean="0">
                <a:solidFill>
                  <a:prstClr val="black"/>
                </a:solidFill>
              </a:rPr>
              <a:t>Engagement through Partnership: students as partners in learning and teaching in higher education </a:t>
            </a:r>
            <a:endParaRPr lang="en-GB" sz="1200" i="1" dirty="0">
              <a:solidFill>
                <a:prstClr val="black"/>
              </a:solidFill>
            </a:endParaRPr>
          </a:p>
          <a:p>
            <a:pPr lvl="0"/>
            <a:r>
              <a:rPr lang="en-GB" sz="1200" dirty="0" smtClean="0">
                <a:solidFill>
                  <a:prstClr val="black"/>
                </a:solidFill>
                <a:hlinkClick r:id="rId6"/>
              </a:rPr>
              <a:t>www.heacademy.ac.uk/engagement-through-partnership-students-partners-learning-and-teaching-higher-education</a:t>
            </a:r>
            <a:endParaRPr lang="en-GB" sz="1200" dirty="0" smtClean="0">
              <a:solidFill>
                <a:prstClr val="black"/>
              </a:solidFill>
            </a:endParaRPr>
          </a:p>
          <a:p>
            <a:pPr lvl="0"/>
            <a:endParaRPr lang="en-GB" sz="1200" dirty="0">
              <a:solidFill>
                <a:prstClr val="black"/>
              </a:solidFill>
            </a:endParaRPr>
          </a:p>
          <a:p>
            <a:pPr lvl="0"/>
            <a:r>
              <a:rPr lang="en-GB" sz="1200" dirty="0" smtClean="0">
                <a:solidFill>
                  <a:prstClr val="black"/>
                </a:solidFill>
              </a:rPr>
              <a:t>Saskia, J.M. et al., (2008), Incorporating Student-Centred Learning in Innovation and Entrepreneurship Education, </a:t>
            </a:r>
            <a:r>
              <a:rPr lang="en-GB" sz="1200" i="1" dirty="0" smtClean="0">
                <a:solidFill>
                  <a:prstClr val="black"/>
                </a:solidFill>
              </a:rPr>
              <a:t>European Journal of Education</a:t>
            </a:r>
            <a:r>
              <a:rPr lang="en-GB" sz="1200" dirty="0" smtClean="0">
                <a:solidFill>
                  <a:prstClr val="black"/>
                </a:solidFill>
              </a:rPr>
              <a:t>, 43 (4), 513-527.</a:t>
            </a:r>
          </a:p>
          <a:p>
            <a:pPr lvl="0"/>
            <a:endParaRPr lang="en-GB" sz="1200" dirty="0">
              <a:solidFill>
                <a:prstClr val="black"/>
              </a:solidFill>
            </a:endParaRPr>
          </a:p>
          <a:p>
            <a:pPr lvl="0"/>
            <a:endParaRPr lang="en-GB" sz="1200" dirty="0">
              <a:solidFill>
                <a:prstClr val="black"/>
              </a:solidFill>
            </a:endParaRPr>
          </a:p>
        </p:txBody>
      </p:sp>
    </p:spTree>
    <p:extLst>
      <p:ext uri="{BB962C8B-B14F-4D97-AF65-F5344CB8AC3E}">
        <p14:creationId xmlns:p14="http://schemas.microsoft.com/office/powerpoint/2010/main" val="26701534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270461" cy="6984171"/>
          </a:xfrm>
          <a:prstGeom prst="rect">
            <a:avLst/>
          </a:prstGeom>
        </p:spPr>
      </p:pic>
    </p:spTree>
    <p:extLst>
      <p:ext uri="{BB962C8B-B14F-4D97-AF65-F5344CB8AC3E}">
        <p14:creationId xmlns:p14="http://schemas.microsoft.com/office/powerpoint/2010/main" val="896376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87638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739968"/>
          </a:xfrm>
          <a:prstGeom prst="rect">
            <a:avLst/>
          </a:prstGeom>
        </p:spPr>
      </p:pic>
    </p:spTree>
    <p:extLst>
      <p:ext uri="{BB962C8B-B14F-4D97-AF65-F5344CB8AC3E}">
        <p14:creationId xmlns:p14="http://schemas.microsoft.com/office/powerpoint/2010/main" val="3122529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00027" cy="6450656"/>
          </a:xfrm>
          <a:prstGeom prst="rect">
            <a:avLst/>
          </a:prstGeom>
        </p:spPr>
      </p:pic>
    </p:spTree>
    <p:extLst>
      <p:ext uri="{BB962C8B-B14F-4D97-AF65-F5344CB8AC3E}">
        <p14:creationId xmlns:p14="http://schemas.microsoft.com/office/powerpoint/2010/main" val="12166805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Overview</a:t>
            </a:r>
            <a:endParaRPr lang="en-US"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5CaLRiDee0E</a:t>
            </a:r>
            <a:endParaRPr lang="en-US" dirty="0" smtClean="0"/>
          </a:p>
          <a:p>
            <a:endParaRPr lang="en-US" dirty="0"/>
          </a:p>
        </p:txBody>
      </p:sp>
    </p:spTree>
    <p:extLst>
      <p:ext uri="{BB962C8B-B14F-4D97-AF65-F5344CB8AC3E}">
        <p14:creationId xmlns:p14="http://schemas.microsoft.com/office/powerpoint/2010/main" val="25011376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1045478"/>
          </a:xfrm>
        </p:spPr>
        <p:txBody>
          <a:bodyPr/>
          <a:lstStyle/>
          <a:p>
            <a:r>
              <a:rPr lang="en-US" dirty="0" smtClean="0"/>
              <a:t>Group Discussion Points</a:t>
            </a:r>
            <a:endParaRPr lang="en-US" dirty="0"/>
          </a:p>
        </p:txBody>
      </p:sp>
      <p:sp>
        <p:nvSpPr>
          <p:cNvPr id="3" name="Content Placeholder 2"/>
          <p:cNvSpPr>
            <a:spLocks noGrp="1"/>
          </p:cNvSpPr>
          <p:nvPr>
            <p:ph idx="1"/>
          </p:nvPr>
        </p:nvSpPr>
        <p:spPr>
          <a:xfrm>
            <a:off x="498475" y="1546412"/>
            <a:ext cx="8147051" cy="4579751"/>
          </a:xfrm>
        </p:spPr>
        <p:txBody>
          <a:bodyPr/>
          <a:lstStyle/>
          <a:p>
            <a:r>
              <a:rPr lang="en-US" dirty="0" smtClean="0"/>
              <a:t>1-</a:t>
            </a:r>
            <a:r>
              <a:rPr lang="en-US" b="1" dirty="0" smtClean="0"/>
              <a:t>Is there a need for a continent/world-wide Quality Code?</a:t>
            </a:r>
          </a:p>
          <a:p>
            <a:endParaRPr lang="en-US" b="1" dirty="0"/>
          </a:p>
          <a:p>
            <a:r>
              <a:rPr lang="en-US" b="1" dirty="0" smtClean="0"/>
              <a:t>2-Is the UK Quality Code too bureaucratic and complex?</a:t>
            </a:r>
          </a:p>
          <a:p>
            <a:endParaRPr lang="en-US" b="1" dirty="0"/>
          </a:p>
          <a:p>
            <a:r>
              <a:rPr lang="en-US" b="1" dirty="0" smtClean="0"/>
              <a:t>3-Can we universalise student-centered learning?</a:t>
            </a:r>
          </a:p>
          <a:p>
            <a:endParaRPr lang="en-US" b="1" dirty="0"/>
          </a:p>
          <a:p>
            <a:r>
              <a:rPr lang="en-US" b="1" dirty="0" smtClean="0"/>
              <a:t>4-Who is the most focal point from amongst the Students, Academics, HE managers, Market and the Community?</a:t>
            </a:r>
          </a:p>
          <a:p>
            <a:endParaRPr lang="en-US" b="1" dirty="0"/>
          </a:p>
          <a:p>
            <a:endParaRPr lang="en-US" b="1" dirty="0"/>
          </a:p>
        </p:txBody>
      </p:sp>
    </p:spTree>
    <p:extLst>
      <p:ext uri="{BB962C8B-B14F-4D97-AF65-F5344CB8AC3E}">
        <p14:creationId xmlns:p14="http://schemas.microsoft.com/office/powerpoint/2010/main" val="2713788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621668"/>
            <a:ext cx="8147051" cy="45719"/>
          </a:xfrm>
        </p:spPr>
        <p:txBody>
          <a:bodyPr/>
          <a:lstStyle/>
          <a:p>
            <a:r>
              <a:rPr lang="en-US" sz="2800" b="1" dirty="0" smtClean="0"/>
              <a:t>The Georgian </a:t>
            </a:r>
            <a:r>
              <a:rPr lang="en-US" sz="2800" b="1" dirty="0" err="1" smtClean="0"/>
              <a:t>Architeture</a:t>
            </a:r>
            <a:r>
              <a:rPr lang="en-US" sz="2800" b="1" dirty="0" smtClean="0"/>
              <a:t>. The Royal Crescent</a:t>
            </a:r>
            <a:endParaRPr lang="en-US" sz="2800" b="1" dirty="0"/>
          </a:p>
        </p:txBody>
      </p:sp>
      <p:pic>
        <p:nvPicPr>
          <p:cNvPr id="4" name="Content Placeholder 3"/>
          <p:cNvPicPr>
            <a:picLocks noGrp="1" noChangeAspect="1"/>
          </p:cNvPicPr>
          <p:nvPr>
            <p:ph idx="1"/>
          </p:nvPr>
        </p:nvPicPr>
        <p:blipFill>
          <a:blip r:embed="rId2"/>
          <a:srcRect t="637" b="637"/>
          <a:stretch>
            <a:fillRect/>
          </a:stretch>
        </p:blipFill>
        <p:spPr>
          <a:xfrm>
            <a:off x="498476" y="825500"/>
            <a:ext cx="8147050" cy="6032500"/>
          </a:xfrm>
        </p:spPr>
      </p:pic>
    </p:spTree>
    <p:extLst>
      <p:ext uri="{BB962C8B-B14F-4D97-AF65-F5344CB8AC3E}">
        <p14:creationId xmlns:p14="http://schemas.microsoft.com/office/powerpoint/2010/main" val="24453869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1937" y="2748826"/>
            <a:ext cx="1749247" cy="461665"/>
          </a:xfrm>
          <a:prstGeom prst="rect">
            <a:avLst/>
          </a:prstGeom>
          <a:noFill/>
        </p:spPr>
        <p:txBody>
          <a:bodyPr wrap="none" rtlCol="0">
            <a:spAutoFit/>
          </a:bodyPr>
          <a:lstStyle/>
          <a:p>
            <a:r>
              <a:rPr lang="en-US" sz="2400" b="1" dirty="0" smtClean="0"/>
              <a:t>Thank You</a:t>
            </a:r>
            <a:endParaRPr lang="en-US" sz="2400" b="1" dirty="0"/>
          </a:p>
        </p:txBody>
      </p:sp>
    </p:spTree>
    <p:extLst>
      <p:ext uri="{BB962C8B-B14F-4D97-AF65-F5344CB8AC3E}">
        <p14:creationId xmlns:p14="http://schemas.microsoft.com/office/powerpoint/2010/main" val="2169869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432921"/>
          </a:xfrm>
        </p:spPr>
        <p:txBody>
          <a:bodyPr/>
          <a:lstStyle/>
          <a:p>
            <a:r>
              <a:rPr lang="en-US" sz="2800" b="1" dirty="0" smtClean="0"/>
              <a:t>The Circus</a:t>
            </a:r>
            <a:r>
              <a:rPr lang="en-US" b="1" dirty="0" smtClean="0"/>
              <a:t> </a:t>
            </a:r>
            <a:endParaRPr lang="en-US" b="1" dirty="0"/>
          </a:p>
        </p:txBody>
      </p:sp>
      <p:pic>
        <p:nvPicPr>
          <p:cNvPr id="5" name="Content Placeholder 4" descr="J8.JPG"/>
          <p:cNvPicPr>
            <a:picLocks noGrp="1" noChangeAspect="1"/>
          </p:cNvPicPr>
          <p:nvPr>
            <p:ph idx="1"/>
          </p:nvPr>
        </p:nvPicPr>
        <p:blipFill>
          <a:blip r:embed="rId2" cstate="email">
            <a:extLst>
              <a:ext uri="{28A0092B-C50C-407E-A947-70E740481C1C}">
                <a14:useLocalDpi xmlns:a14="http://schemas.microsoft.com/office/drawing/2010/main" val="0"/>
              </a:ext>
            </a:extLst>
          </a:blip>
          <a:srcRect t="4183" b="4183"/>
          <a:stretch>
            <a:fillRect/>
          </a:stretch>
        </p:blipFill>
        <p:spPr>
          <a:xfrm>
            <a:off x="498475" y="527050"/>
            <a:ext cx="8147050" cy="5599113"/>
          </a:xfrm>
        </p:spPr>
      </p:pic>
    </p:spTree>
    <p:extLst>
      <p:ext uri="{BB962C8B-B14F-4D97-AF65-F5344CB8AC3E}">
        <p14:creationId xmlns:p14="http://schemas.microsoft.com/office/powerpoint/2010/main" val="2841808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J9E.JPG"/>
          <p:cNvPicPr>
            <a:picLocks noGrp="1" noChangeAspect="1"/>
          </p:cNvPicPr>
          <p:nvPr>
            <p:ph idx="1"/>
          </p:nvPr>
        </p:nvPicPr>
        <p:blipFill>
          <a:blip r:embed="rId2" cstate="email">
            <a:extLst>
              <a:ext uri="{28A0092B-C50C-407E-A947-70E740481C1C}">
                <a14:useLocalDpi xmlns:a14="http://schemas.microsoft.com/office/drawing/2010/main" val="0"/>
              </a:ext>
            </a:extLst>
          </a:blip>
          <a:srcRect t="3066" b="3066"/>
          <a:stretch>
            <a:fillRect/>
          </a:stretch>
        </p:blipFill>
        <p:spPr>
          <a:xfrm>
            <a:off x="498475" y="390525"/>
            <a:ext cx="8147050" cy="5735638"/>
          </a:xfrm>
        </p:spPr>
      </p:pic>
    </p:spTree>
    <p:extLst>
      <p:ext uri="{BB962C8B-B14F-4D97-AF65-F5344CB8AC3E}">
        <p14:creationId xmlns:p14="http://schemas.microsoft.com/office/powerpoint/2010/main" val="244353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J9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5981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delard"/>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504046" y="535025"/>
            <a:ext cx="5956300" cy="6015900"/>
          </a:xfrm>
        </p:spPr>
      </p:pic>
      <p:sp>
        <p:nvSpPr>
          <p:cNvPr id="2" name="TextBox 1"/>
          <p:cNvSpPr txBox="1"/>
          <p:nvPr/>
        </p:nvSpPr>
        <p:spPr>
          <a:xfrm>
            <a:off x="2910414" y="165693"/>
            <a:ext cx="4019049" cy="369332"/>
          </a:xfrm>
          <a:prstGeom prst="rect">
            <a:avLst/>
          </a:prstGeom>
          <a:noFill/>
        </p:spPr>
        <p:txBody>
          <a:bodyPr wrap="none" rtlCol="0">
            <a:spAutoFit/>
          </a:bodyPr>
          <a:lstStyle/>
          <a:p>
            <a:r>
              <a:rPr lang="en-US" b="1" dirty="0" smtClean="0"/>
              <a:t>ADELARD OF BATH—10</a:t>
            </a:r>
            <a:r>
              <a:rPr lang="en-US" b="1" baseline="30000" dirty="0" smtClean="0"/>
              <a:t>th</a:t>
            </a:r>
            <a:r>
              <a:rPr lang="en-US" b="1" dirty="0" smtClean="0"/>
              <a:t> Century</a:t>
            </a:r>
            <a:endParaRPr lang="en-US" b="1" dirty="0"/>
          </a:p>
        </p:txBody>
      </p:sp>
    </p:spTree>
    <p:extLst>
      <p:ext uri="{BB962C8B-B14F-4D97-AF65-F5344CB8AC3E}">
        <p14:creationId xmlns:p14="http://schemas.microsoft.com/office/powerpoint/2010/main" val="2174559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842</TotalTime>
  <Words>2551</Words>
  <Application>Microsoft Office PowerPoint</Application>
  <PresentationFormat>Екран (4:3)</PresentationFormat>
  <Paragraphs>217</Paragraphs>
  <Slides>50</Slides>
  <Notes>2</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50</vt:i4>
      </vt:variant>
    </vt:vector>
  </HeadingPairs>
  <TitlesOfParts>
    <vt:vector size="55" baseType="lpstr">
      <vt:lpstr>Arial</vt:lpstr>
      <vt:lpstr>Book Antiqua</vt:lpstr>
      <vt:lpstr>Calibri</vt:lpstr>
      <vt:lpstr>Wingdings 2</vt:lpstr>
      <vt:lpstr>Saddle</vt:lpstr>
      <vt:lpstr> Quality Assurance: European and the British Taxonomies</vt:lpstr>
      <vt:lpstr>The Roman Baths</vt:lpstr>
      <vt:lpstr>BATH</vt:lpstr>
      <vt:lpstr>The River Avon</vt:lpstr>
      <vt:lpstr>The Georgian Architeture. The Royal Crescent</vt:lpstr>
      <vt:lpstr>The Circus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Outline</vt:lpstr>
      <vt:lpstr>What do we mean by Quality Assurance</vt:lpstr>
      <vt:lpstr>Historical Evolution</vt:lpstr>
      <vt:lpstr>The Dublin (March 2004) Descriptors and EQF</vt:lpstr>
      <vt:lpstr>Defining Quality Assurance </vt:lpstr>
      <vt:lpstr>Презентація PowerPoint</vt:lpstr>
      <vt:lpstr>What is QAA and how does it work?</vt:lpstr>
      <vt:lpstr>ESG</vt:lpstr>
      <vt:lpstr>How is Quality assured (QAA video)</vt:lpstr>
      <vt:lpstr>Teaching-led, or Research-led!</vt:lpstr>
      <vt:lpstr>Areas of QA in HE</vt:lpstr>
      <vt:lpstr>About the UK Quality Code..</vt:lpstr>
      <vt:lpstr>Objectives of the UK Quality Code</vt:lpstr>
      <vt:lpstr>Презентація PowerPoint</vt:lpstr>
      <vt:lpstr>Key Values of the Quality Code</vt:lpstr>
      <vt:lpstr>Expectations from the UK Quality Code</vt:lpstr>
      <vt:lpstr>Expectations…</vt:lpstr>
      <vt:lpstr>Setting and Maintaining Academic Standards</vt:lpstr>
      <vt:lpstr>Programme Design, Development and Approval</vt:lpstr>
      <vt:lpstr>Quality Control: Stages and Mechanisms</vt:lpstr>
      <vt:lpstr>Expectations ref Quality Assurance:</vt:lpstr>
      <vt:lpstr>Question:</vt:lpstr>
      <vt:lpstr>In Case of Complaints:</vt:lpstr>
      <vt:lpstr>Reviewers!</vt:lpstr>
      <vt:lpstr>Question!</vt:lpstr>
      <vt:lpstr>Quality, to a great extent, is Contingent upon SCL, Monitoring, Assessment-Feedback Regime </vt:lpstr>
      <vt:lpstr>Презентація PowerPoint</vt:lpstr>
      <vt:lpstr>Questions</vt:lpstr>
      <vt:lpstr>Various References: Student Centred Learning</vt:lpstr>
      <vt:lpstr>Презентація PowerPoint</vt:lpstr>
      <vt:lpstr>Презентація PowerPoint</vt:lpstr>
      <vt:lpstr>Презентація PowerPoint</vt:lpstr>
      <vt:lpstr>Презентація PowerPoint</vt:lpstr>
      <vt:lpstr>An Overview</vt:lpstr>
      <vt:lpstr>Group Discussion Points</vt:lpstr>
      <vt:lpstr>Презентація PowerPoint</vt:lpstr>
    </vt:vector>
  </TitlesOfParts>
  <Company>BSUC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 Islam and France</dc:title>
  <dc:creator>Dave Hassal</dc:creator>
  <cp:lastModifiedBy>Користувач Windows</cp:lastModifiedBy>
  <cp:revision>124</cp:revision>
  <dcterms:created xsi:type="dcterms:W3CDTF">2014-01-15T23:38:09Z</dcterms:created>
  <dcterms:modified xsi:type="dcterms:W3CDTF">2018-03-29T09:14:59Z</dcterms:modified>
</cp:coreProperties>
</file>