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D3D97B-CBAE-7C4F-B99C-46AE91391DDD}" type="datetimeFigureOut">
              <a:rPr lang="en-US" smtClean="0"/>
              <a:t>3/29/2018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D96322-B4FB-5D41-A352-1D396CC7F94E}" type="slidenum">
              <a:rPr lang="en-US" smtClean="0"/>
              <a:t>‹№›</a:t>
            </a:fld>
            <a:endParaRPr lang="en-US"/>
          </a:p>
        </p:txBody>
      </p:sp>
    </p:spTree>
    <p:extLst>
      <p:ext uri="{BB962C8B-B14F-4D97-AF65-F5344CB8AC3E}">
        <p14:creationId xmlns:p14="http://schemas.microsoft.com/office/powerpoint/2010/main" val="660550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1EB614-D187-4E4F-ACC8-575BF13F35AA}" type="slidenum">
              <a:rPr lang="en-GB" smtClean="0"/>
              <a:t>6</a:t>
            </a:fld>
            <a:endParaRPr lang="en-GB"/>
          </a:p>
        </p:txBody>
      </p:sp>
    </p:spTree>
    <p:extLst>
      <p:ext uri="{BB962C8B-B14F-4D97-AF65-F5344CB8AC3E}">
        <p14:creationId xmlns:p14="http://schemas.microsoft.com/office/powerpoint/2010/main" val="418008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C4A0403-D873-D849-9971-29A7175582D5}"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8579-BA62-BB4A-B5AD-A52468D26903}" type="slidenum">
              <a:rPr lang="en-US" smtClean="0"/>
              <a:t>‹№›</a:t>
            </a:fld>
            <a:endParaRPr lang="en-US"/>
          </a:p>
        </p:txBody>
      </p:sp>
    </p:spTree>
    <p:extLst>
      <p:ext uri="{BB962C8B-B14F-4D97-AF65-F5344CB8AC3E}">
        <p14:creationId xmlns:p14="http://schemas.microsoft.com/office/powerpoint/2010/main" val="258054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4A0403-D873-D849-9971-29A7175582D5}"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8579-BA62-BB4A-B5AD-A52468D26903}" type="slidenum">
              <a:rPr lang="en-US" smtClean="0"/>
              <a:t>‹№›</a:t>
            </a:fld>
            <a:endParaRPr lang="en-US"/>
          </a:p>
        </p:txBody>
      </p:sp>
    </p:spTree>
    <p:extLst>
      <p:ext uri="{BB962C8B-B14F-4D97-AF65-F5344CB8AC3E}">
        <p14:creationId xmlns:p14="http://schemas.microsoft.com/office/powerpoint/2010/main" val="152032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4A0403-D873-D849-9971-29A7175582D5}"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8579-BA62-BB4A-B5AD-A52468D26903}" type="slidenum">
              <a:rPr lang="en-US" smtClean="0"/>
              <a:t>‹№›</a:t>
            </a:fld>
            <a:endParaRPr lang="en-US"/>
          </a:p>
        </p:txBody>
      </p:sp>
    </p:spTree>
    <p:extLst>
      <p:ext uri="{BB962C8B-B14F-4D97-AF65-F5344CB8AC3E}">
        <p14:creationId xmlns:p14="http://schemas.microsoft.com/office/powerpoint/2010/main" val="243519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4A0403-D873-D849-9971-29A7175582D5}"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8579-BA62-BB4A-B5AD-A52468D26903}" type="slidenum">
              <a:rPr lang="en-US" smtClean="0"/>
              <a:t>‹№›</a:t>
            </a:fld>
            <a:endParaRPr lang="en-US"/>
          </a:p>
        </p:txBody>
      </p:sp>
    </p:spTree>
    <p:extLst>
      <p:ext uri="{BB962C8B-B14F-4D97-AF65-F5344CB8AC3E}">
        <p14:creationId xmlns:p14="http://schemas.microsoft.com/office/powerpoint/2010/main" val="2307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C4A0403-D873-D849-9971-29A7175582D5}"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8579-BA62-BB4A-B5AD-A52468D26903}" type="slidenum">
              <a:rPr lang="en-US" smtClean="0"/>
              <a:t>‹№›</a:t>
            </a:fld>
            <a:endParaRPr lang="en-US"/>
          </a:p>
        </p:txBody>
      </p:sp>
    </p:spTree>
    <p:extLst>
      <p:ext uri="{BB962C8B-B14F-4D97-AF65-F5344CB8AC3E}">
        <p14:creationId xmlns:p14="http://schemas.microsoft.com/office/powerpoint/2010/main" val="359056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C4A0403-D873-D849-9971-29A7175582D5}"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C8579-BA62-BB4A-B5AD-A52468D26903}" type="slidenum">
              <a:rPr lang="en-US" smtClean="0"/>
              <a:t>‹№›</a:t>
            </a:fld>
            <a:endParaRPr lang="en-US"/>
          </a:p>
        </p:txBody>
      </p:sp>
    </p:spTree>
    <p:extLst>
      <p:ext uri="{BB962C8B-B14F-4D97-AF65-F5344CB8AC3E}">
        <p14:creationId xmlns:p14="http://schemas.microsoft.com/office/powerpoint/2010/main" val="390066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C4A0403-D873-D849-9971-29A7175582D5}"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AC8579-BA62-BB4A-B5AD-A52468D26903}" type="slidenum">
              <a:rPr lang="en-US" smtClean="0"/>
              <a:t>‹№›</a:t>
            </a:fld>
            <a:endParaRPr lang="en-US"/>
          </a:p>
        </p:txBody>
      </p:sp>
    </p:spTree>
    <p:extLst>
      <p:ext uri="{BB962C8B-B14F-4D97-AF65-F5344CB8AC3E}">
        <p14:creationId xmlns:p14="http://schemas.microsoft.com/office/powerpoint/2010/main" val="117116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C4A0403-D873-D849-9971-29A7175582D5}"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C8579-BA62-BB4A-B5AD-A52468D26903}" type="slidenum">
              <a:rPr lang="en-US" smtClean="0"/>
              <a:t>‹№›</a:t>
            </a:fld>
            <a:endParaRPr lang="en-US"/>
          </a:p>
        </p:txBody>
      </p:sp>
    </p:spTree>
    <p:extLst>
      <p:ext uri="{BB962C8B-B14F-4D97-AF65-F5344CB8AC3E}">
        <p14:creationId xmlns:p14="http://schemas.microsoft.com/office/powerpoint/2010/main" val="309880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A0403-D873-D849-9971-29A7175582D5}"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C8579-BA62-BB4A-B5AD-A52468D26903}" type="slidenum">
              <a:rPr lang="en-US" smtClean="0"/>
              <a:t>‹№›</a:t>
            </a:fld>
            <a:endParaRPr lang="en-US"/>
          </a:p>
        </p:txBody>
      </p:sp>
    </p:spTree>
    <p:extLst>
      <p:ext uri="{BB962C8B-B14F-4D97-AF65-F5344CB8AC3E}">
        <p14:creationId xmlns:p14="http://schemas.microsoft.com/office/powerpoint/2010/main" val="288845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C4A0403-D873-D849-9971-29A7175582D5}"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C8579-BA62-BB4A-B5AD-A52468D26903}" type="slidenum">
              <a:rPr lang="en-US" smtClean="0"/>
              <a:t>‹№›</a:t>
            </a:fld>
            <a:endParaRPr lang="en-US"/>
          </a:p>
        </p:txBody>
      </p:sp>
    </p:spTree>
    <p:extLst>
      <p:ext uri="{BB962C8B-B14F-4D97-AF65-F5344CB8AC3E}">
        <p14:creationId xmlns:p14="http://schemas.microsoft.com/office/powerpoint/2010/main" val="8910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C4A0403-D873-D849-9971-29A7175582D5}"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C8579-BA62-BB4A-B5AD-A52468D26903}" type="slidenum">
              <a:rPr lang="en-US" smtClean="0"/>
              <a:t>‹№›</a:t>
            </a:fld>
            <a:endParaRPr lang="en-US"/>
          </a:p>
        </p:txBody>
      </p:sp>
    </p:spTree>
    <p:extLst>
      <p:ext uri="{BB962C8B-B14F-4D97-AF65-F5344CB8AC3E}">
        <p14:creationId xmlns:p14="http://schemas.microsoft.com/office/powerpoint/2010/main" val="138441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A0403-D873-D849-9971-29A7175582D5}" type="datetimeFigureOut">
              <a:rPr lang="en-US" smtClean="0"/>
              <a:t>3/29/2018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C8579-BA62-BB4A-B5AD-A52468D26903}" type="slidenum">
              <a:rPr lang="en-US" smtClean="0"/>
              <a:t>‹№›</a:t>
            </a:fld>
            <a:endParaRPr lang="en-US"/>
          </a:p>
        </p:txBody>
      </p:sp>
    </p:spTree>
    <p:extLst>
      <p:ext uri="{BB962C8B-B14F-4D97-AF65-F5344CB8AC3E}">
        <p14:creationId xmlns:p14="http://schemas.microsoft.com/office/powerpoint/2010/main" val="3601676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________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package" Target="../embeddings/_________Microsoft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package" Target="../embeddings/_________Microsoft_Word2.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package" Target="../embeddings/_________Microsoft_Word3.docx"/><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466553"/>
            <a:ext cx="8626725" cy="1470025"/>
          </a:xfrm>
        </p:spPr>
        <p:txBody>
          <a:bodyPr>
            <a:normAutofit fontScale="90000"/>
          </a:bodyPr>
          <a:lstStyle/>
          <a:p>
            <a:r>
              <a:rPr lang="en-US" dirty="0"/>
              <a:t/>
            </a:r>
            <a:br>
              <a:rPr lang="en-US" dirty="0"/>
            </a:br>
            <a:r>
              <a:rPr lang="en-US" dirty="0"/>
              <a:t> </a:t>
            </a:r>
            <a:r>
              <a:rPr lang="en-US" b="1" dirty="0">
                <a:latin typeface="Times New Roman"/>
                <a:cs typeface="Times New Roman"/>
              </a:rPr>
              <a:t>SUMMER ACADEMY </a:t>
            </a:r>
            <a:r>
              <a:rPr lang="en-US" dirty="0">
                <a:latin typeface="Times New Roman"/>
                <a:cs typeface="Times New Roman"/>
              </a:rPr>
              <a:t/>
            </a:r>
            <a:br>
              <a:rPr lang="en-US" dirty="0">
                <a:latin typeface="Times New Roman"/>
                <a:cs typeface="Times New Roman"/>
              </a:rPr>
            </a:br>
            <a:r>
              <a:rPr lang="en-US" b="1" dirty="0">
                <a:latin typeface="Times New Roman"/>
                <a:cs typeface="Times New Roman"/>
              </a:rPr>
              <a:t>UNIVERSITY KOBLENZ-</a:t>
            </a:r>
            <a:r>
              <a:rPr lang="en-US" b="1" dirty="0" smtClean="0">
                <a:latin typeface="Times New Roman"/>
                <a:cs typeface="Times New Roman"/>
              </a:rPr>
              <a:t>LANDAU: </a:t>
            </a:r>
            <a:r>
              <a:rPr lang="en-US" dirty="0" smtClean="0">
                <a:latin typeface="Times New Roman"/>
                <a:cs typeface="Times New Roman"/>
              </a:rPr>
              <a:t>‘Course Development’</a:t>
            </a:r>
            <a:endParaRPr lang="en-US" dirty="0">
              <a:latin typeface="Times New Roman"/>
              <a:cs typeface="Times New Roman"/>
            </a:endParaRPr>
          </a:p>
        </p:txBody>
      </p:sp>
      <p:sp>
        <p:nvSpPr>
          <p:cNvPr id="3" name="Subtitle 2"/>
          <p:cNvSpPr>
            <a:spLocks noGrp="1"/>
          </p:cNvSpPr>
          <p:nvPr>
            <p:ph type="subTitle" idx="1"/>
          </p:nvPr>
        </p:nvSpPr>
        <p:spPr>
          <a:xfrm>
            <a:off x="985286" y="2538803"/>
            <a:ext cx="7159744" cy="1752600"/>
          </a:xfrm>
        </p:spPr>
        <p:txBody>
          <a:bodyPr>
            <a:normAutofit/>
          </a:bodyPr>
          <a:lstStyle/>
          <a:p>
            <a:r>
              <a:rPr lang="en-US" sz="2800" dirty="0" smtClean="0">
                <a:solidFill>
                  <a:schemeClr val="tx1"/>
                </a:solidFill>
                <a:latin typeface="Times New Roman"/>
                <a:cs typeface="Times New Roman"/>
              </a:rPr>
              <a:t>Dr. Sarah Hackett, Bath Spa University, UK</a:t>
            </a:r>
            <a:endParaRPr lang="en-US" sz="2800" dirty="0">
              <a:solidFill>
                <a:schemeClr val="tx1"/>
              </a:solidFill>
              <a:latin typeface="Times New Roman"/>
              <a:cs typeface="Times New Roman"/>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1095" y="3416569"/>
            <a:ext cx="2196161" cy="3200607"/>
          </a:xfrm>
          <a:prstGeom prst="rect">
            <a:avLst/>
          </a:prstGeom>
        </p:spPr>
      </p:pic>
      <p:pic>
        <p:nvPicPr>
          <p:cNvPr id="5" name="Picture 4"/>
          <p:cNvPicPr>
            <a:picLocks noChangeAspect="1"/>
          </p:cNvPicPr>
          <p:nvPr/>
        </p:nvPicPr>
        <p:blipFill>
          <a:blip r:embed="rId3"/>
          <a:stretch>
            <a:fillRect/>
          </a:stretch>
        </p:blipFill>
        <p:spPr>
          <a:xfrm>
            <a:off x="4795257" y="3612355"/>
            <a:ext cx="2605732" cy="2631790"/>
          </a:xfrm>
          <a:prstGeom prst="rect">
            <a:avLst/>
          </a:prstGeom>
        </p:spPr>
      </p:pic>
    </p:spTree>
    <p:extLst>
      <p:ext uri="{BB962C8B-B14F-4D97-AF65-F5344CB8AC3E}">
        <p14:creationId xmlns:p14="http://schemas.microsoft.com/office/powerpoint/2010/main" val="1556114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881"/>
            <a:ext cx="8229600" cy="1143000"/>
          </a:xfrm>
        </p:spPr>
        <p:txBody>
          <a:bodyPr>
            <a:normAutofit/>
          </a:bodyPr>
          <a:lstStyle/>
          <a:p>
            <a:r>
              <a:rPr lang="en-US" sz="3200" b="1" dirty="0" smtClean="0">
                <a:latin typeface="Times New Roman"/>
                <a:cs typeface="Times New Roman"/>
              </a:rPr>
              <a:t>Five </a:t>
            </a:r>
            <a:r>
              <a:rPr lang="en-US" sz="3200" b="1" dirty="0">
                <a:latin typeface="Times New Roman"/>
                <a:cs typeface="Times New Roman"/>
              </a:rPr>
              <a:t>Key Curriculum Design </a:t>
            </a:r>
            <a:r>
              <a:rPr lang="en-US" sz="3200" b="1" dirty="0" smtClean="0">
                <a:latin typeface="Times New Roman"/>
                <a:cs typeface="Times New Roman"/>
              </a:rPr>
              <a:t>Principles:</a:t>
            </a:r>
            <a:endParaRPr lang="en-US" sz="3200" dirty="0">
              <a:latin typeface="Times New Roman"/>
              <a:cs typeface="Times New Roman"/>
            </a:endParaRPr>
          </a:p>
        </p:txBody>
      </p:sp>
      <p:sp>
        <p:nvSpPr>
          <p:cNvPr id="3" name="Content Placeholder 2"/>
          <p:cNvSpPr>
            <a:spLocks noGrp="1"/>
          </p:cNvSpPr>
          <p:nvPr>
            <p:ph idx="1"/>
          </p:nvPr>
        </p:nvSpPr>
        <p:spPr>
          <a:xfrm>
            <a:off x="147261" y="791395"/>
            <a:ext cx="8854080" cy="5779033"/>
          </a:xfrm>
        </p:spPr>
        <p:txBody>
          <a:bodyPr>
            <a:normAutofit fontScale="25000" lnSpcReduction="20000"/>
          </a:bodyPr>
          <a:lstStyle/>
          <a:p>
            <a:pPr marL="0" indent="0">
              <a:buNone/>
            </a:pPr>
            <a:r>
              <a:rPr lang="en-US" sz="6400" dirty="0" smtClean="0">
                <a:latin typeface="Times New Roman"/>
                <a:cs typeface="Times New Roman"/>
              </a:rPr>
              <a:t>1</a:t>
            </a:r>
            <a:r>
              <a:rPr lang="en-US" sz="6400" dirty="0">
                <a:latin typeface="Times New Roman"/>
                <a:cs typeface="Times New Roman"/>
              </a:rPr>
              <a:t>. Alignment / interdependence </a:t>
            </a:r>
            <a:endParaRPr lang="en-US" sz="6400" dirty="0" smtClean="0">
              <a:latin typeface="Times New Roman"/>
              <a:cs typeface="Times New Roman"/>
            </a:endParaRPr>
          </a:p>
          <a:p>
            <a:pPr marL="0" indent="0">
              <a:buNone/>
            </a:pPr>
            <a:r>
              <a:rPr lang="en-US" sz="6400" dirty="0" smtClean="0">
                <a:latin typeface="Times New Roman"/>
                <a:cs typeface="Times New Roman"/>
              </a:rPr>
              <a:t>– all </a:t>
            </a:r>
            <a:r>
              <a:rPr lang="en-US" sz="6400" dirty="0">
                <a:latin typeface="Times New Roman"/>
                <a:cs typeface="Times New Roman"/>
              </a:rPr>
              <a:t>elements are in alignment, they are all inter-dependent, they form a </a:t>
            </a:r>
            <a:r>
              <a:rPr lang="en-US" sz="6400" i="1" dirty="0">
                <a:latin typeface="Times New Roman"/>
                <a:cs typeface="Times New Roman"/>
              </a:rPr>
              <a:t>system, </a:t>
            </a:r>
            <a:r>
              <a:rPr lang="en-US" sz="6400" dirty="0">
                <a:latin typeface="Times New Roman"/>
                <a:cs typeface="Times New Roman"/>
              </a:rPr>
              <a:t>together they send the same message </a:t>
            </a:r>
          </a:p>
          <a:p>
            <a:endParaRPr lang="en-US" sz="6400" dirty="0">
              <a:latin typeface="Times New Roman"/>
              <a:cs typeface="Times New Roman"/>
            </a:endParaRPr>
          </a:p>
          <a:p>
            <a:pPr marL="0" indent="0">
              <a:buNone/>
            </a:pPr>
            <a:r>
              <a:rPr lang="en-US" sz="6400" dirty="0">
                <a:latin typeface="Times New Roman"/>
                <a:cs typeface="Times New Roman"/>
              </a:rPr>
              <a:t>2. </a:t>
            </a:r>
            <a:r>
              <a:rPr lang="en-US" sz="6400" dirty="0" smtClean="0">
                <a:latin typeface="Times New Roman"/>
                <a:cs typeface="Times New Roman"/>
              </a:rPr>
              <a:t>Strategy</a:t>
            </a:r>
          </a:p>
          <a:p>
            <a:pPr marL="0" indent="0">
              <a:buNone/>
            </a:pPr>
            <a:r>
              <a:rPr lang="en-US" sz="6400" dirty="0" smtClean="0">
                <a:latin typeface="Times New Roman"/>
                <a:cs typeface="Times New Roman"/>
              </a:rPr>
              <a:t> </a:t>
            </a:r>
            <a:r>
              <a:rPr lang="en-US" sz="6400" dirty="0">
                <a:latin typeface="Times New Roman"/>
                <a:cs typeface="Times New Roman"/>
              </a:rPr>
              <a:t>– </a:t>
            </a:r>
            <a:r>
              <a:rPr lang="en-US" sz="6400" dirty="0" smtClean="0">
                <a:latin typeface="Times New Roman"/>
                <a:cs typeface="Times New Roman"/>
              </a:rPr>
              <a:t>teaching </a:t>
            </a:r>
            <a:r>
              <a:rPr lang="en-US" sz="6400" dirty="0">
                <a:latin typeface="Times New Roman"/>
                <a:cs typeface="Times New Roman"/>
              </a:rPr>
              <a:t>(and learning) is deliberate and purposeful, therefore it is strategic and </a:t>
            </a:r>
            <a:r>
              <a:rPr lang="en-US" sz="6400" dirty="0" smtClean="0">
                <a:latin typeface="Times New Roman"/>
                <a:cs typeface="Times New Roman"/>
              </a:rPr>
              <a:t>directed</a:t>
            </a:r>
          </a:p>
          <a:p>
            <a:pPr marL="0" indent="0">
              <a:buNone/>
            </a:pPr>
            <a:r>
              <a:rPr lang="en-US" sz="6400" dirty="0" smtClean="0">
                <a:latin typeface="Times New Roman"/>
                <a:cs typeface="Times New Roman"/>
              </a:rPr>
              <a:t> </a:t>
            </a:r>
            <a:r>
              <a:rPr lang="en-US" sz="6400" dirty="0">
                <a:latin typeface="Times New Roman"/>
                <a:cs typeface="Times New Roman"/>
              </a:rPr>
              <a:t>– and that means, it is </a:t>
            </a:r>
            <a:r>
              <a:rPr lang="en-US" sz="6400" i="1" dirty="0">
                <a:latin typeface="Times New Roman"/>
                <a:cs typeface="Times New Roman"/>
              </a:rPr>
              <a:t>aligned with the rationale. </a:t>
            </a:r>
            <a:endParaRPr lang="en-US" sz="6400" dirty="0">
              <a:latin typeface="Times New Roman"/>
              <a:cs typeface="Times New Roman"/>
            </a:endParaRPr>
          </a:p>
          <a:p>
            <a:endParaRPr lang="en-US" sz="6400" dirty="0">
              <a:latin typeface="Times New Roman"/>
              <a:cs typeface="Times New Roman"/>
            </a:endParaRPr>
          </a:p>
          <a:p>
            <a:pPr marL="0" indent="0">
              <a:buNone/>
            </a:pPr>
            <a:r>
              <a:rPr lang="en-US" sz="6400" dirty="0">
                <a:latin typeface="Times New Roman"/>
                <a:cs typeface="Times New Roman"/>
              </a:rPr>
              <a:t>3. What’s driving the learning? … the assessment! </a:t>
            </a:r>
            <a:r>
              <a:rPr lang="en-US" sz="6400" dirty="0" smtClean="0">
                <a:latin typeface="Times New Roman"/>
                <a:cs typeface="Times New Roman"/>
              </a:rPr>
              <a:t>(more on assessment later)</a:t>
            </a:r>
          </a:p>
          <a:p>
            <a:pPr marL="0" indent="0">
              <a:buNone/>
            </a:pPr>
            <a:r>
              <a:rPr lang="en-US" sz="6400" dirty="0" smtClean="0">
                <a:latin typeface="Times New Roman"/>
                <a:cs typeface="Times New Roman"/>
              </a:rPr>
              <a:t>– Should </a:t>
            </a:r>
            <a:r>
              <a:rPr lang="en-US" sz="6400" dirty="0">
                <a:latin typeface="Times New Roman"/>
                <a:cs typeface="Times New Roman"/>
              </a:rPr>
              <a:t>be an integral part of your teaching strategy (it </a:t>
            </a:r>
            <a:r>
              <a:rPr lang="en-US" sz="6400" i="1" dirty="0">
                <a:latin typeface="Times New Roman"/>
                <a:cs typeface="Times New Roman"/>
              </a:rPr>
              <a:t>is </a:t>
            </a:r>
            <a:r>
              <a:rPr lang="en-US" sz="6400" dirty="0">
                <a:latin typeface="Times New Roman"/>
                <a:cs typeface="Times New Roman"/>
              </a:rPr>
              <a:t>a teaching method). </a:t>
            </a:r>
          </a:p>
          <a:p>
            <a:pPr marL="0" indent="0">
              <a:buNone/>
            </a:pPr>
            <a:r>
              <a:rPr lang="en-US" sz="6400" dirty="0" smtClean="0">
                <a:latin typeface="Times New Roman"/>
                <a:cs typeface="Times New Roman"/>
              </a:rPr>
              <a:t>-  Should </a:t>
            </a:r>
            <a:r>
              <a:rPr lang="en-US" sz="6400" dirty="0">
                <a:latin typeface="Times New Roman"/>
                <a:cs typeface="Times New Roman"/>
              </a:rPr>
              <a:t>be seamlessly integrated with the </a:t>
            </a:r>
            <a:r>
              <a:rPr lang="en-US" sz="6400" dirty="0" err="1">
                <a:latin typeface="Times New Roman"/>
                <a:cs typeface="Times New Roman"/>
              </a:rPr>
              <a:t>rationale+aim+objectives</a:t>
            </a:r>
            <a:r>
              <a:rPr lang="en-US" sz="6400" dirty="0">
                <a:latin typeface="Times New Roman"/>
                <a:cs typeface="Times New Roman"/>
              </a:rPr>
              <a:t>. </a:t>
            </a:r>
          </a:p>
          <a:p>
            <a:endParaRPr lang="en-US" sz="6400" dirty="0">
              <a:latin typeface="Times New Roman"/>
              <a:cs typeface="Times New Roman"/>
            </a:endParaRPr>
          </a:p>
          <a:p>
            <a:pPr marL="0" indent="0">
              <a:buNone/>
            </a:pPr>
            <a:r>
              <a:rPr lang="en-US" sz="6400" dirty="0">
                <a:latin typeface="Times New Roman"/>
                <a:cs typeface="Times New Roman"/>
              </a:rPr>
              <a:t>4. Each assessment item: </a:t>
            </a:r>
            <a:endParaRPr lang="en-US" sz="6400" dirty="0" smtClean="0">
              <a:latin typeface="Times New Roman"/>
              <a:cs typeface="Times New Roman"/>
            </a:endParaRPr>
          </a:p>
          <a:p>
            <a:pPr marL="0" indent="0">
              <a:buNone/>
            </a:pPr>
            <a:r>
              <a:rPr lang="en-US" sz="6400" dirty="0" smtClean="0">
                <a:latin typeface="Times New Roman"/>
                <a:cs typeface="Times New Roman"/>
              </a:rPr>
              <a:t>– Should </a:t>
            </a:r>
            <a:r>
              <a:rPr lang="en-US" sz="6400" dirty="0">
                <a:latin typeface="Times New Roman"/>
                <a:cs typeface="Times New Roman"/>
              </a:rPr>
              <a:t>map to specific objectives. </a:t>
            </a:r>
          </a:p>
          <a:p>
            <a:pPr marL="0" indent="0">
              <a:buNone/>
            </a:pPr>
            <a:r>
              <a:rPr lang="en-US" sz="6400" dirty="0" smtClean="0">
                <a:latin typeface="Times New Roman"/>
                <a:cs typeface="Times New Roman"/>
              </a:rPr>
              <a:t>–Should </a:t>
            </a:r>
            <a:r>
              <a:rPr lang="en-US" sz="6400" dirty="0">
                <a:latin typeface="Times New Roman"/>
                <a:cs typeface="Times New Roman"/>
              </a:rPr>
              <a:t>have a clear </a:t>
            </a:r>
            <a:r>
              <a:rPr lang="en-US" sz="6400" i="1" dirty="0">
                <a:latin typeface="Times New Roman"/>
                <a:cs typeface="Times New Roman"/>
              </a:rPr>
              <a:t>purpose</a:t>
            </a:r>
            <a:r>
              <a:rPr lang="en-US" sz="6400" dirty="0">
                <a:latin typeface="Times New Roman"/>
                <a:cs typeface="Times New Roman"/>
              </a:rPr>
              <a:t>. </a:t>
            </a:r>
          </a:p>
          <a:p>
            <a:endParaRPr lang="en-US" sz="6400" dirty="0">
              <a:latin typeface="Times New Roman"/>
              <a:cs typeface="Times New Roman"/>
            </a:endParaRPr>
          </a:p>
          <a:p>
            <a:pPr marL="0" indent="0">
              <a:buNone/>
            </a:pPr>
            <a:r>
              <a:rPr lang="en-US" sz="6400" dirty="0">
                <a:latin typeface="Times New Roman"/>
                <a:cs typeface="Times New Roman"/>
              </a:rPr>
              <a:t>5. Validity check the assessment </a:t>
            </a:r>
            <a:endParaRPr lang="en-US" sz="6400" dirty="0" smtClean="0">
              <a:latin typeface="Times New Roman"/>
              <a:cs typeface="Times New Roman"/>
            </a:endParaRPr>
          </a:p>
          <a:p>
            <a:pPr marL="0" indent="0">
              <a:buNone/>
            </a:pPr>
            <a:r>
              <a:rPr lang="en-US" sz="6400" dirty="0" smtClean="0">
                <a:latin typeface="Times New Roman"/>
                <a:cs typeface="Times New Roman"/>
              </a:rPr>
              <a:t>- Did </a:t>
            </a:r>
            <a:r>
              <a:rPr lang="en-US" sz="6400" dirty="0">
                <a:latin typeface="Times New Roman"/>
                <a:cs typeface="Times New Roman"/>
              </a:rPr>
              <a:t>you assess something not specified in the aims? Why? </a:t>
            </a:r>
          </a:p>
          <a:p>
            <a:pPr marL="0" indent="0">
              <a:buNone/>
            </a:pPr>
            <a:r>
              <a:rPr lang="en-US" sz="6400" dirty="0">
                <a:latin typeface="Times New Roman"/>
                <a:cs typeface="Times New Roman"/>
              </a:rPr>
              <a:t>– </a:t>
            </a:r>
            <a:r>
              <a:rPr lang="en-US" sz="6400" dirty="0" smtClean="0">
                <a:latin typeface="Times New Roman"/>
                <a:cs typeface="Times New Roman"/>
              </a:rPr>
              <a:t>Did </a:t>
            </a:r>
            <a:r>
              <a:rPr lang="en-US" sz="6400" dirty="0">
                <a:latin typeface="Times New Roman"/>
                <a:cs typeface="Times New Roman"/>
              </a:rPr>
              <a:t>the aims specify something you did not assess? Why? </a:t>
            </a:r>
          </a:p>
          <a:p>
            <a:pPr marL="0" indent="0">
              <a:buNone/>
            </a:pPr>
            <a:r>
              <a:rPr lang="en-US" sz="6400" dirty="0" smtClean="0">
                <a:latin typeface="Times New Roman"/>
                <a:cs typeface="Times New Roman"/>
              </a:rPr>
              <a:t>-  Do </a:t>
            </a:r>
            <a:r>
              <a:rPr lang="en-US" sz="6400" dirty="0">
                <a:latin typeface="Times New Roman"/>
                <a:cs typeface="Times New Roman"/>
              </a:rPr>
              <a:t>the assessments measure what they purport to? </a:t>
            </a:r>
          </a:p>
          <a:p>
            <a:pPr marL="0" indent="0">
              <a:buNone/>
            </a:pPr>
            <a:endParaRPr lang="en-US" sz="6800" dirty="0" smtClean="0">
              <a:latin typeface="Times New Roman"/>
              <a:cs typeface="Times New Roman"/>
            </a:endParaRPr>
          </a:p>
          <a:p>
            <a:endParaRPr lang="en-US" sz="6400" dirty="0">
              <a:latin typeface="Times New Roman"/>
              <a:cs typeface="Times New Roman"/>
            </a:endParaRPr>
          </a:p>
          <a:p>
            <a:pPr marL="0" lvl="0" indent="0">
              <a:buNone/>
            </a:pPr>
            <a:r>
              <a:rPr lang="en-US" sz="6400" u="sng" dirty="0" smtClean="0">
                <a:latin typeface="Times New Roman"/>
                <a:cs typeface="Times New Roman"/>
              </a:rPr>
              <a:t>Source:</a:t>
            </a:r>
            <a:r>
              <a:rPr lang="en-US" sz="6400" dirty="0">
                <a:solidFill>
                  <a:srgbClr val="000000"/>
                </a:solidFill>
                <a:latin typeface="Times New Roman"/>
                <a:cs typeface="Times New Roman"/>
              </a:rPr>
              <a:t> </a:t>
            </a:r>
            <a:r>
              <a:rPr lang="en-US" sz="6400" dirty="0" smtClean="0">
                <a:solidFill>
                  <a:srgbClr val="000000"/>
                </a:solidFill>
                <a:latin typeface="Times New Roman"/>
                <a:cs typeface="Times New Roman"/>
              </a:rPr>
              <a:t>Duncan D. </a:t>
            </a:r>
            <a:r>
              <a:rPr lang="en-US" sz="6400" dirty="0" err="1" smtClean="0">
                <a:solidFill>
                  <a:srgbClr val="000000"/>
                </a:solidFill>
                <a:latin typeface="Times New Roman"/>
                <a:cs typeface="Times New Roman"/>
              </a:rPr>
              <a:t>Nulty</a:t>
            </a:r>
            <a:r>
              <a:rPr lang="en-US" sz="6400" dirty="0" smtClean="0">
                <a:solidFill>
                  <a:srgbClr val="000000"/>
                </a:solidFill>
                <a:latin typeface="Times New Roman"/>
                <a:cs typeface="Times New Roman"/>
              </a:rPr>
              <a:t>, Griffith Institute for Higher Education, 2012</a:t>
            </a:r>
            <a:endParaRPr lang="en-GB" sz="6400" dirty="0" smtClean="0">
              <a:solidFill>
                <a:srgbClr val="000000"/>
              </a:solidFill>
              <a:latin typeface="Times New Roman"/>
              <a:cs typeface="Times New Roman"/>
            </a:endParaRPr>
          </a:p>
          <a:p>
            <a:pPr marL="0" indent="0">
              <a:buNone/>
            </a:pPr>
            <a:endParaRPr lang="en-US" sz="6400"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3872" y="5006960"/>
            <a:ext cx="1270128" cy="1851040"/>
          </a:xfrm>
          <a:prstGeom prst="rect">
            <a:avLst/>
          </a:prstGeom>
        </p:spPr>
      </p:pic>
    </p:spTree>
    <p:extLst>
      <p:ext uri="{BB962C8B-B14F-4D97-AF65-F5344CB8AC3E}">
        <p14:creationId xmlns:p14="http://schemas.microsoft.com/office/powerpoint/2010/main" val="321802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367"/>
            <a:ext cx="8229600" cy="1143000"/>
          </a:xfrm>
        </p:spPr>
        <p:txBody>
          <a:bodyPr>
            <a:normAutofit/>
          </a:bodyPr>
          <a:lstStyle/>
          <a:p>
            <a:r>
              <a:rPr lang="en-US" sz="3200" b="1" dirty="0" smtClean="0">
                <a:latin typeface="Times New Roman"/>
                <a:cs typeface="Times New Roman"/>
              </a:rPr>
              <a:t>The course rationale or description:</a:t>
            </a:r>
            <a:endParaRPr lang="en-US" sz="3200" b="1" dirty="0">
              <a:latin typeface="Times New Roman"/>
              <a:cs typeface="Times New Roman"/>
            </a:endParaRPr>
          </a:p>
        </p:txBody>
      </p:sp>
      <p:sp>
        <p:nvSpPr>
          <p:cNvPr id="3" name="Content Placeholder 2"/>
          <p:cNvSpPr>
            <a:spLocks noGrp="1"/>
          </p:cNvSpPr>
          <p:nvPr>
            <p:ph idx="1"/>
          </p:nvPr>
        </p:nvSpPr>
        <p:spPr>
          <a:xfrm>
            <a:off x="141279" y="772992"/>
            <a:ext cx="8229600" cy="5779032"/>
          </a:xfrm>
        </p:spPr>
        <p:txBody>
          <a:bodyPr>
            <a:normAutofit fontScale="85000" lnSpcReduction="20000"/>
          </a:bodyPr>
          <a:lstStyle/>
          <a:p>
            <a:endParaRPr lang="en-US" dirty="0"/>
          </a:p>
          <a:p>
            <a:r>
              <a:rPr lang="en-US" sz="2800" dirty="0">
                <a:latin typeface="Times New Roman"/>
                <a:cs typeface="Times New Roman"/>
              </a:rPr>
              <a:t>Provides </a:t>
            </a:r>
            <a:r>
              <a:rPr lang="en-US" sz="2800" i="1" dirty="0">
                <a:latin typeface="Times New Roman"/>
                <a:cs typeface="Times New Roman"/>
              </a:rPr>
              <a:t>reasons </a:t>
            </a:r>
            <a:r>
              <a:rPr lang="en-US" sz="2800" dirty="0">
                <a:latin typeface="Times New Roman"/>
                <a:cs typeface="Times New Roman"/>
              </a:rPr>
              <a:t>for the course </a:t>
            </a:r>
            <a:endParaRPr lang="en-US" sz="2800" dirty="0" smtClean="0">
              <a:latin typeface="Times New Roman"/>
              <a:cs typeface="Times New Roman"/>
            </a:endParaRPr>
          </a:p>
          <a:p>
            <a:pPr marL="0" indent="0">
              <a:buNone/>
            </a:pPr>
            <a:endParaRPr lang="en-US" sz="2800" dirty="0">
              <a:latin typeface="Times New Roman"/>
              <a:cs typeface="Times New Roman"/>
            </a:endParaRPr>
          </a:p>
          <a:p>
            <a:r>
              <a:rPr lang="en-US" sz="2800" dirty="0" smtClean="0">
                <a:latin typeface="Times New Roman"/>
                <a:cs typeface="Times New Roman"/>
              </a:rPr>
              <a:t>Captures </a:t>
            </a:r>
            <a:r>
              <a:rPr lang="en-US" sz="2800" dirty="0">
                <a:latin typeface="Times New Roman"/>
                <a:cs typeface="Times New Roman"/>
              </a:rPr>
              <a:t>the whole </a:t>
            </a:r>
            <a:r>
              <a:rPr lang="en-US" sz="2800" i="1" dirty="0">
                <a:latin typeface="Times New Roman"/>
                <a:cs typeface="Times New Roman"/>
              </a:rPr>
              <a:t>point </a:t>
            </a:r>
            <a:r>
              <a:rPr lang="en-US" sz="2800" dirty="0">
                <a:latin typeface="Times New Roman"/>
                <a:cs typeface="Times New Roman"/>
              </a:rPr>
              <a:t>of the course </a:t>
            </a:r>
            <a:endParaRPr lang="en-US" sz="2800" dirty="0" smtClean="0">
              <a:latin typeface="Times New Roman"/>
              <a:cs typeface="Times New Roman"/>
            </a:endParaRPr>
          </a:p>
          <a:p>
            <a:pPr marL="0" indent="0">
              <a:buNone/>
            </a:pPr>
            <a:endParaRPr lang="en-US" sz="2800" dirty="0">
              <a:latin typeface="Times New Roman"/>
              <a:cs typeface="Times New Roman"/>
            </a:endParaRPr>
          </a:p>
          <a:p>
            <a:r>
              <a:rPr lang="en-US" sz="2800" i="1" dirty="0" smtClean="0">
                <a:latin typeface="Times New Roman"/>
                <a:cs typeface="Times New Roman"/>
              </a:rPr>
              <a:t>Justifies </a:t>
            </a:r>
            <a:r>
              <a:rPr lang="en-US" sz="2800" dirty="0">
                <a:latin typeface="Times New Roman"/>
                <a:cs typeface="Times New Roman"/>
              </a:rPr>
              <a:t>the course </a:t>
            </a:r>
            <a:endParaRPr lang="en-US" sz="2800" dirty="0" smtClean="0">
              <a:latin typeface="Times New Roman"/>
              <a:cs typeface="Times New Roman"/>
            </a:endParaRPr>
          </a:p>
          <a:p>
            <a:pPr marL="0" indent="0">
              <a:buNone/>
            </a:pPr>
            <a:endParaRPr lang="en-US" sz="2800" dirty="0">
              <a:latin typeface="Times New Roman"/>
              <a:cs typeface="Times New Roman"/>
            </a:endParaRPr>
          </a:p>
          <a:p>
            <a:r>
              <a:rPr lang="en-US" sz="2800" dirty="0" smtClean="0">
                <a:latin typeface="Times New Roman"/>
                <a:cs typeface="Times New Roman"/>
              </a:rPr>
              <a:t>States </a:t>
            </a:r>
            <a:r>
              <a:rPr lang="en-US" sz="2800" dirty="0">
                <a:latin typeface="Times New Roman"/>
                <a:cs typeface="Times New Roman"/>
              </a:rPr>
              <a:t>the </a:t>
            </a:r>
            <a:r>
              <a:rPr lang="en-US" sz="2800" i="1" dirty="0">
                <a:latin typeface="Times New Roman"/>
                <a:cs typeface="Times New Roman"/>
              </a:rPr>
              <a:t>real world need </a:t>
            </a:r>
            <a:r>
              <a:rPr lang="en-US" sz="2800" dirty="0">
                <a:latin typeface="Times New Roman"/>
                <a:cs typeface="Times New Roman"/>
              </a:rPr>
              <a:t>for the course </a:t>
            </a:r>
            <a:r>
              <a:rPr lang="en-US" sz="2800" dirty="0" smtClean="0">
                <a:latin typeface="Times New Roman"/>
                <a:cs typeface="Times New Roman"/>
              </a:rPr>
              <a:t>(the </a:t>
            </a:r>
            <a:r>
              <a:rPr lang="en-US" sz="2800" dirty="0">
                <a:latin typeface="Times New Roman"/>
                <a:cs typeface="Times New Roman"/>
              </a:rPr>
              <a:t>value this course has for society) </a:t>
            </a:r>
            <a:endParaRPr lang="en-US" sz="2800" dirty="0" smtClean="0">
              <a:latin typeface="Times New Roman"/>
              <a:cs typeface="Times New Roman"/>
            </a:endParaRPr>
          </a:p>
          <a:p>
            <a:pPr marL="0" indent="0">
              <a:buNone/>
            </a:pPr>
            <a:endParaRPr lang="en-US" sz="2800" dirty="0">
              <a:latin typeface="Times New Roman"/>
              <a:cs typeface="Times New Roman"/>
            </a:endParaRPr>
          </a:p>
          <a:p>
            <a:r>
              <a:rPr lang="en-US" sz="2800" dirty="0" smtClean="0">
                <a:latin typeface="Times New Roman"/>
                <a:cs typeface="Times New Roman"/>
              </a:rPr>
              <a:t>Is </a:t>
            </a:r>
            <a:r>
              <a:rPr lang="en-US" sz="2800" dirty="0">
                <a:latin typeface="Times New Roman"/>
                <a:cs typeface="Times New Roman"/>
              </a:rPr>
              <a:t>the single most important </a:t>
            </a:r>
            <a:r>
              <a:rPr lang="en-US" sz="2800" dirty="0" smtClean="0">
                <a:latin typeface="Times New Roman"/>
                <a:cs typeface="Times New Roman"/>
              </a:rPr>
              <a:t>aspect; </a:t>
            </a:r>
            <a:r>
              <a:rPr lang="en-US" sz="2800" dirty="0">
                <a:latin typeface="Times New Roman"/>
                <a:cs typeface="Times New Roman"/>
              </a:rPr>
              <a:t>and </a:t>
            </a:r>
            <a:endParaRPr lang="en-US" sz="2800" dirty="0" smtClean="0">
              <a:latin typeface="Times New Roman"/>
              <a:cs typeface="Times New Roman"/>
            </a:endParaRPr>
          </a:p>
          <a:p>
            <a:pPr marL="0" indent="0">
              <a:buNone/>
            </a:pPr>
            <a:endParaRPr lang="en-US" sz="2800" dirty="0">
              <a:latin typeface="Times New Roman"/>
              <a:cs typeface="Times New Roman"/>
            </a:endParaRPr>
          </a:p>
          <a:p>
            <a:r>
              <a:rPr lang="en-US" sz="2800" dirty="0" smtClean="0">
                <a:latin typeface="Times New Roman"/>
                <a:cs typeface="Times New Roman"/>
              </a:rPr>
              <a:t> </a:t>
            </a:r>
            <a:r>
              <a:rPr lang="en-US" sz="2800" dirty="0">
                <a:latin typeface="Times New Roman"/>
                <a:cs typeface="Times New Roman"/>
              </a:rPr>
              <a:t>informs </a:t>
            </a:r>
            <a:r>
              <a:rPr lang="en-US" sz="2800" dirty="0" smtClean="0">
                <a:latin typeface="Times New Roman"/>
                <a:cs typeface="Times New Roman"/>
              </a:rPr>
              <a:t>your </a:t>
            </a:r>
            <a:r>
              <a:rPr lang="en-US" sz="2800" dirty="0">
                <a:latin typeface="Times New Roman"/>
                <a:cs typeface="Times New Roman"/>
              </a:rPr>
              <a:t>choices regarding the design and delivery of the course </a:t>
            </a:r>
            <a:endParaRPr lang="en-US" sz="2800" dirty="0" smtClean="0">
              <a:latin typeface="Times New Roman"/>
              <a:cs typeface="Times New Roman"/>
            </a:endParaRPr>
          </a:p>
          <a:p>
            <a:endParaRPr lang="en-US" sz="2800" dirty="0">
              <a:latin typeface="Times New Roman"/>
              <a:cs typeface="Times New Roman"/>
            </a:endParaRPr>
          </a:p>
          <a:p>
            <a:pPr marL="0" lvl="0" indent="0">
              <a:buNone/>
            </a:pPr>
            <a:r>
              <a:rPr lang="en-US" sz="2100" u="sng" dirty="0" smtClean="0">
                <a:latin typeface="Times New Roman"/>
                <a:cs typeface="Times New Roman"/>
              </a:rPr>
              <a:t>Source:</a:t>
            </a:r>
            <a:r>
              <a:rPr lang="en-US" sz="2100" dirty="0" smtClean="0">
                <a:solidFill>
                  <a:srgbClr val="000000"/>
                </a:solidFill>
                <a:latin typeface="Times New Roman"/>
                <a:cs typeface="Times New Roman"/>
              </a:rPr>
              <a:t> Duncan D. </a:t>
            </a:r>
            <a:r>
              <a:rPr lang="en-US" sz="2100" dirty="0" err="1" smtClean="0">
                <a:solidFill>
                  <a:srgbClr val="000000"/>
                </a:solidFill>
                <a:latin typeface="Times New Roman"/>
                <a:cs typeface="Times New Roman"/>
              </a:rPr>
              <a:t>Nulty</a:t>
            </a:r>
            <a:r>
              <a:rPr lang="en-US" sz="2100" dirty="0" smtClean="0">
                <a:solidFill>
                  <a:srgbClr val="000000"/>
                </a:solidFill>
                <a:latin typeface="Times New Roman"/>
                <a:cs typeface="Times New Roman"/>
              </a:rPr>
              <a:t>, Griffith Institute for Higher Education, 2012</a:t>
            </a:r>
            <a:endParaRPr lang="en-GB" sz="2100" dirty="0" smtClean="0">
              <a:solidFill>
                <a:srgbClr val="000000"/>
              </a:solidFill>
              <a:latin typeface="Times New Roman"/>
              <a:cs typeface="Times New Roman"/>
            </a:endParaRPr>
          </a:p>
          <a:p>
            <a:pPr marL="0" indent="0">
              <a:buNone/>
            </a:pPr>
            <a:endParaRPr lang="en-US" sz="2800" dirty="0" smtClean="0"/>
          </a:p>
          <a:p>
            <a:pPr marL="0" indent="0">
              <a:buNone/>
            </a:pPr>
            <a:endParaRPr lang="en-US" sz="2800" dirty="0">
              <a:latin typeface="Times New Roman"/>
              <a:cs typeface="Times New Roman"/>
            </a:endParaRP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4730" y="5576582"/>
            <a:ext cx="879270" cy="1281417"/>
          </a:xfrm>
          <a:prstGeom prst="rect">
            <a:avLst/>
          </a:prstGeom>
        </p:spPr>
      </p:pic>
    </p:spTree>
    <p:extLst>
      <p:ext uri="{BB962C8B-B14F-4D97-AF65-F5344CB8AC3E}">
        <p14:creationId xmlns:p14="http://schemas.microsoft.com/office/powerpoint/2010/main" val="326403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16"/>
            <a:ext cx="8229600" cy="1143000"/>
          </a:xfrm>
        </p:spPr>
        <p:txBody>
          <a:bodyPr>
            <a:noAutofit/>
          </a:bodyPr>
          <a:lstStyle/>
          <a:p>
            <a:r>
              <a:rPr lang="en-US" sz="2800" b="1" dirty="0" smtClean="0">
                <a:latin typeface="Times New Roman"/>
                <a:cs typeface="Times New Roman"/>
              </a:rPr>
              <a:t>The course rationale or description – an example: </a:t>
            </a:r>
            <a:r>
              <a:rPr lang="en-GB" sz="2800" b="1" dirty="0">
                <a:latin typeface="Times New Roman"/>
                <a:cs typeface="Times New Roman"/>
              </a:rPr>
              <a:t>Muslim Migration &amp; Islam in Europe in Historical </a:t>
            </a:r>
            <a:r>
              <a:rPr lang="en-GB" sz="2800" b="1" dirty="0" smtClean="0">
                <a:latin typeface="Times New Roman"/>
                <a:cs typeface="Times New Roman"/>
              </a:rPr>
              <a:t>Perspective:</a:t>
            </a:r>
            <a:r>
              <a:rPr lang="en-GB" sz="2800" b="1" dirty="0" smtClean="0">
                <a:effectLst/>
                <a:latin typeface="Times New Roman"/>
                <a:cs typeface="Times New Roman"/>
              </a:rPr>
              <a:t> </a:t>
            </a:r>
            <a:endParaRPr lang="en-US" sz="2800" b="1" dirty="0">
              <a:latin typeface="Times New Roman"/>
              <a:cs typeface="Times New Roman"/>
            </a:endParaRPr>
          </a:p>
        </p:txBody>
      </p:sp>
      <p:sp>
        <p:nvSpPr>
          <p:cNvPr id="4" name="Rectangle 3"/>
          <p:cNvSpPr/>
          <p:nvPr/>
        </p:nvSpPr>
        <p:spPr>
          <a:xfrm>
            <a:off x="220892" y="1355878"/>
            <a:ext cx="8725226" cy="5324535"/>
          </a:xfrm>
          <a:prstGeom prst="rect">
            <a:avLst/>
          </a:prstGeom>
        </p:spPr>
        <p:txBody>
          <a:bodyPr wrap="square">
            <a:spAutoFit/>
          </a:bodyPr>
          <a:lstStyle/>
          <a:p>
            <a:pPr algn="just"/>
            <a:r>
              <a:rPr lang="en-GB" sz="2000" dirty="0">
                <a:latin typeface="Times New Roman"/>
                <a:cs typeface="Times New Roman"/>
              </a:rPr>
              <a:t>HY6029-20/SR6029-20 is an optional module for students interested in the study of Muslims and Islam in Europe in historical perspective. It addresses the historical foundations of Western Europe’s post-1945 Muslim ethnic minority communities. It touches upon significant themes and events such as the relationship between the German States and Ottoman Turkish expansion during the 16</a:t>
            </a:r>
            <a:r>
              <a:rPr lang="en-GB" sz="2000" baseline="30000" dirty="0">
                <a:latin typeface="Times New Roman"/>
                <a:cs typeface="Times New Roman"/>
              </a:rPr>
              <a:t>th</a:t>
            </a:r>
            <a:r>
              <a:rPr lang="en-GB" sz="2000" dirty="0">
                <a:latin typeface="Times New Roman"/>
                <a:cs typeface="Times New Roman"/>
              </a:rPr>
              <a:t> and 17</a:t>
            </a:r>
            <a:r>
              <a:rPr lang="en-GB" sz="2000" baseline="30000" dirty="0">
                <a:latin typeface="Times New Roman"/>
                <a:cs typeface="Times New Roman"/>
              </a:rPr>
              <a:t>th</a:t>
            </a:r>
            <a:r>
              <a:rPr lang="en-GB" sz="2000" dirty="0">
                <a:latin typeface="Times New Roman"/>
                <a:cs typeface="Times New Roman"/>
              </a:rPr>
              <a:t> centuries, Muslim soldiers who served in the Prussian cavalry during the mid-18</a:t>
            </a:r>
            <a:r>
              <a:rPr lang="en-GB" sz="2000" baseline="30000" dirty="0">
                <a:latin typeface="Times New Roman"/>
                <a:cs typeface="Times New Roman"/>
              </a:rPr>
              <a:t>th</a:t>
            </a:r>
            <a:r>
              <a:rPr lang="en-GB" sz="2000" dirty="0">
                <a:latin typeface="Times New Roman"/>
                <a:cs typeface="Times New Roman"/>
              </a:rPr>
              <a:t> century, Muslim seamen in Britain in the second half of the 19</a:t>
            </a:r>
            <a:r>
              <a:rPr lang="en-GB" sz="2000" baseline="30000" dirty="0">
                <a:latin typeface="Times New Roman"/>
                <a:cs typeface="Times New Roman"/>
              </a:rPr>
              <a:t>th</a:t>
            </a:r>
            <a:r>
              <a:rPr lang="en-GB" sz="2000" dirty="0">
                <a:latin typeface="Times New Roman"/>
                <a:cs typeface="Times New Roman"/>
              </a:rPr>
              <a:t> century and North African labour migration to France in the first half of the 20</a:t>
            </a:r>
            <a:r>
              <a:rPr lang="en-GB" sz="2000" baseline="30000" dirty="0">
                <a:latin typeface="Times New Roman"/>
                <a:cs typeface="Times New Roman"/>
              </a:rPr>
              <a:t>th</a:t>
            </a:r>
            <a:r>
              <a:rPr lang="en-GB" sz="2000" dirty="0">
                <a:latin typeface="Times New Roman"/>
                <a:cs typeface="Times New Roman"/>
              </a:rPr>
              <a:t> century. Whilst tackling some of the key discussions and incidents that have dominated academic and political discourse regarding Muslims in post-war Europe, including levels of integration, education, the building of mosques, terrorism, the French headscarf affair, the Danish cartoon scandal and the Rushdie Affair, this module enables students to situate recent and on-going debates within a historical context. It will draw upon a wide range of both primary and secondary sources, including newspaper articles, oral history interviews and official reports. Overall, the module allows students to engage with a wide range of material, as well as political, social and religious history.</a:t>
            </a:r>
          </a:p>
        </p:txBody>
      </p:sp>
    </p:spTree>
    <p:extLst>
      <p:ext uri="{BB962C8B-B14F-4D97-AF65-F5344CB8AC3E}">
        <p14:creationId xmlns:p14="http://schemas.microsoft.com/office/powerpoint/2010/main" val="1130981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366"/>
            <a:ext cx="8229600" cy="1143000"/>
          </a:xfrm>
        </p:spPr>
        <p:txBody>
          <a:bodyPr>
            <a:normAutofit/>
          </a:bodyPr>
          <a:lstStyle/>
          <a:p>
            <a:r>
              <a:rPr lang="en-US" sz="3200" b="1" dirty="0">
                <a:latin typeface="Times New Roman"/>
                <a:cs typeface="Times New Roman"/>
              </a:rPr>
              <a:t>Aims and Desired Learning </a:t>
            </a:r>
            <a:r>
              <a:rPr lang="en-US" sz="3200" b="1" dirty="0" smtClean="0">
                <a:latin typeface="Times New Roman"/>
                <a:cs typeface="Times New Roman"/>
              </a:rPr>
              <a:t>Outcomes: </a:t>
            </a:r>
            <a:endParaRPr lang="en-US" sz="3200" dirty="0">
              <a:latin typeface="Times New Roman"/>
              <a:cs typeface="Times New Roman"/>
            </a:endParaRPr>
          </a:p>
        </p:txBody>
      </p:sp>
      <p:sp>
        <p:nvSpPr>
          <p:cNvPr id="3" name="Content Placeholder 2"/>
          <p:cNvSpPr>
            <a:spLocks noGrp="1"/>
          </p:cNvSpPr>
          <p:nvPr>
            <p:ph idx="1"/>
          </p:nvPr>
        </p:nvSpPr>
        <p:spPr>
          <a:xfrm>
            <a:off x="457200" y="938634"/>
            <a:ext cx="8229600" cy="5187530"/>
          </a:xfrm>
        </p:spPr>
        <p:txBody>
          <a:bodyPr>
            <a:normAutofit fontScale="77500" lnSpcReduction="20000"/>
          </a:bodyPr>
          <a:lstStyle/>
          <a:p>
            <a:r>
              <a:rPr lang="en-US" sz="3100" dirty="0" smtClean="0">
                <a:latin typeface="Times New Roman"/>
                <a:cs typeface="Times New Roman"/>
              </a:rPr>
              <a:t>Aims </a:t>
            </a:r>
            <a:r>
              <a:rPr lang="en-US" sz="3100" dirty="0">
                <a:latin typeface="Times New Roman"/>
                <a:cs typeface="Times New Roman"/>
              </a:rPr>
              <a:t>are not the same as desired learning outcomes </a:t>
            </a:r>
          </a:p>
          <a:p>
            <a:r>
              <a:rPr lang="en-US" sz="3100" dirty="0" smtClean="0">
                <a:latin typeface="Times New Roman"/>
                <a:cs typeface="Times New Roman"/>
              </a:rPr>
              <a:t>Aims </a:t>
            </a:r>
            <a:r>
              <a:rPr lang="en-US" sz="3100" dirty="0">
                <a:latin typeface="Times New Roman"/>
                <a:cs typeface="Times New Roman"/>
              </a:rPr>
              <a:t>should relate to the combined impact of the curriculum, the pedagogy and the assessment of the various elements </a:t>
            </a:r>
          </a:p>
          <a:p>
            <a:r>
              <a:rPr lang="en-US" sz="3100" dirty="0" smtClean="0">
                <a:latin typeface="Times New Roman"/>
                <a:cs typeface="Times New Roman"/>
              </a:rPr>
              <a:t>Desired </a:t>
            </a:r>
            <a:r>
              <a:rPr lang="en-US" sz="3100" dirty="0">
                <a:latin typeface="Times New Roman"/>
                <a:cs typeface="Times New Roman"/>
              </a:rPr>
              <a:t>learning </a:t>
            </a:r>
            <a:r>
              <a:rPr lang="en-US" sz="3100" dirty="0" smtClean="0">
                <a:latin typeface="Times New Roman"/>
                <a:cs typeface="Times New Roman"/>
              </a:rPr>
              <a:t>outcomes need </a:t>
            </a:r>
            <a:r>
              <a:rPr lang="en-US" sz="3100" dirty="0">
                <a:latin typeface="Times New Roman"/>
                <a:cs typeface="Times New Roman"/>
              </a:rPr>
              <a:t>to be student oriented, and should point to the knowledge, skills, competencies and attitudes of those students who successfully complete the course. </a:t>
            </a:r>
            <a:endParaRPr lang="en-US" sz="3100" dirty="0" smtClean="0">
              <a:latin typeface="Times New Roman"/>
              <a:cs typeface="Times New Roman"/>
            </a:endParaRPr>
          </a:p>
          <a:p>
            <a:pPr marL="0" indent="0">
              <a:buNone/>
            </a:pPr>
            <a:endParaRPr lang="en-US" sz="3100" dirty="0" smtClean="0">
              <a:latin typeface="Times New Roman"/>
              <a:cs typeface="Times New Roman"/>
            </a:endParaRPr>
          </a:p>
          <a:p>
            <a:pPr marL="0" indent="0">
              <a:buNone/>
            </a:pPr>
            <a:r>
              <a:rPr lang="en-US" sz="3100" dirty="0" smtClean="0">
                <a:latin typeface="Times New Roman"/>
                <a:cs typeface="Times New Roman"/>
              </a:rPr>
              <a:t>So…</a:t>
            </a:r>
            <a:endParaRPr lang="en-US" sz="3100" dirty="0">
              <a:latin typeface="Times New Roman"/>
              <a:cs typeface="Times New Roman"/>
            </a:endParaRPr>
          </a:p>
          <a:p>
            <a:r>
              <a:rPr lang="en-US" sz="3100" dirty="0">
                <a:latin typeface="Times New Roman"/>
                <a:cs typeface="Times New Roman"/>
              </a:rPr>
              <a:t>A</a:t>
            </a:r>
            <a:r>
              <a:rPr lang="en-US" sz="3100" dirty="0" smtClean="0">
                <a:latin typeface="Times New Roman"/>
                <a:cs typeface="Times New Roman"/>
              </a:rPr>
              <a:t>im </a:t>
            </a:r>
            <a:r>
              <a:rPr lang="en-US" sz="3100" dirty="0">
                <a:latin typeface="Times New Roman"/>
                <a:cs typeface="Times New Roman"/>
              </a:rPr>
              <a:t>statements are </a:t>
            </a:r>
            <a:r>
              <a:rPr lang="en-US" sz="3100" dirty="0" smtClean="0">
                <a:latin typeface="Times New Roman"/>
                <a:cs typeface="Times New Roman"/>
              </a:rPr>
              <a:t>broad and encompassing (what </a:t>
            </a:r>
            <a:r>
              <a:rPr lang="en-US" sz="3100" u="sng" dirty="0" smtClean="0">
                <a:latin typeface="Times New Roman"/>
                <a:cs typeface="Times New Roman"/>
              </a:rPr>
              <a:t>you</a:t>
            </a:r>
            <a:r>
              <a:rPr lang="en-US" sz="3100" dirty="0" smtClean="0">
                <a:latin typeface="Times New Roman"/>
                <a:cs typeface="Times New Roman"/>
              </a:rPr>
              <a:t> want to achieve)</a:t>
            </a:r>
            <a:endParaRPr lang="en-US" sz="3100" dirty="0">
              <a:latin typeface="Times New Roman"/>
              <a:cs typeface="Times New Roman"/>
            </a:endParaRPr>
          </a:p>
          <a:p>
            <a:r>
              <a:rPr lang="en-US" sz="3100" dirty="0" smtClean="0">
                <a:latin typeface="Times New Roman"/>
                <a:cs typeface="Times New Roman"/>
              </a:rPr>
              <a:t>Desired </a:t>
            </a:r>
            <a:r>
              <a:rPr lang="en-US" sz="3100" dirty="0">
                <a:latin typeface="Times New Roman"/>
                <a:cs typeface="Times New Roman"/>
              </a:rPr>
              <a:t>learning outcomes are specific, </a:t>
            </a:r>
            <a:r>
              <a:rPr lang="en-US" sz="3100" dirty="0" err="1">
                <a:latin typeface="Times New Roman"/>
                <a:cs typeface="Times New Roman"/>
              </a:rPr>
              <a:t>behavioural</a:t>
            </a:r>
            <a:r>
              <a:rPr lang="en-US" sz="3100" dirty="0">
                <a:latin typeface="Times New Roman"/>
                <a:cs typeface="Times New Roman"/>
              </a:rPr>
              <a:t>, student- </a:t>
            </a:r>
            <a:r>
              <a:rPr lang="en-US" sz="3100" dirty="0" err="1">
                <a:latin typeface="Times New Roman"/>
                <a:cs typeface="Times New Roman"/>
              </a:rPr>
              <a:t>focussed</a:t>
            </a:r>
            <a:r>
              <a:rPr lang="en-US" sz="3100" dirty="0">
                <a:latin typeface="Times New Roman"/>
                <a:cs typeface="Times New Roman"/>
              </a:rPr>
              <a:t> statements </a:t>
            </a:r>
            <a:r>
              <a:rPr lang="en-US" sz="3100" dirty="0" smtClean="0">
                <a:latin typeface="Times New Roman"/>
                <a:cs typeface="Times New Roman"/>
              </a:rPr>
              <a:t>(what </a:t>
            </a:r>
            <a:r>
              <a:rPr lang="en-US" sz="3100" u="sng" dirty="0" smtClean="0">
                <a:latin typeface="Times New Roman"/>
                <a:cs typeface="Times New Roman"/>
              </a:rPr>
              <a:t>the students</a:t>
            </a:r>
            <a:r>
              <a:rPr lang="en-US" sz="3100" dirty="0" smtClean="0">
                <a:latin typeface="Times New Roman"/>
                <a:cs typeface="Times New Roman"/>
              </a:rPr>
              <a:t> should achieve)</a:t>
            </a:r>
            <a:endParaRPr lang="en-US" sz="3100" dirty="0">
              <a:latin typeface="Times New Roman"/>
              <a:cs typeface="Times New Roman"/>
            </a:endParaRPr>
          </a:p>
          <a:p>
            <a:pPr marL="0" indent="0">
              <a:buNone/>
            </a:pPr>
            <a:endParaRPr lang="en-US" dirty="0" smtClean="0"/>
          </a:p>
          <a:p>
            <a:pPr marL="0" lvl="0" indent="0">
              <a:buNone/>
            </a:pPr>
            <a:r>
              <a:rPr lang="en-US" sz="2300" u="sng" dirty="0" smtClean="0">
                <a:latin typeface="Times New Roman"/>
                <a:cs typeface="Times New Roman"/>
              </a:rPr>
              <a:t>Source:</a:t>
            </a:r>
            <a:r>
              <a:rPr lang="en-US" sz="2300" dirty="0" smtClean="0">
                <a:solidFill>
                  <a:srgbClr val="000000"/>
                </a:solidFill>
                <a:latin typeface="Times New Roman"/>
                <a:cs typeface="Times New Roman"/>
              </a:rPr>
              <a:t> Duncan D. </a:t>
            </a:r>
            <a:r>
              <a:rPr lang="en-US" sz="2300" dirty="0" err="1" smtClean="0">
                <a:solidFill>
                  <a:srgbClr val="000000"/>
                </a:solidFill>
                <a:latin typeface="Times New Roman"/>
                <a:cs typeface="Times New Roman"/>
              </a:rPr>
              <a:t>Nulty</a:t>
            </a:r>
            <a:r>
              <a:rPr lang="en-US" sz="2300" dirty="0" smtClean="0">
                <a:solidFill>
                  <a:srgbClr val="000000"/>
                </a:solidFill>
                <a:latin typeface="Times New Roman"/>
                <a:cs typeface="Times New Roman"/>
              </a:rPr>
              <a:t>, Griffith Institute for Higher Education, 2012</a:t>
            </a:r>
            <a:endParaRPr lang="en-GB" sz="2300" dirty="0" smtClean="0">
              <a:solidFill>
                <a:srgbClr val="000000"/>
              </a:solidFill>
              <a:latin typeface="Times New Roman"/>
              <a:cs typeface="Times New Roman"/>
            </a:endParaRPr>
          </a:p>
          <a:p>
            <a:pPr marL="0" indent="0">
              <a:buNone/>
            </a:pPr>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7328" y="5201454"/>
            <a:ext cx="1136672" cy="1656546"/>
          </a:xfrm>
          <a:prstGeom prst="rect">
            <a:avLst/>
          </a:prstGeom>
        </p:spPr>
      </p:pic>
    </p:spTree>
    <p:extLst>
      <p:ext uri="{BB962C8B-B14F-4D97-AF65-F5344CB8AC3E}">
        <p14:creationId xmlns:p14="http://schemas.microsoft.com/office/powerpoint/2010/main" val="3939212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75" y="-356108"/>
            <a:ext cx="8817265" cy="1143000"/>
          </a:xfrm>
        </p:spPr>
        <p:txBody>
          <a:bodyPr>
            <a:normAutofit/>
          </a:bodyPr>
          <a:lstStyle/>
          <a:p>
            <a:r>
              <a:rPr lang="en-US" sz="3200" b="1" dirty="0" smtClean="0">
                <a:latin typeface="Times New Roman"/>
                <a:cs typeface="Times New Roman"/>
              </a:rPr>
              <a:t>Learning Outcomes – some background &amp; ideas:</a:t>
            </a:r>
            <a:endParaRPr lang="en-US" sz="3200" b="1" dirty="0">
              <a:latin typeface="Times New Roman"/>
              <a:cs typeface="Times New Roman"/>
            </a:endParaRPr>
          </a:p>
        </p:txBody>
      </p:sp>
      <p:sp>
        <p:nvSpPr>
          <p:cNvPr id="3" name="Content Placeholder 2"/>
          <p:cNvSpPr>
            <a:spLocks noGrp="1"/>
          </p:cNvSpPr>
          <p:nvPr>
            <p:ph idx="1"/>
          </p:nvPr>
        </p:nvSpPr>
        <p:spPr>
          <a:xfrm>
            <a:off x="184075" y="510337"/>
            <a:ext cx="7988921" cy="4525963"/>
          </a:xfrm>
        </p:spPr>
        <p:txBody>
          <a:bodyPr>
            <a:noAutofit/>
          </a:bodyPr>
          <a:lstStyle/>
          <a:p>
            <a:r>
              <a:rPr lang="en-GB" sz="2200" dirty="0" smtClean="0">
                <a:latin typeface="Times New Roman"/>
                <a:cs typeface="Times New Roman"/>
              </a:rPr>
              <a:t>‘The </a:t>
            </a:r>
            <a:r>
              <a:rPr lang="en-GB" sz="2200" dirty="0">
                <a:latin typeface="Times New Roman"/>
                <a:cs typeface="Times New Roman"/>
              </a:rPr>
              <a:t>achievement of learning outcomes is central to the contemporary quality approach; teaching and the whole study environment must be student-centred, which means that student needs and students’ learning have to be the point of reference for every quality standard</a:t>
            </a:r>
            <a:r>
              <a:rPr lang="en-GB" sz="2200" dirty="0" smtClean="0">
                <a:latin typeface="Times New Roman"/>
                <a:cs typeface="Times New Roman"/>
              </a:rPr>
              <a:t>.</a:t>
            </a:r>
          </a:p>
          <a:p>
            <a:pPr marL="0" indent="0">
              <a:buNone/>
            </a:pPr>
            <a:endParaRPr lang="en-GB" sz="2200" dirty="0">
              <a:latin typeface="Times New Roman"/>
              <a:cs typeface="Times New Roman"/>
            </a:endParaRPr>
          </a:p>
          <a:p>
            <a:r>
              <a:rPr lang="en-GB" sz="2200" dirty="0">
                <a:latin typeface="Times New Roman"/>
                <a:cs typeface="Times New Roman"/>
              </a:rPr>
              <a:t>The use of the learning outcomes enables clear distinctions to be made around a study programme’s qualification, e.g. Bachelor/Master, or a study programme’s orientation, e.g. vocational or academic</a:t>
            </a:r>
            <a:r>
              <a:rPr lang="en-GB" sz="2200" dirty="0" smtClean="0">
                <a:latin typeface="Times New Roman"/>
                <a:cs typeface="Times New Roman"/>
              </a:rPr>
              <a:t>.</a:t>
            </a:r>
          </a:p>
          <a:p>
            <a:pPr marL="0" indent="0">
              <a:buNone/>
            </a:pPr>
            <a:endParaRPr lang="en-GB" sz="2200" dirty="0">
              <a:latin typeface="Times New Roman"/>
              <a:cs typeface="Times New Roman"/>
            </a:endParaRPr>
          </a:p>
          <a:p>
            <a:r>
              <a:rPr lang="en-GB" sz="2200" dirty="0">
                <a:latin typeface="Times New Roman"/>
                <a:cs typeface="Times New Roman"/>
              </a:rPr>
              <a:t>The establishment of learning outcomes for a study programme can assist in making international comparisons between programmes</a:t>
            </a:r>
            <a:r>
              <a:rPr lang="en-GB" sz="2200" dirty="0" smtClean="0">
                <a:latin typeface="Times New Roman"/>
                <a:cs typeface="Times New Roman"/>
              </a:rPr>
              <a:t>.’</a:t>
            </a:r>
          </a:p>
          <a:p>
            <a:pPr marL="0" indent="0">
              <a:buNone/>
            </a:pPr>
            <a:endParaRPr lang="en-GB" sz="2200" dirty="0" smtClean="0">
              <a:latin typeface="Times New Roman"/>
              <a:cs typeface="Times New Roman"/>
            </a:endParaRPr>
          </a:p>
          <a:p>
            <a:pPr marL="0" indent="0">
              <a:buNone/>
            </a:pPr>
            <a:r>
              <a:rPr lang="en-GB" sz="1800" u="sng" dirty="0" smtClean="0">
                <a:latin typeface="Times New Roman"/>
                <a:cs typeface="Times New Roman"/>
              </a:rPr>
              <a:t>Source:</a:t>
            </a:r>
            <a:r>
              <a:rPr lang="en-GB" sz="1800" dirty="0" smtClean="0">
                <a:latin typeface="Times New Roman"/>
                <a:cs typeface="Times New Roman"/>
              </a:rPr>
              <a:t> </a:t>
            </a:r>
            <a:r>
              <a:rPr lang="en-US" sz="1800" dirty="0" smtClean="0">
                <a:latin typeface="Times New Roman"/>
                <a:cs typeface="Times New Roman"/>
              </a:rPr>
              <a:t>Aligning </a:t>
            </a:r>
            <a:r>
              <a:rPr lang="en-US" sz="1800" dirty="0">
                <a:latin typeface="Times New Roman"/>
                <a:cs typeface="Times New Roman"/>
              </a:rPr>
              <a:t>and Checking the Alignment of a Higher Education Study </a:t>
            </a:r>
            <a:r>
              <a:rPr lang="en-US" sz="1800" dirty="0" err="1">
                <a:latin typeface="Times New Roman"/>
                <a:cs typeface="Times New Roman"/>
              </a:rPr>
              <a:t>Programme’s</a:t>
            </a:r>
            <a:r>
              <a:rPr lang="en-US" sz="1800" dirty="0">
                <a:latin typeface="Times New Roman"/>
                <a:cs typeface="Times New Roman"/>
              </a:rPr>
              <a:t> Learning Outcomes with a National Qualifications Framework: </a:t>
            </a:r>
            <a:r>
              <a:rPr lang="en-US" sz="1800" dirty="0" smtClean="0">
                <a:latin typeface="Times New Roman"/>
                <a:cs typeface="Times New Roman"/>
              </a:rPr>
              <a:t>A </a:t>
            </a:r>
            <a:r>
              <a:rPr lang="en-US" sz="1800" dirty="0">
                <a:latin typeface="Times New Roman"/>
                <a:cs typeface="Times New Roman"/>
              </a:rPr>
              <a:t>Guideline for a Guideline </a:t>
            </a:r>
            <a:r>
              <a:rPr lang="en-US" sz="1800" dirty="0" smtClean="0">
                <a:latin typeface="Times New Roman"/>
                <a:cs typeface="Times New Roman"/>
              </a:rPr>
              <a:t>(2014)</a:t>
            </a:r>
            <a:endParaRPr lang="en-GB" sz="1800" dirty="0">
              <a:latin typeface="Times New Roman"/>
              <a:cs typeface="Times New Roman"/>
            </a:endParaRPr>
          </a:p>
          <a:p>
            <a:endParaRPr lang="en-US" sz="2400" dirty="0">
              <a:latin typeface="Times New Roman"/>
              <a:cs typeface="Times New Roman"/>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7328" y="5201454"/>
            <a:ext cx="1136672" cy="1656546"/>
          </a:xfrm>
          <a:prstGeom prst="rect">
            <a:avLst/>
          </a:prstGeom>
        </p:spPr>
      </p:pic>
    </p:spTree>
    <p:extLst>
      <p:ext uri="{BB962C8B-B14F-4D97-AF65-F5344CB8AC3E}">
        <p14:creationId xmlns:p14="http://schemas.microsoft.com/office/powerpoint/2010/main" val="3884195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97"/>
            <a:ext cx="8229600" cy="1143000"/>
          </a:xfrm>
        </p:spPr>
        <p:txBody>
          <a:bodyPr>
            <a:noAutofit/>
          </a:bodyPr>
          <a:lstStyle/>
          <a:p>
            <a:r>
              <a:rPr lang="en-US" sz="2800" b="1" dirty="0" smtClean="0">
                <a:latin typeface="Times New Roman"/>
                <a:cs typeface="Times New Roman"/>
              </a:rPr>
              <a:t>Aims – an example: </a:t>
            </a:r>
            <a:r>
              <a:rPr lang="en-GB" sz="2800" b="1" dirty="0">
                <a:latin typeface="Times New Roman"/>
                <a:cs typeface="Times New Roman"/>
              </a:rPr>
              <a:t>Muslim Migration &amp; Islam in Europe in Historical Perspective</a:t>
            </a:r>
            <a:r>
              <a:rPr lang="en-GB" sz="2800" b="1" dirty="0" smtClean="0">
                <a:effectLst/>
                <a:latin typeface="Times New Roman"/>
                <a:cs typeface="Times New Roman"/>
              </a:rPr>
              <a:t> </a:t>
            </a:r>
            <a:endParaRPr lang="en-US" sz="2800" b="1" dirty="0">
              <a:latin typeface="Times New Roman"/>
              <a:cs typeface="Times New Roman"/>
            </a:endParaRPr>
          </a:p>
        </p:txBody>
      </p:sp>
      <p:sp>
        <p:nvSpPr>
          <p:cNvPr id="3" name="Content Placeholder 2"/>
          <p:cNvSpPr>
            <a:spLocks noGrp="1"/>
          </p:cNvSpPr>
          <p:nvPr>
            <p:ph idx="1"/>
          </p:nvPr>
        </p:nvSpPr>
        <p:spPr>
          <a:xfrm>
            <a:off x="457200" y="1269405"/>
            <a:ext cx="8229600" cy="4525963"/>
          </a:xfrm>
        </p:spPr>
        <p:txBody>
          <a:bodyPr>
            <a:noAutofit/>
          </a:bodyPr>
          <a:lstStyle/>
          <a:p>
            <a:pPr marL="0" indent="0" algn="just">
              <a:buNone/>
            </a:pPr>
            <a:r>
              <a:rPr lang="en-GB" sz="2200" dirty="0">
                <a:latin typeface="Times New Roman"/>
                <a:cs typeface="Times New Roman"/>
              </a:rPr>
              <a:t>The syllabus is divided into two halves. The first half addresses Islam as a religion, and the history of both Islam in Europe, and of the wider interaction between Europe and the Muslim world. The second half focuses on Muslims in post-1945 Europe and has two key aims. Firstly, it adopts a country-by-country case study approach and introduces students to key topics and debates in a range of European countries. It covers countries that are often at the centre of academic debates including Britain, France and Germany, but also those that feature far less in the English-language scholarly literature, such as Italy and Spain. Secondly, it allows students to engage with some of the key debates and discourse regarding Muslims in Europe today, including the role of women, the integration of the younger generations, and </a:t>
            </a:r>
            <a:r>
              <a:rPr lang="en-GB" sz="2200" dirty="0" err="1">
                <a:latin typeface="Times New Roman"/>
                <a:cs typeface="Times New Roman"/>
              </a:rPr>
              <a:t>Islamophobia</a:t>
            </a:r>
            <a:r>
              <a:rPr lang="en-GB" sz="2200" dirty="0">
                <a:latin typeface="Times New Roman"/>
                <a:cs typeface="Times New Roman"/>
              </a:rPr>
              <a:t>. Overall, this module gives students the tools needed to study and examine Islam and Muslims in Europe in historical perspective.</a:t>
            </a:r>
          </a:p>
          <a:p>
            <a:pPr algn="just"/>
            <a:endParaRPr lang="en-US" sz="2200" dirty="0">
              <a:latin typeface="Times New Roman"/>
              <a:cs typeface="Times New Roman"/>
            </a:endParaRPr>
          </a:p>
        </p:txBody>
      </p:sp>
    </p:spTree>
    <p:extLst>
      <p:ext uri="{BB962C8B-B14F-4D97-AF65-F5344CB8AC3E}">
        <p14:creationId xmlns:p14="http://schemas.microsoft.com/office/powerpoint/2010/main" val="224222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75"/>
            <a:ext cx="8229600" cy="1143000"/>
          </a:xfrm>
        </p:spPr>
        <p:txBody>
          <a:bodyPr>
            <a:noAutofit/>
          </a:bodyPr>
          <a:lstStyle/>
          <a:p>
            <a:r>
              <a:rPr lang="en-US" sz="2400" b="1" dirty="0" smtClean="0">
                <a:latin typeface="Times New Roman"/>
                <a:cs typeface="Times New Roman"/>
              </a:rPr>
              <a:t>Desired Learning Outcomes - an example: </a:t>
            </a:r>
            <a:r>
              <a:rPr lang="en-GB" sz="2400" b="1" dirty="0" smtClean="0">
                <a:latin typeface="Times New Roman"/>
                <a:cs typeface="Times New Roman"/>
              </a:rPr>
              <a:t>Muslim Migration &amp; Islam in Europe in Historical Perspective</a:t>
            </a:r>
            <a:r>
              <a:rPr lang="en-GB" sz="2400" b="1" dirty="0" smtClean="0">
                <a:effectLst/>
                <a:latin typeface="Times New Roman"/>
                <a:cs typeface="Times New Roman"/>
              </a:rPr>
              <a:t> </a:t>
            </a:r>
            <a:r>
              <a:rPr lang="en-US" sz="2400" b="1" dirty="0" smtClean="0">
                <a:latin typeface="Times New Roman"/>
                <a:cs typeface="Times New Roman"/>
              </a:rPr>
              <a:t> </a:t>
            </a:r>
            <a:endParaRPr lang="en-US" sz="2400" b="1" dirty="0">
              <a:latin typeface="Times New Roman"/>
              <a:cs typeface="Times New Roman"/>
            </a:endParaRPr>
          </a:p>
        </p:txBody>
      </p:sp>
      <p:sp>
        <p:nvSpPr>
          <p:cNvPr id="4" name="Rectangle 3"/>
          <p:cNvSpPr/>
          <p:nvPr/>
        </p:nvSpPr>
        <p:spPr>
          <a:xfrm>
            <a:off x="147261" y="1013225"/>
            <a:ext cx="8811283" cy="5909311"/>
          </a:xfrm>
          <a:prstGeom prst="rect">
            <a:avLst/>
          </a:prstGeom>
        </p:spPr>
        <p:txBody>
          <a:bodyPr wrap="square">
            <a:spAutoFit/>
          </a:bodyPr>
          <a:lstStyle/>
          <a:p>
            <a:r>
              <a:rPr lang="en-GB" dirty="0" smtClean="0">
                <a:latin typeface="Times New Roman"/>
                <a:cs typeface="Times New Roman"/>
              </a:rPr>
              <a:t>1) </a:t>
            </a:r>
            <a:r>
              <a:rPr lang="en-US" dirty="0" smtClean="0">
                <a:latin typeface="Times New Roman"/>
                <a:cs typeface="Times New Roman"/>
              </a:rPr>
              <a:t>Students </a:t>
            </a:r>
            <a:r>
              <a:rPr lang="en-US" dirty="0">
                <a:latin typeface="Times New Roman"/>
                <a:cs typeface="Times New Roman"/>
              </a:rPr>
              <a:t>will be encouraged to reflect critically on the nature of History as a discipline, and on Muslim communities and Islam in Europe in historical perspective </a:t>
            </a:r>
            <a:r>
              <a:rPr lang="en-GB" dirty="0">
                <a:latin typeface="Times New Roman"/>
                <a:cs typeface="Times New Roman"/>
              </a:rPr>
              <a:t>(1/2/3); </a:t>
            </a:r>
            <a:endParaRPr lang="en-GB" dirty="0" smtClean="0">
              <a:latin typeface="Times New Roman"/>
              <a:cs typeface="Times New Roman"/>
            </a:endParaRPr>
          </a:p>
          <a:p>
            <a:pPr lvl="0"/>
            <a:endParaRPr lang="en-GB" dirty="0">
              <a:latin typeface="Times New Roman"/>
              <a:cs typeface="Times New Roman"/>
            </a:endParaRPr>
          </a:p>
          <a:p>
            <a:pPr lvl="0"/>
            <a:r>
              <a:rPr lang="en-GB" dirty="0" smtClean="0">
                <a:latin typeface="Times New Roman"/>
                <a:cs typeface="Times New Roman"/>
              </a:rPr>
              <a:t>2) To </a:t>
            </a:r>
            <a:r>
              <a:rPr lang="en-GB" dirty="0">
                <a:latin typeface="Times New Roman"/>
                <a:cs typeface="Times New Roman"/>
              </a:rPr>
              <a:t>appreciate the historical impact of certain trends, themes and ideas on the perception and experiences of Europe’s post-1945 Muslim ethnic minority communities (1/2/3); </a:t>
            </a:r>
          </a:p>
          <a:p>
            <a:pPr lvl="0"/>
            <a:endParaRPr lang="en-GB" dirty="0" smtClean="0">
              <a:latin typeface="Times New Roman"/>
              <a:cs typeface="Times New Roman"/>
            </a:endParaRPr>
          </a:p>
          <a:p>
            <a:pPr lvl="0"/>
            <a:r>
              <a:rPr lang="en-GB" dirty="0" smtClean="0">
                <a:latin typeface="Times New Roman"/>
                <a:cs typeface="Times New Roman"/>
              </a:rPr>
              <a:t>3) To </a:t>
            </a:r>
            <a:r>
              <a:rPr lang="en-GB" dirty="0">
                <a:latin typeface="Times New Roman"/>
                <a:cs typeface="Times New Roman"/>
              </a:rPr>
              <a:t>acquire an understanding of the historical development of Islam and Muslim communities in </a:t>
            </a:r>
            <a:r>
              <a:rPr lang="en-GB" dirty="0" smtClean="0">
                <a:latin typeface="Times New Roman"/>
                <a:cs typeface="Times New Roman"/>
              </a:rPr>
              <a:t>Europe (1/2/3); </a:t>
            </a:r>
          </a:p>
          <a:p>
            <a:pPr lvl="0"/>
            <a:endParaRPr lang="en-GB" dirty="0">
              <a:latin typeface="Times New Roman"/>
              <a:cs typeface="Times New Roman"/>
            </a:endParaRPr>
          </a:p>
          <a:p>
            <a:pPr lvl="0"/>
            <a:r>
              <a:rPr lang="en-US" dirty="0">
                <a:latin typeface="Times New Roman"/>
                <a:cs typeface="Times New Roman"/>
              </a:rPr>
              <a:t>4</a:t>
            </a:r>
            <a:r>
              <a:rPr lang="en-US" dirty="0" smtClean="0">
                <a:latin typeface="Times New Roman"/>
                <a:cs typeface="Times New Roman"/>
              </a:rPr>
              <a:t>) How </a:t>
            </a:r>
            <a:r>
              <a:rPr lang="en-US" dirty="0">
                <a:latin typeface="Times New Roman"/>
                <a:cs typeface="Times New Roman"/>
              </a:rPr>
              <a:t>to interpret political, social and religious history and events throughout the period; (1/2/3</a:t>
            </a:r>
            <a:r>
              <a:rPr lang="en-US" dirty="0" smtClean="0">
                <a:latin typeface="Times New Roman"/>
                <a:cs typeface="Times New Roman"/>
              </a:rPr>
              <a:t>);</a:t>
            </a:r>
          </a:p>
          <a:p>
            <a:pPr lvl="0"/>
            <a:endParaRPr lang="en-GB" dirty="0">
              <a:latin typeface="Times New Roman"/>
              <a:cs typeface="Times New Roman"/>
            </a:endParaRPr>
          </a:p>
          <a:p>
            <a:pPr lvl="0"/>
            <a:r>
              <a:rPr lang="en-US" dirty="0">
                <a:latin typeface="Times New Roman"/>
                <a:cs typeface="Times New Roman"/>
              </a:rPr>
              <a:t>5</a:t>
            </a:r>
            <a:r>
              <a:rPr lang="en-US" dirty="0" smtClean="0">
                <a:latin typeface="Times New Roman"/>
                <a:cs typeface="Times New Roman"/>
              </a:rPr>
              <a:t>) They </a:t>
            </a:r>
            <a:r>
              <a:rPr lang="en-US" dirty="0">
                <a:latin typeface="Times New Roman"/>
                <a:cs typeface="Times New Roman"/>
              </a:rPr>
              <a:t>will address questions as to how to find, interpret and evaluate different kinds of sources and data relevant to the study of the period and use a range of historical sources selectively and purposefully in order to construct sound historical arguments about the nature of the culture, politics and religion in this period (1/2/3</a:t>
            </a:r>
            <a:r>
              <a:rPr lang="en-US" dirty="0" smtClean="0">
                <a:latin typeface="Times New Roman"/>
                <a:cs typeface="Times New Roman"/>
              </a:rPr>
              <a:t>)</a:t>
            </a:r>
            <a:r>
              <a:rPr lang="en-US" dirty="0">
                <a:latin typeface="Times New Roman"/>
                <a:cs typeface="Times New Roman"/>
              </a:rPr>
              <a:t>;</a:t>
            </a:r>
            <a:endParaRPr lang="en-US" dirty="0" smtClean="0">
              <a:latin typeface="Times New Roman"/>
              <a:cs typeface="Times New Roman"/>
            </a:endParaRPr>
          </a:p>
          <a:p>
            <a:pPr lvl="0"/>
            <a:endParaRPr lang="en-US" dirty="0">
              <a:latin typeface="Times New Roman"/>
              <a:cs typeface="Times New Roman"/>
            </a:endParaRPr>
          </a:p>
          <a:p>
            <a:pPr lvl="0"/>
            <a:r>
              <a:rPr lang="en-US" dirty="0" smtClean="0">
                <a:latin typeface="Times New Roman"/>
                <a:cs typeface="Times New Roman"/>
              </a:rPr>
              <a:t>6) Through </a:t>
            </a:r>
            <a:r>
              <a:rPr lang="en-US" dirty="0">
                <a:latin typeface="Times New Roman"/>
                <a:cs typeface="Times New Roman"/>
              </a:rPr>
              <a:t>this module students will develop more deeply their IT and research skills that are relevant to the discipline of history and to appreciate how these skills can be used across disciplines as life skills (1/2/3).</a:t>
            </a:r>
            <a:endParaRPr lang="en-GB" dirty="0">
              <a:latin typeface="Times New Roman"/>
              <a:cs typeface="Times New Roman"/>
            </a:endParaRPr>
          </a:p>
          <a:p>
            <a:r>
              <a:rPr lang="en-US" dirty="0">
                <a:latin typeface="Times New Roman"/>
                <a:cs typeface="Times New Roman"/>
              </a:rPr>
              <a:t> </a:t>
            </a:r>
            <a:endParaRPr lang="en-GB" dirty="0">
              <a:latin typeface="Times New Roman"/>
              <a:cs typeface="Times New Roman"/>
            </a:endParaRPr>
          </a:p>
        </p:txBody>
      </p:sp>
    </p:spTree>
    <p:extLst>
      <p:ext uri="{BB962C8B-B14F-4D97-AF65-F5344CB8AC3E}">
        <p14:creationId xmlns:p14="http://schemas.microsoft.com/office/powerpoint/2010/main" val="2894518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959"/>
            <a:ext cx="8229600" cy="1143000"/>
          </a:xfrm>
        </p:spPr>
        <p:txBody>
          <a:bodyPr>
            <a:noAutofit/>
          </a:bodyPr>
          <a:lstStyle/>
          <a:p>
            <a:r>
              <a:rPr lang="en-US" sz="2800" b="1" dirty="0" smtClean="0">
                <a:latin typeface="Times New Roman"/>
                <a:cs typeface="Times New Roman"/>
              </a:rPr>
              <a:t>Desired Learning Outcomes - an example - continued: </a:t>
            </a:r>
            <a:r>
              <a:rPr lang="en-GB" sz="2800" b="1" dirty="0" smtClean="0">
                <a:latin typeface="Times New Roman"/>
                <a:cs typeface="Times New Roman"/>
              </a:rPr>
              <a:t>Muslim Migration &amp; Islam in Europe in Historical Perspective</a:t>
            </a:r>
            <a:r>
              <a:rPr lang="en-GB" sz="2800" b="1" dirty="0" smtClean="0">
                <a:effectLst/>
                <a:latin typeface="Times New Roman"/>
                <a:cs typeface="Times New Roman"/>
              </a:rPr>
              <a:t> </a:t>
            </a:r>
            <a:endParaRPr lang="en-US" sz="2800" dirty="0"/>
          </a:p>
        </p:txBody>
      </p:sp>
      <p:sp>
        <p:nvSpPr>
          <p:cNvPr id="3" name="Content Placeholder 2"/>
          <p:cNvSpPr>
            <a:spLocks noGrp="1"/>
          </p:cNvSpPr>
          <p:nvPr>
            <p:ph idx="1"/>
          </p:nvPr>
        </p:nvSpPr>
        <p:spPr>
          <a:xfrm>
            <a:off x="457200" y="1802651"/>
            <a:ext cx="8229600" cy="4525963"/>
          </a:xfrm>
        </p:spPr>
        <p:txBody>
          <a:bodyPr>
            <a:normAutofit fontScale="70000" lnSpcReduction="20000"/>
          </a:bodyPr>
          <a:lstStyle/>
          <a:p>
            <a:pPr marL="0" indent="0">
              <a:buNone/>
            </a:pPr>
            <a:r>
              <a:rPr lang="en-US" dirty="0">
                <a:latin typeface="Times New Roman"/>
                <a:cs typeface="Times New Roman"/>
              </a:rPr>
              <a:t>Employability skills are embedded in this module and will give students the opportunity to gain the following skills to equip them for the workplace</a:t>
            </a:r>
            <a:r>
              <a:rPr lang="en-US" dirty="0" smtClean="0">
                <a:latin typeface="Times New Roman"/>
                <a:cs typeface="Times New Roman"/>
              </a:rPr>
              <a:t>:</a:t>
            </a:r>
          </a:p>
          <a:p>
            <a:pPr marL="0" indent="0">
              <a:buNone/>
            </a:pPr>
            <a:endParaRPr lang="en-GB" dirty="0">
              <a:latin typeface="Times New Roman"/>
              <a:cs typeface="Times New Roman"/>
            </a:endParaRPr>
          </a:p>
          <a:p>
            <a:pPr marL="0" indent="0">
              <a:buNone/>
            </a:pPr>
            <a:r>
              <a:rPr lang="en-US" dirty="0">
                <a:latin typeface="Times New Roman"/>
                <a:cs typeface="Times New Roman"/>
              </a:rPr>
              <a:t>• </a:t>
            </a:r>
            <a:r>
              <a:rPr lang="en-US" dirty="0" smtClean="0">
                <a:latin typeface="Times New Roman"/>
                <a:cs typeface="Times New Roman"/>
              </a:rPr>
              <a:t>Written </a:t>
            </a:r>
            <a:r>
              <a:rPr lang="en-US" dirty="0">
                <a:latin typeface="Times New Roman"/>
                <a:cs typeface="Times New Roman"/>
              </a:rPr>
              <a:t>and interpersonal communication</a:t>
            </a:r>
            <a:endParaRPr lang="en-GB" dirty="0">
              <a:latin typeface="Times New Roman"/>
              <a:cs typeface="Times New Roman"/>
            </a:endParaRPr>
          </a:p>
          <a:p>
            <a:pPr marL="0" indent="0">
              <a:buNone/>
            </a:pPr>
            <a:r>
              <a:rPr lang="en-US" dirty="0">
                <a:latin typeface="Times New Roman"/>
                <a:cs typeface="Times New Roman"/>
              </a:rPr>
              <a:t>• </a:t>
            </a:r>
            <a:r>
              <a:rPr lang="en-US" dirty="0" smtClean="0">
                <a:latin typeface="Times New Roman"/>
                <a:cs typeface="Times New Roman"/>
              </a:rPr>
              <a:t>Oral </a:t>
            </a:r>
            <a:r>
              <a:rPr lang="en-US" dirty="0">
                <a:latin typeface="Times New Roman"/>
                <a:cs typeface="Times New Roman"/>
              </a:rPr>
              <a:t>presentation</a:t>
            </a:r>
            <a:endParaRPr lang="en-GB" dirty="0">
              <a:latin typeface="Times New Roman"/>
              <a:cs typeface="Times New Roman"/>
            </a:endParaRPr>
          </a:p>
          <a:p>
            <a:pPr marL="0" indent="0">
              <a:buNone/>
            </a:pPr>
            <a:r>
              <a:rPr lang="en-US" dirty="0">
                <a:latin typeface="Times New Roman"/>
                <a:cs typeface="Times New Roman"/>
              </a:rPr>
              <a:t>• </a:t>
            </a:r>
            <a:r>
              <a:rPr lang="en-US" dirty="0" smtClean="0">
                <a:latin typeface="Times New Roman"/>
                <a:cs typeface="Times New Roman"/>
              </a:rPr>
              <a:t>Team </a:t>
            </a:r>
            <a:r>
              <a:rPr lang="en-US" dirty="0">
                <a:latin typeface="Times New Roman"/>
                <a:cs typeface="Times New Roman"/>
              </a:rPr>
              <a:t>work</a:t>
            </a:r>
            <a:endParaRPr lang="en-GB" dirty="0">
              <a:latin typeface="Times New Roman"/>
              <a:cs typeface="Times New Roman"/>
            </a:endParaRPr>
          </a:p>
          <a:p>
            <a:pPr marL="0" indent="0">
              <a:buNone/>
            </a:pPr>
            <a:r>
              <a:rPr lang="en-US" dirty="0">
                <a:latin typeface="Times New Roman"/>
                <a:cs typeface="Times New Roman"/>
              </a:rPr>
              <a:t>• </a:t>
            </a:r>
            <a:r>
              <a:rPr lang="en-US" dirty="0" smtClean="0">
                <a:latin typeface="Times New Roman"/>
                <a:cs typeface="Times New Roman"/>
              </a:rPr>
              <a:t>Planning </a:t>
            </a:r>
            <a:r>
              <a:rPr lang="en-US" dirty="0">
                <a:latin typeface="Times New Roman"/>
                <a:cs typeface="Times New Roman"/>
              </a:rPr>
              <a:t>and organizing</a:t>
            </a:r>
            <a:endParaRPr lang="en-GB" dirty="0">
              <a:latin typeface="Times New Roman"/>
              <a:cs typeface="Times New Roman"/>
            </a:endParaRPr>
          </a:p>
          <a:p>
            <a:pPr marL="0" indent="0">
              <a:buNone/>
            </a:pPr>
            <a:r>
              <a:rPr lang="en-US" dirty="0">
                <a:latin typeface="Times New Roman"/>
                <a:cs typeface="Times New Roman"/>
              </a:rPr>
              <a:t>• P</a:t>
            </a:r>
            <a:r>
              <a:rPr lang="en-US" dirty="0" smtClean="0">
                <a:latin typeface="Times New Roman"/>
                <a:cs typeface="Times New Roman"/>
              </a:rPr>
              <a:t>roblem </a:t>
            </a:r>
            <a:r>
              <a:rPr lang="en-US" dirty="0">
                <a:latin typeface="Times New Roman"/>
                <a:cs typeface="Times New Roman"/>
              </a:rPr>
              <a:t>solving</a:t>
            </a:r>
            <a:endParaRPr lang="en-GB" dirty="0">
              <a:latin typeface="Times New Roman"/>
              <a:cs typeface="Times New Roman"/>
            </a:endParaRPr>
          </a:p>
          <a:p>
            <a:pPr marL="0" indent="0">
              <a:buNone/>
            </a:pPr>
            <a:r>
              <a:rPr lang="en-US" dirty="0">
                <a:latin typeface="Times New Roman"/>
                <a:cs typeface="Times New Roman"/>
              </a:rPr>
              <a:t>• </a:t>
            </a:r>
            <a:r>
              <a:rPr lang="en-US" dirty="0" smtClean="0">
                <a:latin typeface="Times New Roman"/>
                <a:cs typeface="Times New Roman"/>
              </a:rPr>
              <a:t>Initiative</a:t>
            </a:r>
            <a:endParaRPr lang="en-GB" dirty="0">
              <a:latin typeface="Times New Roman"/>
              <a:cs typeface="Times New Roman"/>
            </a:endParaRPr>
          </a:p>
          <a:p>
            <a:pPr marL="0" indent="0">
              <a:buNone/>
            </a:pPr>
            <a:r>
              <a:rPr lang="en-US" dirty="0">
                <a:latin typeface="Times New Roman"/>
                <a:cs typeface="Times New Roman"/>
              </a:rPr>
              <a:t>• </a:t>
            </a:r>
            <a:r>
              <a:rPr lang="en-US" dirty="0" smtClean="0">
                <a:latin typeface="Times New Roman"/>
                <a:cs typeface="Times New Roman"/>
              </a:rPr>
              <a:t>Adaptability</a:t>
            </a:r>
            <a:endParaRPr lang="en-GB" dirty="0">
              <a:latin typeface="Times New Roman"/>
              <a:cs typeface="Times New Roman"/>
            </a:endParaRPr>
          </a:p>
          <a:p>
            <a:pPr marL="0" indent="0">
              <a:buNone/>
            </a:pPr>
            <a:r>
              <a:rPr lang="en-US" dirty="0">
                <a:latin typeface="Times New Roman"/>
                <a:cs typeface="Times New Roman"/>
              </a:rPr>
              <a:t>• </a:t>
            </a:r>
            <a:r>
              <a:rPr lang="en-US" dirty="0" smtClean="0">
                <a:latin typeface="Times New Roman"/>
                <a:cs typeface="Times New Roman"/>
              </a:rPr>
              <a:t>Numeracy</a:t>
            </a:r>
            <a:endParaRPr lang="en-GB" dirty="0">
              <a:latin typeface="Times New Roman"/>
              <a:cs typeface="Times New Roman"/>
            </a:endParaRPr>
          </a:p>
          <a:p>
            <a:pPr marL="0" indent="0">
              <a:buNone/>
            </a:pPr>
            <a:r>
              <a:rPr lang="en-US" dirty="0">
                <a:latin typeface="Times New Roman"/>
                <a:cs typeface="Times New Roman"/>
              </a:rPr>
              <a:t>• </a:t>
            </a:r>
            <a:r>
              <a:rPr lang="en-US" dirty="0" smtClean="0">
                <a:latin typeface="Times New Roman"/>
                <a:cs typeface="Times New Roman"/>
              </a:rPr>
              <a:t>Computer </a:t>
            </a:r>
            <a:r>
              <a:rPr lang="en-US" dirty="0">
                <a:latin typeface="Times New Roman"/>
                <a:cs typeface="Times New Roman"/>
              </a:rPr>
              <a:t>literacy </a:t>
            </a:r>
            <a:r>
              <a:rPr lang="en-US" dirty="0" smtClean="0">
                <a:latin typeface="Times New Roman"/>
                <a:cs typeface="Times New Roman"/>
              </a:rPr>
              <a:t>(1/2</a:t>
            </a:r>
            <a:r>
              <a:rPr lang="en-US" dirty="0">
                <a:latin typeface="Times New Roman"/>
                <a:cs typeface="Times New Roman"/>
              </a:rPr>
              <a:t>/3)</a:t>
            </a:r>
            <a:endParaRPr lang="en-GB" dirty="0">
              <a:latin typeface="Times New Roman"/>
              <a:cs typeface="Times New Roman"/>
            </a:endParaRPr>
          </a:p>
          <a:p>
            <a:endParaRPr lang="en-US" dirty="0">
              <a:latin typeface="Times New Roman"/>
              <a:cs typeface="Times New Roman"/>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3872" y="5006960"/>
            <a:ext cx="1270128" cy="1851040"/>
          </a:xfrm>
          <a:prstGeom prst="rect">
            <a:avLst/>
          </a:prstGeom>
        </p:spPr>
      </p:pic>
    </p:spTree>
    <p:extLst>
      <p:ext uri="{BB962C8B-B14F-4D97-AF65-F5344CB8AC3E}">
        <p14:creationId xmlns:p14="http://schemas.microsoft.com/office/powerpoint/2010/main" val="3898190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latin typeface="Times New Roman"/>
                <a:cs typeface="Times New Roman"/>
              </a:rPr>
              <a:t>Learning Environment:</a:t>
            </a:r>
            <a:endParaRPr lang="en-US" sz="3200" b="1" dirty="0">
              <a:latin typeface="Times New Roman"/>
              <a:cs typeface="Times New Roman"/>
            </a:endParaRPr>
          </a:p>
        </p:txBody>
      </p:sp>
      <p:sp>
        <p:nvSpPr>
          <p:cNvPr id="3" name="Content Placeholder 2"/>
          <p:cNvSpPr>
            <a:spLocks noGrp="1"/>
          </p:cNvSpPr>
          <p:nvPr>
            <p:ph idx="1"/>
          </p:nvPr>
        </p:nvSpPr>
        <p:spPr>
          <a:xfrm>
            <a:off x="236308" y="1143000"/>
            <a:ext cx="8229600" cy="4525963"/>
          </a:xfrm>
        </p:spPr>
        <p:txBody>
          <a:bodyPr>
            <a:normAutofit fontScale="92500" lnSpcReduction="10000"/>
          </a:bodyPr>
          <a:lstStyle/>
          <a:p>
            <a:pPr marL="0" indent="0">
              <a:buNone/>
            </a:pPr>
            <a:r>
              <a:rPr lang="en-GB" sz="2800" dirty="0" smtClean="0">
                <a:latin typeface="Times New Roman"/>
                <a:cs typeface="Times New Roman"/>
              </a:rPr>
              <a:t>‘Learning </a:t>
            </a:r>
            <a:r>
              <a:rPr lang="en-GB" sz="2800" dirty="0">
                <a:latin typeface="Times New Roman"/>
                <a:cs typeface="Times New Roman"/>
              </a:rPr>
              <a:t>is encouraged through participation in a wide variety of activities, for example lectures, seminars, workshops and ####. Each module has ## hours formal contact per week, but you should allow yourself an additional ## hours each week for private study/student-centred learning</a:t>
            </a:r>
            <a:r>
              <a:rPr lang="en-GB" sz="2800" dirty="0" smtClean="0">
                <a:latin typeface="Times New Roman"/>
                <a:cs typeface="Times New Roman"/>
              </a:rPr>
              <a:t>.’ </a:t>
            </a:r>
            <a:r>
              <a:rPr lang="en-US" sz="2000" dirty="0" smtClean="0">
                <a:latin typeface="Times New Roman"/>
                <a:cs typeface="Times New Roman"/>
              </a:rPr>
              <a:t>Bath Spa University’s position on the teaching and learning environment</a:t>
            </a:r>
          </a:p>
          <a:p>
            <a:pPr marL="0" indent="0">
              <a:buNone/>
            </a:pPr>
            <a:endParaRPr lang="en-US" sz="1800" dirty="0">
              <a:latin typeface="Times New Roman"/>
              <a:cs typeface="Times New Roman"/>
            </a:endParaRPr>
          </a:p>
          <a:p>
            <a:pPr marL="0" indent="0">
              <a:lnSpc>
                <a:spcPct val="110000"/>
              </a:lnSpc>
              <a:buNone/>
            </a:pPr>
            <a:r>
              <a:rPr lang="en-US" sz="2400" u="sng" dirty="0" smtClean="0">
                <a:latin typeface="Times New Roman"/>
                <a:cs typeface="Times New Roman"/>
              </a:rPr>
              <a:t>Other key aspects:</a:t>
            </a:r>
            <a:r>
              <a:rPr lang="en-US" sz="2400" dirty="0" smtClean="0">
                <a:latin typeface="Times New Roman"/>
                <a:cs typeface="Times New Roman"/>
              </a:rPr>
              <a:t> work experience and placement opportunities, added value, quality assurance (which </a:t>
            </a:r>
            <a:r>
              <a:rPr lang="en-US" sz="2400" dirty="0" err="1" smtClean="0">
                <a:latin typeface="Times New Roman"/>
                <a:cs typeface="Times New Roman"/>
              </a:rPr>
              <a:t>Iftikhar</a:t>
            </a:r>
            <a:r>
              <a:rPr lang="en-US" sz="2400" dirty="0" smtClean="0">
                <a:latin typeface="Times New Roman"/>
                <a:cs typeface="Times New Roman"/>
              </a:rPr>
              <a:t> will talk about tomorrow), external examiners; assessment (which I will go into in some detail in the next session</a:t>
            </a:r>
            <a:endParaRPr lang="en-US" sz="2400" dirty="0">
              <a:latin typeface="Times New Roman"/>
              <a:cs typeface="Times New Roman"/>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3872" y="5006960"/>
            <a:ext cx="1270128" cy="1851040"/>
          </a:xfrm>
          <a:prstGeom prst="rect">
            <a:avLst/>
          </a:prstGeom>
        </p:spPr>
      </p:pic>
    </p:spTree>
    <p:extLst>
      <p:ext uri="{BB962C8B-B14F-4D97-AF65-F5344CB8AC3E}">
        <p14:creationId xmlns:p14="http://schemas.microsoft.com/office/powerpoint/2010/main" val="3098760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549816869"/>
              </p:ext>
            </p:extLst>
          </p:nvPr>
        </p:nvGraphicFramePr>
        <p:xfrm>
          <a:off x="3462162" y="253448"/>
          <a:ext cx="4535027" cy="6544346"/>
        </p:xfrm>
        <a:graphic>
          <a:graphicData uri="http://schemas.openxmlformats.org/presentationml/2006/ole">
            <mc:AlternateContent xmlns:mc="http://schemas.openxmlformats.org/markup-compatibility/2006">
              <mc:Choice xmlns:v="urn:schemas-microsoft-com:vml" Requires="v">
                <p:oleObj spid="_x0000_s1031" name="Document" r:id="rId3" imgW="5880100" imgH="8483600" progId="Word.Document.12">
                  <p:embed/>
                </p:oleObj>
              </mc:Choice>
              <mc:Fallback>
                <p:oleObj name="Document" r:id="rId3" imgW="5880100" imgH="8483600" progId="Word.Document.12">
                  <p:embed/>
                  <p:pic>
                    <p:nvPicPr>
                      <p:cNvPr id="0" name=""/>
                      <p:cNvPicPr/>
                      <p:nvPr/>
                    </p:nvPicPr>
                    <p:blipFill>
                      <a:blip r:embed="rId4"/>
                      <a:stretch>
                        <a:fillRect/>
                      </a:stretch>
                    </p:blipFill>
                    <p:spPr>
                      <a:xfrm>
                        <a:off x="3462162" y="253448"/>
                        <a:ext cx="4535027" cy="6544346"/>
                      </a:xfrm>
                      <a:prstGeom prst="rect">
                        <a:avLst/>
                      </a:prstGeom>
                    </p:spPr>
                  </p:pic>
                </p:oleObj>
              </mc:Fallback>
            </mc:AlternateContent>
          </a:graphicData>
        </a:graphic>
      </p:graphicFrame>
      <p:sp>
        <p:nvSpPr>
          <p:cNvPr id="5" name="TextBox 4"/>
          <p:cNvSpPr txBox="1"/>
          <p:nvPr/>
        </p:nvSpPr>
        <p:spPr>
          <a:xfrm>
            <a:off x="634961" y="2605274"/>
            <a:ext cx="2145734" cy="2062103"/>
          </a:xfrm>
          <a:prstGeom prst="rect">
            <a:avLst/>
          </a:prstGeom>
          <a:noFill/>
        </p:spPr>
        <p:txBody>
          <a:bodyPr wrap="square" rtlCol="0">
            <a:spAutoFit/>
          </a:bodyPr>
          <a:lstStyle/>
          <a:p>
            <a:pPr algn="ctr"/>
            <a:r>
              <a:rPr lang="en-US" sz="3200" b="1" dirty="0" smtClean="0">
                <a:latin typeface="Times New Roman"/>
                <a:cs typeface="Times New Roman"/>
              </a:rPr>
              <a:t>A module descriptor (the template):</a:t>
            </a:r>
            <a:endParaRPr lang="en-US" sz="3200" b="1" dirty="0">
              <a:latin typeface="Times New Roman"/>
              <a:cs typeface="Times New Roman"/>
            </a:endParaRPr>
          </a:p>
        </p:txBody>
      </p:sp>
    </p:spTree>
    <p:extLst>
      <p:ext uri="{BB962C8B-B14F-4D97-AF65-F5344CB8AC3E}">
        <p14:creationId xmlns:p14="http://schemas.microsoft.com/office/powerpoint/2010/main" val="249723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306" y="364991"/>
            <a:ext cx="3868268" cy="292687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567" y="194223"/>
            <a:ext cx="3257931" cy="3257931"/>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0567" y="3676883"/>
            <a:ext cx="3257931" cy="248326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4306" y="3556341"/>
            <a:ext cx="3906071" cy="2603809"/>
          </a:xfrm>
          <a:prstGeom prst="rect">
            <a:avLst/>
          </a:prstGeom>
        </p:spPr>
      </p:pic>
    </p:spTree>
    <p:extLst>
      <p:ext uri="{BB962C8B-B14F-4D97-AF65-F5344CB8AC3E}">
        <p14:creationId xmlns:p14="http://schemas.microsoft.com/office/powerpoint/2010/main" val="378684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494397306"/>
              </p:ext>
            </p:extLst>
          </p:nvPr>
        </p:nvGraphicFramePr>
        <p:xfrm>
          <a:off x="4347891" y="197038"/>
          <a:ext cx="4161596" cy="6480344"/>
        </p:xfrm>
        <a:graphic>
          <a:graphicData uri="http://schemas.openxmlformats.org/presentationml/2006/ole">
            <mc:AlternateContent xmlns:mc="http://schemas.openxmlformats.org/markup-compatibility/2006">
              <mc:Choice xmlns:v="urn:schemas-microsoft-com:vml" Requires="v">
                <p:oleObj spid="_x0000_s2055" name="Document" r:id="rId3" imgW="5880100" imgH="9156700" progId="Word.Document.12">
                  <p:embed/>
                </p:oleObj>
              </mc:Choice>
              <mc:Fallback>
                <p:oleObj name="Document" r:id="rId3" imgW="5880100" imgH="9156700" progId="Word.Document.12">
                  <p:embed/>
                  <p:pic>
                    <p:nvPicPr>
                      <p:cNvPr id="0" name=""/>
                      <p:cNvPicPr/>
                      <p:nvPr/>
                    </p:nvPicPr>
                    <p:blipFill>
                      <a:blip r:embed="rId4"/>
                      <a:stretch>
                        <a:fillRect/>
                      </a:stretch>
                    </p:blipFill>
                    <p:spPr>
                      <a:xfrm>
                        <a:off x="4347891" y="197038"/>
                        <a:ext cx="4161596" cy="6480344"/>
                      </a:xfrm>
                      <a:prstGeom prst="rect">
                        <a:avLst/>
                      </a:prstGeom>
                    </p:spPr>
                  </p:pic>
                </p:oleObj>
              </mc:Fallback>
            </mc:AlternateContent>
          </a:graphicData>
        </a:graphic>
      </p:graphicFrame>
      <p:sp>
        <p:nvSpPr>
          <p:cNvPr id="6" name="TextBox 5"/>
          <p:cNvSpPr txBox="1"/>
          <p:nvPr/>
        </p:nvSpPr>
        <p:spPr>
          <a:xfrm>
            <a:off x="306533" y="2565947"/>
            <a:ext cx="3831668" cy="1077218"/>
          </a:xfrm>
          <a:prstGeom prst="rect">
            <a:avLst/>
          </a:prstGeom>
          <a:noFill/>
        </p:spPr>
        <p:txBody>
          <a:bodyPr wrap="square" rtlCol="0">
            <a:spAutoFit/>
          </a:bodyPr>
          <a:lstStyle/>
          <a:p>
            <a:pPr algn="ctr"/>
            <a:r>
              <a:rPr lang="en-US" sz="3200" b="1" dirty="0" smtClean="0">
                <a:latin typeface="Times New Roman"/>
                <a:cs typeface="Times New Roman"/>
              </a:rPr>
              <a:t>A module descriptor (an example):</a:t>
            </a:r>
            <a:endParaRPr lang="en-US" sz="3200" b="1" dirty="0">
              <a:latin typeface="Times New Roman"/>
              <a:cs typeface="Times New Roman"/>
            </a:endParaRPr>
          </a:p>
        </p:txBody>
      </p:sp>
    </p:spTree>
    <p:extLst>
      <p:ext uri="{BB962C8B-B14F-4D97-AF65-F5344CB8AC3E}">
        <p14:creationId xmlns:p14="http://schemas.microsoft.com/office/powerpoint/2010/main" val="2187500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75292436"/>
              </p:ext>
            </p:extLst>
          </p:nvPr>
        </p:nvGraphicFramePr>
        <p:xfrm>
          <a:off x="313952" y="219107"/>
          <a:ext cx="3827770" cy="6375467"/>
        </p:xfrm>
        <a:graphic>
          <a:graphicData uri="http://schemas.openxmlformats.org/presentationml/2006/ole">
            <mc:AlternateContent xmlns:mc="http://schemas.openxmlformats.org/markup-compatibility/2006">
              <mc:Choice xmlns:v="urn:schemas-microsoft-com:vml" Requires="v">
                <p:oleObj spid="_x0000_s3085" name="Document" r:id="rId3" imgW="5880100" imgH="9791700" progId="Word.Document.12">
                  <p:embed/>
                </p:oleObj>
              </mc:Choice>
              <mc:Fallback>
                <p:oleObj name="Document" r:id="rId3" imgW="5880100" imgH="9791700" progId="Word.Document.12">
                  <p:embed/>
                  <p:pic>
                    <p:nvPicPr>
                      <p:cNvPr id="0" name=""/>
                      <p:cNvPicPr/>
                      <p:nvPr/>
                    </p:nvPicPr>
                    <p:blipFill>
                      <a:blip r:embed="rId4"/>
                      <a:stretch>
                        <a:fillRect/>
                      </a:stretch>
                    </p:blipFill>
                    <p:spPr>
                      <a:xfrm>
                        <a:off x="313952" y="219107"/>
                        <a:ext cx="3827770" cy="637546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6231330"/>
              </p:ext>
            </p:extLst>
          </p:nvPr>
        </p:nvGraphicFramePr>
        <p:xfrm>
          <a:off x="4367774" y="975441"/>
          <a:ext cx="4610558" cy="5247871"/>
        </p:xfrm>
        <a:graphic>
          <a:graphicData uri="http://schemas.openxmlformats.org/presentationml/2006/ole">
            <mc:AlternateContent xmlns:mc="http://schemas.openxmlformats.org/markup-compatibility/2006">
              <mc:Choice xmlns:v="urn:schemas-microsoft-com:vml" Requires="v">
                <p:oleObj spid="_x0000_s3086" name="Document" r:id="rId5" imgW="5880100" imgH="6692900" progId="Word.Document.12">
                  <p:embed/>
                </p:oleObj>
              </mc:Choice>
              <mc:Fallback>
                <p:oleObj name="Document" r:id="rId5" imgW="5880100" imgH="6692900" progId="Word.Document.12">
                  <p:embed/>
                  <p:pic>
                    <p:nvPicPr>
                      <p:cNvPr id="0" name=""/>
                      <p:cNvPicPr/>
                      <p:nvPr/>
                    </p:nvPicPr>
                    <p:blipFill>
                      <a:blip r:embed="rId6"/>
                      <a:stretch>
                        <a:fillRect/>
                      </a:stretch>
                    </p:blipFill>
                    <p:spPr>
                      <a:xfrm>
                        <a:off x="4367774" y="975441"/>
                        <a:ext cx="4610558" cy="5247871"/>
                      </a:xfrm>
                      <a:prstGeom prst="rect">
                        <a:avLst/>
                      </a:prstGeom>
                    </p:spPr>
                  </p:pic>
                </p:oleObj>
              </mc:Fallback>
            </mc:AlternateContent>
          </a:graphicData>
        </a:graphic>
      </p:graphicFrame>
    </p:spTree>
    <p:extLst>
      <p:ext uri="{BB962C8B-B14F-4D97-AF65-F5344CB8AC3E}">
        <p14:creationId xmlns:p14="http://schemas.microsoft.com/office/powerpoint/2010/main" val="1282583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latin typeface="Times New Roman"/>
                <a:cs typeface="Times New Roman"/>
              </a:rPr>
              <a:t>Further Reading:</a:t>
            </a:r>
            <a:endParaRPr lang="en-US" sz="3200" b="1" dirty="0">
              <a:latin typeface="Times New Roman"/>
              <a:cs typeface="Times New Roman"/>
            </a:endParaRPr>
          </a:p>
        </p:txBody>
      </p:sp>
      <p:sp>
        <p:nvSpPr>
          <p:cNvPr id="3" name="Content Placeholder 2"/>
          <p:cNvSpPr>
            <a:spLocks noGrp="1"/>
          </p:cNvSpPr>
          <p:nvPr>
            <p:ph idx="1"/>
          </p:nvPr>
        </p:nvSpPr>
        <p:spPr>
          <a:xfrm>
            <a:off x="457200" y="1143000"/>
            <a:ext cx="8229600" cy="4525963"/>
          </a:xfrm>
        </p:spPr>
        <p:txBody>
          <a:bodyPr>
            <a:noAutofit/>
          </a:bodyPr>
          <a:lstStyle/>
          <a:p>
            <a:r>
              <a:rPr lang="en-US" sz="2000" dirty="0">
                <a:solidFill>
                  <a:srgbClr val="000000"/>
                </a:solidFill>
                <a:latin typeface="Times New Roman"/>
                <a:cs typeface="Times New Roman"/>
              </a:rPr>
              <a:t>Biggs, J &amp; Tang, C. </a:t>
            </a:r>
            <a:r>
              <a:rPr lang="en-US" sz="2000" dirty="0" smtClean="0">
                <a:solidFill>
                  <a:srgbClr val="000000"/>
                </a:solidFill>
                <a:latin typeface="Times New Roman"/>
                <a:cs typeface="Times New Roman"/>
              </a:rPr>
              <a:t> (2007) </a:t>
            </a:r>
            <a:r>
              <a:rPr lang="en-US" sz="2000" i="1" dirty="0" smtClean="0">
                <a:solidFill>
                  <a:srgbClr val="000000"/>
                </a:solidFill>
                <a:latin typeface="Times New Roman"/>
                <a:cs typeface="Times New Roman"/>
              </a:rPr>
              <a:t>Teaching </a:t>
            </a:r>
            <a:r>
              <a:rPr lang="en-US" sz="2000" i="1" dirty="0">
                <a:solidFill>
                  <a:srgbClr val="000000"/>
                </a:solidFill>
                <a:latin typeface="Times New Roman"/>
                <a:cs typeface="Times New Roman"/>
              </a:rPr>
              <a:t>for Quality Learning at University</a:t>
            </a:r>
            <a:r>
              <a:rPr lang="en-US" sz="2000" dirty="0">
                <a:solidFill>
                  <a:srgbClr val="000000"/>
                </a:solidFill>
                <a:latin typeface="Times New Roman"/>
                <a:cs typeface="Times New Roman"/>
              </a:rPr>
              <a:t>. (3rd ed.) </a:t>
            </a:r>
            <a:endParaRPr lang="en-US" sz="2000" dirty="0" smtClean="0">
              <a:solidFill>
                <a:srgbClr val="000000"/>
              </a:solidFill>
              <a:latin typeface="Times New Roman"/>
              <a:cs typeface="Times New Roman"/>
            </a:endParaRPr>
          </a:p>
          <a:p>
            <a:endParaRPr lang="en-US" sz="2000" dirty="0"/>
          </a:p>
          <a:p>
            <a:r>
              <a:rPr lang="en-US" sz="2000" dirty="0"/>
              <a:t>Clarke, J. (1995) </a:t>
            </a:r>
            <a:r>
              <a:rPr lang="en-US" sz="2000" i="1" dirty="0"/>
              <a:t>Suggestions for effective university teaching </a:t>
            </a:r>
            <a:endParaRPr lang="en-US" sz="2000" dirty="0" smtClean="0">
              <a:solidFill>
                <a:srgbClr val="000000"/>
              </a:solidFill>
              <a:latin typeface="Times New Roman"/>
              <a:cs typeface="Times New Roman"/>
            </a:endParaRPr>
          </a:p>
          <a:p>
            <a:pPr marL="0" indent="0">
              <a:buNone/>
            </a:pPr>
            <a:endParaRPr lang="en-US" sz="2000" dirty="0">
              <a:solidFill>
                <a:srgbClr val="000000"/>
              </a:solidFill>
              <a:latin typeface="Times New Roman"/>
              <a:cs typeface="Times New Roman"/>
            </a:endParaRPr>
          </a:p>
          <a:p>
            <a:r>
              <a:rPr lang="en-US" sz="2000" dirty="0">
                <a:solidFill>
                  <a:srgbClr val="000000"/>
                </a:solidFill>
                <a:latin typeface="Times New Roman"/>
                <a:cs typeface="Times New Roman"/>
              </a:rPr>
              <a:t>Fry, </a:t>
            </a:r>
            <a:r>
              <a:rPr lang="en-US" sz="2000" dirty="0" err="1">
                <a:solidFill>
                  <a:srgbClr val="000000"/>
                </a:solidFill>
                <a:latin typeface="Times New Roman"/>
                <a:cs typeface="Times New Roman"/>
              </a:rPr>
              <a:t>Ketteridge</a:t>
            </a:r>
            <a:r>
              <a:rPr lang="en-US" sz="2000" dirty="0">
                <a:solidFill>
                  <a:srgbClr val="000000"/>
                </a:solidFill>
                <a:latin typeface="Times New Roman"/>
                <a:cs typeface="Times New Roman"/>
              </a:rPr>
              <a:t> &amp; </a:t>
            </a:r>
            <a:r>
              <a:rPr lang="en-US" sz="2000" dirty="0" smtClean="0">
                <a:solidFill>
                  <a:srgbClr val="000000"/>
                </a:solidFill>
                <a:latin typeface="Times New Roman"/>
                <a:cs typeface="Times New Roman"/>
              </a:rPr>
              <a:t>Marshall, (2003) </a:t>
            </a:r>
            <a:r>
              <a:rPr lang="en-US" sz="2000" i="1" dirty="0" smtClean="0">
                <a:solidFill>
                  <a:srgbClr val="000000"/>
                </a:solidFill>
                <a:latin typeface="Times New Roman"/>
                <a:cs typeface="Times New Roman"/>
              </a:rPr>
              <a:t>A </a:t>
            </a:r>
            <a:r>
              <a:rPr lang="en-US" sz="2000" i="1" dirty="0">
                <a:solidFill>
                  <a:srgbClr val="000000"/>
                </a:solidFill>
                <a:latin typeface="Times New Roman"/>
                <a:cs typeface="Times New Roman"/>
              </a:rPr>
              <a:t>Handbook for Teaching and Learning in Higher </a:t>
            </a:r>
            <a:r>
              <a:rPr lang="en-US" sz="2000" i="1" dirty="0" smtClean="0">
                <a:solidFill>
                  <a:srgbClr val="000000"/>
                </a:solidFill>
                <a:latin typeface="Times New Roman"/>
                <a:cs typeface="Times New Roman"/>
              </a:rPr>
              <a:t>Education. Enhancing Academic Practice </a:t>
            </a:r>
            <a:r>
              <a:rPr lang="en-US" sz="2000" dirty="0" smtClean="0">
                <a:solidFill>
                  <a:srgbClr val="000000"/>
                </a:solidFill>
                <a:latin typeface="Times New Roman"/>
                <a:cs typeface="Times New Roman"/>
              </a:rPr>
              <a:t>(2</a:t>
            </a:r>
            <a:r>
              <a:rPr lang="en-US" sz="2000" baseline="30000" dirty="0" smtClean="0">
                <a:solidFill>
                  <a:srgbClr val="000000"/>
                </a:solidFill>
                <a:latin typeface="Times New Roman"/>
                <a:cs typeface="Times New Roman"/>
              </a:rPr>
              <a:t>nd</a:t>
            </a:r>
            <a:r>
              <a:rPr lang="en-US" sz="2000" dirty="0" smtClean="0">
                <a:solidFill>
                  <a:srgbClr val="000000"/>
                </a:solidFill>
                <a:latin typeface="Times New Roman"/>
                <a:cs typeface="Times New Roman"/>
              </a:rPr>
              <a:t> ed.) </a:t>
            </a:r>
          </a:p>
          <a:p>
            <a:pPr marL="0" indent="0">
              <a:buNone/>
            </a:pPr>
            <a:endParaRPr lang="en-US" sz="2000" dirty="0">
              <a:solidFill>
                <a:srgbClr val="000000"/>
              </a:solidFill>
              <a:latin typeface="Times New Roman"/>
              <a:cs typeface="Times New Roman"/>
            </a:endParaRPr>
          </a:p>
          <a:p>
            <a:r>
              <a:rPr lang="en-US" sz="2000" dirty="0" smtClean="0">
                <a:solidFill>
                  <a:srgbClr val="000000"/>
                </a:solidFill>
                <a:latin typeface="Times New Roman"/>
                <a:cs typeface="Times New Roman"/>
              </a:rPr>
              <a:t>Light</a:t>
            </a:r>
            <a:r>
              <a:rPr lang="en-US" sz="2000" dirty="0">
                <a:solidFill>
                  <a:srgbClr val="000000"/>
                </a:solidFill>
                <a:latin typeface="Times New Roman"/>
                <a:cs typeface="Times New Roman"/>
              </a:rPr>
              <a:t>, G. &amp; Cox, R</a:t>
            </a:r>
            <a:r>
              <a:rPr lang="en-US" sz="2000" dirty="0" smtClean="0">
                <a:solidFill>
                  <a:srgbClr val="000000"/>
                </a:solidFill>
                <a:latin typeface="Times New Roman"/>
                <a:cs typeface="Times New Roman"/>
              </a:rPr>
              <a:t>. (2001) </a:t>
            </a:r>
            <a:r>
              <a:rPr lang="en-US" sz="2000" i="1" dirty="0">
                <a:solidFill>
                  <a:srgbClr val="000000"/>
                </a:solidFill>
                <a:latin typeface="Times New Roman"/>
                <a:cs typeface="Times New Roman"/>
              </a:rPr>
              <a:t>Learning and Teaching in Higher Education: the Reflective </a:t>
            </a:r>
            <a:r>
              <a:rPr lang="en-US" sz="2000" i="1" dirty="0" smtClean="0">
                <a:solidFill>
                  <a:srgbClr val="000000"/>
                </a:solidFill>
                <a:latin typeface="Times New Roman"/>
                <a:cs typeface="Times New Roman"/>
              </a:rPr>
              <a:t>Professional </a:t>
            </a:r>
            <a:r>
              <a:rPr lang="en-US" sz="2000" dirty="0" smtClean="0">
                <a:solidFill>
                  <a:srgbClr val="000000"/>
                </a:solidFill>
                <a:latin typeface="Times New Roman"/>
                <a:cs typeface="Times New Roman"/>
              </a:rPr>
              <a:t> </a:t>
            </a:r>
            <a:endParaRPr lang="en-US" sz="2000" dirty="0">
              <a:solidFill>
                <a:srgbClr val="000000"/>
              </a:solidFill>
              <a:latin typeface="Times New Roman"/>
              <a:cs typeface="Times New Roman"/>
            </a:endParaRPr>
          </a:p>
          <a:p>
            <a:endParaRPr lang="en-US" sz="2000" dirty="0">
              <a:solidFill>
                <a:srgbClr val="000000"/>
              </a:solidFill>
              <a:latin typeface="Times New Roman"/>
              <a:cs typeface="Times New Roman"/>
            </a:endParaRPr>
          </a:p>
          <a:p>
            <a:r>
              <a:rPr lang="en-US" sz="2000" dirty="0" err="1">
                <a:solidFill>
                  <a:srgbClr val="000000"/>
                </a:solidFill>
                <a:latin typeface="Times New Roman"/>
                <a:cs typeface="Times New Roman"/>
              </a:rPr>
              <a:t>Toohey</a:t>
            </a:r>
            <a:r>
              <a:rPr lang="en-US" sz="2000" dirty="0">
                <a:solidFill>
                  <a:srgbClr val="000000"/>
                </a:solidFill>
                <a:latin typeface="Times New Roman"/>
                <a:cs typeface="Times New Roman"/>
              </a:rPr>
              <a:t>, S. (1999) </a:t>
            </a:r>
            <a:r>
              <a:rPr lang="en-US" sz="2000" i="1" dirty="0">
                <a:solidFill>
                  <a:srgbClr val="000000"/>
                </a:solidFill>
                <a:latin typeface="Times New Roman"/>
                <a:cs typeface="Times New Roman"/>
              </a:rPr>
              <a:t>Designing Courses for Higher Education. </a:t>
            </a:r>
            <a:endParaRPr lang="en-US" sz="2000" dirty="0">
              <a:solidFill>
                <a:srgbClr val="000000"/>
              </a:solidFill>
              <a:latin typeface="Times New Roman"/>
              <a:cs typeface="Times New Roman"/>
            </a:endParaRPr>
          </a:p>
          <a:p>
            <a:pPr marL="0" indent="0">
              <a:buNone/>
            </a:pPr>
            <a:endParaRPr lang="en-US" sz="2000" dirty="0">
              <a:solidFill>
                <a:srgbClr val="000000"/>
              </a:solidFill>
              <a:latin typeface="Times New Roman"/>
              <a:cs typeface="Times New Roman"/>
            </a:endParaRPr>
          </a:p>
          <a:p>
            <a:r>
              <a:rPr lang="en-US" sz="2000" dirty="0">
                <a:solidFill>
                  <a:srgbClr val="000000"/>
                </a:solidFill>
                <a:latin typeface="Times New Roman"/>
                <a:cs typeface="Times New Roman"/>
              </a:rPr>
              <a:t>Turner, D. (2002) </a:t>
            </a:r>
            <a:r>
              <a:rPr lang="en-US" sz="2000" i="1" dirty="0">
                <a:solidFill>
                  <a:srgbClr val="000000"/>
                </a:solidFill>
                <a:latin typeface="Times New Roman"/>
                <a:cs typeface="Times New Roman"/>
              </a:rPr>
              <a:t>Designing and Delivering Modules</a:t>
            </a:r>
            <a:r>
              <a:rPr lang="en-US" sz="2000" dirty="0">
                <a:solidFill>
                  <a:srgbClr val="000000"/>
                </a:solidFill>
                <a:latin typeface="Times New Roman"/>
                <a:cs typeface="Times New Roman"/>
              </a:rPr>
              <a:t>. Oxford Centre of Staff and Learning Development. </a:t>
            </a:r>
          </a:p>
        </p:txBody>
      </p:sp>
    </p:spTree>
    <p:extLst>
      <p:ext uri="{BB962C8B-B14F-4D97-AF65-F5344CB8AC3E}">
        <p14:creationId xmlns:p14="http://schemas.microsoft.com/office/powerpoint/2010/main" val="324715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7542" y="2959249"/>
            <a:ext cx="6625145" cy="264156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612" y="169259"/>
            <a:ext cx="3427326" cy="257049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3612" y="169259"/>
            <a:ext cx="4725446" cy="2500036"/>
          </a:xfrm>
          <a:prstGeom prst="rect">
            <a:avLst/>
          </a:prstGeom>
        </p:spPr>
      </p:pic>
      <p:sp>
        <p:nvSpPr>
          <p:cNvPr id="8" name="TextBox 7"/>
          <p:cNvSpPr txBox="1"/>
          <p:nvPr/>
        </p:nvSpPr>
        <p:spPr>
          <a:xfrm>
            <a:off x="1147542" y="5686053"/>
            <a:ext cx="6625144" cy="1107996"/>
          </a:xfrm>
          <a:prstGeom prst="rect">
            <a:avLst/>
          </a:prstGeom>
          <a:noFill/>
        </p:spPr>
        <p:txBody>
          <a:bodyPr wrap="square" rtlCol="0">
            <a:spAutoFit/>
          </a:bodyPr>
          <a:lstStyle/>
          <a:p>
            <a:pPr algn="ctr"/>
            <a:r>
              <a:rPr lang="en-US" sz="2400" b="1" dirty="0" smtClean="0">
                <a:latin typeface="Times New Roman"/>
                <a:cs typeface="Times New Roman"/>
              </a:rPr>
              <a:t>Newton Park Campus, Bath Spa University, UK</a:t>
            </a:r>
          </a:p>
          <a:p>
            <a:pPr algn="ctr"/>
            <a:endParaRPr lang="en-US" sz="2400" b="1" dirty="0" smtClean="0">
              <a:latin typeface="Times New Roman"/>
              <a:cs typeface="Times New Roman"/>
            </a:endParaRPr>
          </a:p>
          <a:p>
            <a:pPr algn="ctr"/>
            <a:r>
              <a:rPr lang="en-US" b="1" dirty="0" smtClean="0">
                <a:latin typeface="Times New Roman"/>
                <a:cs typeface="Times New Roman"/>
              </a:rPr>
              <a:t>https</a:t>
            </a:r>
            <a:r>
              <a:rPr lang="en-US" b="1" dirty="0">
                <a:latin typeface="Times New Roman"/>
                <a:cs typeface="Times New Roman"/>
              </a:rPr>
              <a:t>://</a:t>
            </a:r>
            <a:r>
              <a:rPr lang="en-US" b="1" dirty="0" err="1">
                <a:latin typeface="Times New Roman"/>
                <a:cs typeface="Times New Roman"/>
              </a:rPr>
              <a:t>www.youtube.com</a:t>
            </a:r>
            <a:r>
              <a:rPr lang="en-US" b="1" dirty="0">
                <a:latin typeface="Times New Roman"/>
                <a:cs typeface="Times New Roman"/>
              </a:rPr>
              <a:t>/</a:t>
            </a:r>
            <a:r>
              <a:rPr lang="en-US" b="1" dirty="0" err="1">
                <a:latin typeface="Times New Roman"/>
                <a:cs typeface="Times New Roman"/>
              </a:rPr>
              <a:t>watch?v</a:t>
            </a:r>
            <a:r>
              <a:rPr lang="en-US" b="1" dirty="0">
                <a:latin typeface="Times New Roman"/>
                <a:cs typeface="Times New Roman"/>
              </a:rPr>
              <a:t>=UXp8ZijJ5t8</a:t>
            </a:r>
          </a:p>
        </p:txBody>
      </p:sp>
    </p:spTree>
    <p:extLst>
      <p:ext uri="{BB962C8B-B14F-4D97-AF65-F5344CB8AC3E}">
        <p14:creationId xmlns:p14="http://schemas.microsoft.com/office/powerpoint/2010/main" val="126994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normAutofit/>
          </a:bodyPr>
          <a:lstStyle/>
          <a:p>
            <a:r>
              <a:rPr lang="en-US" sz="3200" b="1" dirty="0" smtClean="0">
                <a:latin typeface="Times New Roman"/>
                <a:cs typeface="Times New Roman"/>
              </a:rPr>
              <a:t>A few initial ideas:</a:t>
            </a:r>
            <a:endParaRPr lang="en-US" sz="3200" b="1" dirty="0">
              <a:latin typeface="Times New Roman"/>
              <a:cs typeface="Times New Roman"/>
            </a:endParaRPr>
          </a:p>
        </p:txBody>
      </p:sp>
      <p:sp>
        <p:nvSpPr>
          <p:cNvPr id="3" name="Content Placeholder 2"/>
          <p:cNvSpPr>
            <a:spLocks noGrp="1"/>
          </p:cNvSpPr>
          <p:nvPr>
            <p:ph idx="1"/>
          </p:nvPr>
        </p:nvSpPr>
        <p:spPr>
          <a:xfrm>
            <a:off x="457200" y="643688"/>
            <a:ext cx="8229600" cy="4525963"/>
          </a:xfrm>
        </p:spPr>
        <p:txBody>
          <a:bodyPr>
            <a:noAutofit/>
          </a:bodyPr>
          <a:lstStyle/>
          <a:p>
            <a:r>
              <a:rPr lang="en-US" sz="2100" dirty="0" smtClean="0">
                <a:latin typeface="Times New Roman"/>
                <a:cs typeface="Times New Roman"/>
              </a:rPr>
              <a:t>‘The challenge </a:t>
            </a:r>
            <a:r>
              <a:rPr lang="en-US" sz="2100" dirty="0">
                <a:latin typeface="Times New Roman"/>
                <a:cs typeface="Times New Roman"/>
              </a:rPr>
              <a:t>is to present </a:t>
            </a:r>
            <a:r>
              <a:rPr lang="en-US" sz="2100" dirty="0" smtClean="0">
                <a:latin typeface="Times New Roman"/>
                <a:cs typeface="Times New Roman"/>
              </a:rPr>
              <a:t>a </a:t>
            </a:r>
            <a:r>
              <a:rPr lang="en-US" sz="2100" dirty="0">
                <a:latin typeface="Times New Roman"/>
                <a:cs typeface="Times New Roman"/>
              </a:rPr>
              <a:t>subject to a new cohort of learners so that they will be excited and engaged by the </a:t>
            </a:r>
            <a:r>
              <a:rPr lang="en-US" sz="2100" dirty="0" smtClean="0">
                <a:latin typeface="Times New Roman"/>
                <a:cs typeface="Times New Roman"/>
              </a:rPr>
              <a:t>field…</a:t>
            </a:r>
          </a:p>
          <a:p>
            <a:pPr marL="0" indent="0">
              <a:buNone/>
            </a:pPr>
            <a:endParaRPr lang="en-US" sz="2100" dirty="0" smtClean="0">
              <a:latin typeface="Times New Roman"/>
              <a:cs typeface="Times New Roman"/>
            </a:endParaRPr>
          </a:p>
          <a:p>
            <a:r>
              <a:rPr lang="en-US" sz="2100" dirty="0" smtClean="0">
                <a:latin typeface="Times New Roman"/>
                <a:cs typeface="Times New Roman"/>
              </a:rPr>
              <a:t>…this </a:t>
            </a:r>
            <a:r>
              <a:rPr lang="en-US" sz="2100" dirty="0">
                <a:latin typeface="Times New Roman"/>
                <a:cs typeface="Times New Roman"/>
              </a:rPr>
              <a:t>involves the writing of a study </a:t>
            </a:r>
            <a:r>
              <a:rPr lang="en-US" sz="2100" dirty="0" err="1">
                <a:latin typeface="Times New Roman"/>
                <a:cs typeface="Times New Roman"/>
              </a:rPr>
              <a:t>programme</a:t>
            </a:r>
            <a:r>
              <a:rPr lang="en-US" sz="2100" dirty="0">
                <a:latin typeface="Times New Roman"/>
                <a:cs typeface="Times New Roman"/>
              </a:rPr>
              <a:t> with well-articulated learning outcomes so that it can be verified to meet national and international standards, and to be a high quality learning experience for </a:t>
            </a:r>
            <a:r>
              <a:rPr lang="en-US" sz="2100" dirty="0" smtClean="0">
                <a:latin typeface="Times New Roman"/>
                <a:cs typeface="Times New Roman"/>
              </a:rPr>
              <a:t>students…</a:t>
            </a:r>
          </a:p>
          <a:p>
            <a:endParaRPr lang="en-US" sz="2100" dirty="0">
              <a:latin typeface="Times New Roman"/>
              <a:cs typeface="Times New Roman"/>
            </a:endParaRPr>
          </a:p>
          <a:p>
            <a:r>
              <a:rPr lang="en-US" sz="2100" dirty="0">
                <a:latin typeface="Times New Roman"/>
                <a:cs typeface="Times New Roman"/>
              </a:rPr>
              <a:t>Higher Education Institutions (HEIs) have the autonomy and responsibility for defining their own objectives and deriving from them coherent and clear graduate attributes. Study </a:t>
            </a:r>
            <a:r>
              <a:rPr lang="en-US" sz="2100" dirty="0" err="1">
                <a:latin typeface="Times New Roman"/>
                <a:cs typeface="Times New Roman"/>
              </a:rPr>
              <a:t>programmes</a:t>
            </a:r>
            <a:r>
              <a:rPr lang="en-US" sz="2100" dirty="0">
                <a:latin typeface="Times New Roman"/>
                <a:cs typeface="Times New Roman"/>
              </a:rPr>
              <a:t> are designed and provided by establishing associated learning outcomes which should be in line with the mission statement and profile of the HEI including its regional context</a:t>
            </a:r>
            <a:r>
              <a:rPr lang="en-US" sz="2100" dirty="0" smtClean="0">
                <a:latin typeface="Times New Roman"/>
                <a:cs typeface="Times New Roman"/>
              </a:rPr>
              <a:t>.’</a:t>
            </a:r>
          </a:p>
          <a:p>
            <a:pPr marL="0" indent="0">
              <a:buNone/>
            </a:pPr>
            <a:endParaRPr lang="en-US" sz="2200" dirty="0">
              <a:latin typeface="Times New Roman"/>
              <a:cs typeface="Times New Roman"/>
            </a:endParaRPr>
          </a:p>
          <a:p>
            <a:pPr marL="0" indent="0">
              <a:buNone/>
            </a:pPr>
            <a:r>
              <a:rPr lang="en-GB" sz="1800" u="sng" dirty="0" smtClean="0">
                <a:latin typeface="Times New Roman"/>
                <a:cs typeface="Times New Roman"/>
              </a:rPr>
              <a:t>Source:</a:t>
            </a:r>
            <a:r>
              <a:rPr lang="en-GB" sz="1800" dirty="0" smtClean="0">
                <a:latin typeface="Times New Roman"/>
                <a:cs typeface="Times New Roman"/>
              </a:rPr>
              <a:t> </a:t>
            </a:r>
            <a:r>
              <a:rPr lang="en-US" sz="1800" dirty="0" smtClean="0">
                <a:latin typeface="Times New Roman"/>
                <a:cs typeface="Times New Roman"/>
              </a:rPr>
              <a:t>Aligning and Checking the Alignment of a Higher Education Study </a:t>
            </a:r>
            <a:r>
              <a:rPr lang="en-US" sz="1800" dirty="0" err="1" smtClean="0">
                <a:latin typeface="Times New Roman"/>
                <a:cs typeface="Times New Roman"/>
              </a:rPr>
              <a:t>Programme’s</a:t>
            </a:r>
            <a:r>
              <a:rPr lang="en-US" sz="1800" dirty="0" smtClean="0">
                <a:latin typeface="Times New Roman"/>
                <a:cs typeface="Times New Roman"/>
              </a:rPr>
              <a:t> Learning Outcomes with a National Qualifications Framework: A Guideline for a Guideline (2014)</a:t>
            </a:r>
            <a:endParaRPr lang="en-GB" sz="1800" dirty="0" smtClean="0">
              <a:latin typeface="Times New Roman"/>
              <a:cs typeface="Times New Roman"/>
            </a:endParaRPr>
          </a:p>
          <a:p>
            <a:pPr marL="0" indent="0">
              <a:buNone/>
            </a:pPr>
            <a:endParaRPr lang="en-US" sz="2200" dirty="0">
              <a:latin typeface="Times New Roman"/>
              <a:cs typeface="Times New Roman"/>
            </a:endParaRPr>
          </a:p>
          <a:p>
            <a:endParaRPr lang="en-US" sz="2400" dirty="0">
              <a:latin typeface="Times New Roman"/>
              <a:cs typeface="Times New Roman"/>
            </a:endParaRPr>
          </a:p>
        </p:txBody>
      </p:sp>
    </p:spTree>
    <p:extLst>
      <p:ext uri="{BB962C8B-B14F-4D97-AF65-F5344CB8AC3E}">
        <p14:creationId xmlns:p14="http://schemas.microsoft.com/office/powerpoint/2010/main" val="20939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69" y="35812"/>
            <a:ext cx="8762041" cy="1143000"/>
          </a:xfrm>
        </p:spPr>
        <p:txBody>
          <a:bodyPr>
            <a:noAutofit/>
          </a:bodyPr>
          <a:lstStyle/>
          <a:p>
            <a:r>
              <a:rPr lang="en-US" sz="2400" b="1" dirty="0" smtClean="0">
                <a:latin typeface="Times New Roman"/>
                <a:cs typeface="Times New Roman"/>
              </a:rPr>
              <a:t>Principles to consider when designing a </a:t>
            </a:r>
            <a:r>
              <a:rPr lang="en-US" sz="2400" b="1" dirty="0" err="1" smtClean="0">
                <a:latin typeface="Times New Roman"/>
                <a:cs typeface="Times New Roman"/>
              </a:rPr>
              <a:t>programme</a:t>
            </a:r>
            <a:r>
              <a:rPr lang="en-US" sz="2400" b="1" dirty="0" smtClean="0">
                <a:latin typeface="Times New Roman"/>
                <a:cs typeface="Times New Roman"/>
              </a:rPr>
              <a:t/>
            </a:r>
            <a:br>
              <a:rPr lang="en-US" sz="2400" b="1" dirty="0" smtClean="0">
                <a:latin typeface="Times New Roman"/>
                <a:cs typeface="Times New Roman"/>
              </a:rPr>
            </a:br>
            <a:r>
              <a:rPr lang="en-US" sz="2400" b="1" dirty="0" smtClean="0">
                <a:latin typeface="Times New Roman"/>
                <a:cs typeface="Times New Roman"/>
              </a:rPr>
              <a:t>Fry, </a:t>
            </a:r>
            <a:r>
              <a:rPr lang="en-US" sz="2400" b="1" dirty="0" err="1" smtClean="0">
                <a:latin typeface="Times New Roman"/>
                <a:cs typeface="Times New Roman"/>
              </a:rPr>
              <a:t>Ketteridge</a:t>
            </a:r>
            <a:r>
              <a:rPr lang="en-US" sz="2400" b="1" dirty="0" smtClean="0">
                <a:latin typeface="Times New Roman"/>
                <a:cs typeface="Times New Roman"/>
              </a:rPr>
              <a:t> &amp; Marshall (2003):</a:t>
            </a:r>
            <a:endParaRPr lang="en-US" sz="2400" b="1" dirty="0">
              <a:latin typeface="Times New Roman"/>
              <a:cs typeface="Times New Roman"/>
            </a:endParaRPr>
          </a:p>
        </p:txBody>
      </p:sp>
      <p:sp>
        <p:nvSpPr>
          <p:cNvPr id="3" name="Content Placeholder 2"/>
          <p:cNvSpPr>
            <a:spLocks noGrp="1"/>
          </p:cNvSpPr>
          <p:nvPr>
            <p:ph idx="1"/>
          </p:nvPr>
        </p:nvSpPr>
        <p:spPr>
          <a:xfrm>
            <a:off x="0" y="1029657"/>
            <a:ext cx="9144000" cy="6240145"/>
          </a:xfrm>
        </p:spPr>
        <p:txBody>
          <a:bodyPr>
            <a:noAutofit/>
          </a:bodyPr>
          <a:lstStyle/>
          <a:p>
            <a:r>
              <a:rPr lang="en-GB" sz="2000" dirty="0" smtClean="0">
                <a:solidFill>
                  <a:srgbClr val="000000"/>
                </a:solidFill>
                <a:latin typeface="Times New Roman"/>
                <a:cs typeface="Times New Roman"/>
              </a:rPr>
              <a:t>‘Begin </a:t>
            </a:r>
            <a:r>
              <a:rPr lang="en-GB" sz="2000" dirty="0">
                <a:solidFill>
                  <a:srgbClr val="000000"/>
                </a:solidFill>
                <a:latin typeface="Times New Roman"/>
                <a:cs typeface="Times New Roman"/>
              </a:rPr>
              <a:t>where the students are … match course content to knowledge and skills of the intake … students need to be pushed and stretched but the starting point needs to reflect their current level of understanding</a:t>
            </a:r>
          </a:p>
          <a:p>
            <a:endParaRPr lang="en-US" sz="2000" dirty="0">
              <a:solidFill>
                <a:srgbClr val="000000"/>
              </a:solidFill>
              <a:latin typeface="Times New Roman"/>
              <a:cs typeface="Times New Roman"/>
            </a:endParaRPr>
          </a:p>
          <a:p>
            <a:r>
              <a:rPr lang="en-US" sz="2000" dirty="0">
                <a:solidFill>
                  <a:srgbClr val="000000"/>
                </a:solidFill>
                <a:latin typeface="Times New Roman"/>
                <a:cs typeface="Times New Roman"/>
              </a:rPr>
              <a:t>Make skills development integral to the curriculum. Do not assume that skills already exist. Make space for skills to be acquired in a risk-free environment </a:t>
            </a:r>
            <a:endParaRPr lang="en-US" sz="2000" dirty="0" smtClean="0">
              <a:solidFill>
                <a:srgbClr val="000000"/>
              </a:solidFill>
              <a:latin typeface="Times New Roman"/>
              <a:cs typeface="Times New Roman"/>
            </a:endParaRPr>
          </a:p>
          <a:p>
            <a:endParaRPr lang="en-US" sz="2000" dirty="0">
              <a:solidFill>
                <a:srgbClr val="000000"/>
              </a:solidFill>
              <a:latin typeface="Times New Roman"/>
              <a:cs typeface="Times New Roman"/>
            </a:endParaRPr>
          </a:p>
          <a:p>
            <a:r>
              <a:rPr lang="en-US" sz="2000" dirty="0">
                <a:solidFill>
                  <a:srgbClr val="000000"/>
                </a:solidFill>
                <a:latin typeface="Times New Roman"/>
                <a:cs typeface="Times New Roman"/>
              </a:rPr>
              <a:t>Pay attention to learning processes and not simply content or products. Design in the steps that students need </a:t>
            </a:r>
          </a:p>
          <a:p>
            <a:endParaRPr lang="en-US" sz="2000" dirty="0" smtClean="0">
              <a:solidFill>
                <a:srgbClr val="000000"/>
              </a:solidFill>
              <a:latin typeface="Times New Roman"/>
              <a:cs typeface="Times New Roman"/>
            </a:endParaRPr>
          </a:p>
          <a:p>
            <a:r>
              <a:rPr lang="en-GB" sz="2000" dirty="0">
                <a:solidFill>
                  <a:srgbClr val="000000"/>
                </a:solidFill>
                <a:latin typeface="Times New Roman"/>
                <a:cs typeface="Times New Roman"/>
              </a:rPr>
              <a:t>Demonstrate valuing of different cultures by building on students’ own experiences wherever possible. Knowledge and values cannot be taken for granted as higher education becomes more internationalised. Be on the lookout for cultural assumptions reflected in the curriculum and allow alternative ‘voices’ to be heard</a:t>
            </a:r>
            <a:r>
              <a:rPr lang="en-GB" sz="2000" dirty="0" smtClean="0">
                <a:solidFill>
                  <a:srgbClr val="000000"/>
                </a:solidFill>
                <a:latin typeface="Times New Roman"/>
                <a:cs typeface="Times New Roman"/>
              </a:rPr>
              <a:t>.</a:t>
            </a:r>
            <a:endParaRPr lang="en-US" sz="2000" dirty="0" smtClean="0">
              <a:solidFill>
                <a:srgbClr val="000000"/>
              </a:solidFill>
              <a:latin typeface="Times New Roman"/>
              <a:cs typeface="Times New Roman"/>
            </a:endParaRPr>
          </a:p>
          <a:p>
            <a:endParaRPr lang="en-US" sz="2000" dirty="0">
              <a:solidFill>
                <a:srgbClr val="000000"/>
              </a:solidFill>
              <a:latin typeface="Times New Roman"/>
              <a:cs typeface="Times New Roman"/>
            </a:endParaRPr>
          </a:p>
          <a:p>
            <a:r>
              <a:rPr lang="en-US" sz="2000" dirty="0">
                <a:solidFill>
                  <a:srgbClr val="000000"/>
                </a:solidFill>
                <a:latin typeface="Times New Roman"/>
                <a:cs typeface="Times New Roman"/>
              </a:rPr>
              <a:t>Avoid content and assessment overload which is liable to produce a </a:t>
            </a:r>
            <a:r>
              <a:rPr lang="en-US" sz="2000" dirty="0" smtClean="0">
                <a:solidFill>
                  <a:srgbClr val="000000"/>
                </a:solidFill>
                <a:latin typeface="Times New Roman"/>
                <a:cs typeface="Times New Roman"/>
              </a:rPr>
              <a:t>surface </a:t>
            </a:r>
            <a:r>
              <a:rPr lang="en-US" sz="2000" dirty="0">
                <a:solidFill>
                  <a:srgbClr val="000000"/>
                </a:solidFill>
                <a:latin typeface="Times New Roman"/>
                <a:cs typeface="Times New Roman"/>
              </a:rPr>
              <a:t>approach to </a:t>
            </a:r>
            <a:r>
              <a:rPr lang="en-US" sz="2000" dirty="0" smtClean="0">
                <a:solidFill>
                  <a:srgbClr val="000000"/>
                </a:solidFill>
                <a:latin typeface="Times New Roman"/>
                <a:cs typeface="Times New Roman"/>
              </a:rPr>
              <a:t>learning’</a:t>
            </a:r>
          </a:p>
          <a:p>
            <a:endParaRPr lang="en-US" sz="2000" dirty="0">
              <a:solidFill>
                <a:srgbClr val="000000"/>
              </a:solidFill>
              <a:latin typeface="Times New Roman"/>
              <a:cs typeface="Times New Roman"/>
            </a:endParaRPr>
          </a:p>
          <a:p>
            <a:endParaRPr lang="en-US" sz="2000" dirty="0"/>
          </a:p>
        </p:txBody>
      </p:sp>
    </p:spTree>
    <p:extLst>
      <p:ext uri="{BB962C8B-B14F-4D97-AF65-F5344CB8AC3E}">
        <p14:creationId xmlns:p14="http://schemas.microsoft.com/office/powerpoint/2010/main" val="162855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53" y="493050"/>
            <a:ext cx="2232248" cy="418058"/>
          </a:xfrm>
        </p:spPr>
        <p:txBody>
          <a:bodyPr>
            <a:normAutofit/>
          </a:bodyPr>
          <a:lstStyle/>
          <a:p>
            <a:r>
              <a:rPr lang="en-GB" sz="2000" b="1" dirty="0" err="1" smtClean="0">
                <a:latin typeface="Times New Roman"/>
                <a:cs typeface="Times New Roman"/>
              </a:rPr>
              <a:t>Prof.</a:t>
            </a:r>
            <a:r>
              <a:rPr lang="en-GB" sz="2000" b="1" dirty="0" smtClean="0">
                <a:latin typeface="Times New Roman"/>
                <a:cs typeface="Times New Roman"/>
              </a:rPr>
              <a:t> Too-</a:t>
            </a:r>
            <a:r>
              <a:rPr lang="en-GB" sz="2000" b="1" dirty="0">
                <a:latin typeface="Times New Roman"/>
                <a:cs typeface="Times New Roman"/>
              </a:rPr>
              <a:t>M</a:t>
            </a:r>
            <a:r>
              <a:rPr lang="en-GB" sz="2000" b="1" dirty="0" smtClean="0">
                <a:latin typeface="Times New Roman"/>
                <a:cs typeface="Times New Roman"/>
              </a:rPr>
              <a:t>uch</a:t>
            </a:r>
            <a:endParaRPr lang="en-GB" sz="2000" b="1" dirty="0">
              <a:latin typeface="Times New Roman"/>
              <a:cs typeface="Times New Roman"/>
            </a:endParaRPr>
          </a:p>
        </p:txBody>
      </p:sp>
      <p:sp>
        <p:nvSpPr>
          <p:cNvPr id="3" name="Slide Number Placeholder 2"/>
          <p:cNvSpPr>
            <a:spLocks noGrp="1"/>
          </p:cNvSpPr>
          <p:nvPr>
            <p:ph type="sldNum" sz="quarter" idx="12"/>
          </p:nvPr>
        </p:nvSpPr>
        <p:spPr/>
        <p:txBody>
          <a:bodyPr/>
          <a:lstStyle/>
          <a:p>
            <a:fld id="{D2854962-0CA3-4F45-B29F-811A8EC791FD}" type="slidenum">
              <a:rPr lang="en-GB" smtClean="0"/>
              <a:t>6</a:t>
            </a:fld>
            <a:endParaRPr lang="en-GB"/>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5905" y="241706"/>
            <a:ext cx="5840895" cy="6326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79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83"/>
            <a:ext cx="8229600" cy="1143000"/>
          </a:xfrm>
        </p:spPr>
        <p:txBody>
          <a:bodyPr>
            <a:normAutofit/>
          </a:bodyPr>
          <a:lstStyle/>
          <a:p>
            <a:r>
              <a:rPr lang="en-US" sz="3200" b="1" dirty="0" smtClean="0">
                <a:latin typeface="Times New Roman"/>
                <a:cs typeface="Times New Roman"/>
              </a:rPr>
              <a:t>Issues to consider before/during course development:</a:t>
            </a:r>
            <a:endParaRPr lang="en-US" sz="3200" b="1" dirty="0">
              <a:latin typeface="Times New Roman"/>
              <a:cs typeface="Times New Roman"/>
            </a:endParaRPr>
          </a:p>
        </p:txBody>
      </p:sp>
      <p:sp>
        <p:nvSpPr>
          <p:cNvPr id="3" name="Content Placeholder 2"/>
          <p:cNvSpPr>
            <a:spLocks noGrp="1"/>
          </p:cNvSpPr>
          <p:nvPr>
            <p:ph idx="1"/>
          </p:nvPr>
        </p:nvSpPr>
        <p:spPr>
          <a:xfrm>
            <a:off x="309939" y="1397750"/>
            <a:ext cx="8229600" cy="4767778"/>
          </a:xfrm>
        </p:spPr>
        <p:txBody>
          <a:bodyPr>
            <a:normAutofit fontScale="85000" lnSpcReduction="20000"/>
          </a:bodyPr>
          <a:lstStyle/>
          <a:p>
            <a:r>
              <a:rPr lang="en-US" sz="3300" dirty="0" smtClean="0">
                <a:latin typeface="Times New Roman"/>
                <a:cs typeface="Times New Roman"/>
              </a:rPr>
              <a:t>‘Establish the desired qualification (e.g. BA), and any regulatory or professional context;</a:t>
            </a:r>
          </a:p>
          <a:p>
            <a:r>
              <a:rPr lang="en-US" sz="3300" dirty="0" smtClean="0">
                <a:latin typeface="Times New Roman"/>
                <a:cs typeface="Times New Roman"/>
              </a:rPr>
              <a:t>Suggest entry requirements, and intended learning outcomes for the </a:t>
            </a:r>
            <a:r>
              <a:rPr lang="en-US" sz="3300" dirty="0" err="1" smtClean="0">
                <a:latin typeface="Times New Roman"/>
                <a:cs typeface="Times New Roman"/>
              </a:rPr>
              <a:t>programme</a:t>
            </a:r>
            <a:r>
              <a:rPr lang="en-US" sz="3300" dirty="0" smtClean="0">
                <a:latin typeface="Times New Roman"/>
                <a:cs typeface="Times New Roman"/>
              </a:rPr>
              <a:t> and for each module;</a:t>
            </a:r>
          </a:p>
          <a:p>
            <a:r>
              <a:rPr lang="en-US" sz="3300" dirty="0" smtClean="0">
                <a:latin typeface="Times New Roman"/>
                <a:cs typeface="Times New Roman"/>
              </a:rPr>
              <a:t>Propose the assessment of the intended learning outcomes at both </a:t>
            </a:r>
            <a:r>
              <a:rPr lang="en-US" sz="3300" dirty="0" err="1" smtClean="0">
                <a:latin typeface="Times New Roman"/>
                <a:cs typeface="Times New Roman"/>
              </a:rPr>
              <a:t>programme</a:t>
            </a:r>
            <a:r>
              <a:rPr lang="en-US" sz="3300" dirty="0" smtClean="0">
                <a:latin typeface="Times New Roman"/>
                <a:cs typeface="Times New Roman"/>
              </a:rPr>
              <a:t> and module level;</a:t>
            </a:r>
          </a:p>
          <a:p>
            <a:r>
              <a:rPr lang="en-US" sz="3300" dirty="0" smtClean="0">
                <a:latin typeface="Times New Roman"/>
                <a:cs typeface="Times New Roman"/>
              </a:rPr>
              <a:t>Propose the optimum teaching and learning environment, including staff and the mode of provision.’</a:t>
            </a:r>
          </a:p>
          <a:p>
            <a:pPr marL="0" indent="0">
              <a:buNone/>
            </a:pPr>
            <a:endParaRPr lang="en-US" dirty="0">
              <a:latin typeface="Times New Roman"/>
              <a:cs typeface="Times New Roman"/>
            </a:endParaRPr>
          </a:p>
          <a:p>
            <a:pPr marL="0" indent="0">
              <a:buNone/>
            </a:pPr>
            <a:r>
              <a:rPr lang="en-GB" sz="2100" u="sng" dirty="0" smtClean="0">
                <a:latin typeface="Times New Roman"/>
                <a:cs typeface="Times New Roman"/>
              </a:rPr>
              <a:t>Source:</a:t>
            </a:r>
            <a:r>
              <a:rPr lang="en-GB" sz="2100" dirty="0" smtClean="0">
                <a:latin typeface="Times New Roman"/>
                <a:cs typeface="Times New Roman"/>
              </a:rPr>
              <a:t> </a:t>
            </a:r>
            <a:r>
              <a:rPr lang="en-US" sz="2100" dirty="0" smtClean="0">
                <a:latin typeface="Times New Roman"/>
                <a:cs typeface="Times New Roman"/>
              </a:rPr>
              <a:t>Aligning and Checking the Alignment of a Higher Education Study </a:t>
            </a:r>
            <a:r>
              <a:rPr lang="en-US" sz="2100" dirty="0" err="1" smtClean="0">
                <a:latin typeface="Times New Roman"/>
                <a:cs typeface="Times New Roman"/>
              </a:rPr>
              <a:t>Programme’s</a:t>
            </a:r>
            <a:r>
              <a:rPr lang="en-US" sz="2100" dirty="0" smtClean="0">
                <a:latin typeface="Times New Roman"/>
                <a:cs typeface="Times New Roman"/>
              </a:rPr>
              <a:t> Learning Outcomes with a National Qualifications Framework: A Guideline for a Guideline (2014)</a:t>
            </a:r>
            <a:endParaRPr lang="en-GB" sz="2100" dirty="0" smtClean="0">
              <a:latin typeface="Times New Roman"/>
              <a:cs typeface="Times New Roman"/>
            </a:endParaRPr>
          </a:p>
          <a:p>
            <a:pPr marL="0" indent="0">
              <a:buNone/>
            </a:pPr>
            <a:endParaRPr lang="en-US" dirty="0" smtClean="0">
              <a:latin typeface="Times New Roman"/>
              <a:cs typeface="Times New Roman"/>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3872" y="5006960"/>
            <a:ext cx="1270128" cy="1851040"/>
          </a:xfrm>
          <a:prstGeom prst="rect">
            <a:avLst/>
          </a:prstGeom>
        </p:spPr>
      </p:pic>
    </p:spTree>
    <p:extLst>
      <p:ext uri="{BB962C8B-B14F-4D97-AF65-F5344CB8AC3E}">
        <p14:creationId xmlns:p14="http://schemas.microsoft.com/office/powerpoint/2010/main" val="372570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a:cs typeface="Times New Roman"/>
              </a:rPr>
              <a:t>Further issues to consider before/during course development:</a:t>
            </a:r>
            <a:endParaRPr lang="en-US" sz="3200" dirty="0"/>
          </a:p>
        </p:txBody>
      </p:sp>
      <p:sp>
        <p:nvSpPr>
          <p:cNvPr id="3" name="Content Placeholder 2"/>
          <p:cNvSpPr>
            <a:spLocks noGrp="1"/>
          </p:cNvSpPr>
          <p:nvPr>
            <p:ph idx="1"/>
          </p:nvPr>
        </p:nvSpPr>
        <p:spPr>
          <a:xfrm>
            <a:off x="435801" y="1417638"/>
            <a:ext cx="8229600" cy="5005554"/>
          </a:xfrm>
        </p:spPr>
        <p:txBody>
          <a:bodyPr>
            <a:normAutofit fontScale="92500"/>
          </a:bodyPr>
          <a:lstStyle/>
          <a:p>
            <a:r>
              <a:rPr lang="en-US" sz="2400" dirty="0">
                <a:latin typeface="Times New Roman"/>
                <a:cs typeface="Times New Roman"/>
              </a:rPr>
              <a:t>Will there be the managerial and administrative support needed? </a:t>
            </a:r>
            <a:endParaRPr lang="en-US" sz="2400" dirty="0" smtClean="0">
              <a:latin typeface="Times New Roman"/>
              <a:cs typeface="Times New Roman"/>
            </a:endParaRPr>
          </a:p>
          <a:p>
            <a:r>
              <a:rPr lang="en-GB" sz="2400" dirty="0">
                <a:latin typeface="Times New Roman"/>
                <a:cs typeface="Times New Roman"/>
              </a:rPr>
              <a:t>How would key ‘external’ stakeholders … current &amp; potential employers, professional associations, public bodies, government agencies, international organisations, media … be persuaded that this degree was vital to the public interest?</a:t>
            </a:r>
          </a:p>
          <a:p>
            <a:r>
              <a:rPr lang="en-US" sz="2400" dirty="0">
                <a:latin typeface="Times New Roman"/>
                <a:cs typeface="Times New Roman"/>
              </a:rPr>
              <a:t>Does the </a:t>
            </a:r>
            <a:r>
              <a:rPr lang="en-US" sz="2400" dirty="0" err="1">
                <a:latin typeface="Times New Roman"/>
                <a:cs typeface="Times New Roman"/>
              </a:rPr>
              <a:t>programme</a:t>
            </a:r>
            <a:r>
              <a:rPr lang="en-US" sz="2400" dirty="0">
                <a:latin typeface="Times New Roman"/>
                <a:cs typeface="Times New Roman"/>
              </a:rPr>
              <a:t>/teaching team work together? </a:t>
            </a:r>
            <a:endParaRPr lang="en-US" sz="2400" dirty="0" smtClean="0">
              <a:latin typeface="Times New Roman"/>
              <a:cs typeface="Times New Roman"/>
            </a:endParaRPr>
          </a:p>
          <a:p>
            <a:r>
              <a:rPr lang="en-US" sz="2400" dirty="0" smtClean="0">
                <a:latin typeface="Times New Roman"/>
                <a:cs typeface="Times New Roman"/>
              </a:rPr>
              <a:t>What is known about the prospective students? </a:t>
            </a:r>
            <a:r>
              <a:rPr lang="en-US" sz="2400" dirty="0">
                <a:latin typeface="Times New Roman"/>
                <a:cs typeface="Times New Roman"/>
              </a:rPr>
              <a:t>Have they been involved in discussions about the design of the </a:t>
            </a:r>
            <a:r>
              <a:rPr lang="en-US" sz="2400" dirty="0" err="1">
                <a:latin typeface="Times New Roman"/>
                <a:cs typeface="Times New Roman"/>
              </a:rPr>
              <a:t>programme</a:t>
            </a:r>
            <a:r>
              <a:rPr lang="en-US" sz="2400" dirty="0">
                <a:latin typeface="Times New Roman"/>
                <a:cs typeface="Times New Roman"/>
              </a:rPr>
              <a:t>? </a:t>
            </a:r>
            <a:endParaRPr lang="en-US" sz="2400" dirty="0" smtClean="0">
              <a:latin typeface="Times New Roman"/>
              <a:cs typeface="Times New Roman"/>
            </a:endParaRPr>
          </a:p>
          <a:p>
            <a:pPr marL="0" indent="0">
              <a:buNone/>
            </a:pPr>
            <a:endParaRPr lang="en-US" sz="2400" dirty="0" smtClean="0">
              <a:latin typeface="Times New Roman"/>
              <a:cs typeface="Times New Roman"/>
            </a:endParaRPr>
          </a:p>
          <a:p>
            <a:pPr marL="0" indent="0">
              <a:buNone/>
            </a:pPr>
            <a:endParaRPr lang="en-US" sz="2400" dirty="0" smtClean="0">
              <a:latin typeface="Times New Roman"/>
              <a:cs typeface="Times New Roman"/>
            </a:endParaRPr>
          </a:p>
          <a:p>
            <a:pPr marL="0" indent="0">
              <a:buNone/>
            </a:pPr>
            <a:r>
              <a:rPr lang="en-GB" sz="1900" u="sng" dirty="0" smtClean="0">
                <a:latin typeface="Times New Roman"/>
                <a:cs typeface="Times New Roman"/>
              </a:rPr>
              <a:t>Source:</a:t>
            </a:r>
            <a:r>
              <a:rPr lang="en-GB" sz="1900" dirty="0" smtClean="0">
                <a:latin typeface="Times New Roman"/>
                <a:cs typeface="Times New Roman"/>
              </a:rPr>
              <a:t> </a:t>
            </a:r>
            <a:r>
              <a:rPr lang="en-US" sz="1900" dirty="0" smtClean="0">
                <a:latin typeface="Times New Roman"/>
                <a:cs typeface="Times New Roman"/>
              </a:rPr>
              <a:t>Aligning and Checking the Alignment of a Higher Education Study </a:t>
            </a:r>
            <a:r>
              <a:rPr lang="en-US" sz="1900" dirty="0" err="1" smtClean="0">
                <a:latin typeface="Times New Roman"/>
                <a:cs typeface="Times New Roman"/>
              </a:rPr>
              <a:t>Programme’s</a:t>
            </a:r>
            <a:r>
              <a:rPr lang="en-US" sz="1900" dirty="0" smtClean="0">
                <a:latin typeface="Times New Roman"/>
                <a:cs typeface="Times New Roman"/>
              </a:rPr>
              <a:t> Learning Outcomes with a National Qualifications Framework: A Guideline for a Guideline (2014)</a:t>
            </a:r>
            <a:endParaRPr lang="en-GB" sz="1900" dirty="0" smtClean="0">
              <a:latin typeface="Times New Roman"/>
              <a:cs typeface="Times New Roman"/>
            </a:endParaRPr>
          </a:p>
          <a:p>
            <a:pPr marL="0" indent="0">
              <a:buNone/>
            </a:pPr>
            <a:endParaRPr lang="en-US" sz="2400" dirty="0">
              <a:latin typeface="Times New Roman"/>
              <a:cs typeface="Times New Roman"/>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3872" y="5006960"/>
            <a:ext cx="1270128" cy="1851040"/>
          </a:xfrm>
          <a:prstGeom prst="rect">
            <a:avLst/>
          </a:prstGeom>
        </p:spPr>
      </p:pic>
    </p:spTree>
    <p:extLst>
      <p:ext uri="{BB962C8B-B14F-4D97-AF65-F5344CB8AC3E}">
        <p14:creationId xmlns:p14="http://schemas.microsoft.com/office/powerpoint/2010/main" val="339453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7"/>
            <a:ext cx="8229600" cy="1143000"/>
          </a:xfrm>
        </p:spPr>
        <p:txBody>
          <a:bodyPr>
            <a:normAutofit/>
          </a:bodyPr>
          <a:lstStyle/>
          <a:p>
            <a:r>
              <a:rPr lang="en-US" sz="3200" b="1" dirty="0" smtClean="0">
                <a:latin typeface="Times New Roman"/>
                <a:cs typeface="Times New Roman"/>
              </a:rPr>
              <a:t>Some key points:</a:t>
            </a:r>
            <a:endParaRPr lang="en-US" sz="3200" b="1" dirty="0">
              <a:latin typeface="Times New Roman"/>
              <a:cs typeface="Times New Roman"/>
            </a:endParaRPr>
          </a:p>
        </p:txBody>
      </p:sp>
      <p:sp>
        <p:nvSpPr>
          <p:cNvPr id="3" name="Content Placeholder 2"/>
          <p:cNvSpPr>
            <a:spLocks noGrp="1"/>
          </p:cNvSpPr>
          <p:nvPr>
            <p:ph idx="1"/>
          </p:nvPr>
        </p:nvSpPr>
        <p:spPr>
          <a:xfrm>
            <a:off x="457200" y="720182"/>
            <a:ext cx="8229600" cy="4525963"/>
          </a:xfrm>
        </p:spPr>
        <p:txBody>
          <a:bodyPr>
            <a:normAutofit fontScale="92500"/>
          </a:bodyPr>
          <a:lstStyle/>
          <a:p>
            <a:r>
              <a:rPr lang="en-US" sz="2400" dirty="0" smtClean="0">
                <a:solidFill>
                  <a:srgbClr val="000000"/>
                </a:solidFill>
                <a:latin typeface="Times New Roman"/>
                <a:cs typeface="Times New Roman"/>
              </a:rPr>
              <a:t>‘Successful </a:t>
            </a:r>
            <a:r>
              <a:rPr lang="en-US" sz="2400" dirty="0">
                <a:solidFill>
                  <a:srgbClr val="000000"/>
                </a:solidFill>
                <a:latin typeface="Times New Roman"/>
                <a:cs typeface="Times New Roman"/>
              </a:rPr>
              <a:t>learning and teaching depend on curricula that are transparent and effective in terms of goals, learning activities and assessment of learning </a:t>
            </a:r>
            <a:r>
              <a:rPr lang="en-US" sz="2400" dirty="0" smtClean="0">
                <a:solidFill>
                  <a:srgbClr val="000000"/>
                </a:solidFill>
                <a:latin typeface="Times New Roman"/>
                <a:cs typeface="Times New Roman"/>
              </a:rPr>
              <a:t>outcomes…’</a:t>
            </a:r>
          </a:p>
          <a:p>
            <a:pPr marL="0" indent="0">
              <a:buNone/>
            </a:pPr>
            <a:endParaRPr lang="en-US" sz="2400" dirty="0">
              <a:solidFill>
                <a:srgbClr val="000000"/>
              </a:solidFill>
              <a:latin typeface="Times New Roman"/>
              <a:cs typeface="Times New Roman"/>
            </a:endParaRPr>
          </a:p>
          <a:p>
            <a:pPr lvl="0"/>
            <a:r>
              <a:rPr lang="en-US" sz="2400" dirty="0">
                <a:solidFill>
                  <a:srgbClr val="000000"/>
                </a:solidFill>
                <a:latin typeface="Times New Roman"/>
                <a:cs typeface="Times New Roman"/>
              </a:rPr>
              <a:t>‘ …We start with the outcomes we intend students to learn, and align teaching and assessment to those outcomes…’ (Duncan D. </a:t>
            </a:r>
            <a:r>
              <a:rPr lang="en-US" sz="2400" dirty="0" err="1" smtClean="0">
                <a:solidFill>
                  <a:srgbClr val="000000"/>
                </a:solidFill>
                <a:latin typeface="Times New Roman"/>
                <a:cs typeface="Times New Roman"/>
              </a:rPr>
              <a:t>Nulty</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Griffith Institute for Higher Education, 2012</a:t>
            </a:r>
            <a:r>
              <a:rPr lang="en-US" sz="2400" dirty="0" smtClean="0">
                <a:solidFill>
                  <a:srgbClr val="000000"/>
                </a:solidFill>
                <a:latin typeface="Times New Roman"/>
                <a:cs typeface="Times New Roman"/>
              </a:rPr>
              <a:t>)</a:t>
            </a:r>
            <a:endParaRPr lang="en-GB" sz="2400" dirty="0" smtClean="0">
              <a:solidFill>
                <a:srgbClr val="000000"/>
              </a:solidFill>
              <a:latin typeface="Times New Roman"/>
              <a:cs typeface="Times New Roman"/>
            </a:endParaRPr>
          </a:p>
          <a:p>
            <a:pPr marL="0" lvl="0" indent="0">
              <a:buNone/>
            </a:pPr>
            <a:endParaRPr lang="en-US" sz="2400" dirty="0">
              <a:solidFill>
                <a:srgbClr val="000000"/>
              </a:solidFill>
              <a:latin typeface="Times New Roman"/>
              <a:cs typeface="Times New Roman"/>
            </a:endParaRPr>
          </a:p>
          <a:p>
            <a:r>
              <a:rPr lang="en-US" sz="2400" dirty="0" smtClean="0">
                <a:solidFill>
                  <a:srgbClr val="000000"/>
                </a:solidFill>
                <a:latin typeface="Times New Roman"/>
                <a:cs typeface="Times New Roman"/>
              </a:rPr>
              <a:t>There need to be clear aims and desired learning outcomes</a:t>
            </a:r>
          </a:p>
          <a:p>
            <a:endParaRPr lang="en-US" sz="2400" dirty="0">
              <a:solidFill>
                <a:srgbClr val="000000"/>
              </a:solidFill>
              <a:latin typeface="Times New Roman"/>
              <a:cs typeface="Times New Roman"/>
            </a:endParaRPr>
          </a:p>
          <a:p>
            <a:r>
              <a:rPr lang="en-US" sz="2400" dirty="0" smtClean="0">
                <a:latin typeface="Times New Roman"/>
                <a:cs typeface="Times New Roman"/>
              </a:rPr>
              <a:t>The </a:t>
            </a:r>
            <a:r>
              <a:rPr lang="en-US" sz="2400" dirty="0">
                <a:latin typeface="Times New Roman"/>
                <a:cs typeface="Times New Roman"/>
              </a:rPr>
              <a:t>course as an entirety is far more than the subject content of the course and the modules </a:t>
            </a:r>
            <a:endParaRPr lang="en-US" sz="2400" dirty="0" smtClean="0">
              <a:solidFill>
                <a:srgbClr val="000000"/>
              </a:solidFill>
              <a:latin typeface="Times New Roman"/>
              <a:cs typeface="Times New Roman"/>
            </a:endParaRPr>
          </a:p>
          <a:p>
            <a:pPr marL="0" indent="0">
              <a:buNone/>
            </a:pPr>
            <a:endParaRPr lang="en-US" sz="2400" dirty="0" smtClean="0">
              <a:solidFill>
                <a:srgbClr val="000000"/>
              </a:solidFill>
              <a:latin typeface="Times New Roman"/>
              <a:cs typeface="Times New Roman"/>
            </a:endParaRPr>
          </a:p>
          <a:p>
            <a:endParaRPr lang="en-US" dirty="0">
              <a:solidFill>
                <a:srgbClr val="000000"/>
              </a:solidFill>
              <a:latin typeface="Times New Roman"/>
              <a:cs typeface="Times New Roman"/>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3872" y="5006960"/>
            <a:ext cx="1270128" cy="1851040"/>
          </a:xfrm>
          <a:prstGeom prst="rect">
            <a:avLst/>
          </a:prstGeom>
        </p:spPr>
      </p:pic>
    </p:spTree>
    <p:extLst>
      <p:ext uri="{BB962C8B-B14F-4D97-AF65-F5344CB8AC3E}">
        <p14:creationId xmlns:p14="http://schemas.microsoft.com/office/powerpoint/2010/main" val="2729253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TotalTime>
  <Words>2098</Words>
  <Application>Microsoft Office PowerPoint</Application>
  <PresentationFormat>Екран (4:3)</PresentationFormat>
  <Paragraphs>155</Paragraphs>
  <Slides>22</Slides>
  <Notes>1</Notes>
  <HiddenSlides>0</HiddenSlides>
  <MMClips>0</MMClips>
  <ScaleCrop>false</ScaleCrop>
  <HeadingPairs>
    <vt:vector size="8" baseType="variant">
      <vt:variant>
        <vt:lpstr>Використані шрифти</vt:lpstr>
      </vt:variant>
      <vt:variant>
        <vt:i4>3</vt:i4>
      </vt:variant>
      <vt:variant>
        <vt:lpstr>Тема</vt:lpstr>
      </vt:variant>
      <vt:variant>
        <vt:i4>1</vt:i4>
      </vt:variant>
      <vt:variant>
        <vt:lpstr>Вбудовані сервери OLE</vt:lpstr>
      </vt:variant>
      <vt:variant>
        <vt:i4>1</vt:i4>
      </vt:variant>
      <vt:variant>
        <vt:lpstr>Заголовки слайдів</vt:lpstr>
      </vt:variant>
      <vt:variant>
        <vt:i4>22</vt:i4>
      </vt:variant>
    </vt:vector>
  </HeadingPairs>
  <TitlesOfParts>
    <vt:vector size="27" baseType="lpstr">
      <vt:lpstr>Arial</vt:lpstr>
      <vt:lpstr>Calibri</vt:lpstr>
      <vt:lpstr>Times New Roman</vt:lpstr>
      <vt:lpstr>Office Theme</vt:lpstr>
      <vt:lpstr>Document</vt:lpstr>
      <vt:lpstr>  SUMMER ACADEMY  UNIVERSITY KOBLENZ-LANDAU: ‘Course Development’</vt:lpstr>
      <vt:lpstr>Презентація PowerPoint</vt:lpstr>
      <vt:lpstr>Презентація PowerPoint</vt:lpstr>
      <vt:lpstr>A few initial ideas:</vt:lpstr>
      <vt:lpstr>Principles to consider when designing a programme Fry, Ketteridge &amp; Marshall (2003):</vt:lpstr>
      <vt:lpstr>Prof. Too-Much</vt:lpstr>
      <vt:lpstr>Issues to consider before/during course development:</vt:lpstr>
      <vt:lpstr>Further issues to consider before/during course development:</vt:lpstr>
      <vt:lpstr>Some key points:</vt:lpstr>
      <vt:lpstr>Five Key Curriculum Design Principles:</vt:lpstr>
      <vt:lpstr>The course rationale or description:</vt:lpstr>
      <vt:lpstr>The course rationale or description – an example: Muslim Migration &amp; Islam in Europe in Historical Perspective: </vt:lpstr>
      <vt:lpstr>Aims and Desired Learning Outcomes: </vt:lpstr>
      <vt:lpstr>Learning Outcomes – some background &amp; ideas:</vt:lpstr>
      <vt:lpstr>Aims – an example: Muslim Migration &amp; Islam in Europe in Historical Perspective </vt:lpstr>
      <vt:lpstr>Desired Learning Outcomes - an example: Muslim Migration &amp; Islam in Europe in Historical Perspective  </vt:lpstr>
      <vt:lpstr>Desired Learning Outcomes - an example - continued: Muslim Migration &amp; Islam in Europe in Historical Perspective </vt:lpstr>
      <vt:lpstr>Learning Environment:</vt:lpstr>
      <vt:lpstr>Презентація PowerPoint</vt:lpstr>
      <vt:lpstr>Презентація PowerPoint</vt:lpstr>
      <vt:lpstr>Презентація PowerPoint</vt:lpstr>
      <vt:lpstr>Further Reading:</vt:lpstr>
    </vt:vector>
  </TitlesOfParts>
  <Company>Bath Spa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Hackett</dc:creator>
  <cp:lastModifiedBy>Користувач Windows</cp:lastModifiedBy>
  <cp:revision>2</cp:revision>
  <dcterms:created xsi:type="dcterms:W3CDTF">2016-07-18T10:13:14Z</dcterms:created>
  <dcterms:modified xsi:type="dcterms:W3CDTF">2018-03-29T09:14:32Z</dcterms:modified>
</cp:coreProperties>
</file>