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heacademy.ac.uk/resource/marked-improvemen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reap.ac.uk/PEER.aspx" TargetMode="External"/><Relationship Id="rId5" Type="http://schemas.openxmlformats.org/officeDocument/2006/relationships/hyperlink" Target="http://www.testa.ac.uk/" TargetMode="External"/><Relationship Id="rId4" Type="http://schemas.openxmlformats.org/officeDocument/2006/relationships/hyperlink" Target="http://www.jisc.ac.uk/assessresour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62743" y="58876"/>
            <a:ext cx="8626725"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t>
            </a:r>
            <a:r>
              <a:rPr lang="en-US" sz="3959" b="1" i="0" u="none" strike="noStrike" cap="none">
                <a:solidFill>
                  <a:schemeClr val="dk1"/>
                </a:solidFill>
                <a:latin typeface="Times New Roman"/>
                <a:ea typeface="Times New Roman"/>
                <a:cs typeface="Times New Roman"/>
                <a:sym typeface="Times New Roman"/>
              </a:rPr>
              <a:t>SUMMER ACADEMY </a:t>
            </a:r>
            <a:r>
              <a:rPr lang="en-US" sz="3959" b="0" i="0" u="none" strike="noStrike" cap="none">
                <a:solidFill>
                  <a:schemeClr val="dk1"/>
                </a:solidFill>
                <a:latin typeface="Times New Roman"/>
                <a:ea typeface="Times New Roman"/>
                <a:cs typeface="Times New Roman"/>
                <a:sym typeface="Times New Roman"/>
              </a:rPr>
              <a:t/>
            </a:r>
            <a:br>
              <a:rPr lang="en-US" sz="3959" b="0" i="0" u="none" strike="noStrike" cap="none">
                <a:solidFill>
                  <a:schemeClr val="dk1"/>
                </a:solidFill>
                <a:latin typeface="Times New Roman"/>
                <a:ea typeface="Times New Roman"/>
                <a:cs typeface="Times New Roman"/>
                <a:sym typeface="Times New Roman"/>
              </a:rPr>
            </a:br>
            <a:r>
              <a:rPr lang="en-US" sz="3959" b="1" i="0" u="none" strike="noStrike" cap="none">
                <a:solidFill>
                  <a:schemeClr val="dk1"/>
                </a:solidFill>
                <a:latin typeface="Times New Roman"/>
                <a:ea typeface="Times New Roman"/>
                <a:cs typeface="Times New Roman"/>
                <a:sym typeface="Times New Roman"/>
              </a:rPr>
              <a:t>UNIVERSITY KOBLENZ-LANDAU: </a:t>
            </a:r>
            <a:r>
              <a:rPr lang="en-US" sz="3959" b="0" i="0" u="none" strike="noStrike" cap="none">
                <a:solidFill>
                  <a:schemeClr val="dk1"/>
                </a:solidFill>
                <a:latin typeface="Times New Roman"/>
                <a:ea typeface="Times New Roman"/>
                <a:cs typeface="Times New Roman"/>
                <a:sym typeface="Times New Roman"/>
              </a:rPr>
              <a:t>‘Assessment Procedures’</a:t>
            </a:r>
            <a:endParaRPr sz="3959" b="0" i="0" u="none" strike="noStrike" cap="none">
              <a:solidFill>
                <a:schemeClr val="dk1"/>
              </a:solidFill>
              <a:latin typeface="Times New Roman"/>
              <a:ea typeface="Times New Roman"/>
              <a:cs typeface="Times New Roman"/>
              <a:sym typeface="Times New Roman"/>
            </a:endParaRPr>
          </a:p>
        </p:txBody>
      </p:sp>
      <p:sp>
        <p:nvSpPr>
          <p:cNvPr id="85" name="Shape 85"/>
          <p:cNvSpPr txBox="1">
            <a:spLocks noGrp="1"/>
          </p:cNvSpPr>
          <p:nvPr>
            <p:ph type="subTitle" idx="1"/>
          </p:nvPr>
        </p:nvSpPr>
        <p:spPr>
          <a:xfrm>
            <a:off x="985120" y="2052725"/>
            <a:ext cx="7159744"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Font typeface="Arial"/>
              <a:buNone/>
            </a:pPr>
            <a:r>
              <a:rPr lang="en-US" sz="2800" b="0" i="0" u="none" strike="noStrike" cap="none">
                <a:solidFill>
                  <a:schemeClr val="dk1"/>
                </a:solidFill>
                <a:latin typeface="Times New Roman"/>
                <a:ea typeface="Times New Roman"/>
                <a:cs typeface="Times New Roman"/>
                <a:sym typeface="Times New Roman"/>
              </a:rPr>
              <a:t>Dr. Sarah Hackett, Bath Spa University, UK</a:t>
            </a:r>
            <a:endParaRPr sz="2800" b="0" i="0" u="none" strike="noStrike" cap="none">
              <a:solidFill>
                <a:schemeClr val="dk1"/>
              </a:solidFill>
              <a:latin typeface="Times New Roman"/>
              <a:ea typeface="Times New Roman"/>
              <a:cs typeface="Times New Roman"/>
              <a:sym typeface="Times New Roman"/>
            </a:endParaRPr>
          </a:p>
        </p:txBody>
      </p:sp>
      <p:pic>
        <p:nvPicPr>
          <p:cNvPr id="86"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6889" y="5132955"/>
            <a:ext cx="1183674" cy="1725045"/>
          </a:xfrm>
          <a:prstGeom prst="rect">
            <a:avLst/>
          </a:prstGeom>
          <a:noFill/>
          <a:ln>
            <a:noFill/>
          </a:ln>
        </p:spPr>
      </p:pic>
      <p:pic>
        <p:nvPicPr>
          <p:cNvPr id="87"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64992" y="5210077"/>
            <a:ext cx="1631607" cy="1647923"/>
          </a:xfrm>
          <a:prstGeom prst="rect">
            <a:avLst/>
          </a:prstGeom>
          <a:noFill/>
          <a:ln>
            <a:noFill/>
          </a:ln>
        </p:spPr>
      </p:pic>
      <p:pic>
        <p:nvPicPr>
          <p:cNvPr id="88" name="Shape 88"/>
          <p:cNvPicPr preferRelativeResize="0"/>
          <p:nvPr/>
        </p:nvPicPr>
        <p:blipFill rotWithShape="1">
          <a:blip r:embed="rId5">
            <a:alphaModFix/>
          </a:blip>
          <a:srcRect/>
          <a:stretch/>
        </p:blipFill>
        <p:spPr>
          <a:xfrm>
            <a:off x="740172" y="2657879"/>
            <a:ext cx="7649640" cy="2294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64879"/>
            <a:ext cx="8229600" cy="5620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3200" b="1" i="0" u="none" strike="noStrike" cap="none">
                <a:solidFill>
                  <a:srgbClr val="000000"/>
                </a:solidFill>
                <a:latin typeface="Times New Roman"/>
                <a:ea typeface="Times New Roman"/>
                <a:cs typeface="Times New Roman"/>
                <a:sym typeface="Times New Roman"/>
              </a:rPr>
              <a:t>BSU Graduate Attributes:</a:t>
            </a:r>
            <a:endParaRPr sz="3200" b="1" i="0" u="none" strike="noStrike" cap="none">
              <a:solidFill>
                <a:srgbClr val="000000"/>
              </a:solidFill>
              <a:latin typeface="Times New Roman"/>
              <a:ea typeface="Times New Roman"/>
              <a:cs typeface="Times New Roman"/>
              <a:sym typeface="Times New Roman"/>
            </a:endParaRPr>
          </a:p>
        </p:txBody>
      </p:sp>
      <p:sp>
        <p:nvSpPr>
          <p:cNvPr id="148" name="Shape 1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sp>
        <p:nvSpPr>
          <p:cNvPr id="149" name="Shape 149"/>
          <p:cNvSpPr txBox="1"/>
          <p:nvPr/>
        </p:nvSpPr>
        <p:spPr>
          <a:xfrm>
            <a:off x="0" y="2192164"/>
            <a:ext cx="6958767"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sng">
                <a:solidFill>
                  <a:srgbClr val="000000"/>
                </a:solidFill>
                <a:latin typeface="Times New Roman"/>
                <a:ea typeface="Times New Roman"/>
                <a:cs typeface="Times New Roman"/>
                <a:sym typeface="Times New Roman"/>
              </a:rPr>
              <a:t>Our Graduates will be:</a:t>
            </a:r>
            <a:endParaRPr/>
          </a:p>
          <a:p>
            <a:pPr marL="0" marR="0" lvl="0" indent="0" algn="l" rtl="0">
              <a:spcBef>
                <a:spcPts val="0"/>
              </a:spcBef>
              <a:spcAft>
                <a:spcPts val="0"/>
              </a:spcAft>
              <a:buNone/>
            </a:pPr>
            <a:endParaRPr sz="1400" b="1">
              <a:solidFill>
                <a:srgbClr val="0000FF"/>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Employable: equipped with the skills to flourish in the global workplace, able to work in, and lead, teams</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Able to understand and manage complexity, diversity and change</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Creative: able to innovate and solve problems working across disciplines as professional/artistic practitioners</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Digitally literate: able to work at the interface of creativity and technology</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Internationally networked: studying abroad for part of their programme, or alongside students from overseas</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Creative thinkers, doers and makers</a:t>
            </a:r>
            <a:endParaRPr/>
          </a:p>
          <a:p>
            <a:pPr marL="171450" marR="0" lvl="0" indent="-82550" algn="l" rtl="0">
              <a:spcBef>
                <a:spcPts val="0"/>
              </a:spcBef>
              <a:spcAft>
                <a:spcPts val="0"/>
              </a:spcAft>
              <a:buClr>
                <a:schemeClr val="dk1"/>
              </a:buClr>
              <a:buSzPts val="1400"/>
              <a:buFont typeface="Arial"/>
              <a:buNone/>
            </a:pPr>
            <a:endParaRPr sz="14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Critical thinkers: able to express their ideas in written and oral form, and possessing information literacy</a:t>
            </a:r>
            <a:endParaRPr/>
          </a:p>
          <a:p>
            <a:pPr marL="171450" marR="0" lvl="0" indent="-69850" algn="l" rtl="0">
              <a:spcBef>
                <a:spcPts val="0"/>
              </a:spcBef>
              <a:spcAft>
                <a:spcPts val="0"/>
              </a:spcAft>
              <a:buClr>
                <a:schemeClr val="dk1"/>
              </a:buClr>
              <a:buSzPts val="1600"/>
              <a:buFont typeface="Arial"/>
              <a:buNone/>
            </a:pPr>
            <a:endParaRPr sz="1600" b="1">
              <a:solidFill>
                <a:schemeClr val="dk1"/>
              </a:solidFill>
              <a:latin typeface="Times New Roman"/>
              <a:ea typeface="Times New Roman"/>
              <a:cs typeface="Times New Roman"/>
              <a:sym typeface="Times New Roman"/>
            </a:endParaRPr>
          </a:p>
          <a:p>
            <a:pPr marL="171450" marR="0" lvl="0" indent="-171450" algn="l" rtl="0">
              <a:spcBef>
                <a:spcPts val="0"/>
              </a:spcBef>
              <a:spcAft>
                <a:spcPts val="0"/>
              </a:spcAft>
              <a:buClr>
                <a:schemeClr val="dk1"/>
              </a:buClr>
              <a:buSzPts val="1400"/>
              <a:buFont typeface="Arial"/>
              <a:buChar char="•"/>
            </a:pPr>
            <a:r>
              <a:rPr lang="en-US" sz="1400" b="1">
                <a:solidFill>
                  <a:schemeClr val="dk1"/>
                </a:solidFill>
                <a:latin typeface="Times New Roman"/>
                <a:ea typeface="Times New Roman"/>
                <a:cs typeface="Times New Roman"/>
                <a:sym typeface="Times New Roman"/>
              </a:rPr>
              <a:t>Ethically aware: prepared for citizenship in local, national and global contexts</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50" name="Shape 1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3200" y="3239743"/>
            <a:ext cx="2565336" cy="2321629"/>
          </a:xfrm>
          <a:prstGeom prst="rect">
            <a:avLst/>
          </a:prstGeom>
          <a:noFill/>
          <a:ln>
            <a:noFill/>
          </a:ln>
        </p:spPr>
      </p:pic>
      <p:sp>
        <p:nvSpPr>
          <p:cNvPr id="151" name="Shape 151"/>
          <p:cNvSpPr txBox="1"/>
          <p:nvPr/>
        </p:nvSpPr>
        <p:spPr>
          <a:xfrm>
            <a:off x="0" y="743233"/>
            <a:ext cx="9144000"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0000"/>
                </a:solidFill>
                <a:latin typeface="Times New Roman"/>
                <a:ea typeface="Times New Roman"/>
                <a:cs typeface="Times New Roman"/>
                <a:sym typeface="Times New Roman"/>
              </a:rPr>
              <a:t>Vision:</a:t>
            </a:r>
            <a:r>
              <a:rPr lang="en-US" sz="1800" b="1">
                <a:solidFill>
                  <a:srgbClr val="0000FF"/>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To be a leading university in </a:t>
            </a:r>
            <a:r>
              <a:rPr lang="en-US" sz="1800" b="1">
                <a:solidFill>
                  <a:schemeClr val="dk1"/>
                </a:solidFill>
                <a:latin typeface="Times New Roman"/>
                <a:ea typeface="Times New Roman"/>
                <a:cs typeface="Times New Roman"/>
                <a:sym typeface="Times New Roman"/>
              </a:rPr>
              <a:t>creativity, culture and enterprise</a:t>
            </a:r>
            <a:r>
              <a:rPr lang="en-US" sz="1800">
                <a:solidFill>
                  <a:schemeClr val="dk1"/>
                </a:solidFill>
                <a:latin typeface="Times New Roman"/>
                <a:ea typeface="Times New Roman"/>
                <a:cs typeface="Times New Roman"/>
                <a:sym typeface="Times New Roman"/>
              </a:rPr>
              <a:t>. Through inspirational teaching and research, we transform students’ lives. Based in a World Heritage city and connected to a network of international partners, Bath Spa University will ensure that its graduates are socially engaged global citizens.</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4867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Tutor Perspectives on Assessment:</a:t>
            </a:r>
            <a:endParaRPr sz="3200" b="1" i="0" u="none" strike="noStrike" cap="none">
              <a:solidFill>
                <a:schemeClr val="dk1"/>
              </a:solidFill>
              <a:latin typeface="Times New Roman"/>
              <a:ea typeface="Times New Roman"/>
              <a:cs typeface="Times New Roman"/>
              <a:sym typeface="Times New Roman"/>
            </a:endParaRPr>
          </a:p>
        </p:txBody>
      </p:sp>
      <p:sp>
        <p:nvSpPr>
          <p:cNvPr id="157" name="Shape 157"/>
          <p:cNvSpPr txBox="1"/>
          <p:nvPr/>
        </p:nvSpPr>
        <p:spPr>
          <a:xfrm>
            <a:off x="457200" y="786028"/>
            <a:ext cx="8229600" cy="6186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Many students will only do the summative assignments (not the courses), and generally don’t work hard enough.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Students are often strategic: they do the work that counts, and assume that we too are rational and strategic in assessing the things that are most important.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The summative assignments can be passed without engagement with and understanding of the whole course.</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Tutors can set summative assignments that test knowledge and abilities across the whole course.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Many students aren’t interested in feedback (only grades and marks).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In general, this is only true where the feedback is of little or no developmental use or it comes too late for future assignments, so it does not ‘feed forward’ into future work.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Many students don’t like new or unfamiliar forms of assessment.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This may be true where new tasks are introduced without careful explanation, and where students do not have good opportunities to practise the tasks before summative assessments.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don’t have time to learn about new ways of doing things, especially with new technologies.</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Efficiency (time-saving for tutors) and effectiveness (to support student learning) can be harmonised. There are some excellent technologies that take less than hour to learn.</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Student Perspectives on Assessment: </a:t>
            </a:r>
            <a:endParaRPr sz="3200" b="1" i="0" u="none" strike="noStrike" cap="none">
              <a:solidFill>
                <a:schemeClr val="dk1"/>
              </a:solidFill>
              <a:latin typeface="Times New Roman"/>
              <a:ea typeface="Times New Roman"/>
              <a:cs typeface="Times New Roman"/>
              <a:sym typeface="Times New Roman"/>
            </a:endParaRPr>
          </a:p>
        </p:txBody>
      </p:sp>
      <p:sp>
        <p:nvSpPr>
          <p:cNvPr id="163" name="Shape 163"/>
          <p:cNvSpPr/>
          <p:nvPr/>
        </p:nvSpPr>
        <p:spPr>
          <a:xfrm>
            <a:off x="235165" y="970980"/>
            <a:ext cx="8622718" cy="5632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are unclear about goals and standards. </a:t>
            </a:r>
            <a:r>
              <a:rPr lang="en-US" sz="1800">
                <a:solidFill>
                  <a:schemeClr val="dk1"/>
                </a:solidFill>
                <a:latin typeface="Times New Roman"/>
                <a:ea typeface="Times New Roman"/>
                <a:cs typeface="Times New Roman"/>
                <a:sym typeface="Times New Roman"/>
              </a:rPr>
              <a:t>This can be addressed through many kind of discussions and practical exercises, in and out of class.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are often baffled by the meaning of some terms </a:t>
            </a:r>
            <a:r>
              <a:rPr lang="en-US" sz="1800">
                <a:solidFill>
                  <a:schemeClr val="dk1"/>
                </a:solidFill>
                <a:latin typeface="Times New Roman"/>
                <a:ea typeface="Times New Roman"/>
                <a:cs typeface="Times New Roman"/>
                <a:sym typeface="Times New Roman"/>
              </a:rPr>
              <a:t>(such as plagiarism, creativity, analytical ability) and by the use of ‘assessment criteria’. Terms and criteria should available to and discussed with students before they undertake assessments, and all assignments marked clearly against explicit criteria for that assignment.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don’t get enough practical advice about how to improve our work. </a:t>
            </a:r>
            <a:r>
              <a:rPr lang="en-US" sz="1800">
                <a:solidFill>
                  <a:schemeClr val="dk1"/>
                </a:solidFill>
                <a:latin typeface="Times New Roman"/>
                <a:ea typeface="Times New Roman"/>
                <a:cs typeface="Times New Roman"/>
                <a:sym typeface="Times New Roman"/>
              </a:rPr>
              <a:t>Assessment feedback is often largely focussed on providing students with a measure of their performance. To support learning, feedback also needs to be developmental; showing students how they can improve in future work.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are very sensitive to any signs/evidence of marker variation. </a:t>
            </a:r>
            <a:r>
              <a:rPr lang="en-US" sz="1800">
                <a:solidFill>
                  <a:schemeClr val="dk1"/>
                </a:solidFill>
                <a:latin typeface="Times New Roman"/>
                <a:ea typeface="Times New Roman"/>
                <a:cs typeface="Times New Roman"/>
                <a:sym typeface="Times New Roman"/>
              </a:rPr>
              <a:t>Where goals, standards and assessment criteria are unclear or are unobserved by all members of a teaching team, students will seek alternative explanations for the marks they see awarded.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don’t get feedback promptly, and then it is of little use. </a:t>
            </a:r>
            <a:r>
              <a:rPr lang="en-US" sz="1800">
                <a:solidFill>
                  <a:schemeClr val="dk1"/>
                </a:solidFill>
                <a:latin typeface="Times New Roman"/>
                <a:ea typeface="Times New Roman"/>
                <a:cs typeface="Times New Roman"/>
                <a:sym typeface="Times New Roman"/>
              </a:rPr>
              <a:t>After submitting their work, students are often anxious about when they will hear about their performance. This can be reduced greatly by setting a ‘first return of marks &amp; feedback’ date alongside the due-date for the assignment.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We can’t read the tutor’s handwriting.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This is still a serious and quite widespread problem, easily rectified by typing or marking online. We must also ensure that students with visual impairments are treated fairly.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63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3200" b="1" i="0" u="none" strike="noStrike" cap="none">
                <a:solidFill>
                  <a:srgbClr val="000000"/>
                </a:solidFill>
                <a:latin typeface="Times New Roman"/>
                <a:ea typeface="Times New Roman"/>
                <a:cs typeface="Times New Roman"/>
                <a:sym typeface="Times New Roman"/>
              </a:rPr>
              <a:t>Quick Guide to Improving Assessment:</a:t>
            </a:r>
            <a:endParaRPr sz="3200" b="0" i="0" u="none" strike="noStrike" cap="none">
              <a:solidFill>
                <a:srgbClr val="000000"/>
              </a:solidFill>
              <a:latin typeface="Times New Roman"/>
              <a:ea typeface="Times New Roman"/>
              <a:cs typeface="Times New Roman"/>
              <a:sym typeface="Times New Roman"/>
            </a:endParaRPr>
          </a:p>
        </p:txBody>
      </p:sp>
      <p:sp>
        <p:nvSpPr>
          <p:cNvPr id="169" name="Shape 1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a:solidFill>
                <a:srgbClr val="888888"/>
              </a:solidFill>
              <a:latin typeface="Calibri"/>
              <a:ea typeface="Calibri"/>
              <a:cs typeface="Calibri"/>
              <a:sym typeface="Calibri"/>
            </a:endParaRPr>
          </a:p>
        </p:txBody>
      </p:sp>
      <p:sp>
        <p:nvSpPr>
          <p:cNvPr id="170" name="Shape 170"/>
          <p:cNvSpPr txBox="1"/>
          <p:nvPr/>
        </p:nvSpPr>
        <p:spPr>
          <a:xfrm>
            <a:off x="1" y="955162"/>
            <a:ext cx="8983304" cy="532453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Work WITH students to review &amp; align all aspects of assessment in a programme. </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Put assessment at the heart of pedagogical practice (learn to love it &amp; make it loveable)</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Increase discussion and understanding of all goals, standards &amp; assessment criteria</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Involve students as active and key participants in assessment processes</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Increase ‘formative’  exercises and all forms of developmental feedback </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Use faster, and forward-looking ‘feedback’</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Use simple technologies (e.g., Google, Jing, podcasts, screencasts, etc.)</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Develop processes of peer review/assessment (tutor marking)</a:t>
            </a:r>
            <a:endParaRPr/>
          </a:p>
          <a:p>
            <a:pPr marL="285750" marR="0" lvl="0" indent="-285750" algn="l" rtl="0">
              <a:spcBef>
                <a:spcPts val="100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Maybe reduce summative tasks to those that really measure what’s most important</a:t>
            </a:r>
            <a:endParaRPr/>
          </a:p>
          <a:p>
            <a:pPr marL="0" marR="0" lvl="0" indent="0" algn="l" rtl="0">
              <a:spcBef>
                <a:spcPts val="100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    Ensure key assessments develop students’ abilities to manage their own learning</a:t>
            </a:r>
            <a:endParaRPr/>
          </a:p>
          <a:p>
            <a:pPr marL="0" marR="0" lvl="0" indent="0" algn="l" rtl="0">
              <a:spcBef>
                <a:spcPts val="100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    Use ‘authentic assessment’ (real-world assignments) in programmes</a:t>
            </a: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50399"/>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In the UK: the National Student Survey (NSS)</a:t>
            </a:r>
            <a:endParaRPr sz="3200" b="1" i="0" u="none" strike="noStrike" cap="none">
              <a:solidFill>
                <a:schemeClr val="dk1"/>
              </a:solidFill>
              <a:latin typeface="Times New Roman"/>
              <a:ea typeface="Times New Roman"/>
              <a:cs typeface="Times New Roman"/>
              <a:sym typeface="Times New Roman"/>
            </a:endParaRPr>
          </a:p>
        </p:txBody>
      </p:sp>
      <p:sp>
        <p:nvSpPr>
          <p:cNvPr id="176" name="Shape 176"/>
          <p:cNvSpPr/>
          <p:nvPr/>
        </p:nvSpPr>
        <p:spPr>
          <a:xfrm>
            <a:off x="141099" y="687257"/>
            <a:ext cx="8889238" cy="67403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The NSS asks students to rate their responses to 5 statements about their assessment experiences:</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The criteria used in marking have been clear in advance.</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Assessment arrangements and marking have been fair.</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Feedback on my work has been prompt.</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I have received detailed comments on my work.</a:t>
            </a:r>
            <a:endParaRPr/>
          </a:p>
          <a:p>
            <a:pPr marL="285750" marR="0" lvl="0" indent="-285750" algn="l"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Feedback on my work has helped me to clarify things I did not understand</a:t>
            </a:r>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But this is just a starting point! </a:t>
            </a:r>
            <a:r>
              <a:rPr lang="en-US" sz="1800">
                <a:solidFill>
                  <a:schemeClr val="dk1"/>
                </a:solidFill>
                <a:latin typeface="Calibri"/>
                <a:ea typeface="Calibri"/>
                <a:cs typeface="Calibri"/>
                <a:sym typeface="Calibri"/>
              </a:rPr>
              <a:t>For assessment is no longer considered simply as something that we do </a:t>
            </a:r>
            <a:r>
              <a:rPr lang="en-US" sz="1800" i="1">
                <a:solidFill>
                  <a:schemeClr val="dk1"/>
                </a:solidFill>
                <a:latin typeface="Calibri"/>
                <a:ea typeface="Calibri"/>
                <a:cs typeface="Calibri"/>
                <a:sym typeface="Calibri"/>
              </a:rPr>
              <a:t>to</a:t>
            </a:r>
            <a:r>
              <a:rPr lang="en-US" sz="1800">
                <a:solidFill>
                  <a:schemeClr val="dk1"/>
                </a:solidFill>
                <a:latin typeface="Calibri"/>
                <a:ea typeface="Calibri"/>
                <a:cs typeface="Calibri"/>
                <a:sym typeface="Calibri"/>
              </a:rPr>
              <a:t> or</a:t>
            </a:r>
            <a:r>
              <a:rPr lang="en-US" sz="1800" i="1">
                <a:solidFill>
                  <a:schemeClr val="dk1"/>
                </a:solidFill>
                <a:latin typeface="Calibri"/>
                <a:ea typeface="Calibri"/>
                <a:cs typeface="Calibri"/>
                <a:sym typeface="Calibri"/>
              </a:rPr>
              <a:t> for </a:t>
            </a:r>
            <a:r>
              <a:rPr lang="en-US" sz="1800">
                <a:solidFill>
                  <a:schemeClr val="dk1"/>
                </a:solidFill>
                <a:latin typeface="Calibri"/>
                <a:ea typeface="Calibri"/>
                <a:cs typeface="Calibri"/>
                <a:sym typeface="Calibri"/>
              </a:rPr>
              <a:t>our</a:t>
            </a:r>
            <a:r>
              <a:rPr lang="en-US" sz="1800" i="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students, but something we need also to do </a:t>
            </a:r>
            <a:r>
              <a:rPr lang="en-US" sz="1800" i="1">
                <a:solidFill>
                  <a:schemeClr val="dk1"/>
                </a:solidFill>
                <a:latin typeface="Calibri"/>
                <a:ea typeface="Calibri"/>
                <a:cs typeface="Calibri"/>
                <a:sym typeface="Calibri"/>
              </a:rPr>
              <a:t>with</a:t>
            </a:r>
            <a:r>
              <a:rPr lang="en-US" sz="1800">
                <a:solidFill>
                  <a:schemeClr val="dk1"/>
                </a:solidFill>
                <a:latin typeface="Calibri"/>
                <a:ea typeface="Calibri"/>
                <a:cs typeface="Calibri"/>
                <a:sym typeface="Calibri"/>
              </a:rPr>
              <a:t> them.</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Many other important questions can be asked about assessments. For example: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Are the assignments inspiring and important to all students; encouraging them to attain their ‘personal best’?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Do the assignments encourage students to be creative, enterprising and culturally aware?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Will the completion and products of the assignments be of enduring value to students in the years ahead?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How far do the assignments enable students to build upon their distinctive individual talents and interests?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644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Designing Assessment Tasks:</a:t>
            </a:r>
            <a:endParaRPr sz="3200" b="1" i="0" u="none" strike="noStrike" cap="none">
              <a:solidFill>
                <a:schemeClr val="dk1"/>
              </a:solidFill>
              <a:latin typeface="Times New Roman"/>
              <a:ea typeface="Times New Roman"/>
              <a:cs typeface="Times New Roman"/>
              <a:sym typeface="Times New Roman"/>
            </a:endParaRPr>
          </a:p>
        </p:txBody>
      </p:sp>
      <p:sp>
        <p:nvSpPr>
          <p:cNvPr id="182" name="Shape 182"/>
          <p:cNvSpPr/>
          <p:nvPr/>
        </p:nvSpPr>
        <p:spPr>
          <a:xfrm>
            <a:off x="282198" y="1149446"/>
            <a:ext cx="8748139" cy="480131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Subtle differences in the design, preparation and timing of assignments can have a great impact on how students tackle them and on the quality of the work produced.</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Although some traditional types of assessment (e.g., essays) are still widely used, many assessment tasks are not easily categorized as they represent a blend of activities: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 Students need to develop and showcase their expertise as professionals who are 		  ready to work in many kinds of employment.</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 Authentic assessments help students to contextualise and apply their learning, to 	  	  see how real-life conditions or situations, in all their unpredictability, ambiguity and 	  complexity, affect their theoretical knowledge.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 Simulated real-world assignments help students help students draw together their 	  	  knowledge and abilities to engage productively and solve problems. They become 	  	  truly authentic assessments when the assignment requires students to use their 	  	  	  learning to address a real and current challenge.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3" name="Shape 1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79934" y="5161531"/>
            <a:ext cx="1164066" cy="16964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13351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Types of assessment:</a:t>
            </a:r>
            <a:endParaRPr sz="3200" b="1" i="0" u="none" strike="noStrike" cap="none">
              <a:solidFill>
                <a:schemeClr val="dk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7319" y="2116788"/>
            <a:ext cx="4096258" cy="3064376"/>
          </a:xfrm>
          <a:prstGeom prst="rect">
            <a:avLst/>
          </a:prstGeom>
          <a:noFill/>
          <a:ln>
            <a:noFill/>
          </a:ln>
        </p:spPr>
      </p:pic>
      <p:sp>
        <p:nvSpPr>
          <p:cNvPr id="190" name="Shape 190"/>
          <p:cNvSpPr txBox="1"/>
          <p:nvPr/>
        </p:nvSpPr>
        <p:spPr>
          <a:xfrm>
            <a:off x="156777" y="1583671"/>
            <a:ext cx="6192679" cy="378565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Individual or group-based presentations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Dissertation and major projects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Essays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Examinations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Exhibitions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Research Projects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Studio work</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Performances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Reviews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Negotiated assignments</a:t>
            </a:r>
            <a:endParaRPr sz="2400">
              <a:solidFill>
                <a:schemeClr val="dk1"/>
              </a:solidFill>
              <a:latin typeface="Times New Roman"/>
              <a:ea typeface="Times New Roman"/>
              <a:cs typeface="Times New Roman"/>
              <a:sym typeface="Times New Roman"/>
            </a:endParaRPr>
          </a:p>
        </p:txBody>
      </p:sp>
      <p:pic>
        <p:nvPicPr>
          <p:cNvPr id="191" name="Shape 1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05354" y="5344314"/>
            <a:ext cx="1038646" cy="15136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15516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3200" b="1" i="0" u="none" strike="noStrike" cap="none">
                <a:solidFill>
                  <a:srgbClr val="000000"/>
                </a:solidFill>
                <a:latin typeface="Times New Roman"/>
                <a:ea typeface="Times New Roman"/>
                <a:cs typeface="Times New Roman"/>
                <a:sym typeface="Times New Roman"/>
              </a:rPr>
              <a:t>References on the Assessment of Students:</a:t>
            </a:r>
            <a:endParaRPr sz="3200" b="1" i="0" u="none" strike="noStrike" cap="none">
              <a:solidFill>
                <a:srgbClr val="000000"/>
              </a:solidFill>
              <a:latin typeface="Times New Roman"/>
              <a:ea typeface="Times New Roman"/>
              <a:cs typeface="Times New Roman"/>
              <a:sym typeface="Times New Roman"/>
            </a:endParaRPr>
          </a:p>
        </p:txBody>
      </p:sp>
      <p:sp>
        <p:nvSpPr>
          <p:cNvPr id="197" name="Shape 1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
        <p:nvSpPr>
          <p:cNvPr id="198" name="Shape 198"/>
          <p:cNvSpPr txBox="1"/>
          <p:nvPr/>
        </p:nvSpPr>
        <p:spPr>
          <a:xfrm>
            <a:off x="156777" y="987834"/>
            <a:ext cx="8663695" cy="69865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Boud, D. et al. (2010), Assessment 2020: Seven propositions for assessment reform in higher education. Australian Learning and Teaching Council.</a:t>
            </a:r>
            <a:endParaRPr sz="12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Evans, C. ( 2013), Making Sense of Assessment Feedback in Higher Education, </a:t>
            </a:r>
            <a:r>
              <a:rPr lang="en-US" sz="1200" i="1">
                <a:solidFill>
                  <a:srgbClr val="000000"/>
                </a:solidFill>
                <a:latin typeface="Times New Roman"/>
                <a:ea typeface="Times New Roman"/>
                <a:cs typeface="Times New Roman"/>
                <a:sym typeface="Times New Roman"/>
              </a:rPr>
              <a:t>Review of Educational Research</a:t>
            </a:r>
            <a:r>
              <a:rPr lang="en-US" sz="1200">
                <a:solidFill>
                  <a:srgbClr val="000000"/>
                </a:solidFill>
                <a:latin typeface="Times New Roman"/>
                <a:ea typeface="Times New Roman"/>
                <a:cs typeface="Times New Roman"/>
                <a:sym typeface="Times New Roman"/>
              </a:rPr>
              <a:t>, 83 (1), 70–120.</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Falchikov, N. (2005), </a:t>
            </a:r>
            <a:r>
              <a:rPr lang="en-US" sz="1200" i="1">
                <a:solidFill>
                  <a:srgbClr val="000000"/>
                </a:solidFill>
                <a:latin typeface="Times New Roman"/>
                <a:ea typeface="Times New Roman"/>
                <a:cs typeface="Times New Roman"/>
                <a:sym typeface="Times New Roman"/>
              </a:rPr>
              <a:t>Improving Assessment through Student Involvement. </a:t>
            </a:r>
            <a:r>
              <a:rPr lang="en-US" sz="1200">
                <a:solidFill>
                  <a:srgbClr val="000000"/>
                </a:solidFill>
                <a:latin typeface="Times New Roman"/>
                <a:ea typeface="Times New Roman"/>
                <a:cs typeface="Times New Roman"/>
                <a:sym typeface="Times New Roman"/>
              </a:rPr>
              <a:t>Routledge. </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Gibbs. G. (2005), Conditions under which assessment supports student learning’, </a:t>
            </a:r>
            <a:r>
              <a:rPr lang="en-US" sz="1200" i="1">
                <a:solidFill>
                  <a:srgbClr val="000000"/>
                </a:solidFill>
                <a:latin typeface="Times New Roman"/>
                <a:ea typeface="Times New Roman"/>
                <a:cs typeface="Times New Roman"/>
                <a:sym typeface="Times New Roman"/>
              </a:rPr>
              <a:t>Learning and Teaching in Higher Education </a:t>
            </a:r>
            <a:r>
              <a:rPr lang="en-US" sz="1200">
                <a:solidFill>
                  <a:srgbClr val="000000"/>
                </a:solidFill>
                <a:latin typeface="Times New Roman"/>
                <a:ea typeface="Times New Roman"/>
                <a:cs typeface="Times New Roman"/>
                <a:sym typeface="Times New Roman"/>
              </a:rPr>
              <a:t>1, 3-31.</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Nicol, D. (2011), </a:t>
            </a:r>
            <a:r>
              <a:rPr lang="en-US" sz="1200" i="1">
                <a:solidFill>
                  <a:srgbClr val="000000"/>
                </a:solidFill>
                <a:latin typeface="Times New Roman"/>
                <a:ea typeface="Times New Roman"/>
                <a:cs typeface="Times New Roman"/>
                <a:sym typeface="Times New Roman"/>
              </a:rPr>
              <a:t>Developing students' ability to construct feedback. </a:t>
            </a:r>
            <a:r>
              <a:rPr lang="en-US" sz="1200">
                <a:solidFill>
                  <a:srgbClr val="000000"/>
                </a:solidFill>
                <a:latin typeface="Times New Roman"/>
                <a:ea typeface="Times New Roman"/>
                <a:cs typeface="Times New Roman"/>
                <a:sym typeface="Times New Roman"/>
              </a:rPr>
              <a:t>QAA Scotland, Enhancement Themes.  </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Nicol, D. et al (2014), Rethinking feedback practices in higher education: a peer review perspective, </a:t>
            </a:r>
            <a:r>
              <a:rPr lang="en-US" sz="1200" i="1">
                <a:solidFill>
                  <a:srgbClr val="000000"/>
                </a:solidFill>
                <a:latin typeface="Times New Roman"/>
                <a:ea typeface="Times New Roman"/>
                <a:cs typeface="Times New Roman"/>
                <a:sym typeface="Times New Roman"/>
              </a:rPr>
              <a:t>Assessment &amp; Evaluation in Higher Education</a:t>
            </a:r>
            <a:r>
              <a:rPr lang="en-US" sz="1200">
                <a:solidFill>
                  <a:srgbClr val="000000"/>
                </a:solidFill>
                <a:latin typeface="Times New Roman"/>
                <a:ea typeface="Times New Roman"/>
                <a:cs typeface="Times New Roman"/>
                <a:sym typeface="Times New Roman"/>
              </a:rPr>
              <a:t>, 39 (1) , 102-122</a:t>
            </a:r>
            <a:r>
              <a:rPr lang="en-US" sz="1200" b="1">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Price, M.et al. (2010), Feedback: all that effort, but what is the effect? </a:t>
            </a:r>
            <a:r>
              <a:rPr lang="en-US" sz="1200" i="1">
                <a:solidFill>
                  <a:srgbClr val="000000"/>
                </a:solidFill>
                <a:latin typeface="Times New Roman"/>
                <a:ea typeface="Times New Roman"/>
                <a:cs typeface="Times New Roman"/>
                <a:sym typeface="Times New Roman"/>
              </a:rPr>
              <a:t>Assessment &amp; Evaluation in Higher Education,</a:t>
            </a:r>
            <a:r>
              <a:rPr lang="en-US" sz="1200">
                <a:solidFill>
                  <a:srgbClr val="000000"/>
                </a:solidFill>
                <a:latin typeface="Times New Roman"/>
                <a:ea typeface="Times New Roman"/>
                <a:cs typeface="Times New Roman"/>
                <a:sym typeface="Times New Roman"/>
              </a:rPr>
              <a:t> 35 (3), 277–289</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Price, M. et al. (2011), If I was going there I wouldn’t start from here: a critical commentary on current assessment practice, </a:t>
            </a:r>
            <a:r>
              <a:rPr lang="en-US" sz="1200" i="1">
                <a:solidFill>
                  <a:srgbClr val="000000"/>
                </a:solidFill>
                <a:latin typeface="Times New Roman"/>
                <a:ea typeface="Times New Roman"/>
                <a:cs typeface="Times New Roman"/>
                <a:sym typeface="Times New Roman"/>
              </a:rPr>
              <a:t>Assessment &amp; Evaluation in Higher Education, </a:t>
            </a:r>
            <a:r>
              <a:rPr lang="en-US" sz="1200">
                <a:solidFill>
                  <a:srgbClr val="000000"/>
                </a:solidFill>
                <a:latin typeface="Times New Roman"/>
                <a:ea typeface="Times New Roman"/>
                <a:cs typeface="Times New Roman"/>
                <a:sym typeface="Times New Roman"/>
              </a:rPr>
              <a:t>36 (4), 479–492.</a:t>
            </a:r>
            <a:endParaRPr/>
          </a:p>
          <a:p>
            <a:pPr marL="0" marR="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For a tool designed ‘to help universities to review current policy and practice in assessment and feedback, with a view to radically rethinking the institution’s assessment strategy’, see  </a:t>
            </a:r>
            <a:r>
              <a:rPr lang="en-US" sz="1200" i="1">
                <a:solidFill>
                  <a:schemeClr val="dk1"/>
                </a:solidFill>
                <a:latin typeface="Times New Roman"/>
                <a:ea typeface="Times New Roman"/>
                <a:cs typeface="Times New Roman"/>
                <a:sym typeface="Times New Roman"/>
              </a:rPr>
              <a:t>A Marked Improvement: Transforming Assessment in Higher Education </a:t>
            </a:r>
            <a:r>
              <a:rPr lang="en-US" sz="1200">
                <a:solidFill>
                  <a:schemeClr val="dk1"/>
                </a:solidFill>
                <a:latin typeface="Times New Roman"/>
                <a:ea typeface="Times New Roman"/>
                <a:cs typeface="Times New Roman"/>
                <a:sym typeface="Times New Roman"/>
              </a:rPr>
              <a:t>(HEA, 2012). </a:t>
            </a:r>
            <a:r>
              <a:rPr lang="en-US" sz="1200" u="sng">
                <a:solidFill>
                  <a:schemeClr val="hlink"/>
                </a:solidFill>
                <a:latin typeface="Times New Roman"/>
                <a:ea typeface="Times New Roman"/>
                <a:cs typeface="Times New Roman"/>
                <a:sym typeface="Times New Roman"/>
                <a:hlinkClick r:id="rId3"/>
              </a:rPr>
              <a:t>www.heacademy.ac.uk/resource/marked-improvement</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For video and online resources on ‘</a:t>
            </a:r>
            <a:r>
              <a:rPr lang="en-US" sz="1200" i="1">
                <a:solidFill>
                  <a:schemeClr val="dk1"/>
                </a:solidFill>
                <a:latin typeface="Times New Roman"/>
                <a:ea typeface="Times New Roman"/>
                <a:cs typeface="Times New Roman"/>
                <a:sym typeface="Times New Roman"/>
              </a:rPr>
              <a:t>Effective Assessment in a Digital Age’, </a:t>
            </a:r>
            <a:r>
              <a:rPr lang="en-US" sz="1200">
                <a:solidFill>
                  <a:schemeClr val="dk1"/>
                </a:solidFill>
                <a:latin typeface="Times New Roman"/>
                <a:ea typeface="Times New Roman"/>
                <a:cs typeface="Times New Roman"/>
                <a:sym typeface="Times New Roman"/>
              </a:rPr>
              <a:t>see JISC site: </a:t>
            </a:r>
            <a:r>
              <a:rPr lang="en-US" sz="1200" u="sng">
                <a:solidFill>
                  <a:schemeClr val="hlink"/>
                </a:solidFill>
                <a:latin typeface="Times New Roman"/>
                <a:ea typeface="Times New Roman"/>
                <a:cs typeface="Times New Roman"/>
                <a:sym typeface="Times New Roman"/>
                <a:hlinkClick r:id="rId4"/>
              </a:rPr>
              <a:t>www.jisc.ac.uk/assessresource</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For UK-based projects designed to improve assessment and feedback practices: </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Times New Roman"/>
                <a:ea typeface="Times New Roman"/>
                <a:cs typeface="Times New Roman"/>
                <a:sym typeface="Times New Roman"/>
              </a:rPr>
              <a:t>TESTA (</a:t>
            </a:r>
            <a:r>
              <a:rPr lang="en-US" sz="1200" i="1">
                <a:solidFill>
                  <a:schemeClr val="dk1"/>
                </a:solidFill>
                <a:latin typeface="Times New Roman"/>
                <a:ea typeface="Times New Roman"/>
                <a:cs typeface="Times New Roman"/>
                <a:sym typeface="Times New Roman"/>
              </a:rPr>
              <a:t>Transforming the Experience of Students through Assessment</a:t>
            </a:r>
            <a:r>
              <a:rPr lang="en-US" sz="1200">
                <a:solidFill>
                  <a:schemeClr val="dk1"/>
                </a:solidFill>
                <a:latin typeface="Times New Roman"/>
                <a:ea typeface="Times New Roman"/>
                <a:cs typeface="Times New Roman"/>
                <a:sym typeface="Times New Roman"/>
              </a:rPr>
              <a:t>)</a:t>
            </a:r>
            <a:r>
              <a:rPr lang="en-US" sz="1200" i="1">
                <a:solidFill>
                  <a:schemeClr val="dk1"/>
                </a:solidFill>
                <a:latin typeface="Times New Roman"/>
                <a:ea typeface="Times New Roman"/>
                <a:cs typeface="Times New Roman"/>
                <a:sym typeface="Times New Roman"/>
              </a:rPr>
              <a:t> </a:t>
            </a:r>
            <a:r>
              <a:rPr lang="en-US" sz="1200" u="sng">
                <a:solidFill>
                  <a:schemeClr val="hlink"/>
                </a:solidFill>
                <a:latin typeface="Times New Roman"/>
                <a:ea typeface="Times New Roman"/>
                <a:cs typeface="Times New Roman"/>
                <a:sym typeface="Times New Roman"/>
                <a:hlinkClick r:id="rId5"/>
              </a:rPr>
              <a:t>www.testa.ac.uk</a:t>
            </a:r>
            <a:r>
              <a:rPr lang="en-US" sz="1200">
                <a:solidFill>
                  <a:schemeClr val="dk1"/>
                </a:solidFill>
                <a:latin typeface="Times New Roman"/>
                <a:ea typeface="Times New Roman"/>
                <a:cs typeface="Times New Roman"/>
                <a:sym typeface="Times New Roman"/>
              </a:rPr>
              <a:t> </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Times New Roman"/>
                <a:ea typeface="Times New Roman"/>
                <a:cs typeface="Times New Roman"/>
                <a:sym typeface="Times New Roman"/>
              </a:rPr>
              <a:t>The REAP site (</a:t>
            </a:r>
            <a:r>
              <a:rPr lang="en-US" sz="1200" i="1">
                <a:solidFill>
                  <a:schemeClr val="dk1"/>
                </a:solidFill>
                <a:latin typeface="Times New Roman"/>
                <a:ea typeface="Times New Roman"/>
                <a:cs typeface="Times New Roman"/>
                <a:sym typeface="Times New Roman"/>
              </a:rPr>
              <a:t>Re-engineering Assessment Practices</a:t>
            </a:r>
            <a:r>
              <a:rPr lang="en-US" sz="1200">
                <a:solidFill>
                  <a:schemeClr val="dk1"/>
                </a:solidFill>
                <a:latin typeface="Times New Roman"/>
                <a:ea typeface="Times New Roman"/>
                <a:cs typeface="Times New Roman"/>
                <a:sym typeface="Times New Roman"/>
              </a:rPr>
              <a:t>) on the need for students to learn through ‘Peer Review’: </a:t>
            </a:r>
            <a:r>
              <a:rPr lang="en-US" sz="1200" u="sng">
                <a:solidFill>
                  <a:schemeClr val="hlink"/>
                </a:solidFill>
                <a:latin typeface="Times New Roman"/>
                <a:ea typeface="Times New Roman"/>
                <a:cs typeface="Times New Roman"/>
                <a:sym typeface="Times New Roman"/>
                <a:hlinkClick r:id="rId6"/>
              </a:rPr>
              <a:t>www.reap.ac.uk/PEER.aspx</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6812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The Role of Assessment in Higher Education</a:t>
            </a:r>
            <a:r>
              <a:rPr lang="en-US" sz="3200" b="0" i="0" u="none" strike="noStrike" cap="none">
                <a:solidFill>
                  <a:schemeClr val="dk1"/>
                </a:solidFill>
                <a:latin typeface="Times New Roman"/>
                <a:ea typeface="Times New Roman"/>
                <a:cs typeface="Times New Roman"/>
                <a:sym typeface="Times New Roman"/>
              </a:rPr>
              <a:t>:</a:t>
            </a:r>
            <a:endParaRPr sz="3200" b="0" i="0" u="none" strike="noStrike" cap="none">
              <a:solidFill>
                <a:schemeClr val="dk1"/>
              </a:solidFill>
              <a:latin typeface="Times New Roman"/>
              <a:ea typeface="Times New Roman"/>
              <a:cs typeface="Times New Roman"/>
              <a:sym typeface="Times New Roman"/>
            </a:endParaRPr>
          </a:p>
        </p:txBody>
      </p:sp>
      <p:sp>
        <p:nvSpPr>
          <p:cNvPr id="94" name="Shape 94"/>
          <p:cNvSpPr txBox="1">
            <a:spLocks noGrp="1"/>
          </p:cNvSpPr>
          <p:nvPr>
            <p:ph type="body" idx="1"/>
          </p:nvPr>
        </p:nvSpPr>
        <p:spPr>
          <a:xfrm>
            <a:off x="197057" y="699729"/>
            <a:ext cx="8670515" cy="498857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It assures students and many other stakeholders about the quality and standards of courses and awards;</a:t>
            </a:r>
            <a:endParaRPr/>
          </a:p>
          <a:p>
            <a:pPr marL="0" marR="0" lvl="0" indent="0" algn="l" rtl="0">
              <a:spcBef>
                <a:spcPts val="480"/>
              </a:spcBef>
              <a:spcAft>
                <a:spcPts val="0"/>
              </a:spcAft>
              <a:buClr>
                <a:schemeClr val="dk1"/>
              </a:buClr>
              <a:buFont typeface="Arial"/>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It helps teachers and students to focus on teaching and learning activities that are designed to enable students to develop the kind of knowledge, abilities and professional competences that will enable them to demonstrate their attainment of the key goals and learning outcomes of a course;</a:t>
            </a:r>
            <a:endParaRPr/>
          </a:p>
          <a:p>
            <a:pPr marL="0" marR="0" lvl="0" indent="0" algn="l" rtl="0">
              <a:spcBef>
                <a:spcPts val="480"/>
              </a:spcBef>
              <a:spcAft>
                <a:spcPts val="0"/>
              </a:spcAft>
              <a:buClr>
                <a:schemeClr val="dk1"/>
              </a:buClr>
              <a:buFont typeface="Arial"/>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It enables teachers to chart the progress of students’ learning during a course, providing feedback to students on how they can improve their work, and enabling staff to adapt the content, pace and pattern of their teaching activities in the light of students’ progress</a:t>
            </a:r>
            <a:endParaRPr/>
          </a:p>
          <a:p>
            <a:pPr marL="0" marR="0" lvl="0" indent="0" algn="l" rtl="0">
              <a:spcBef>
                <a:spcPts val="360"/>
              </a:spcBef>
              <a:spcAft>
                <a:spcPts val="0"/>
              </a:spcAft>
              <a:buClr>
                <a:schemeClr val="dk1"/>
              </a:buClr>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Font typeface="Arial"/>
              <a:buNone/>
            </a:pPr>
            <a:r>
              <a:rPr lang="en-US" sz="1800" b="0" i="0" u="none" strike="noStrike" cap="none">
                <a:solidFill>
                  <a:schemeClr val="dk1"/>
                </a:solidFill>
                <a:latin typeface="Times New Roman"/>
                <a:ea typeface="Times New Roman"/>
                <a:cs typeface="Times New Roman"/>
                <a:sym typeface="Times New Roman"/>
              </a:rPr>
              <a:t>	</a:t>
            </a:r>
            <a:r>
              <a:rPr lang="en-US" sz="1800" b="0" i="0" u="sng" strike="noStrike" cap="none">
                <a:solidFill>
                  <a:schemeClr val="dk1"/>
                </a:solidFill>
                <a:latin typeface="Times New Roman"/>
                <a:ea typeface="Times New Roman"/>
                <a:cs typeface="Times New Roman"/>
                <a:sym typeface="Times New Roman"/>
              </a:rPr>
              <a:t>Source:</a:t>
            </a:r>
            <a:r>
              <a:rPr lang="en-US" sz="1800" b="0" i="0" u="none" strike="noStrike" cap="none">
                <a:solidFill>
                  <a:schemeClr val="dk1"/>
                </a:solidFill>
                <a:latin typeface="Times New Roman"/>
                <a:ea typeface="Times New Roman"/>
                <a:cs typeface="Times New Roman"/>
                <a:sym typeface="Times New Roman"/>
              </a:rPr>
              <a:t> Bath Spa University Assessment Framework </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The Role of Assessment in Higher Education – continued:</a:t>
            </a:r>
            <a:endParaRPr sz="3200" b="1" i="0" u="none" strike="noStrike" cap="none">
              <a:solidFill>
                <a:schemeClr val="dk1"/>
              </a:solidFill>
              <a:latin typeface="Calibri"/>
              <a:ea typeface="Calibri"/>
              <a:cs typeface="Calibri"/>
              <a:sym typeface="Calibri"/>
            </a:endParaRPr>
          </a:p>
        </p:txBody>
      </p:sp>
      <p:sp>
        <p:nvSpPr>
          <p:cNvPr id="100" name="Shape 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220"/>
              <a:buFont typeface="Arial"/>
              <a:buChar char="•"/>
            </a:pPr>
            <a:r>
              <a:rPr lang="en-US" sz="2220" b="0" i="0" u="none" strike="noStrike" cap="none">
                <a:solidFill>
                  <a:schemeClr val="dk1"/>
                </a:solidFill>
                <a:latin typeface="Times New Roman"/>
                <a:ea typeface="Times New Roman"/>
                <a:cs typeface="Times New Roman"/>
                <a:sym typeface="Times New Roman"/>
              </a:rPr>
              <a:t>It is now commonplace to think of student assessment as being not only</a:t>
            </a:r>
            <a:r>
              <a:rPr lang="en-US" sz="2220" b="0" i="1" u="none" strike="noStrike" cap="none">
                <a:solidFill>
                  <a:schemeClr val="dk1"/>
                </a:solidFill>
                <a:latin typeface="Times New Roman"/>
                <a:ea typeface="Times New Roman"/>
                <a:cs typeface="Times New Roman"/>
                <a:sym typeface="Times New Roman"/>
              </a:rPr>
              <a:t> of</a:t>
            </a:r>
            <a:r>
              <a:rPr lang="en-US" sz="2220" b="0" i="0" u="none" strike="noStrike" cap="none">
                <a:solidFill>
                  <a:schemeClr val="dk1"/>
                </a:solidFill>
                <a:latin typeface="Times New Roman"/>
                <a:ea typeface="Times New Roman"/>
                <a:cs typeface="Times New Roman"/>
                <a:sym typeface="Times New Roman"/>
              </a:rPr>
              <a:t> learning</a:t>
            </a:r>
            <a:r>
              <a:rPr lang="en-US" sz="2220" b="0" i="1"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Times New Roman"/>
                <a:ea typeface="Times New Roman"/>
                <a:cs typeface="Times New Roman"/>
                <a:sym typeface="Times New Roman"/>
              </a:rPr>
              <a:t>(the measurement of performance and achievement) but</a:t>
            </a:r>
            <a:r>
              <a:rPr lang="en-US" sz="2220" b="0" i="1" u="none" strike="noStrike" cap="none">
                <a:solidFill>
                  <a:schemeClr val="dk1"/>
                </a:solidFill>
                <a:latin typeface="Times New Roman"/>
                <a:ea typeface="Times New Roman"/>
                <a:cs typeface="Times New Roman"/>
                <a:sym typeface="Times New Roman"/>
              </a:rPr>
              <a:t> for</a:t>
            </a:r>
            <a:r>
              <a:rPr lang="en-US" sz="2220" b="0" i="0" u="none" strike="noStrike" cap="none">
                <a:solidFill>
                  <a:schemeClr val="dk1"/>
                </a:solidFill>
                <a:latin typeface="Times New Roman"/>
                <a:ea typeface="Times New Roman"/>
                <a:cs typeface="Times New Roman"/>
                <a:sym typeface="Times New Roman"/>
              </a:rPr>
              <a:t> learning (the guiding and supporting of students to help them enhance and improve their future work)</a:t>
            </a:r>
            <a:endParaRPr/>
          </a:p>
          <a:p>
            <a:pPr marL="0" marR="0" lvl="0" indent="0" algn="l" rtl="0">
              <a:lnSpc>
                <a:spcPct val="80000"/>
              </a:lnSpc>
              <a:spcBef>
                <a:spcPts val="444"/>
              </a:spcBef>
              <a:spcAft>
                <a:spcPts val="0"/>
              </a:spcAft>
              <a:buClr>
                <a:schemeClr val="dk1"/>
              </a:buClr>
              <a:buFont typeface="Arial"/>
              <a:buNone/>
            </a:pPr>
            <a:endParaRPr sz="222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44"/>
              </a:spcBef>
              <a:spcAft>
                <a:spcPts val="0"/>
              </a:spcAft>
              <a:buClr>
                <a:schemeClr val="dk1"/>
              </a:buClr>
              <a:buSzPts val="2220"/>
              <a:buFont typeface="Arial"/>
              <a:buChar char="•"/>
            </a:pPr>
            <a:r>
              <a:rPr lang="en-US" sz="2220" b="0" i="0" u="none" strike="noStrike" cap="none">
                <a:solidFill>
                  <a:schemeClr val="dk1"/>
                </a:solidFill>
                <a:latin typeface="Times New Roman"/>
                <a:ea typeface="Times New Roman"/>
                <a:cs typeface="Times New Roman"/>
                <a:sym typeface="Times New Roman"/>
              </a:rPr>
              <a:t>Most students spend most of their self-directed study time on assessment tasks, so we can say that Assessment </a:t>
            </a:r>
            <a:r>
              <a:rPr lang="en-US" sz="2220" b="0" i="1" u="none" strike="noStrike" cap="none">
                <a:solidFill>
                  <a:schemeClr val="dk1"/>
                </a:solidFill>
                <a:latin typeface="Times New Roman"/>
                <a:ea typeface="Times New Roman"/>
                <a:cs typeface="Times New Roman"/>
                <a:sym typeface="Times New Roman"/>
              </a:rPr>
              <a:t>is</a:t>
            </a:r>
            <a:r>
              <a:rPr lang="en-US" sz="2220" b="0" i="0" u="none" strike="noStrike" cap="none">
                <a:solidFill>
                  <a:schemeClr val="dk1"/>
                </a:solidFill>
                <a:latin typeface="Times New Roman"/>
                <a:ea typeface="Times New Roman"/>
                <a:cs typeface="Times New Roman"/>
                <a:sym typeface="Times New Roman"/>
              </a:rPr>
              <a:t> a vital learning process </a:t>
            </a:r>
            <a:endParaRPr sz="222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444"/>
              </a:spcBef>
              <a:spcAft>
                <a:spcPts val="0"/>
              </a:spcAft>
              <a:buClr>
                <a:schemeClr val="dk1"/>
              </a:buClr>
              <a:buFont typeface="Arial"/>
              <a:buNone/>
            </a:pPr>
            <a:endParaRPr sz="222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44"/>
              </a:spcBef>
              <a:spcAft>
                <a:spcPts val="0"/>
              </a:spcAft>
              <a:buClr>
                <a:schemeClr val="dk1"/>
              </a:buClr>
              <a:buSzPts val="2220"/>
              <a:buFont typeface="Arial"/>
              <a:buChar char="•"/>
            </a:pPr>
            <a:r>
              <a:rPr lang="en-US" sz="2220" b="0" i="0" u="none" strike="noStrike" cap="none">
                <a:solidFill>
                  <a:schemeClr val="dk1"/>
                </a:solidFill>
                <a:latin typeface="Times New Roman"/>
                <a:ea typeface="Times New Roman"/>
                <a:cs typeface="Times New Roman"/>
                <a:sym typeface="Times New Roman"/>
              </a:rPr>
              <a:t>Assessment is thus often referred to as the ‘driving force’ of student learning in higher education: students want and need to do well, and they look at the assessment system as the means by which their achievements are measured and recognised both within the university and in wider world. </a:t>
            </a:r>
            <a:endParaRPr sz="2220" b="0" i="0" u="none" strike="noStrike" cap="none">
              <a:solidFill>
                <a:schemeClr val="dk1"/>
              </a:solidFill>
              <a:latin typeface="Times New Roman"/>
              <a:ea typeface="Times New Roman"/>
              <a:cs typeface="Times New Roman"/>
              <a:sym typeface="Times New Roman"/>
            </a:endParaRPr>
          </a:p>
        </p:txBody>
      </p:sp>
      <p:sp>
        <p:nvSpPr>
          <p:cNvPr id="101" name="Shape 101"/>
          <p:cNvSpPr/>
          <p:nvPr/>
        </p:nvSpPr>
        <p:spPr>
          <a:xfrm>
            <a:off x="875008" y="6006618"/>
            <a:ext cx="517657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chemeClr val="dk1"/>
                </a:solidFill>
                <a:latin typeface="Times New Roman"/>
                <a:ea typeface="Times New Roman"/>
                <a:cs typeface="Times New Roman"/>
                <a:sym typeface="Times New Roman"/>
              </a:rPr>
              <a:t>Source:</a:t>
            </a:r>
            <a:r>
              <a:rPr lang="en-US" sz="1800" b="0" i="0" u="none" strike="noStrike" cap="none">
                <a:solidFill>
                  <a:schemeClr val="dk1"/>
                </a:solidFill>
                <a:latin typeface="Times New Roman"/>
                <a:ea typeface="Times New Roman"/>
                <a:cs typeface="Times New Roman"/>
                <a:sym typeface="Times New Roman"/>
              </a:rPr>
              <a:t> Bath Spa University Assessment Framework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8"/>
            <a:ext cx="8229600" cy="6460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2800" b="1" i="0" u="none" strike="noStrike" cap="none">
                <a:solidFill>
                  <a:srgbClr val="000000"/>
                </a:solidFill>
                <a:latin typeface="Times New Roman"/>
                <a:ea typeface="Times New Roman"/>
                <a:cs typeface="Times New Roman"/>
                <a:sym typeface="Times New Roman"/>
              </a:rPr>
              <a:t>Importance of Assessment to Student Learning:</a:t>
            </a:r>
            <a:endParaRPr sz="2800" b="0" i="0" u="none" strike="noStrike" cap="none">
              <a:solidFill>
                <a:srgbClr val="000000"/>
              </a:solidFill>
              <a:latin typeface="Times New Roman"/>
              <a:ea typeface="Times New Roman"/>
              <a:cs typeface="Times New Roman"/>
              <a:sym typeface="Times New Roman"/>
            </a:endParaRPr>
          </a:p>
        </p:txBody>
      </p:sp>
      <p:sp>
        <p:nvSpPr>
          <p:cNvPr id="107" name="Shape 107"/>
          <p:cNvSpPr txBox="1"/>
          <p:nvPr/>
        </p:nvSpPr>
        <p:spPr>
          <a:xfrm>
            <a:off x="3635896" y="2348880"/>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 name="Shape 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3713" y="920691"/>
            <a:ext cx="7142319" cy="5244613"/>
          </a:xfrm>
          <a:prstGeom prst="rect">
            <a:avLst/>
          </a:prstGeom>
          <a:noFill/>
          <a:ln>
            <a:noFill/>
          </a:ln>
        </p:spPr>
      </p:pic>
      <p:sp>
        <p:nvSpPr>
          <p:cNvPr id="109" name="Shape 1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3200" b="1" i="0" u="none" strike="noStrike" cap="none">
                <a:solidFill>
                  <a:srgbClr val="000000"/>
                </a:solidFill>
                <a:latin typeface="Times New Roman"/>
                <a:ea typeface="Times New Roman"/>
                <a:cs typeface="Times New Roman"/>
                <a:sym typeface="Times New Roman"/>
              </a:rPr>
              <a:t>Propositions for Assessment Reform:</a:t>
            </a:r>
            <a:endParaRPr sz="3200" b="0" i="0" u="none" strike="noStrike" cap="none">
              <a:solidFill>
                <a:srgbClr val="000000"/>
              </a:solidFill>
              <a:latin typeface="Times New Roman"/>
              <a:ea typeface="Times New Roman"/>
              <a:cs typeface="Times New Roman"/>
              <a:sym typeface="Times New Roman"/>
            </a:endParaRPr>
          </a:p>
        </p:txBody>
      </p:sp>
      <p:sp>
        <p:nvSpPr>
          <p:cNvPr id="115" name="Shape 115"/>
          <p:cNvSpPr txBox="1"/>
          <p:nvPr/>
        </p:nvSpPr>
        <p:spPr>
          <a:xfrm>
            <a:off x="755576" y="1340769"/>
            <a:ext cx="7416824" cy="50106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0000"/>
                </a:solidFill>
                <a:latin typeface="Times New Roman"/>
                <a:ea typeface="Times New Roman"/>
                <a:cs typeface="Times New Roman"/>
                <a:sym typeface="Times New Roman"/>
              </a:rPr>
              <a:t>Assessment is most effective when …</a:t>
            </a:r>
            <a:endParaRPr sz="2000" i="1">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assessment is used to engage students in learning that is productive</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feedback is used to actively improve student learning</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students and teachers become responsible partners in learning and assessment</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students are inducted into the assessment practices and cultures of higher education</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assessment for learning is placed at the centre of subject and programme design</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assessment for learning is a focus for staff and institutional development</a:t>
            </a:r>
            <a:endParaRPr sz="2000">
              <a:solidFill>
                <a:srgbClr val="000000"/>
              </a:solidFill>
              <a:latin typeface="Times New Roman"/>
              <a:ea typeface="Times New Roman"/>
              <a:cs typeface="Times New Roman"/>
              <a:sym typeface="Times New Roman"/>
            </a:endParaRPr>
          </a:p>
          <a:p>
            <a:pPr marL="342900" marR="0" lvl="0" indent="-342900" algn="l" rtl="0">
              <a:spcBef>
                <a:spcPts val="400"/>
              </a:spcBef>
              <a:spcAft>
                <a:spcPts val="0"/>
              </a:spcAft>
              <a:buClr>
                <a:srgbClr val="000000"/>
              </a:buClr>
              <a:buSzPts val="2000"/>
              <a:buFont typeface="Calibri"/>
              <a:buAutoNum type="arabicPeriod"/>
            </a:pPr>
            <a:r>
              <a:rPr lang="en-US" sz="2000">
                <a:solidFill>
                  <a:srgbClr val="000000"/>
                </a:solidFill>
                <a:latin typeface="Times New Roman"/>
                <a:ea typeface="Times New Roman"/>
                <a:cs typeface="Times New Roman"/>
                <a:sym typeface="Times New Roman"/>
              </a:rPr>
              <a:t>assessment provides inclusive and trustworthy representation of students’ achievement</a:t>
            </a:r>
            <a:endParaRPr/>
          </a:p>
          <a:p>
            <a:pPr marL="0" marR="0" lvl="0" indent="0" algn="l" rtl="0">
              <a:spcBef>
                <a:spcPts val="360"/>
              </a:spcBef>
              <a:spcAft>
                <a:spcPts val="0"/>
              </a:spcAft>
              <a:buNone/>
            </a:pPr>
            <a:endParaRPr sz="1800">
              <a:solidFill>
                <a:srgbClr val="000000"/>
              </a:solidFill>
              <a:latin typeface="Calibri"/>
              <a:ea typeface="Calibri"/>
              <a:cs typeface="Calibri"/>
              <a:sym typeface="Calibri"/>
            </a:endParaRPr>
          </a:p>
          <a:p>
            <a:pPr marL="0" marR="0" lvl="0" indent="0" algn="r" rtl="0">
              <a:spcBef>
                <a:spcPts val="200"/>
              </a:spcBef>
              <a:spcAft>
                <a:spcPts val="0"/>
              </a:spcAft>
              <a:buNone/>
            </a:pPr>
            <a:r>
              <a:rPr lang="en-US" sz="1000">
                <a:solidFill>
                  <a:srgbClr val="000000"/>
                </a:solidFill>
                <a:latin typeface="Calibri"/>
                <a:ea typeface="Calibri"/>
                <a:cs typeface="Calibri"/>
                <a:sym typeface="Calibri"/>
              </a:rPr>
              <a:t>Adapted from Boud, D. (2010), </a:t>
            </a:r>
            <a:r>
              <a:rPr lang="en-US" sz="1000" i="1">
                <a:solidFill>
                  <a:srgbClr val="000000"/>
                </a:solidFill>
                <a:latin typeface="Calibri"/>
                <a:ea typeface="Calibri"/>
                <a:cs typeface="Calibri"/>
                <a:sym typeface="Calibri"/>
              </a:rPr>
              <a:t>Assessment 2020. </a:t>
            </a:r>
            <a:r>
              <a:rPr lang="en-US" sz="1000">
                <a:solidFill>
                  <a:srgbClr val="000000"/>
                </a:solidFill>
                <a:latin typeface="Calibri"/>
                <a:ea typeface="Calibri"/>
                <a:cs typeface="Calibri"/>
                <a:sym typeface="Calibri"/>
              </a:rPr>
              <a:t>Australian Learning and Teaching Council</a:t>
            </a:r>
            <a:r>
              <a:rPr lang="en-US" sz="1000" i="1">
                <a:solidFill>
                  <a:srgbClr val="000000"/>
                </a:solidFill>
                <a:latin typeface="Calibri"/>
                <a:ea typeface="Calibri"/>
                <a:cs typeface="Calibri"/>
                <a:sym typeface="Calibri"/>
              </a:rPr>
              <a:t>.</a:t>
            </a:r>
            <a:endParaRPr/>
          </a:p>
        </p:txBody>
      </p:sp>
      <p:sp>
        <p:nvSpPr>
          <p:cNvPr id="116" name="Shape 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08292"/>
            <a:ext cx="7859216" cy="9221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Times New Roman"/>
              <a:buNone/>
            </a:pPr>
            <a:r>
              <a:rPr lang="en-US" sz="3200" b="1" i="0" u="none" strike="noStrike" cap="none">
                <a:solidFill>
                  <a:srgbClr val="000000"/>
                </a:solidFill>
                <a:latin typeface="Times New Roman"/>
                <a:ea typeface="Times New Roman"/>
                <a:cs typeface="Times New Roman"/>
                <a:sym typeface="Times New Roman"/>
              </a:rPr>
              <a:t>10 Guidelines for Assessments: </a:t>
            </a:r>
            <a:endParaRPr sz="3200" b="0" i="0" u="none" strike="noStrike" cap="none">
              <a:solidFill>
                <a:srgbClr val="000000"/>
              </a:solidFill>
              <a:latin typeface="Times New Roman"/>
              <a:ea typeface="Times New Roman"/>
              <a:cs typeface="Times New Roman"/>
              <a:sym typeface="Times New Roman"/>
            </a:endParaRPr>
          </a:p>
        </p:txBody>
      </p:sp>
      <p:sp>
        <p:nvSpPr>
          <p:cNvPr id="122" name="Shape 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
        <p:nvSpPr>
          <p:cNvPr id="123" name="Shape 123"/>
          <p:cNvSpPr txBox="1"/>
          <p:nvPr/>
        </p:nvSpPr>
        <p:spPr>
          <a:xfrm>
            <a:off x="282198" y="888610"/>
            <a:ext cx="8654074" cy="5355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1. All assessments should be valid, reliable and fair.</a:t>
            </a:r>
            <a:endParaRPr sz="1800"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Some assessment tasks are of limited validity, not actually testing what they claim to be. </a:t>
            </a:r>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2. Assessments should test attainment of Intended Learning Outcomes.</a:t>
            </a:r>
            <a:r>
              <a:rPr lang="en-US" sz="1800">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Teaching and learning activities should provide students with opportunities to develop their knowledge and abilities in order to undertake the assessed work. This is called ‘constructive alignment’ (John Biggs). </a:t>
            </a: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3. Assessments should develop students’ ability to manage their own learning. </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This means that students will need to develop understanding of how to measure and address their own learning needs and achievements (meta-cognition). Enabling students to become autonomous should not be confused with solitary learning. </a:t>
            </a:r>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4. Assessments should engage students and reward high-quality learning activities/outputs.</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Tutor feedback should measure/grade performance (against explicit criteria) and provide practical advice on how to improve.</a:t>
            </a:r>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pic>
        <p:nvPicPr>
          <p:cNvPr id="124" name="Shape 1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82406" y="5456608"/>
            <a:ext cx="961593" cy="14013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a:solidFill>
                <a:srgbClr val="888888"/>
              </a:solidFill>
              <a:latin typeface="Calibri"/>
              <a:ea typeface="Calibri"/>
              <a:cs typeface="Calibri"/>
              <a:sym typeface="Calibri"/>
            </a:endParaRPr>
          </a:p>
        </p:txBody>
      </p:sp>
      <p:sp>
        <p:nvSpPr>
          <p:cNvPr id="130" name="Shape 130"/>
          <p:cNvSpPr/>
          <p:nvPr/>
        </p:nvSpPr>
        <p:spPr>
          <a:xfrm>
            <a:off x="125421" y="316975"/>
            <a:ext cx="8889238" cy="56015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5. Formative assignments (pre-assessment exercises) may often be small scale &amp; low stakes. </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They</a:t>
            </a:r>
            <a:r>
              <a:rPr lang="en-US" sz="1800" b="1">
                <a:solidFill>
                  <a:srgbClr val="000000"/>
                </a:solidFill>
                <a:latin typeface="Times New Roman"/>
                <a:ea typeface="Times New Roman"/>
                <a:cs typeface="Times New Roman"/>
                <a:sym typeface="Times New Roman"/>
              </a:rPr>
              <a:t>  </a:t>
            </a:r>
            <a:r>
              <a:rPr lang="en-US" sz="1800">
                <a:solidFill>
                  <a:srgbClr val="000000"/>
                </a:solidFill>
                <a:latin typeface="Times New Roman"/>
                <a:ea typeface="Times New Roman"/>
                <a:cs typeface="Times New Roman"/>
                <a:sym typeface="Times New Roman"/>
              </a:rPr>
              <a:t>can be embedded into normal learning and teaching activities. Tutors and peers can provide developmental feedback throughout a course. Formative exercises do not need even to be ‘marked’ or ‘graded’.</a:t>
            </a:r>
            <a:endParaRPr/>
          </a:p>
          <a:p>
            <a:pPr marL="0" marR="0" lvl="0" indent="0" algn="l" rtl="0">
              <a:spcBef>
                <a:spcPts val="0"/>
              </a:spcBef>
              <a:spcAft>
                <a:spcPts val="0"/>
              </a:spcAft>
              <a:buNone/>
            </a:pPr>
            <a:endParaRPr sz="18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6. Each kind of assessed task should have its own assessment criteria.</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For example, we would expect the assessment criteria for essays, group fieldwork projects, seminar management/presentations, knowledge tests, websites, and portfolio work to be distinctive, reflecting the particular nature of the learning outputs to be tested.</a:t>
            </a:r>
            <a:endParaRPr/>
          </a:p>
          <a:p>
            <a:pPr marL="0" marR="0" lvl="0" indent="0" algn="l" rtl="0">
              <a:spcBef>
                <a:spcPts val="0"/>
              </a:spcBef>
              <a:spcAft>
                <a:spcPts val="0"/>
              </a:spcAft>
              <a:buNone/>
            </a:pPr>
            <a:endParaRPr sz="18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7. The processes of assessment may involve elements of self-reflection, peer-review &amp; assessment, tutor criticism, assignment revision, external professional observation, etc.</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This should not be confused with marking or grading. Normally, marking is the responsibility of the teacher, but all students can often be involved in the </a:t>
            </a:r>
            <a:r>
              <a:rPr lang="en-US" sz="1800" i="1">
                <a:solidFill>
                  <a:srgbClr val="000000"/>
                </a:solidFill>
                <a:latin typeface="Times New Roman"/>
                <a:ea typeface="Times New Roman"/>
                <a:cs typeface="Times New Roman"/>
                <a:sym typeface="Times New Roman"/>
              </a:rPr>
              <a:t>processes</a:t>
            </a:r>
            <a:r>
              <a:rPr lang="en-US" sz="1800">
                <a:solidFill>
                  <a:srgbClr val="000000"/>
                </a:solidFill>
                <a:latin typeface="Times New Roman"/>
                <a:ea typeface="Times New Roman"/>
                <a:cs typeface="Times New Roman"/>
                <a:sym typeface="Times New Roman"/>
              </a:rPr>
              <a:t> of ‘assessment’. Ensuring that assessment processes are transparent and participatory will help students to understand goals and standards, and to develop their abilities to manage their own learning. Where the marking/grading of students’ work involves other students/parties, additional attention should be paid to ensure the integrity and accuracy of the marking processes and outcomes.</a:t>
            </a:r>
            <a:endParaRPr/>
          </a:p>
          <a:p>
            <a:pPr marL="0" marR="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p:txBody>
      </p:sp>
      <p:pic>
        <p:nvPicPr>
          <p:cNvPr id="131" name="Shape 1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52386" y="5412858"/>
            <a:ext cx="991613" cy="1445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313553" y="197346"/>
            <a:ext cx="8434586" cy="6186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8. The volume, variety and timing of assignments across a degree should be managed to help students plan their studies and use feedback to develop abilities.</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Too many assignments may encourage a surface approach to learning; too few may lead to inadequate effort/time on task. Too much variety may reduce students’ ability to realise improvements; lack of variety may fail to engage and capture the range of students’ abilities and achievements. How tasks are related (when and in what order they are undertaken) will affect the utility of feedback.</a:t>
            </a:r>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000000"/>
                </a:solidFill>
                <a:latin typeface="Times New Roman"/>
                <a:ea typeface="Times New Roman"/>
                <a:cs typeface="Times New Roman"/>
                <a:sym typeface="Times New Roman"/>
              </a:rPr>
              <a:t>9. Tutors must keep an appropriate summary account (online or on paper) of the assessment feedback (as well as the marks) provided on all summative work.</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This is good professional practice. It can help teachers and teaching teams to reflect upon and monitor the impact and effectiveness of their teaching, and adapt their teaching plans in light of student learning.</a:t>
            </a:r>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10. Students should be well informed about all aspects of their assessments</a:t>
            </a:r>
            <a:r>
              <a:rPr lang="en-US" sz="1800">
                <a:solidFill>
                  <a:schemeClr val="dk1"/>
                </a:solidFill>
                <a:latin typeface="Times New Roman"/>
                <a:ea typeface="Times New Roman"/>
                <a:cs typeface="Times New Roman"/>
                <a:sym typeface="Times New Roman"/>
              </a:rPr>
              <a:t>, inducted into the assessment processes and cultures of their fields of study, and engaged with staff in the continuous process of looking for ways in which assessment processes can be improved.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u="sng">
                <a:solidFill>
                  <a:schemeClr val="dk1"/>
                </a:solidFill>
                <a:latin typeface="Times New Roman"/>
                <a:ea typeface="Times New Roman"/>
                <a:cs typeface="Times New Roman"/>
                <a:sym typeface="Times New Roman"/>
              </a:rPr>
              <a:t>Source:</a:t>
            </a:r>
            <a:r>
              <a:rPr lang="en-US" sz="1800">
                <a:solidFill>
                  <a:schemeClr val="dk1"/>
                </a:solidFill>
                <a:latin typeface="Times New Roman"/>
                <a:ea typeface="Times New Roman"/>
                <a:cs typeface="Times New Roman"/>
                <a:sym typeface="Times New Roman"/>
              </a:rPr>
              <a:t> Bath Spa University Assessment Framework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pic>
        <p:nvPicPr>
          <p:cNvPr id="137" name="Shape 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9676" y="5321466"/>
            <a:ext cx="1054323" cy="15365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1426668" y="119174"/>
            <a:ext cx="6151270" cy="66133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2071</Words>
  <Application>Microsoft Office PowerPoint</Application>
  <PresentationFormat>Екран (4:3)</PresentationFormat>
  <Paragraphs>186</Paragraphs>
  <Slides>17</Slides>
  <Notes>17</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17</vt:i4>
      </vt:variant>
    </vt:vector>
  </HeadingPairs>
  <TitlesOfParts>
    <vt:vector size="21" baseType="lpstr">
      <vt:lpstr>Arial</vt:lpstr>
      <vt:lpstr>Calibri</vt:lpstr>
      <vt:lpstr>Times New Roman</vt:lpstr>
      <vt:lpstr>Office Theme</vt:lpstr>
      <vt:lpstr>  SUMMER ACADEMY  UNIVERSITY KOBLENZ-LANDAU: ‘Assessment Procedures’</vt:lpstr>
      <vt:lpstr>The Role of Assessment in Higher Education:</vt:lpstr>
      <vt:lpstr>The Role of Assessment in Higher Education – continued:</vt:lpstr>
      <vt:lpstr>Importance of Assessment to Student Learning:</vt:lpstr>
      <vt:lpstr>Propositions for Assessment Reform:</vt:lpstr>
      <vt:lpstr>10 Guidelines for Assessments: </vt:lpstr>
      <vt:lpstr>Презентація PowerPoint</vt:lpstr>
      <vt:lpstr>Презентація PowerPoint</vt:lpstr>
      <vt:lpstr>Презентація PowerPoint</vt:lpstr>
      <vt:lpstr>BSU Graduate Attributes:</vt:lpstr>
      <vt:lpstr>Tutor Perspectives on Assessment:</vt:lpstr>
      <vt:lpstr>Student Perspectives on Assessment: </vt:lpstr>
      <vt:lpstr>Quick Guide to Improving Assessment:</vt:lpstr>
      <vt:lpstr>In the UK: the National Student Survey (NSS)</vt:lpstr>
      <vt:lpstr>Designing Assessment Tasks:</vt:lpstr>
      <vt:lpstr>Types of assessment:</vt:lpstr>
      <vt:lpstr>References on the Assessment of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SUMMER ACADEMY  UNIVERSITY KOBLENZ-LANDAU: ‘Assessment Procedures’</dc:title>
  <dc:creator>LNU</dc:creator>
  <cp:lastModifiedBy>Користувач Windows</cp:lastModifiedBy>
  <cp:revision>1</cp:revision>
  <dcterms:modified xsi:type="dcterms:W3CDTF">2018-03-29T09:14:00Z</dcterms:modified>
</cp:coreProperties>
</file>