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5"/>
  </p:notesMasterIdLst>
  <p:sldIdLst>
    <p:sldId id="256" r:id="rId4"/>
    <p:sldId id="320" r:id="rId5"/>
    <p:sldId id="321" r:id="rId6"/>
    <p:sldId id="324" r:id="rId7"/>
    <p:sldId id="323" r:id="rId8"/>
    <p:sldId id="325" r:id="rId9"/>
    <p:sldId id="326" r:id="rId10"/>
    <p:sldId id="329" r:id="rId11"/>
    <p:sldId id="328" r:id="rId12"/>
    <p:sldId id="330" r:id="rId13"/>
    <p:sldId id="331" r:id="rId14"/>
    <p:sldId id="332" r:id="rId15"/>
    <p:sldId id="333" r:id="rId16"/>
    <p:sldId id="334" r:id="rId17"/>
    <p:sldId id="257" r:id="rId18"/>
    <p:sldId id="335" r:id="rId19"/>
    <p:sldId id="336" r:id="rId20"/>
    <p:sldId id="337" r:id="rId21"/>
    <p:sldId id="339" r:id="rId22"/>
    <p:sldId id="338" r:id="rId23"/>
    <p:sldId id="340" r:id="rId24"/>
    <p:sldId id="341" r:id="rId25"/>
    <p:sldId id="342" r:id="rId26"/>
    <p:sldId id="343" r:id="rId27"/>
    <p:sldId id="344" r:id="rId28"/>
    <p:sldId id="346" r:id="rId29"/>
    <p:sldId id="347" r:id="rId30"/>
    <p:sldId id="348" r:id="rId31"/>
    <p:sldId id="345"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EF59C-0D70-4424-BDE0-A767C9EDF262}" type="datetimeFigureOut">
              <a:rPr lang="el-GR" smtClean="0"/>
              <a:t>18/7/2016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B8910-FA85-4ED2-8B16-E472DEBC022A}" type="slidenum">
              <a:rPr lang="el-GR" smtClean="0"/>
              <a:t>‹#›</a:t>
            </a:fld>
            <a:endParaRPr lang="el-GR"/>
          </a:p>
        </p:txBody>
      </p:sp>
    </p:spTree>
    <p:extLst>
      <p:ext uri="{BB962C8B-B14F-4D97-AF65-F5344CB8AC3E}">
        <p14:creationId xmlns:p14="http://schemas.microsoft.com/office/powerpoint/2010/main" val="18767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AEB3A-C04D-4B86-92C9-542C52A4049A}" type="slidenum">
              <a:rPr lang="en-GB">
                <a:solidFill>
                  <a:prstClr val="white"/>
                </a:solidFill>
              </a:rPr>
              <a:pPr/>
              <a:t>15</a:t>
            </a:fld>
            <a:endParaRPr lang="en-GB">
              <a:solidFill>
                <a:prstClr val="white"/>
              </a:solidFill>
            </a:endParaRPr>
          </a:p>
        </p:txBody>
      </p:sp>
      <p:sp>
        <p:nvSpPr>
          <p:cNvPr id="393218" name="Rectangle 2"/>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393219" name="Rectangle 3"/>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B1537-4BF5-447B-AB46-682A55213CD7}" type="slidenum">
              <a:rPr lang="en-GB">
                <a:solidFill>
                  <a:prstClr val="white"/>
                </a:solidFill>
              </a:rPr>
              <a:pPr/>
              <a:t>46</a:t>
            </a:fld>
            <a:endParaRPr lang="en-GB">
              <a:solidFill>
                <a:prstClr val="white"/>
              </a:solidFill>
            </a:endParaRPr>
          </a:p>
        </p:txBody>
      </p:sp>
      <p:sp>
        <p:nvSpPr>
          <p:cNvPr id="314370" name="Rectangle 2"/>
          <p:cNvSpPr>
            <a:spLocks noGrp="1" noRot="1" noChangeAspect="1" noChangeArrowheads="1" noTextEdit="1"/>
          </p:cNvSpPr>
          <p:nvPr>
            <p:ph type="sldImg"/>
          </p:nvPr>
        </p:nvSpPr>
        <p:spPr>
          <a:xfrm>
            <a:off x="1146175" y="687388"/>
            <a:ext cx="4567238" cy="3425825"/>
          </a:xfrm>
          <a:ln/>
        </p:spPr>
      </p:sp>
      <p:sp>
        <p:nvSpPr>
          <p:cNvPr id="314371"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79361-A825-4EBB-AD14-5CCB95956B07}" type="slidenum">
              <a:rPr lang="en-GB">
                <a:solidFill>
                  <a:prstClr val="white"/>
                </a:solidFill>
              </a:rPr>
              <a:pPr/>
              <a:t>48</a:t>
            </a:fld>
            <a:endParaRPr lang="en-GB">
              <a:solidFill>
                <a:prstClr val="white"/>
              </a:solidFill>
            </a:endParaRPr>
          </a:p>
        </p:txBody>
      </p:sp>
      <p:sp>
        <p:nvSpPr>
          <p:cNvPr id="326658" name="Rectangle 2"/>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326659" name="Rectangle 3"/>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0F7FE-77ED-4DF8-B8EB-EE045ADDAD96}" type="slidenum">
              <a:rPr lang="en-GB">
                <a:solidFill>
                  <a:prstClr val="white"/>
                </a:solidFill>
              </a:rPr>
              <a:pPr/>
              <a:t>49</a:t>
            </a:fld>
            <a:endParaRPr lang="en-GB">
              <a:solidFill>
                <a:prstClr val="white"/>
              </a:solidFill>
            </a:endParaRPr>
          </a:p>
        </p:txBody>
      </p:sp>
      <p:sp>
        <p:nvSpPr>
          <p:cNvPr id="376834" name="Rectangle 2"/>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376835" name="Rectangle 3"/>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FF073-AC0C-4CC9-B2D1-FD8015C70095}" type="slidenum">
              <a:rPr lang="en-GB">
                <a:solidFill>
                  <a:prstClr val="white"/>
                </a:solidFill>
              </a:rPr>
              <a:pPr/>
              <a:t>53</a:t>
            </a:fld>
            <a:endParaRPr lang="en-GB">
              <a:solidFill>
                <a:prstClr val="white"/>
              </a:solidFill>
            </a:endParaRPr>
          </a:p>
        </p:txBody>
      </p:sp>
      <p:sp>
        <p:nvSpPr>
          <p:cNvPr id="433154" name="Rectangle 2"/>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433155" name="Rectangle 3"/>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92419-17AA-4E8D-A4EC-E7BDA4787A85}" type="slidenum">
              <a:rPr lang="en-GB">
                <a:solidFill>
                  <a:prstClr val="white"/>
                </a:solidFill>
              </a:rPr>
              <a:pPr/>
              <a:t>54</a:t>
            </a:fld>
            <a:endParaRPr lang="en-GB">
              <a:solidFill>
                <a:prstClr val="white"/>
              </a:solidFill>
            </a:endParaRPr>
          </a:p>
        </p:txBody>
      </p:sp>
      <p:sp>
        <p:nvSpPr>
          <p:cNvPr id="443394" name="Rectangle 1026"/>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443395" name="Rectangle 1027"/>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9B2A6-D8F1-4CE0-A973-BC17524E09BE}" type="slidenum">
              <a:rPr lang="en-GB">
                <a:solidFill>
                  <a:prstClr val="white"/>
                </a:solidFill>
              </a:rPr>
              <a:pPr/>
              <a:t>55</a:t>
            </a:fld>
            <a:endParaRPr lang="en-GB">
              <a:solidFill>
                <a:prstClr val="white"/>
              </a:solidFill>
            </a:endParaRPr>
          </a:p>
        </p:txBody>
      </p:sp>
      <p:sp>
        <p:nvSpPr>
          <p:cNvPr id="435202" name="Rectangle 2"/>
          <p:cNvSpPr>
            <a:spLocks noGrp="1" noRot="1" noChangeAspect="1" noChangeArrowheads="1" noTextEdit="1"/>
          </p:cNvSpPr>
          <p:nvPr>
            <p:ph type="sldImg"/>
          </p:nvPr>
        </p:nvSpPr>
        <p:spPr>
          <a:xfrm>
            <a:off x="1144588" y="719138"/>
            <a:ext cx="4572000" cy="3429000"/>
          </a:xfrm>
          <a:ln w="12700" cap="flat">
            <a:solidFill>
              <a:schemeClr val="tx1"/>
            </a:solidFill>
          </a:ln>
          <a:extLst>
            <a:ext uri="{909E8E84-426E-40DD-AFC4-6F175D3DCCD1}">
              <a14:hiddenFill xmlns:a14="http://schemas.microsoft.com/office/drawing/2010/main">
                <a:noFill/>
              </a14:hiddenFill>
            </a:ext>
          </a:extLst>
        </p:spPr>
      </p:sp>
      <p:sp>
        <p:nvSpPr>
          <p:cNvPr id="435203" name="Rectangle 3"/>
          <p:cNvSpPr>
            <a:spLocks noGrp="1" noChangeArrowheads="1"/>
          </p:cNvSpPr>
          <p:nvPr>
            <p:ph type="body" idx="1"/>
          </p:nvPr>
        </p:nvSpPr>
        <p:spPr>
          <a:xfrm>
            <a:off x="915816" y="4328521"/>
            <a:ext cx="5026369" cy="4088697"/>
          </a:xfrm>
          <a:noFill/>
          <a:ln/>
        </p:spPr>
        <p:txBody>
          <a:bodyPr lIns="89908" tIns="42588" rIns="89908" bIns="42588"/>
          <a:lstStyle/>
          <a:p>
            <a:pPr eaLnBrk="0" latinLnBrk="1" hangingPunct="0"/>
            <a:r>
              <a:rPr lang="en-GB"/>
              <a:t>Telematics (sub)systems for Kavala Bypass</a:t>
            </a:r>
          </a:p>
          <a:p>
            <a:pPr eaLnBrk="0" latinLnBrk="1" hangingPunct="0"/>
            <a:endParaRPr lang="en-GB"/>
          </a:p>
          <a:p>
            <a:pPr eaLnBrk="0" latinLnBrk="1" hangingPunct="0"/>
            <a:r>
              <a:rPr lang="en-GB"/>
              <a:t>traffic monitoring</a:t>
            </a:r>
          </a:p>
          <a:p>
            <a:pPr eaLnBrk="0" latinLnBrk="1" hangingPunct="0"/>
            <a:r>
              <a:rPr lang="en-GB"/>
              <a:t>incident management</a:t>
            </a:r>
          </a:p>
          <a:p>
            <a:pPr eaLnBrk="0" latinLnBrk="1" hangingPunct="0"/>
            <a:r>
              <a:rPr lang="en-GB"/>
              <a:t>weather conditions monitoring</a:t>
            </a:r>
          </a:p>
          <a:p>
            <a:pPr eaLnBrk="0" latinLnBrk="1" hangingPunct="0"/>
            <a:r>
              <a:rPr lang="en-GB"/>
              <a:t>motorists advisory</a:t>
            </a:r>
          </a:p>
          <a:p>
            <a:pPr eaLnBrk="0" latinLnBrk="1" hangingPunct="0"/>
            <a:r>
              <a:rPr lang="en-GB"/>
              <a:t>data collection</a:t>
            </a:r>
          </a:p>
          <a:p>
            <a:pPr eaLnBrk="0" latinLnBrk="1" hangingPunct="0"/>
            <a:endParaRPr lang="en-GB"/>
          </a:p>
          <a:p>
            <a:pPr eaLnBrk="0" latinLnBrk="1" hangingPunct="0"/>
            <a:endParaRPr lang="en-GB"/>
          </a:p>
          <a:p>
            <a:pPr eaLnBrk="0" latinLnBrk="1" hangingPunct="0"/>
            <a:r>
              <a:rPr lang="en-GB"/>
              <a:t>(Παρακολουθηση φωτισμου και γεωτεχνικων χαρακτηριστικων)</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A0682-CAA6-4506-9486-BDEE336B7189}" type="slidenum">
              <a:rPr lang="en-GB">
                <a:solidFill>
                  <a:prstClr val="white"/>
                </a:solidFill>
              </a:rPr>
              <a:pPr/>
              <a:t>56</a:t>
            </a:fld>
            <a:endParaRPr lang="en-GB">
              <a:solidFill>
                <a:prstClr val="white"/>
              </a:solidFill>
            </a:endParaRPr>
          </a:p>
        </p:txBody>
      </p:sp>
      <p:sp>
        <p:nvSpPr>
          <p:cNvPr id="437250" name="Rectangle 2"/>
          <p:cNvSpPr>
            <a:spLocks noGrp="1" noRot="1" noChangeAspect="1" noChangeArrowheads="1" noTextEdit="1"/>
          </p:cNvSpPr>
          <p:nvPr>
            <p:ph type="sldImg"/>
          </p:nvPr>
        </p:nvSpPr>
        <p:spPr>
          <a:xfrm>
            <a:off x="1146175" y="687388"/>
            <a:ext cx="4567238" cy="3425825"/>
          </a:xfrm>
          <a:ln/>
        </p:spPr>
      </p:sp>
      <p:sp>
        <p:nvSpPr>
          <p:cNvPr id="437251"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673C8-FC25-491A-A4DF-F5FB70D542DC}" type="slidenum">
              <a:rPr lang="en-GB">
                <a:solidFill>
                  <a:prstClr val="white"/>
                </a:solidFill>
              </a:rPr>
              <a:pPr/>
              <a:t>57</a:t>
            </a:fld>
            <a:endParaRPr lang="en-GB">
              <a:solidFill>
                <a:prstClr val="white"/>
              </a:solidFill>
            </a:endParaRPr>
          </a:p>
        </p:txBody>
      </p:sp>
      <p:sp>
        <p:nvSpPr>
          <p:cNvPr id="261122" name="Rectangle 2"/>
          <p:cNvSpPr>
            <a:spLocks noGrp="1" noRot="1" noChangeAspect="1" noChangeArrowheads="1" noTextEdit="1"/>
          </p:cNvSpPr>
          <p:nvPr>
            <p:ph type="sldImg"/>
          </p:nvPr>
        </p:nvSpPr>
        <p:spPr>
          <a:xfrm>
            <a:off x="1146175" y="687388"/>
            <a:ext cx="4567238" cy="3425825"/>
          </a:xfrm>
          <a:ln/>
        </p:spPr>
      </p:sp>
      <p:sp>
        <p:nvSpPr>
          <p:cNvPr id="261123" name="Rectangle 3"/>
          <p:cNvSpPr>
            <a:spLocks noGrp="1" noChangeArrowheads="1"/>
          </p:cNvSpPr>
          <p:nvPr>
            <p:ph type="body" idx="1"/>
          </p:nvPr>
        </p:nvSpPr>
        <p:spPr>
          <a:xfrm>
            <a:off x="912551" y="4343144"/>
            <a:ext cx="5032899" cy="4113557"/>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72EF2-C91B-4154-90EE-A2C493E09D6C}" type="slidenum">
              <a:rPr lang="en-GB">
                <a:solidFill>
                  <a:prstClr val="white"/>
                </a:solidFill>
              </a:rPr>
              <a:pPr/>
              <a:t>59</a:t>
            </a:fld>
            <a:endParaRPr lang="en-GB">
              <a:solidFill>
                <a:prstClr val="white"/>
              </a:solidFill>
            </a:endParaRPr>
          </a:p>
        </p:txBody>
      </p:sp>
      <p:sp>
        <p:nvSpPr>
          <p:cNvPr id="368642" name="Rectangle 2"/>
          <p:cNvSpPr>
            <a:spLocks noGrp="1" noRot="1" noChangeAspect="1" noChangeArrowheads="1" noTextEdit="1"/>
          </p:cNvSpPr>
          <p:nvPr>
            <p:ph type="sldImg"/>
          </p:nvPr>
        </p:nvSpPr>
        <p:spPr>
          <a:xfrm>
            <a:off x="1146175" y="688975"/>
            <a:ext cx="4565650" cy="3424238"/>
          </a:xfrm>
          <a:ln/>
        </p:spPr>
      </p:sp>
      <p:sp>
        <p:nvSpPr>
          <p:cNvPr id="368643" name="Rectangle 3"/>
          <p:cNvSpPr>
            <a:spLocks noGrp="1" noChangeArrowheads="1"/>
          </p:cNvSpPr>
          <p:nvPr>
            <p:ph type="body" idx="1"/>
          </p:nvPr>
        </p:nvSpPr>
        <p:spPr>
          <a:xfrm>
            <a:off x="912551" y="4343144"/>
            <a:ext cx="5032899" cy="4112094"/>
          </a:xfrm>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6CB97-3819-4DAA-8F2D-6C0D1F06839C}" type="slidenum">
              <a:rPr lang="en-GB">
                <a:solidFill>
                  <a:prstClr val="white"/>
                </a:solidFill>
              </a:rPr>
              <a:pPr/>
              <a:t>60</a:t>
            </a:fld>
            <a:endParaRPr lang="en-GB">
              <a:solidFill>
                <a:prstClr val="white"/>
              </a:solidFill>
            </a:endParaRPr>
          </a:p>
        </p:txBody>
      </p:sp>
      <p:sp>
        <p:nvSpPr>
          <p:cNvPr id="370690" name="Rectangle 2"/>
          <p:cNvSpPr>
            <a:spLocks noGrp="1" noRot="1" noChangeAspect="1" noChangeArrowheads="1" noTextEdit="1"/>
          </p:cNvSpPr>
          <p:nvPr>
            <p:ph type="sldImg"/>
          </p:nvPr>
        </p:nvSpPr>
        <p:spPr>
          <a:xfrm>
            <a:off x="1146175" y="687388"/>
            <a:ext cx="4567238" cy="3425825"/>
          </a:xfrm>
          <a:ln/>
        </p:spPr>
      </p:sp>
      <p:sp>
        <p:nvSpPr>
          <p:cNvPr id="370691"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146A5-9DC8-4456-992C-41795D4BBD44}" type="slidenum">
              <a:rPr lang="en-GB">
                <a:solidFill>
                  <a:prstClr val="white"/>
                </a:solidFill>
              </a:rPr>
              <a:pPr/>
              <a:t>31</a:t>
            </a:fld>
            <a:endParaRPr lang="en-GB">
              <a:solidFill>
                <a:prstClr val="white"/>
              </a:solidFill>
            </a:endParaRPr>
          </a:p>
        </p:txBody>
      </p:sp>
      <p:sp>
        <p:nvSpPr>
          <p:cNvPr id="304130" name="Rectangle 2"/>
          <p:cNvSpPr>
            <a:spLocks noGrp="1" noRot="1" noChangeAspect="1" noChangeArrowheads="1" noTextEdit="1"/>
          </p:cNvSpPr>
          <p:nvPr>
            <p:ph type="sldImg"/>
          </p:nvPr>
        </p:nvSpPr>
        <p:spPr>
          <a:xfrm>
            <a:off x="1146175" y="687388"/>
            <a:ext cx="4567238" cy="3425825"/>
          </a:xfrm>
          <a:ln/>
        </p:spPr>
      </p:sp>
      <p:sp>
        <p:nvSpPr>
          <p:cNvPr id="304131"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FDFB4-CB05-42B2-ABC2-EAADB0D81212}" type="slidenum">
              <a:rPr lang="en-GB">
                <a:solidFill>
                  <a:prstClr val="white"/>
                </a:solidFill>
              </a:rPr>
              <a:pPr/>
              <a:t>61</a:t>
            </a:fld>
            <a:endParaRPr lang="en-GB">
              <a:solidFill>
                <a:prstClr val="white"/>
              </a:solidFill>
            </a:endParaRPr>
          </a:p>
        </p:txBody>
      </p:sp>
      <p:sp>
        <p:nvSpPr>
          <p:cNvPr id="372738" name="Rectangle 2"/>
          <p:cNvSpPr>
            <a:spLocks noGrp="1" noRot="1" noChangeAspect="1" noChangeArrowheads="1" noTextEdit="1"/>
          </p:cNvSpPr>
          <p:nvPr>
            <p:ph type="sldImg"/>
          </p:nvPr>
        </p:nvSpPr>
        <p:spPr>
          <a:xfrm>
            <a:off x="1146175" y="687388"/>
            <a:ext cx="4567238" cy="3425825"/>
          </a:xfrm>
          <a:ln/>
        </p:spPr>
      </p:sp>
      <p:sp>
        <p:nvSpPr>
          <p:cNvPr id="372739"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D38C2-65F2-4852-AAD6-E1B8F8FEF505}" type="slidenum">
              <a:rPr lang="en-GB">
                <a:solidFill>
                  <a:prstClr val="white"/>
                </a:solidFill>
              </a:rPr>
              <a:pPr/>
              <a:t>62</a:t>
            </a:fld>
            <a:endParaRPr lang="en-GB">
              <a:solidFill>
                <a:prstClr val="white"/>
              </a:solidFill>
            </a:endParaRPr>
          </a:p>
        </p:txBody>
      </p:sp>
      <p:sp>
        <p:nvSpPr>
          <p:cNvPr id="364546" name="Rectangle 2"/>
          <p:cNvSpPr>
            <a:spLocks noGrp="1" noRot="1" noChangeAspect="1" noChangeArrowheads="1" noTextEdit="1"/>
          </p:cNvSpPr>
          <p:nvPr>
            <p:ph type="sldImg"/>
          </p:nvPr>
        </p:nvSpPr>
        <p:spPr>
          <a:xfrm>
            <a:off x="1146175" y="687388"/>
            <a:ext cx="4567238" cy="3425825"/>
          </a:xfrm>
          <a:ln/>
        </p:spPr>
      </p:sp>
      <p:sp>
        <p:nvSpPr>
          <p:cNvPr id="364547"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20BCA-3F3A-4EBB-8C73-EEB441129426}" type="slidenum">
              <a:rPr lang="en-GB">
                <a:solidFill>
                  <a:prstClr val="white"/>
                </a:solidFill>
              </a:rPr>
              <a:pPr/>
              <a:t>32</a:t>
            </a:fld>
            <a:endParaRPr lang="en-GB">
              <a:solidFill>
                <a:prstClr val="white"/>
              </a:solidFill>
            </a:endParaRPr>
          </a:p>
        </p:txBody>
      </p:sp>
      <p:sp>
        <p:nvSpPr>
          <p:cNvPr id="396290" name="Rectangle 2"/>
          <p:cNvSpPr>
            <a:spLocks noGrp="1" noRot="1" noChangeAspect="1" noChangeArrowheads="1" noTextEdit="1"/>
          </p:cNvSpPr>
          <p:nvPr>
            <p:ph type="sldImg"/>
          </p:nvPr>
        </p:nvSpPr>
        <p:spPr>
          <a:xfrm>
            <a:off x="1146175" y="687388"/>
            <a:ext cx="4567238" cy="3425825"/>
          </a:xfrm>
          <a:ln/>
        </p:spPr>
      </p:sp>
      <p:sp>
        <p:nvSpPr>
          <p:cNvPr id="396291"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DC2B5-1563-4112-BFFC-BE9A03698F68}" type="slidenum">
              <a:rPr lang="en-GB">
                <a:solidFill>
                  <a:prstClr val="white"/>
                </a:solidFill>
              </a:rPr>
              <a:pPr/>
              <a:t>33</a:t>
            </a:fld>
            <a:endParaRPr lang="en-GB">
              <a:solidFill>
                <a:prstClr val="white"/>
              </a:solidFill>
            </a:endParaRPr>
          </a:p>
        </p:txBody>
      </p:sp>
      <p:sp>
        <p:nvSpPr>
          <p:cNvPr id="398338" name="Rectangle 2"/>
          <p:cNvSpPr>
            <a:spLocks noGrp="1" noRot="1" noChangeAspect="1" noChangeArrowheads="1" noTextEdit="1"/>
          </p:cNvSpPr>
          <p:nvPr>
            <p:ph type="sldImg"/>
          </p:nvPr>
        </p:nvSpPr>
        <p:spPr>
          <a:xfrm>
            <a:off x="1146175" y="687388"/>
            <a:ext cx="4567238" cy="3425825"/>
          </a:xfrm>
          <a:ln/>
        </p:spPr>
      </p:sp>
      <p:sp>
        <p:nvSpPr>
          <p:cNvPr id="398339"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6C7F1-CBFE-4020-B649-51ACBFC664E2}" type="slidenum">
              <a:rPr lang="en-GB">
                <a:solidFill>
                  <a:prstClr val="white"/>
                </a:solidFill>
              </a:rPr>
              <a:pPr/>
              <a:t>38</a:t>
            </a:fld>
            <a:endParaRPr lang="en-GB">
              <a:solidFill>
                <a:prstClr val="white"/>
              </a:solidFill>
            </a:endParaRPr>
          </a:p>
        </p:txBody>
      </p:sp>
      <p:sp>
        <p:nvSpPr>
          <p:cNvPr id="306178" name="Rectangle 2"/>
          <p:cNvSpPr>
            <a:spLocks noGrp="1" noRot="1" noChangeAspect="1" noChangeArrowheads="1" noTextEdit="1"/>
          </p:cNvSpPr>
          <p:nvPr>
            <p:ph type="sldImg"/>
          </p:nvPr>
        </p:nvSpPr>
        <p:spPr>
          <a:xfrm>
            <a:off x="1150938" y="687388"/>
            <a:ext cx="4567237" cy="3425825"/>
          </a:xfrm>
          <a:ln/>
        </p:spPr>
      </p:sp>
      <p:sp>
        <p:nvSpPr>
          <p:cNvPr id="306179" name="Rectangle 3"/>
          <p:cNvSpPr>
            <a:spLocks noGrp="1" noChangeArrowheads="1"/>
          </p:cNvSpPr>
          <p:nvPr>
            <p:ph type="body" idx="1"/>
          </p:nvPr>
        </p:nvSpPr>
        <p:spPr>
          <a:xfrm>
            <a:off x="915816" y="4343144"/>
            <a:ext cx="5026369" cy="4113557"/>
          </a:xfrm>
        </p:spPr>
        <p:txBody>
          <a:bodyPr lIns="92327" tIns="46163" rIns="92327" bIns="46163"/>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C757B-1814-4E11-ADDD-2D1AAD6F5BF4}" type="slidenum">
              <a:rPr lang="en-GB">
                <a:solidFill>
                  <a:prstClr val="white"/>
                </a:solidFill>
              </a:rPr>
              <a:pPr/>
              <a:t>42</a:t>
            </a:fld>
            <a:endParaRPr lang="en-GB">
              <a:solidFill>
                <a:prstClr val="white"/>
              </a:solidFill>
            </a:endParaRPr>
          </a:p>
        </p:txBody>
      </p:sp>
      <p:sp>
        <p:nvSpPr>
          <p:cNvPr id="316418" name="Rectangle 2"/>
          <p:cNvSpPr>
            <a:spLocks noGrp="1" noRot="1" noChangeAspect="1" noChangeArrowheads="1" noTextEdit="1"/>
          </p:cNvSpPr>
          <p:nvPr>
            <p:ph type="sldImg"/>
          </p:nvPr>
        </p:nvSpPr>
        <p:spPr>
          <a:xfrm>
            <a:off x="1146175" y="687388"/>
            <a:ext cx="4567238" cy="3425825"/>
          </a:xfrm>
          <a:ln/>
        </p:spPr>
      </p:sp>
      <p:sp>
        <p:nvSpPr>
          <p:cNvPr id="316419"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914EF-F9FC-4F15-8CAF-A9A054065A3D}" type="slidenum">
              <a:rPr lang="en-GB">
                <a:solidFill>
                  <a:prstClr val="white"/>
                </a:solidFill>
              </a:rPr>
              <a:pPr/>
              <a:t>43</a:t>
            </a:fld>
            <a:endParaRPr lang="en-GB">
              <a:solidFill>
                <a:prstClr val="white"/>
              </a:solidFill>
            </a:endParaRPr>
          </a:p>
        </p:txBody>
      </p:sp>
      <p:sp>
        <p:nvSpPr>
          <p:cNvPr id="403458" name="Rectangle 2"/>
          <p:cNvSpPr>
            <a:spLocks noGrp="1" noRot="1" noChangeAspect="1" noChangeArrowheads="1" noTextEdit="1"/>
          </p:cNvSpPr>
          <p:nvPr>
            <p:ph type="sldImg"/>
          </p:nvPr>
        </p:nvSpPr>
        <p:spPr>
          <a:xfrm>
            <a:off x="1146175" y="687388"/>
            <a:ext cx="4567238" cy="3425825"/>
          </a:xfrm>
          <a:ln/>
        </p:spPr>
      </p:sp>
      <p:sp>
        <p:nvSpPr>
          <p:cNvPr id="403459"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D65F5-81D4-4F97-8C13-B3902F759A0A}" type="slidenum">
              <a:rPr lang="en-GB">
                <a:solidFill>
                  <a:prstClr val="white"/>
                </a:solidFill>
              </a:rPr>
              <a:pPr/>
              <a:t>44</a:t>
            </a:fld>
            <a:endParaRPr lang="en-GB">
              <a:solidFill>
                <a:prstClr val="white"/>
              </a:solidFill>
            </a:endParaRPr>
          </a:p>
        </p:txBody>
      </p:sp>
      <p:sp>
        <p:nvSpPr>
          <p:cNvPr id="405506" name="Rectangle 2"/>
          <p:cNvSpPr>
            <a:spLocks noGrp="1" noRot="1" noChangeAspect="1" noChangeArrowheads="1" noTextEdit="1"/>
          </p:cNvSpPr>
          <p:nvPr>
            <p:ph type="sldImg"/>
          </p:nvPr>
        </p:nvSpPr>
        <p:spPr>
          <a:xfrm>
            <a:off x="1146175" y="687388"/>
            <a:ext cx="4567238" cy="3425825"/>
          </a:xfrm>
          <a:ln/>
        </p:spPr>
      </p:sp>
      <p:sp>
        <p:nvSpPr>
          <p:cNvPr id="405507" name="Rectangle 3"/>
          <p:cNvSpPr>
            <a:spLocks noGrp="1" noChangeArrowheads="1"/>
          </p:cNvSpPr>
          <p:nvPr>
            <p:ph type="body" idx="1"/>
          </p:nvPr>
        </p:nvSpPr>
        <p:spPr>
          <a:xfrm>
            <a:off x="912551" y="4343144"/>
            <a:ext cx="5032899" cy="4113557"/>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78C92-A724-4538-92EF-07EED43588F2}" type="slidenum">
              <a:rPr lang="en-GB">
                <a:solidFill>
                  <a:prstClr val="white"/>
                </a:solidFill>
              </a:rPr>
              <a:pPr/>
              <a:t>45</a:t>
            </a:fld>
            <a:endParaRPr lang="en-GB">
              <a:solidFill>
                <a:prstClr val="white"/>
              </a:solidFill>
            </a:endParaRPr>
          </a:p>
        </p:txBody>
      </p:sp>
      <p:sp>
        <p:nvSpPr>
          <p:cNvPr id="407554" name="Rectangle 2"/>
          <p:cNvSpPr>
            <a:spLocks noGrp="1" noRot="1" noChangeAspect="1" noChangeArrowheads="1" noTextEdit="1"/>
          </p:cNvSpPr>
          <p:nvPr>
            <p:ph type="sldImg"/>
          </p:nvPr>
        </p:nvSpPr>
        <p:spPr>
          <a:xfrm>
            <a:off x="1146175" y="687388"/>
            <a:ext cx="4567238" cy="3425825"/>
          </a:xfrm>
          <a:ln/>
        </p:spPr>
      </p:sp>
      <p:sp>
        <p:nvSpPr>
          <p:cNvPr id="407555" name="Rectangle 3"/>
          <p:cNvSpPr>
            <a:spLocks noGrp="1" noChangeArrowheads="1"/>
          </p:cNvSpPr>
          <p:nvPr>
            <p:ph type="body" idx="1"/>
          </p:nvPr>
        </p:nvSpPr>
        <p:spPr>
          <a:xfrm>
            <a:off x="912551" y="4343144"/>
            <a:ext cx="5032899" cy="4113557"/>
          </a:xfrm>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F4DE636-72A6-4D22-A16A-50A3AB98935B}" type="datetimeFigureOut">
              <a:rPr lang="el-GR" smtClean="0"/>
              <a:t>18/7/2016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429425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F4DE636-72A6-4D22-A16A-50A3AB98935B}" type="datetimeFigureOut">
              <a:rPr lang="el-GR" smtClean="0"/>
              <a:t>18/7/2016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202996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F4DE636-72A6-4D22-A16A-50A3AB98935B}" type="datetimeFigureOut">
              <a:rPr lang="el-GR" smtClean="0"/>
              <a:t>18/7/2016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1846027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E21C4F1-811E-4B7B-BA98-C8FFB6AC7A9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475374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8F7934-09D9-429F-B1DA-4B3D6BD9FD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0326639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8C7D7-C461-4A18-BDBA-E8147C14FEA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6939437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5A175D3-0D59-4D50-A977-9F4205EA029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8314660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D9B27CB-DE39-49C9-BBE1-CC793AD453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9553066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E416EC-A2FB-4FBC-B09A-090E3000204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6729869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5D45FE-5D9C-45BB-AF55-986E0F91A2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4570608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53A7D8C-49BF-4592-9F25-46584EAA913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2104213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F4DE636-72A6-4D22-A16A-50A3AB98935B}" type="datetimeFigureOut">
              <a:rPr lang="el-GR" smtClean="0"/>
              <a:t>18/7/2016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888802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F07B24-B284-46A7-B8ED-1B41768DBA1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22238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0BB2D4-15E9-452E-9D41-F6D3877851B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2925716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407BA8-8976-4A9B-B412-7409465D894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4179872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37973B-37A9-47B9-A8B4-22D6CE3BD5D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2549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E6586-F266-4FAD-B016-156E9D8E9C1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179562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4D193F-F058-40F9-BB3D-B5A0C7D1683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06362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86AD7-BDF1-4B27-AD65-BE34564069CA}"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467710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287C15-F211-4962-BC4B-D41FA4FFE25A}"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966654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02E123-871C-4677-A8A9-CF821AE1E15F}"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4273918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FA8570-9F7D-49D3-9585-9E24EC021B13}"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79062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DE636-72A6-4D22-A16A-50A3AB98935B}" type="datetimeFigureOut">
              <a:rPr lang="el-GR" smtClean="0"/>
              <a:t>18/7/2016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2706174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E2901-388C-4AD4-B5B9-8EEB082F790E}"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926992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E0A550-568C-4E76-932D-BB6E086ADEFB}"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2098784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5D3883-AF82-4D38-9A00-421548091A16}"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37181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22/3/2011</a:t>
            </a:r>
            <a:endParaRPr lang="el-G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Partner No. 0-UNIVERSITY OF THESSALY</a:t>
            </a:r>
            <a:endParaRPr lang="el-G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3A475A-01F0-4F77-BEED-43A9EAADB882}" type="slidenum">
              <a:rPr lang="el-GR">
                <a:solidFill>
                  <a:srgbClr val="FFFFFF"/>
                </a:solidFill>
              </a:rPr>
              <a:pPr>
                <a:defRPr/>
              </a:pPr>
              <a:t>‹#›</a:t>
            </a:fld>
            <a:endParaRPr lang="el-GR">
              <a:solidFill>
                <a:srgbClr val="FFFFFF"/>
              </a:solidFill>
            </a:endParaRPr>
          </a:p>
        </p:txBody>
      </p:sp>
    </p:spTree>
    <p:extLst>
      <p:ext uri="{BB962C8B-B14F-4D97-AF65-F5344CB8AC3E}">
        <p14:creationId xmlns:p14="http://schemas.microsoft.com/office/powerpoint/2010/main" val="17938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F4DE636-72A6-4D22-A16A-50A3AB98935B}" type="datetimeFigureOut">
              <a:rPr lang="el-GR" smtClean="0"/>
              <a:t>18/7/2016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75820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F4DE636-72A6-4D22-A16A-50A3AB98935B}" type="datetimeFigureOut">
              <a:rPr lang="el-GR" smtClean="0"/>
              <a:t>18/7/2016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302210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F4DE636-72A6-4D22-A16A-50A3AB98935B}" type="datetimeFigureOut">
              <a:rPr lang="el-GR" smtClean="0"/>
              <a:t>18/7/2016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348926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DE636-72A6-4D22-A16A-50A3AB98935B}" type="datetimeFigureOut">
              <a:rPr lang="el-GR" smtClean="0"/>
              <a:t>18/7/2016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363200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DE636-72A6-4D22-A16A-50A3AB98935B}" type="datetimeFigureOut">
              <a:rPr lang="el-GR" smtClean="0"/>
              <a:t>18/7/2016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288488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DE636-72A6-4D22-A16A-50A3AB98935B}" type="datetimeFigureOut">
              <a:rPr lang="el-GR" smtClean="0"/>
              <a:t>18/7/2016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01E1947-132C-4099-9875-99EC563B2576}" type="slidenum">
              <a:rPr lang="el-GR" smtClean="0"/>
              <a:t>‹#›</a:t>
            </a:fld>
            <a:endParaRPr lang="el-GR"/>
          </a:p>
        </p:txBody>
      </p:sp>
    </p:spTree>
    <p:extLst>
      <p:ext uri="{BB962C8B-B14F-4D97-AF65-F5344CB8AC3E}">
        <p14:creationId xmlns:p14="http://schemas.microsoft.com/office/powerpoint/2010/main" val="285135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DE636-72A6-4D22-A16A-50A3AB98935B}" type="datetimeFigureOut">
              <a:rPr lang="el-GR" smtClean="0"/>
              <a:t>18/7/2016</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E1947-132C-4099-9875-99EC563B2576}" type="slidenum">
              <a:rPr lang="el-GR" smtClean="0"/>
              <a:t>‹#›</a:t>
            </a:fld>
            <a:endParaRPr lang="el-GR"/>
          </a:p>
        </p:txBody>
      </p:sp>
    </p:spTree>
    <p:extLst>
      <p:ext uri="{BB962C8B-B14F-4D97-AF65-F5344CB8AC3E}">
        <p14:creationId xmlns:p14="http://schemas.microsoft.com/office/powerpoint/2010/main" val="393256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2" name="Picture 8" descr="Picture in Document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fontAlgn="base">
              <a:spcBef>
                <a:spcPct val="0"/>
              </a:spcBef>
              <a:spcAft>
                <a:spcPct val="0"/>
              </a:spcAft>
            </a:pPr>
            <a:fld id="{4DCC7CBA-667B-4D6F-9530-9E02AECB30A2}"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00805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iming>
    <p:tnLst>
      <p:par>
        <p:cTn id="1" dur="indefinite" restart="never" nodeType="tmRoot"/>
      </p:par>
    </p:tnLst>
  </p:timing>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10906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fontAlgn="base">
              <a:spcBef>
                <a:spcPct val="0"/>
              </a:spcBef>
              <a:spcAft>
                <a:spcPct val="0"/>
              </a:spcAft>
              <a:defRPr/>
            </a:pPr>
            <a:r>
              <a:rPr lang="en-US">
                <a:solidFill>
                  <a:srgbClr val="FFFFFF"/>
                </a:solidFill>
              </a:rPr>
              <a:t>22/3/2011</a:t>
            </a:r>
            <a:endParaRPr lang="el-GR">
              <a:solidFill>
                <a:srgbClr val="FFFFFF"/>
              </a:solidFill>
            </a:endParaRPr>
          </a:p>
        </p:txBody>
      </p:sp>
      <p:sp>
        <p:nvSpPr>
          <p:cNvPr id="1029" name="Rectangle 5"/>
          <p:cNvSpPr>
            <a:spLocks noGrp="1" noChangeArrowheads="1"/>
          </p:cNvSpPr>
          <p:nvPr>
            <p:ph type="ftr" sz="quarter" idx="3"/>
          </p:nvPr>
        </p:nvSpPr>
        <p:spPr bwMode="auto">
          <a:xfrm>
            <a:off x="1619250" y="6245225"/>
            <a:ext cx="6553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r>
              <a:rPr lang="en-US">
                <a:solidFill>
                  <a:srgbClr val="FFFFFF"/>
                </a:solidFill>
              </a:rPr>
              <a:t>Partner No. 0-UNIVERSITY OF THESSALY</a:t>
            </a:r>
            <a:endParaRPr lang="el-GR">
              <a:solidFill>
                <a:srgbClr val="FFFFFF"/>
              </a:solidFill>
            </a:endParaRPr>
          </a:p>
        </p:txBody>
      </p:sp>
      <p:sp>
        <p:nvSpPr>
          <p:cNvPr id="1030" name="Rectangle 6"/>
          <p:cNvSpPr>
            <a:spLocks noGrp="1" noChangeArrowheads="1"/>
          </p:cNvSpPr>
          <p:nvPr>
            <p:ph type="sldNum" sz="quarter" idx="4"/>
          </p:nvPr>
        </p:nvSpPr>
        <p:spPr bwMode="auto">
          <a:xfrm>
            <a:off x="8243888" y="6245225"/>
            <a:ext cx="4429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B4BEDAB-FD8C-467A-98A6-067B4F9A77C7}" type="slidenum">
              <a:rPr lang="el-GR">
                <a:solidFill>
                  <a:srgbClr val="FFFFFF"/>
                </a:solidFill>
              </a:rPr>
              <a:pPr fontAlgn="base">
                <a:spcBef>
                  <a:spcPct val="0"/>
                </a:spcBef>
                <a:spcAft>
                  <a:spcPct val="0"/>
                </a:spcAft>
                <a:defRPr/>
              </a:pPr>
              <a:t>‹#›</a:t>
            </a:fld>
            <a:endParaRPr lang="el-GR">
              <a:solidFill>
                <a:srgbClr val="FFFFFF"/>
              </a:solidFill>
            </a:endParaRPr>
          </a:p>
        </p:txBody>
      </p:sp>
      <p:pic>
        <p:nvPicPr>
          <p:cNvPr id="3079"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91350" y="0"/>
            <a:ext cx="21526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562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24750" y="6253163"/>
            <a:ext cx="6810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57174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2" Type="http://schemas.openxmlformats.org/officeDocument/2006/relationships/hyperlink" Target="http://ecoqualifyiii.uth.cs.teilar.gr/home/" TargetMode="Externa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hyperlink" Target="http://www.adam-europe.eu/" TargetMode="Externa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hyperlink" Target="http://ecoqualifyiii.uth.cs.teilar.gr/home/" TargetMode="Externa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Companies of all types and sectors use quality as a strategic touchstone and organizing principle. </a:t>
            </a:r>
            <a:endParaRPr lang="el-GR" dirty="0"/>
          </a:p>
        </p:txBody>
      </p:sp>
      <p:sp>
        <p:nvSpPr>
          <p:cNvPr id="3" name="Subtitle 2"/>
          <p:cNvSpPr>
            <a:spLocks noGrp="1"/>
          </p:cNvSpPr>
          <p:nvPr>
            <p:ph type="subTitle" idx="1"/>
          </p:nvPr>
        </p:nvSpPr>
        <p:spPr/>
        <p:txBody>
          <a:bodyPr>
            <a:normAutofit/>
          </a:bodyPr>
          <a:lstStyle/>
          <a:p>
            <a:endParaRPr lang="el-GR" dirty="0"/>
          </a:p>
        </p:txBody>
      </p:sp>
    </p:spTree>
    <p:extLst>
      <p:ext uri="{BB962C8B-B14F-4D97-AF65-F5344CB8AC3E}">
        <p14:creationId xmlns:p14="http://schemas.microsoft.com/office/powerpoint/2010/main" val="320504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likelihood of detecting a firm’s falsely claiming</a:t>
            </a:r>
            <a:endParaRPr lang="el-GR" dirty="0"/>
          </a:p>
        </p:txBody>
      </p:sp>
      <p:sp>
        <p:nvSpPr>
          <p:cNvPr id="3" name="Content Placeholder 2"/>
          <p:cNvSpPr>
            <a:spLocks noGrp="1"/>
          </p:cNvSpPr>
          <p:nvPr>
            <p:ph idx="1"/>
          </p:nvPr>
        </p:nvSpPr>
        <p:spPr/>
        <p:txBody>
          <a:bodyPr/>
          <a:lstStyle/>
          <a:p>
            <a:r>
              <a:rPr lang="en-GB" dirty="0" smtClean="0"/>
              <a:t>the </a:t>
            </a:r>
            <a:r>
              <a:rPr lang="en-GB" dirty="0"/>
              <a:t>amount of monitoring in the respective product category </a:t>
            </a:r>
            <a:endParaRPr lang="en-GB" dirty="0"/>
          </a:p>
          <a:p>
            <a:r>
              <a:rPr lang="en-GB" dirty="0" smtClean="0"/>
              <a:t>whether </a:t>
            </a:r>
            <a:r>
              <a:rPr lang="en-GB" dirty="0"/>
              <a:t>the company is famous enough for newspaper reports. </a:t>
            </a:r>
            <a:endParaRPr lang="el-GR" dirty="0"/>
          </a:p>
        </p:txBody>
      </p:sp>
    </p:spTree>
    <p:extLst>
      <p:ext uri="{BB962C8B-B14F-4D97-AF65-F5344CB8AC3E}">
        <p14:creationId xmlns:p14="http://schemas.microsoft.com/office/powerpoint/2010/main" val="125439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Specific </a:t>
            </a:r>
            <a:r>
              <a:rPr lang="en-GB" sz="3600" dirty="0"/>
              <a:t>marketing investments (advertising, branding) bind manufacturers</a:t>
            </a:r>
            <a:endParaRPr lang="el-GR" sz="3600" dirty="0"/>
          </a:p>
        </p:txBody>
      </p:sp>
      <p:sp>
        <p:nvSpPr>
          <p:cNvPr id="3" name="Content Placeholder 2"/>
          <p:cNvSpPr>
            <a:spLocks noGrp="1"/>
          </p:cNvSpPr>
          <p:nvPr>
            <p:ph idx="1"/>
          </p:nvPr>
        </p:nvSpPr>
        <p:spPr/>
        <p:txBody>
          <a:bodyPr>
            <a:normAutofit lnSpcReduction="10000"/>
          </a:bodyPr>
          <a:lstStyle/>
          <a:p>
            <a:pPr marL="0" indent="0">
              <a:buNone/>
            </a:pPr>
            <a:r>
              <a:rPr lang="en-GB" dirty="0"/>
              <a:t>even though high information asymmetries create strong incentives for cheating </a:t>
            </a:r>
            <a:endParaRPr lang="el-GR" dirty="0"/>
          </a:p>
          <a:p>
            <a:endParaRPr lang="en-GB" dirty="0" smtClean="0"/>
          </a:p>
          <a:p>
            <a:r>
              <a:rPr lang="en-GB" dirty="0" smtClean="0"/>
              <a:t>Assuming </a:t>
            </a:r>
            <a:r>
              <a:rPr lang="en-GB" dirty="0"/>
              <a:t>a strict third-party monitoring and a high disclosure rate, credence goods could theoretically be treated as experience </a:t>
            </a:r>
            <a:r>
              <a:rPr lang="en-GB" dirty="0" smtClean="0"/>
              <a:t>goods</a:t>
            </a:r>
          </a:p>
          <a:p>
            <a:r>
              <a:rPr lang="en-GB" dirty="0" smtClean="0"/>
              <a:t> </a:t>
            </a:r>
            <a:r>
              <a:rPr lang="en-GB" dirty="0"/>
              <a:t>Third parties supplying customers with information about credence goods result in reliable quality signals </a:t>
            </a:r>
            <a:endParaRPr lang="en-GB" dirty="0" smtClean="0"/>
          </a:p>
        </p:txBody>
      </p:sp>
    </p:spTree>
    <p:extLst>
      <p:ext uri="{BB962C8B-B14F-4D97-AF65-F5344CB8AC3E}">
        <p14:creationId xmlns:p14="http://schemas.microsoft.com/office/powerpoint/2010/main" val="137288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Quality Awards</a:t>
            </a:r>
            <a:r>
              <a:rPr lang="el-GR" dirty="0"/>
              <a:t/>
            </a:r>
            <a:br>
              <a:rPr lang="el-GR" dirty="0"/>
            </a:br>
            <a:endParaRPr lang="el-GR" dirty="0"/>
          </a:p>
        </p:txBody>
      </p:sp>
      <p:sp>
        <p:nvSpPr>
          <p:cNvPr id="3" name="Content Placeholder 2"/>
          <p:cNvSpPr>
            <a:spLocks noGrp="1"/>
          </p:cNvSpPr>
          <p:nvPr>
            <p:ph idx="1"/>
          </p:nvPr>
        </p:nvSpPr>
        <p:spPr/>
        <p:txBody>
          <a:bodyPr/>
          <a:lstStyle/>
          <a:p>
            <a:r>
              <a:rPr lang="en-GB" dirty="0" smtClean="0"/>
              <a:t>1951</a:t>
            </a:r>
            <a:r>
              <a:rPr lang="en-GB" dirty="0"/>
              <a:t>, Japan </a:t>
            </a:r>
            <a:r>
              <a:rPr lang="en-GB" dirty="0" smtClean="0"/>
              <a:t>through </a:t>
            </a:r>
            <a:r>
              <a:rPr lang="en-GB" dirty="0"/>
              <a:t>the establishment of the Deming </a:t>
            </a:r>
            <a:r>
              <a:rPr lang="en-GB" dirty="0" smtClean="0"/>
              <a:t>Prize</a:t>
            </a:r>
          </a:p>
          <a:p>
            <a:r>
              <a:rPr lang="en-GB" dirty="0" smtClean="0"/>
              <a:t>Inspired </a:t>
            </a:r>
            <a:r>
              <a:rPr lang="en-GB" dirty="0"/>
              <a:t>by the successful development in Japan, several other countries established, at the end of the 1980s, programs to recognise quality practices taking place in organisations </a:t>
            </a:r>
            <a:endParaRPr lang="el-GR" dirty="0"/>
          </a:p>
        </p:txBody>
      </p:sp>
    </p:spTree>
    <p:extLst>
      <p:ext uri="{BB962C8B-B14F-4D97-AF65-F5344CB8AC3E}">
        <p14:creationId xmlns:p14="http://schemas.microsoft.com/office/powerpoint/2010/main" val="243621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usually based on the methodology of self-assessment</a:t>
            </a:r>
            <a:endParaRPr lang="el-GR"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a:t>
            </a:r>
            <a:r>
              <a:rPr lang="en-GB" dirty="0" smtClean="0"/>
              <a:t>EFQM 1996]: </a:t>
            </a:r>
            <a:r>
              <a:rPr lang="en-GB" dirty="0"/>
              <a:t>self-assessment is “a comprehensive, systematic and regular review of an organisation’s activities and results referenced against a model of business excellence”. </a:t>
            </a:r>
            <a:endParaRPr lang="en-GB" dirty="0" smtClean="0"/>
          </a:p>
          <a:p>
            <a:pPr marL="0" indent="0">
              <a:buNone/>
            </a:pPr>
            <a:r>
              <a:rPr lang="en-GB" dirty="0" smtClean="0"/>
              <a:t>During </a:t>
            </a:r>
            <a:r>
              <a:rPr lang="en-GB" dirty="0"/>
              <a:t>both a quality award process and self-assessment, the organisations pass through the four phases of the improvement cycle </a:t>
            </a:r>
            <a:endParaRPr lang="en-GB" dirty="0" smtClean="0"/>
          </a:p>
          <a:p>
            <a:r>
              <a:rPr lang="en-GB" dirty="0"/>
              <a:t>P</a:t>
            </a:r>
            <a:r>
              <a:rPr lang="en-GB" dirty="0" smtClean="0"/>
              <a:t>lan</a:t>
            </a:r>
            <a:r>
              <a:rPr lang="en-GB" dirty="0"/>
              <a:t>, </a:t>
            </a:r>
            <a:endParaRPr lang="en-GB" dirty="0" smtClean="0"/>
          </a:p>
          <a:p>
            <a:r>
              <a:rPr lang="en-GB" dirty="0" smtClean="0"/>
              <a:t>Do</a:t>
            </a:r>
            <a:endParaRPr lang="en-GB" dirty="0"/>
          </a:p>
          <a:p>
            <a:r>
              <a:rPr lang="en-GB" dirty="0"/>
              <a:t>S</a:t>
            </a:r>
            <a:r>
              <a:rPr lang="en-GB" dirty="0" smtClean="0"/>
              <a:t>tudy</a:t>
            </a:r>
          </a:p>
          <a:p>
            <a:r>
              <a:rPr lang="en-GB" dirty="0" smtClean="0"/>
              <a:t>Act</a:t>
            </a:r>
          </a:p>
        </p:txBody>
      </p:sp>
    </p:spTree>
    <p:extLst>
      <p:ext uri="{BB962C8B-B14F-4D97-AF65-F5344CB8AC3E}">
        <p14:creationId xmlns:p14="http://schemas.microsoft.com/office/powerpoint/2010/main" val="211127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major benefits of participating in a quality award process</a:t>
            </a:r>
          </a:p>
        </p:txBody>
      </p:sp>
      <p:sp>
        <p:nvSpPr>
          <p:cNvPr id="3" name="Content Placeholder 2"/>
          <p:cNvSpPr>
            <a:spLocks noGrp="1"/>
          </p:cNvSpPr>
          <p:nvPr>
            <p:ph idx="1"/>
          </p:nvPr>
        </p:nvSpPr>
        <p:spPr/>
        <p:txBody>
          <a:bodyPr>
            <a:normAutofit/>
          </a:bodyPr>
          <a:lstStyle/>
          <a:p>
            <a:r>
              <a:rPr lang="el-GR" dirty="0" smtClean="0"/>
              <a:t>greater </a:t>
            </a:r>
            <a:r>
              <a:rPr lang="el-GR" dirty="0"/>
              <a:t>focus on improved work </a:t>
            </a:r>
            <a:r>
              <a:rPr lang="el-GR" dirty="0" smtClean="0"/>
              <a:t>processes customers</a:t>
            </a:r>
            <a:endParaRPr lang="en-US" dirty="0" smtClean="0"/>
          </a:p>
          <a:p>
            <a:r>
              <a:rPr lang="el-GR" dirty="0" smtClean="0"/>
              <a:t>an </a:t>
            </a:r>
            <a:r>
              <a:rPr lang="el-GR" dirty="0"/>
              <a:t>impact on “committed leadership”, “participation by everyone” and “management by facts”.</a:t>
            </a:r>
            <a:endParaRPr lang="el-GR" dirty="0"/>
          </a:p>
        </p:txBody>
      </p:sp>
    </p:spTree>
    <p:extLst>
      <p:ext uri="{BB962C8B-B14F-4D97-AF65-F5344CB8AC3E}">
        <p14:creationId xmlns:p14="http://schemas.microsoft.com/office/powerpoint/2010/main" val="288043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774700" y="990600"/>
            <a:ext cx="83693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lnSpc>
                <a:spcPct val="50000"/>
              </a:lnSpc>
              <a:spcBef>
                <a:spcPct val="50000"/>
              </a:spcBef>
              <a:spcAft>
                <a:spcPct val="0"/>
              </a:spcAft>
              <a:buFontTx/>
              <a:buChar char="•"/>
            </a:pPr>
            <a:r>
              <a:rPr lang="en-US" b="1">
                <a:solidFill>
                  <a:srgbClr val="FFFFFF"/>
                </a:solidFill>
                <a:latin typeface="Arial" charset="0"/>
              </a:rPr>
              <a:t>Project Identity</a:t>
            </a:r>
            <a:r>
              <a:rPr lang="el-GR" b="1">
                <a:solidFill>
                  <a:srgbClr val="FFFFFF"/>
                </a:solidFill>
                <a:latin typeface="Arial" charset="0"/>
              </a:rPr>
              <a:t> </a:t>
            </a:r>
          </a:p>
          <a:p>
            <a:pPr eaLnBrk="0" fontAlgn="base" hangingPunct="0">
              <a:lnSpc>
                <a:spcPct val="50000"/>
              </a:lnSpc>
              <a:spcBef>
                <a:spcPct val="50000"/>
              </a:spcBef>
              <a:spcAft>
                <a:spcPct val="0"/>
              </a:spcAft>
              <a:buFontTx/>
              <a:buChar char="•"/>
            </a:pPr>
            <a:r>
              <a:rPr lang="en-US" b="1">
                <a:solidFill>
                  <a:srgbClr val="FFFFFF"/>
                </a:solidFill>
                <a:latin typeface="Arial" charset="0"/>
              </a:rPr>
              <a:t>Importance</a:t>
            </a:r>
            <a:endParaRPr lang="el-GR" b="1">
              <a:solidFill>
                <a:srgbClr val="FFFFFF"/>
              </a:solidFill>
              <a:latin typeface="Arial" charset="0"/>
            </a:endParaRPr>
          </a:p>
          <a:p>
            <a:pPr eaLnBrk="0" fontAlgn="base" hangingPunct="0">
              <a:lnSpc>
                <a:spcPct val="50000"/>
              </a:lnSpc>
              <a:spcBef>
                <a:spcPct val="50000"/>
              </a:spcBef>
              <a:spcAft>
                <a:spcPct val="0"/>
              </a:spcAft>
              <a:buFontTx/>
              <a:buChar char="•"/>
            </a:pPr>
            <a:r>
              <a:rPr lang="en-US" b="1">
                <a:solidFill>
                  <a:srgbClr val="FFFFFF"/>
                </a:solidFill>
                <a:latin typeface="Arial" charset="0"/>
              </a:rPr>
              <a:t>Cost / Financing</a:t>
            </a:r>
            <a:endParaRPr lang="el-GR" b="1">
              <a:solidFill>
                <a:srgbClr val="FFFFFF"/>
              </a:solidFill>
              <a:latin typeface="Arial" charset="0"/>
            </a:endParaRPr>
          </a:p>
        </p:txBody>
      </p:sp>
      <p:sp>
        <p:nvSpPr>
          <p:cNvPr id="392195" name="Text Box 3"/>
          <p:cNvSpPr txBox="1">
            <a:spLocks noChangeArrowheads="1"/>
          </p:cNvSpPr>
          <p:nvPr/>
        </p:nvSpPr>
        <p:spPr bwMode="auto">
          <a:xfrm>
            <a:off x="990600" y="228600"/>
            <a:ext cx="6276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F8DE6E"/>
                </a:solidFill>
                <a:latin typeface="Arial" charset="0"/>
              </a:rPr>
              <a:t>THE PROJECT</a:t>
            </a:r>
            <a:r>
              <a:rPr lang="el-GR" sz="2800" b="1">
                <a:solidFill>
                  <a:srgbClr val="F8DE6E"/>
                </a:solidFill>
                <a:latin typeface="Arial" charset="0"/>
              </a:rPr>
              <a:t> </a:t>
            </a:r>
            <a:endParaRPr lang="en-GB" sz="2800" b="1">
              <a:solidFill>
                <a:srgbClr val="F8DE6E"/>
              </a:solidFill>
              <a:latin typeface="Arial" charset="0"/>
            </a:endParaRPr>
          </a:p>
        </p:txBody>
      </p:sp>
      <p:sp>
        <p:nvSpPr>
          <p:cNvPr id="392196" name="Text Box 4"/>
          <p:cNvSpPr txBox="1">
            <a:spLocks noChangeArrowheads="1"/>
          </p:cNvSpPr>
          <p:nvPr/>
        </p:nvSpPr>
        <p:spPr bwMode="auto">
          <a:xfrm>
            <a:off x="1219200" y="2286000"/>
            <a:ext cx="6276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F8DE6E"/>
                </a:solidFill>
                <a:latin typeface="Arial" charset="0"/>
              </a:rPr>
              <a:t>THE COMPANY</a:t>
            </a:r>
            <a:endParaRPr lang="en-GB" sz="2800" b="1">
              <a:solidFill>
                <a:srgbClr val="F8DE6E"/>
              </a:solidFill>
              <a:latin typeface="Arial" charset="0"/>
            </a:endParaRPr>
          </a:p>
        </p:txBody>
      </p:sp>
      <p:sp>
        <p:nvSpPr>
          <p:cNvPr id="392197" name="Text Box 5"/>
          <p:cNvSpPr txBox="1">
            <a:spLocks noChangeArrowheads="1"/>
          </p:cNvSpPr>
          <p:nvPr/>
        </p:nvSpPr>
        <p:spPr bwMode="auto">
          <a:xfrm>
            <a:off x="774700" y="2971800"/>
            <a:ext cx="8369300"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lnSpc>
                <a:spcPct val="50000"/>
              </a:lnSpc>
              <a:spcBef>
                <a:spcPct val="50000"/>
              </a:spcBef>
              <a:spcAft>
                <a:spcPct val="0"/>
              </a:spcAft>
              <a:buFontTx/>
              <a:buChar char="•"/>
            </a:pPr>
            <a:r>
              <a:rPr lang="en-US" b="1">
                <a:solidFill>
                  <a:srgbClr val="FFFFFF"/>
                </a:solidFill>
                <a:latin typeface="Arial" charset="0"/>
              </a:rPr>
              <a:t>Institutional Framework</a:t>
            </a:r>
            <a:r>
              <a:rPr lang="el-GR" b="1">
                <a:solidFill>
                  <a:srgbClr val="FFFFFF"/>
                </a:solidFill>
                <a:latin typeface="Arial" charset="0"/>
              </a:rPr>
              <a:t> </a:t>
            </a:r>
          </a:p>
          <a:p>
            <a:pPr eaLnBrk="0" fontAlgn="base" hangingPunct="0">
              <a:lnSpc>
                <a:spcPct val="50000"/>
              </a:lnSpc>
              <a:spcBef>
                <a:spcPct val="50000"/>
              </a:spcBef>
              <a:spcAft>
                <a:spcPct val="0"/>
              </a:spcAft>
              <a:buFontTx/>
              <a:buChar char="•"/>
            </a:pPr>
            <a:r>
              <a:rPr lang="en-US" b="1">
                <a:solidFill>
                  <a:srgbClr val="FFFFFF"/>
                </a:solidFill>
                <a:latin typeface="Arial" charset="0"/>
              </a:rPr>
              <a:t>Organisation</a:t>
            </a:r>
            <a:endParaRPr lang="el-GR" b="1">
              <a:solidFill>
                <a:srgbClr val="FFFFFF"/>
              </a:solidFill>
              <a:latin typeface="Arial" charset="0"/>
            </a:endParaRPr>
          </a:p>
          <a:p>
            <a:pPr eaLnBrk="0" fontAlgn="base" hangingPunct="0">
              <a:lnSpc>
                <a:spcPct val="50000"/>
              </a:lnSpc>
              <a:spcBef>
                <a:spcPct val="50000"/>
              </a:spcBef>
              <a:spcAft>
                <a:spcPct val="0"/>
              </a:spcAft>
              <a:buFontTx/>
              <a:buChar char="•"/>
            </a:pPr>
            <a:endParaRPr lang="el-GR" b="1">
              <a:solidFill>
                <a:srgbClr val="FFFFFF"/>
              </a:solidFill>
              <a:latin typeface="Arial" charset="0"/>
            </a:endParaRPr>
          </a:p>
        </p:txBody>
      </p:sp>
      <p:sp>
        <p:nvSpPr>
          <p:cNvPr id="392198" name="Text Box 6"/>
          <p:cNvSpPr txBox="1">
            <a:spLocks noChangeArrowheads="1"/>
          </p:cNvSpPr>
          <p:nvPr/>
        </p:nvSpPr>
        <p:spPr bwMode="auto">
          <a:xfrm>
            <a:off x="1371600" y="3886200"/>
            <a:ext cx="6276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a:solidFill>
                  <a:srgbClr val="F8DE6E"/>
                </a:solidFill>
                <a:latin typeface="Arial" charset="0"/>
              </a:rPr>
              <a:t>THE OUTPUT</a:t>
            </a:r>
            <a:endParaRPr lang="en-GB" sz="2800" b="1">
              <a:solidFill>
                <a:srgbClr val="F8DE6E"/>
              </a:solidFill>
              <a:latin typeface="Arial" charset="0"/>
            </a:endParaRPr>
          </a:p>
        </p:txBody>
      </p:sp>
      <p:sp>
        <p:nvSpPr>
          <p:cNvPr id="392199" name="Text Box 7"/>
          <p:cNvSpPr txBox="1">
            <a:spLocks noChangeArrowheads="1"/>
          </p:cNvSpPr>
          <p:nvPr/>
        </p:nvSpPr>
        <p:spPr bwMode="auto">
          <a:xfrm>
            <a:off x="774700" y="4557713"/>
            <a:ext cx="8369300"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lnSpc>
                <a:spcPct val="50000"/>
              </a:lnSpc>
              <a:spcBef>
                <a:spcPct val="50000"/>
              </a:spcBef>
              <a:spcAft>
                <a:spcPct val="0"/>
              </a:spcAft>
              <a:buFontTx/>
              <a:buChar char="•"/>
            </a:pPr>
            <a:r>
              <a:rPr lang="en-US" b="1">
                <a:solidFill>
                  <a:srgbClr val="FFFFFF"/>
                </a:solidFill>
                <a:latin typeface="Arial" charset="0"/>
              </a:rPr>
              <a:t>Opening of sections to traffic</a:t>
            </a:r>
            <a:r>
              <a:rPr lang="el-GR" b="1">
                <a:solidFill>
                  <a:srgbClr val="FFFFFF"/>
                </a:solidFill>
                <a:latin typeface="Arial" charset="0"/>
              </a:rPr>
              <a:t> </a:t>
            </a:r>
          </a:p>
          <a:p>
            <a:pPr eaLnBrk="0" fontAlgn="base" hangingPunct="0">
              <a:lnSpc>
                <a:spcPct val="50000"/>
              </a:lnSpc>
              <a:spcBef>
                <a:spcPct val="50000"/>
              </a:spcBef>
              <a:spcAft>
                <a:spcPct val="0"/>
              </a:spcAft>
              <a:buFontTx/>
              <a:buChar char="•"/>
            </a:pPr>
            <a:r>
              <a:rPr lang="en-US" b="1">
                <a:solidFill>
                  <a:srgbClr val="FFFFFF"/>
                </a:solidFill>
                <a:latin typeface="Arial" charset="0"/>
              </a:rPr>
              <a:t>Other Projects</a:t>
            </a:r>
            <a:r>
              <a:rPr lang="el-GR" b="1">
                <a:solidFill>
                  <a:srgbClr val="FFFFFF"/>
                </a:solidFill>
                <a:latin typeface="Arial" charset="0"/>
              </a:rPr>
              <a:t> </a:t>
            </a:r>
          </a:p>
          <a:p>
            <a:pPr eaLnBrk="0" fontAlgn="base" hangingPunct="0">
              <a:lnSpc>
                <a:spcPct val="50000"/>
              </a:lnSpc>
              <a:spcBef>
                <a:spcPct val="50000"/>
              </a:spcBef>
              <a:spcAft>
                <a:spcPct val="0"/>
              </a:spcAft>
              <a:buFontTx/>
              <a:buChar char="•"/>
            </a:pPr>
            <a:r>
              <a:rPr lang="en-US" b="1">
                <a:solidFill>
                  <a:srgbClr val="FFFFFF"/>
                </a:solidFill>
                <a:latin typeface="Arial" charset="0"/>
              </a:rPr>
              <a:t>Diffusion of experience</a:t>
            </a:r>
            <a:endParaRPr lang="el-GR" b="1">
              <a:solidFill>
                <a:srgbClr val="FFFFFF"/>
              </a:solidFill>
              <a:latin typeface="Arial" charset="0"/>
            </a:endParaRPr>
          </a:p>
        </p:txBody>
      </p:sp>
    </p:spTree>
    <p:extLst>
      <p:ext uri="{BB962C8B-B14F-4D97-AF65-F5344CB8AC3E}">
        <p14:creationId xmlns:p14="http://schemas.microsoft.com/office/powerpoint/2010/main" val="28990932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participating </a:t>
            </a:r>
            <a:r>
              <a:rPr lang="el-GR" dirty="0"/>
              <a:t>in the award </a:t>
            </a:r>
            <a:r>
              <a:rPr lang="el-GR" dirty="0" smtClean="0"/>
              <a:t>process</a:t>
            </a:r>
            <a:r>
              <a:rPr lang="en-US" dirty="0" smtClean="0"/>
              <a:t> benefits for </a:t>
            </a:r>
            <a:r>
              <a:rPr lang="el-GR" dirty="0"/>
              <a:t>quality award applicants </a:t>
            </a:r>
          </a:p>
        </p:txBody>
      </p:sp>
      <p:sp>
        <p:nvSpPr>
          <p:cNvPr id="3" name="Content Placeholder 2"/>
          <p:cNvSpPr>
            <a:spLocks noGrp="1"/>
          </p:cNvSpPr>
          <p:nvPr>
            <p:ph idx="1"/>
          </p:nvPr>
        </p:nvSpPr>
        <p:spPr/>
        <p:txBody>
          <a:bodyPr>
            <a:normAutofit/>
          </a:bodyPr>
          <a:lstStyle/>
          <a:p>
            <a:pPr marL="0" indent="0">
              <a:buNone/>
            </a:pPr>
            <a:r>
              <a:rPr lang="en-GB" dirty="0"/>
              <a:t>improvement areas, which can support actual improvements, are </a:t>
            </a:r>
            <a:r>
              <a:rPr lang="en-GB" dirty="0" smtClean="0"/>
              <a:t>identified</a:t>
            </a:r>
          </a:p>
          <a:p>
            <a:pPr marL="0" indent="0">
              <a:buNone/>
            </a:pPr>
            <a:r>
              <a:rPr lang="en-GB" dirty="0" smtClean="0"/>
              <a:t>executed </a:t>
            </a:r>
            <a:r>
              <a:rPr lang="en-GB" dirty="0"/>
              <a:t>improvements can result </a:t>
            </a:r>
            <a:r>
              <a:rPr lang="en-GB" dirty="0" smtClean="0"/>
              <a:t>in </a:t>
            </a:r>
          </a:p>
          <a:p>
            <a:pPr marL="0" indent="0">
              <a:buNone/>
            </a:pPr>
            <a:r>
              <a:rPr lang="en-GB" dirty="0" smtClean="0"/>
              <a:t>greater </a:t>
            </a:r>
            <a:r>
              <a:rPr lang="en-GB" dirty="0"/>
              <a:t>customer </a:t>
            </a:r>
            <a:r>
              <a:rPr lang="en-GB" dirty="0" smtClean="0"/>
              <a:t>orientation</a:t>
            </a:r>
          </a:p>
          <a:p>
            <a:pPr marL="0" indent="0">
              <a:buNone/>
            </a:pPr>
            <a:r>
              <a:rPr lang="en-GB" dirty="0" smtClean="0"/>
              <a:t>more </a:t>
            </a:r>
            <a:r>
              <a:rPr lang="en-GB" dirty="0"/>
              <a:t>effective and efficient </a:t>
            </a:r>
            <a:r>
              <a:rPr lang="en-GB" dirty="0" smtClean="0"/>
              <a:t>processes</a:t>
            </a:r>
          </a:p>
          <a:p>
            <a:pPr marL="0" indent="0">
              <a:buNone/>
            </a:pPr>
            <a:r>
              <a:rPr lang="en-GB" dirty="0" smtClean="0"/>
              <a:t>better </a:t>
            </a:r>
            <a:r>
              <a:rPr lang="en-GB" dirty="0"/>
              <a:t>employee </a:t>
            </a:r>
            <a:r>
              <a:rPr lang="en-GB" dirty="0" smtClean="0"/>
              <a:t>relations</a:t>
            </a:r>
          </a:p>
          <a:p>
            <a:pPr marL="0" indent="0">
              <a:buNone/>
            </a:pPr>
            <a:r>
              <a:rPr lang="en-GB" dirty="0" smtClean="0"/>
              <a:t>an </a:t>
            </a:r>
            <a:r>
              <a:rPr lang="en-GB" dirty="0"/>
              <a:t>increased profitability of the award applicants. </a:t>
            </a:r>
            <a:endParaRPr lang="el-GR" dirty="0"/>
          </a:p>
          <a:p>
            <a:endParaRPr lang="el-GR" dirty="0"/>
          </a:p>
        </p:txBody>
      </p:sp>
    </p:spTree>
    <p:extLst>
      <p:ext uri="{BB962C8B-B14F-4D97-AF65-F5344CB8AC3E}">
        <p14:creationId xmlns:p14="http://schemas.microsoft.com/office/powerpoint/2010/main" val="385977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Quality assurance systems and consumers </a:t>
            </a:r>
            <a:r>
              <a:rPr lang="el-GR" b="1" dirty="0"/>
              <a:t/>
            </a:r>
            <a:br>
              <a:rPr lang="el-GR" b="1" dirty="0"/>
            </a:br>
            <a:endParaRPr lang="el-GR" dirty="0"/>
          </a:p>
        </p:txBody>
      </p:sp>
    </p:spTree>
    <p:extLst>
      <p:ext uri="{BB962C8B-B14F-4D97-AF65-F5344CB8AC3E}">
        <p14:creationId xmlns:p14="http://schemas.microsoft.com/office/powerpoint/2010/main" val="107745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The concept of food quality</a:t>
            </a:r>
            <a:endParaRPr lang="el-GR" dirty="0"/>
          </a:p>
        </p:txBody>
      </p:sp>
      <p:sp>
        <p:nvSpPr>
          <p:cNvPr id="3" name="Content Placeholder 2"/>
          <p:cNvSpPr>
            <a:spLocks noGrp="1"/>
          </p:cNvSpPr>
          <p:nvPr>
            <p:ph idx="1"/>
          </p:nvPr>
        </p:nvSpPr>
        <p:spPr/>
        <p:txBody>
          <a:bodyPr>
            <a:normAutofit fontScale="85000" lnSpcReduction="10000"/>
          </a:bodyPr>
          <a:lstStyle/>
          <a:p>
            <a:pPr marL="0" indent="0">
              <a:buNone/>
            </a:pPr>
            <a:r>
              <a:rPr lang="el-GR" dirty="0"/>
              <a:t>the quality of food products, in conformity with consumer requirements and acceptance, is determined by their </a:t>
            </a:r>
            <a:endParaRPr lang="en-US" dirty="0" smtClean="0"/>
          </a:p>
          <a:p>
            <a:r>
              <a:rPr lang="el-GR" dirty="0" smtClean="0"/>
              <a:t>sensory attributes</a:t>
            </a:r>
            <a:endParaRPr lang="en-US" dirty="0" smtClean="0"/>
          </a:p>
          <a:p>
            <a:r>
              <a:rPr lang="el-GR" dirty="0" smtClean="0"/>
              <a:t>chemical composition</a:t>
            </a:r>
            <a:endParaRPr lang="en-US" dirty="0" smtClean="0"/>
          </a:p>
          <a:p>
            <a:r>
              <a:rPr lang="el-GR" dirty="0" smtClean="0"/>
              <a:t>physical </a:t>
            </a:r>
            <a:r>
              <a:rPr lang="el-GR" dirty="0"/>
              <a:t>properties, </a:t>
            </a:r>
            <a:endParaRPr lang="en-US" dirty="0" smtClean="0"/>
          </a:p>
          <a:p>
            <a:r>
              <a:rPr lang="el-GR" dirty="0" smtClean="0"/>
              <a:t>level </a:t>
            </a:r>
            <a:r>
              <a:rPr lang="el-GR" dirty="0"/>
              <a:t>of microbiological and toxicological </a:t>
            </a:r>
            <a:r>
              <a:rPr lang="el-GR" dirty="0" smtClean="0"/>
              <a:t>contaminants</a:t>
            </a:r>
            <a:endParaRPr lang="en-US" dirty="0" smtClean="0"/>
          </a:p>
          <a:p>
            <a:r>
              <a:rPr lang="el-GR" dirty="0" smtClean="0"/>
              <a:t>shelf-life</a:t>
            </a:r>
            <a:endParaRPr lang="en-US" dirty="0" smtClean="0"/>
          </a:p>
          <a:p>
            <a:r>
              <a:rPr lang="el-GR" dirty="0" smtClean="0"/>
              <a:t>packaging </a:t>
            </a:r>
            <a:r>
              <a:rPr lang="el-GR" dirty="0"/>
              <a:t>and labeling </a:t>
            </a:r>
            <a:endParaRPr lang="en-US" dirty="0"/>
          </a:p>
          <a:p>
            <a:pPr marL="0" indent="0">
              <a:buNone/>
            </a:pPr>
            <a:r>
              <a:rPr lang="en-US" dirty="0" smtClean="0"/>
              <a:t>F</a:t>
            </a:r>
            <a:r>
              <a:rPr lang="el-GR" dirty="0" smtClean="0"/>
              <a:t>ood </a:t>
            </a:r>
            <a:r>
              <a:rPr lang="el-GR" dirty="0"/>
              <a:t>safety has primary significance for food quality</a:t>
            </a:r>
            <a:endParaRPr lang="el-GR" dirty="0"/>
          </a:p>
        </p:txBody>
      </p:sp>
    </p:spTree>
    <p:extLst>
      <p:ext uri="{BB962C8B-B14F-4D97-AF65-F5344CB8AC3E}">
        <p14:creationId xmlns:p14="http://schemas.microsoft.com/office/powerpoint/2010/main" val="334162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the consumer is the key to defining quality</a:t>
            </a:r>
            <a:endParaRPr lang="el-GR" dirty="0"/>
          </a:p>
        </p:txBody>
      </p:sp>
      <p:sp>
        <p:nvSpPr>
          <p:cNvPr id="3" name="Content Placeholder 2"/>
          <p:cNvSpPr>
            <a:spLocks noGrp="1"/>
          </p:cNvSpPr>
          <p:nvPr>
            <p:ph idx="1"/>
          </p:nvPr>
        </p:nvSpPr>
        <p:spPr/>
        <p:txBody>
          <a:bodyPr/>
          <a:lstStyle/>
          <a:p>
            <a:pPr marL="0" indent="0">
              <a:buNone/>
            </a:pPr>
            <a:r>
              <a:rPr lang="el-GR" i="1" dirty="0" smtClean="0"/>
              <a:t>What </a:t>
            </a:r>
            <a:r>
              <a:rPr lang="el-GR" i="1" dirty="0"/>
              <a:t>is quality?</a:t>
            </a:r>
            <a:r>
              <a:rPr lang="el-GR" dirty="0"/>
              <a:t> </a:t>
            </a:r>
            <a:endParaRPr lang="en-US" dirty="0" smtClean="0"/>
          </a:p>
          <a:p>
            <a:pPr marL="0" indent="0">
              <a:buNone/>
            </a:pPr>
            <a:r>
              <a:rPr lang="el-GR" dirty="0" smtClean="0"/>
              <a:t>Many </a:t>
            </a:r>
            <a:r>
              <a:rPr lang="el-GR" dirty="0"/>
              <a:t>people have difficulty answering this. </a:t>
            </a:r>
            <a:endParaRPr lang="en-US" dirty="0" smtClean="0"/>
          </a:p>
          <a:p>
            <a:pPr marL="0" indent="0">
              <a:buNone/>
            </a:pPr>
            <a:r>
              <a:rPr lang="el-GR" dirty="0" smtClean="0"/>
              <a:t>A </a:t>
            </a:r>
            <a:r>
              <a:rPr lang="el-GR" dirty="0"/>
              <a:t>common response is, </a:t>
            </a:r>
            <a:r>
              <a:rPr lang="el-GR" i="1" dirty="0"/>
              <a:t>“I can’t define quality, but I know it when I see it.”</a:t>
            </a:r>
            <a:r>
              <a:rPr lang="el-GR" dirty="0"/>
              <a:t> </a:t>
            </a:r>
            <a:endParaRPr lang="en-US" dirty="0" smtClean="0"/>
          </a:p>
          <a:p>
            <a:pPr marL="0" indent="0">
              <a:buNone/>
            </a:pPr>
            <a:r>
              <a:rPr lang="el-GR" dirty="0" smtClean="0"/>
              <a:t>Inability </a:t>
            </a:r>
            <a:r>
              <a:rPr lang="el-GR" dirty="0"/>
              <a:t>to define quality does not, however, preclude interest and strong opinions regarding the concept</a:t>
            </a:r>
            <a:endParaRPr lang="el-GR" dirty="0"/>
          </a:p>
        </p:txBody>
      </p:sp>
    </p:spTree>
    <p:extLst>
      <p:ext uri="{BB962C8B-B14F-4D97-AF65-F5344CB8AC3E}">
        <p14:creationId xmlns:p14="http://schemas.microsoft.com/office/powerpoint/2010/main" val="7243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a:t>
            </a:r>
            <a:r>
              <a:rPr lang="en-GB" dirty="0"/>
              <a:t>kind of unified "quality-value" metric</a:t>
            </a:r>
            <a:endParaRPr lang="el-GR" dirty="0"/>
          </a:p>
        </p:txBody>
      </p:sp>
      <p:sp>
        <p:nvSpPr>
          <p:cNvPr id="3" name="Content Placeholder 2"/>
          <p:cNvSpPr>
            <a:spLocks noGrp="1"/>
          </p:cNvSpPr>
          <p:nvPr>
            <p:ph idx="1"/>
          </p:nvPr>
        </p:nvSpPr>
        <p:spPr/>
        <p:txBody>
          <a:bodyPr>
            <a:normAutofit lnSpcReduction="10000"/>
          </a:bodyPr>
          <a:lstStyle/>
          <a:p>
            <a:r>
              <a:rPr lang="en-GB" dirty="0"/>
              <a:t>The greatest customer demand for quality than ever before</a:t>
            </a:r>
            <a:endParaRPr lang="en-GB" dirty="0" smtClean="0"/>
          </a:p>
          <a:p>
            <a:r>
              <a:rPr lang="en-GB" dirty="0" smtClean="0"/>
              <a:t>highly </a:t>
            </a:r>
            <a:r>
              <a:rPr lang="en-GB" dirty="0"/>
              <a:t>competitive worldwide marketplace</a:t>
            </a:r>
          </a:p>
          <a:p>
            <a:r>
              <a:rPr lang="en-GB" dirty="0"/>
              <a:t>advances in information </a:t>
            </a:r>
            <a:r>
              <a:rPr lang="en-GB" dirty="0" smtClean="0"/>
              <a:t>technology</a:t>
            </a:r>
          </a:p>
          <a:p>
            <a:r>
              <a:rPr lang="en-GB" dirty="0"/>
              <a:t>Q</a:t>
            </a:r>
            <a:r>
              <a:rPr lang="en-GB" dirty="0" smtClean="0"/>
              <a:t>uality for </a:t>
            </a:r>
            <a:r>
              <a:rPr lang="en-GB" dirty="0" err="1" smtClean="0"/>
              <a:t>cosumers</a:t>
            </a:r>
            <a:r>
              <a:rPr lang="en-GB" dirty="0" smtClean="0"/>
              <a:t> </a:t>
            </a:r>
            <a:r>
              <a:rPr lang="en-GB" dirty="0"/>
              <a:t>a fundamental measure of their total perception of the product or service as well as of the company’s delivery and maintenance network that provides and supports </a:t>
            </a:r>
            <a:r>
              <a:rPr lang="en-GB" dirty="0" smtClean="0"/>
              <a:t>it. </a:t>
            </a:r>
            <a:endParaRPr lang="el-GR" dirty="0"/>
          </a:p>
          <a:p>
            <a:endParaRPr lang="el-GR" dirty="0"/>
          </a:p>
        </p:txBody>
      </p:sp>
    </p:spTree>
    <p:extLst>
      <p:ext uri="{BB962C8B-B14F-4D97-AF65-F5344CB8AC3E}">
        <p14:creationId xmlns:p14="http://schemas.microsoft.com/office/powerpoint/2010/main" val="4116525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not only to demand higher levels of safety in their food</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concerns </a:t>
            </a:r>
            <a:r>
              <a:rPr lang="en-US" dirty="0" smtClean="0"/>
              <a:t>about</a:t>
            </a:r>
          </a:p>
          <a:p>
            <a:r>
              <a:rPr lang="en-US" dirty="0" smtClean="0"/>
              <a:t>environmental sustainability</a:t>
            </a:r>
          </a:p>
          <a:p>
            <a:r>
              <a:rPr lang="en-US" dirty="0" smtClean="0"/>
              <a:t>logical </a:t>
            </a:r>
            <a:r>
              <a:rPr lang="en-US" dirty="0"/>
              <a:t>use of natural </a:t>
            </a:r>
            <a:r>
              <a:rPr lang="en-US" dirty="0" smtClean="0"/>
              <a:t>resources</a:t>
            </a:r>
          </a:p>
          <a:p>
            <a:r>
              <a:rPr lang="en-US" dirty="0" smtClean="0"/>
              <a:t>protection </a:t>
            </a:r>
            <a:r>
              <a:rPr lang="en-US" dirty="0"/>
              <a:t>of farmers’ and animals’ health </a:t>
            </a:r>
            <a:endParaRPr lang="en-US" dirty="0" smtClean="0"/>
          </a:p>
          <a:p>
            <a:pPr marL="0" indent="0">
              <a:buNone/>
            </a:pPr>
            <a:r>
              <a:rPr lang="en-US" dirty="0" smtClean="0"/>
              <a:t>changes </a:t>
            </a:r>
            <a:r>
              <a:rPr lang="en-US" dirty="0"/>
              <a:t>in attitudes and values </a:t>
            </a:r>
            <a:r>
              <a:rPr lang="en-US" dirty="0" smtClean="0"/>
              <a:t>stimulated </a:t>
            </a:r>
            <a:r>
              <a:rPr lang="en-US" dirty="0"/>
              <a:t>by a number of food scares and crises (e.g. Bovine </a:t>
            </a:r>
            <a:r>
              <a:rPr lang="en-GB" dirty="0"/>
              <a:t>Spongiform Encephalopathy</a:t>
            </a:r>
            <a:r>
              <a:rPr lang="en-US" dirty="0"/>
              <a:t>, Foot and Mouth Disease, dioxins, pesticide residues, veterinary drugs, etc.) that have affected consumers’ confidence in food quality and food </a:t>
            </a:r>
            <a:r>
              <a:rPr lang="en-US" dirty="0" smtClean="0"/>
              <a:t>safety</a:t>
            </a:r>
            <a:endParaRPr lang="el-GR" dirty="0"/>
          </a:p>
        </p:txBody>
      </p:sp>
    </p:spTree>
    <p:extLst>
      <p:ext uri="{BB962C8B-B14F-4D97-AF65-F5344CB8AC3E}">
        <p14:creationId xmlns:p14="http://schemas.microsoft.com/office/powerpoint/2010/main" val="30966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claim insufficient </a:t>
            </a:r>
            <a:r>
              <a:rPr lang="en-US" dirty="0"/>
              <a:t>to ensure any advantage</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Achieving </a:t>
            </a:r>
            <a:r>
              <a:rPr lang="en-US" dirty="0"/>
              <a:t>competitive advantage through quality requires </a:t>
            </a:r>
            <a:endParaRPr lang="en-US" dirty="0" smtClean="0"/>
          </a:p>
          <a:p>
            <a:r>
              <a:rPr lang="en-US" dirty="0" smtClean="0"/>
              <a:t>an </a:t>
            </a:r>
            <a:r>
              <a:rPr lang="en-US" dirty="0"/>
              <a:t>understanding of the quality requirements of the </a:t>
            </a:r>
            <a:r>
              <a:rPr lang="en-US" dirty="0" smtClean="0"/>
              <a:t>consumer</a:t>
            </a:r>
          </a:p>
          <a:p>
            <a:r>
              <a:rPr lang="en-US" dirty="0" smtClean="0"/>
              <a:t>a </a:t>
            </a:r>
            <a:r>
              <a:rPr lang="en-US" dirty="0"/>
              <a:t>method of measuring efforts to provide for these quality requirements, and a commitment to do </a:t>
            </a:r>
            <a:r>
              <a:rPr lang="en-US" dirty="0" smtClean="0"/>
              <a:t>both</a:t>
            </a:r>
            <a:endParaRPr lang="el-GR" dirty="0"/>
          </a:p>
        </p:txBody>
      </p:sp>
    </p:spTree>
    <p:extLst>
      <p:ext uri="{BB962C8B-B14F-4D97-AF65-F5344CB8AC3E}">
        <p14:creationId xmlns:p14="http://schemas.microsoft.com/office/powerpoint/2010/main" val="246062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effective communication </a:t>
            </a:r>
            <a:r>
              <a:rPr lang="el-GR" sz="3600" dirty="0" smtClean="0"/>
              <a:t>for </a:t>
            </a:r>
            <a:r>
              <a:rPr lang="el-GR" sz="3600" dirty="0"/>
              <a:t>value-added markets (i.e organic food) to be </a:t>
            </a:r>
            <a:r>
              <a:rPr lang="el-GR" sz="3600" dirty="0" smtClean="0"/>
              <a:t>successful</a:t>
            </a:r>
            <a:endParaRPr lang="el-GR" sz="3600" dirty="0"/>
          </a:p>
        </p:txBody>
      </p:sp>
      <p:sp>
        <p:nvSpPr>
          <p:cNvPr id="3" name="Content Placeholder 2"/>
          <p:cNvSpPr>
            <a:spLocks noGrp="1"/>
          </p:cNvSpPr>
          <p:nvPr>
            <p:ph idx="1"/>
          </p:nvPr>
        </p:nvSpPr>
        <p:spPr/>
        <p:txBody>
          <a:bodyPr>
            <a:normAutofit/>
          </a:bodyPr>
          <a:lstStyle/>
          <a:p>
            <a:pPr marL="0" indent="0">
              <a:buNone/>
            </a:pPr>
            <a:r>
              <a:rPr lang="en-US" dirty="0"/>
              <a:t>C</a:t>
            </a:r>
            <a:r>
              <a:rPr lang="el-GR" dirty="0" smtClean="0"/>
              <a:t>onsumers </a:t>
            </a:r>
            <a:r>
              <a:rPr lang="el-GR" dirty="0"/>
              <a:t>must be aware of the existence and meaning of products encapsulating differentiated quality </a:t>
            </a:r>
            <a:r>
              <a:rPr lang="el-GR" dirty="0" smtClean="0"/>
              <a:t>characteristics</a:t>
            </a:r>
            <a:endParaRPr lang="en-US" dirty="0" smtClean="0"/>
          </a:p>
          <a:p>
            <a:pPr marL="0" indent="0">
              <a:buNone/>
            </a:pPr>
            <a:r>
              <a:rPr lang="el-GR" dirty="0" smtClean="0"/>
              <a:t>even </a:t>
            </a:r>
            <a:r>
              <a:rPr lang="el-GR" dirty="0"/>
              <a:t>more, they should have a </a:t>
            </a:r>
            <a:r>
              <a:rPr lang="en-GB" dirty="0"/>
              <a:t>favourable</a:t>
            </a:r>
            <a:r>
              <a:rPr lang="el-GR" dirty="0"/>
              <a:t> attitude towards them. In addition, consumers must be willing to pay an extra amount of money for such products</a:t>
            </a:r>
            <a:endParaRPr lang="el-GR" dirty="0"/>
          </a:p>
        </p:txBody>
      </p:sp>
    </p:spTree>
    <p:extLst>
      <p:ext uri="{BB962C8B-B14F-4D97-AF65-F5344CB8AC3E}">
        <p14:creationId xmlns:p14="http://schemas.microsoft.com/office/powerpoint/2010/main" val="25937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Consumers willingness to pay for organic food products</a:t>
            </a:r>
            <a:r>
              <a:rPr lang="el-GR" b="1" dirty="0"/>
              <a:t/>
            </a:r>
            <a:br>
              <a:rPr lang="el-GR" b="1" dirty="0"/>
            </a:br>
            <a:endParaRPr lang="el-GR" dirty="0"/>
          </a:p>
        </p:txBody>
      </p:sp>
      <p:sp>
        <p:nvSpPr>
          <p:cNvPr id="3" name="Content Placeholder 2"/>
          <p:cNvSpPr>
            <a:spLocks noGrp="1"/>
          </p:cNvSpPr>
          <p:nvPr>
            <p:ph idx="1"/>
          </p:nvPr>
        </p:nvSpPr>
        <p:spPr/>
        <p:txBody>
          <a:bodyPr/>
          <a:lstStyle/>
          <a:p>
            <a:r>
              <a:rPr lang="en-GB" dirty="0"/>
              <a:t>socio-demographic </a:t>
            </a:r>
            <a:r>
              <a:rPr lang="en-GB" dirty="0" smtClean="0"/>
              <a:t>characteristics</a:t>
            </a:r>
          </a:p>
          <a:p>
            <a:r>
              <a:rPr lang="en-GB" dirty="0" smtClean="0"/>
              <a:t>perceived quality</a:t>
            </a:r>
          </a:p>
          <a:p>
            <a:r>
              <a:rPr lang="en-GB" dirty="0" smtClean="0"/>
              <a:t>risks </a:t>
            </a:r>
          </a:p>
          <a:p>
            <a:pPr marL="0" indent="0">
              <a:buNone/>
            </a:pPr>
            <a:r>
              <a:rPr lang="en-GB" dirty="0" smtClean="0"/>
              <a:t>important </a:t>
            </a:r>
            <a:r>
              <a:rPr lang="en-GB" dirty="0"/>
              <a:t>determinants of consumer’s attitudes towards certified foods and of their willingness to pay (WTP) a premium to buy these products</a:t>
            </a:r>
            <a:endParaRPr lang="el-GR" dirty="0"/>
          </a:p>
        </p:txBody>
      </p:sp>
    </p:spTree>
    <p:extLst>
      <p:ext uri="{BB962C8B-B14F-4D97-AF65-F5344CB8AC3E}">
        <p14:creationId xmlns:p14="http://schemas.microsoft.com/office/powerpoint/2010/main" val="248495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WTP is positively influenced by</a:t>
            </a:r>
            <a:endParaRPr lang="el-GR" dirty="0"/>
          </a:p>
        </p:txBody>
      </p:sp>
      <p:sp>
        <p:nvSpPr>
          <p:cNvPr id="3" name="Content Placeholder 2"/>
          <p:cNvSpPr>
            <a:spLocks noGrp="1"/>
          </p:cNvSpPr>
          <p:nvPr>
            <p:ph idx="1"/>
          </p:nvPr>
        </p:nvSpPr>
        <p:spPr/>
        <p:txBody>
          <a:bodyPr>
            <a:normAutofit fontScale="92500" lnSpcReduction="20000"/>
          </a:bodyPr>
          <a:lstStyle/>
          <a:p>
            <a:r>
              <a:rPr lang="en-GB" dirty="0" smtClean="0"/>
              <a:t>gender </a:t>
            </a:r>
            <a:r>
              <a:rPr lang="en-GB" dirty="0"/>
              <a:t>(man) </a:t>
            </a:r>
            <a:endParaRPr lang="en-GB" dirty="0"/>
          </a:p>
          <a:p>
            <a:r>
              <a:rPr lang="en-GB" dirty="0" smtClean="0"/>
              <a:t>positive </a:t>
            </a:r>
            <a:r>
              <a:rPr lang="en-GB" dirty="0"/>
              <a:t>attitudes towards organic products in general. </a:t>
            </a:r>
            <a:endParaRPr lang="en-GB" dirty="0" smtClean="0"/>
          </a:p>
          <a:p>
            <a:r>
              <a:rPr lang="en-GB" dirty="0" smtClean="0"/>
              <a:t>negatively </a:t>
            </a:r>
            <a:r>
              <a:rPr lang="en-GB" dirty="0"/>
              <a:t>related with low family income. </a:t>
            </a:r>
            <a:endParaRPr lang="en-GB" dirty="0" smtClean="0"/>
          </a:p>
          <a:p>
            <a:r>
              <a:rPr lang="en-GB" dirty="0" smtClean="0"/>
              <a:t>the </a:t>
            </a:r>
            <a:r>
              <a:rPr lang="en-GB" dirty="0"/>
              <a:t>positive attitude towards organic products increases the WTP. </a:t>
            </a:r>
            <a:endParaRPr lang="en-GB" dirty="0" smtClean="0"/>
          </a:p>
          <a:p>
            <a:r>
              <a:rPr lang="en-GB" dirty="0" smtClean="0"/>
              <a:t>More </a:t>
            </a:r>
            <a:r>
              <a:rPr lang="en-GB" dirty="0"/>
              <a:t>specifically, consumers of organic products were willing to pay higher price premiums indicating that organic buyers believe that the organic nature of the foods makes them really attractive despite their higher prices. </a:t>
            </a:r>
            <a:endParaRPr lang="el-GR" dirty="0"/>
          </a:p>
        </p:txBody>
      </p:sp>
    </p:spTree>
    <p:extLst>
      <p:ext uri="{BB962C8B-B14F-4D97-AF65-F5344CB8AC3E}">
        <p14:creationId xmlns:p14="http://schemas.microsoft.com/office/powerpoint/2010/main" val="40932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main determinants of WTP for multiple attributes of organic rice in the Philippines</a:t>
            </a:r>
            <a:endParaRPr lang="el-GR" sz="3600" dirty="0"/>
          </a:p>
        </p:txBody>
      </p:sp>
      <p:sp>
        <p:nvSpPr>
          <p:cNvPr id="3" name="Content Placeholder 2"/>
          <p:cNvSpPr>
            <a:spLocks noGrp="1"/>
          </p:cNvSpPr>
          <p:nvPr>
            <p:ph idx="1"/>
          </p:nvPr>
        </p:nvSpPr>
        <p:spPr/>
        <p:txBody>
          <a:bodyPr/>
          <a:lstStyle/>
          <a:p>
            <a:r>
              <a:rPr lang="en-GB" dirty="0" smtClean="0"/>
              <a:t>socio-demographic </a:t>
            </a:r>
            <a:r>
              <a:rPr lang="en-GB" dirty="0"/>
              <a:t>characteristics </a:t>
            </a:r>
          </a:p>
          <a:p>
            <a:r>
              <a:rPr lang="en-GB" dirty="0" smtClean="0"/>
              <a:t>risk </a:t>
            </a:r>
            <a:r>
              <a:rPr lang="en-GB" dirty="0"/>
              <a:t>perceptions </a:t>
            </a:r>
            <a:endParaRPr lang="en-GB" dirty="0" smtClean="0"/>
          </a:p>
          <a:p>
            <a:pPr marL="0" indent="0">
              <a:buNone/>
            </a:pPr>
            <a:r>
              <a:rPr lang="en-GB" dirty="0" smtClean="0"/>
              <a:t>The </a:t>
            </a:r>
            <a:r>
              <a:rPr lang="en-GB" dirty="0"/>
              <a:t>high-income group was found to have a higher WTP than the middle-income group, while the WTP for risk reduction for the high-income group was lower than the one for the middle-income group. </a:t>
            </a:r>
            <a:endParaRPr lang="el-GR" dirty="0"/>
          </a:p>
          <a:p>
            <a:endParaRPr lang="el-GR" dirty="0"/>
          </a:p>
        </p:txBody>
      </p:sp>
    </p:spTree>
    <p:extLst>
      <p:ext uri="{BB962C8B-B14F-4D97-AF65-F5344CB8AC3E}">
        <p14:creationId xmlns:p14="http://schemas.microsoft.com/office/powerpoint/2010/main" val="211554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food sector</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consumers </a:t>
            </a:r>
            <a:r>
              <a:rPr lang="en-US" dirty="0"/>
              <a:t>demand higher levels of safety and quality in their </a:t>
            </a:r>
            <a:r>
              <a:rPr lang="en-US" dirty="0" smtClean="0"/>
              <a:t>food</a:t>
            </a:r>
          </a:p>
          <a:p>
            <a:r>
              <a:rPr lang="en-US" dirty="0" smtClean="0"/>
              <a:t>they </a:t>
            </a:r>
            <a:r>
              <a:rPr lang="en-US" dirty="0"/>
              <a:t>express concerns about the environmental </a:t>
            </a:r>
            <a:r>
              <a:rPr lang="en-US" dirty="0" smtClean="0"/>
              <a:t>sustainability</a:t>
            </a:r>
          </a:p>
          <a:p>
            <a:r>
              <a:rPr lang="en-US" dirty="0" smtClean="0"/>
              <a:t>the </a:t>
            </a:r>
            <a:r>
              <a:rPr lang="en-US" dirty="0"/>
              <a:t>logical use of natural </a:t>
            </a:r>
            <a:r>
              <a:rPr lang="en-US" dirty="0" smtClean="0"/>
              <a:t>resources</a:t>
            </a:r>
          </a:p>
          <a:p>
            <a:r>
              <a:rPr lang="en-US" dirty="0" smtClean="0"/>
              <a:t>protection </a:t>
            </a:r>
            <a:r>
              <a:rPr lang="en-US" dirty="0"/>
              <a:t>of farmers’ and animals’ welfare. </a:t>
            </a:r>
            <a:endParaRPr lang="en-US" dirty="0" smtClean="0"/>
          </a:p>
          <a:p>
            <a:r>
              <a:rPr lang="en-US" dirty="0" smtClean="0"/>
              <a:t>f</a:t>
            </a:r>
            <a:r>
              <a:rPr lang="en-GB" dirty="0"/>
              <a:t>actors such as socio-demographic characteristics (i.e. gender, children under the age of 18 in the household, income, education, </a:t>
            </a:r>
            <a:r>
              <a:rPr lang="en-GB" dirty="0" err="1"/>
              <a:t>etc</a:t>
            </a:r>
            <a:r>
              <a:rPr lang="en-GB" dirty="0"/>
              <a:t>), the perceived quality and risks have been found to be important determinants of consumer’s attitudes towards certified foods and of their willingness to pay a premium to buy these products</a:t>
            </a:r>
            <a:endParaRPr lang="el-GR" dirty="0"/>
          </a:p>
          <a:p>
            <a:endParaRPr lang="el-GR" dirty="0"/>
          </a:p>
        </p:txBody>
      </p:sp>
    </p:spTree>
    <p:extLst>
      <p:ext uri="{BB962C8B-B14F-4D97-AF65-F5344CB8AC3E}">
        <p14:creationId xmlns:p14="http://schemas.microsoft.com/office/powerpoint/2010/main" val="266516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 </a:t>
            </a:r>
            <a:r>
              <a:rPr lang="en-US" sz="3200" dirty="0"/>
              <a:t>quality certification is something different than the implementation of a QA </a:t>
            </a:r>
            <a:r>
              <a:rPr lang="en-US" sz="3200" dirty="0" smtClean="0"/>
              <a:t>system</a:t>
            </a:r>
            <a:endParaRPr lang="el-GR" sz="3200"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greatest gain from quality certification is widened market </a:t>
            </a:r>
            <a:r>
              <a:rPr lang="en-US" dirty="0" smtClean="0"/>
              <a:t>opportunities</a:t>
            </a:r>
          </a:p>
          <a:p>
            <a:r>
              <a:rPr lang="en-US" dirty="0"/>
              <a:t>[</a:t>
            </a:r>
            <a:r>
              <a:rPr lang="en-US" dirty="0" smtClean="0"/>
              <a:t>Although</a:t>
            </a:r>
            <a:r>
              <a:rPr lang="en-US" dirty="0"/>
              <a:t>, some firms perceive the certification process as a game they can win by </a:t>
            </a:r>
            <a:r>
              <a:rPr lang="en-US" dirty="0" smtClean="0"/>
              <a:t>cheating] </a:t>
            </a:r>
            <a:r>
              <a:rPr lang="en-US" dirty="0"/>
              <a:t>the principal motive for pursuing a quality certification is the certificate’s ability to open doors to customers that were previously closed, or will be closed if the quality certification is not achieved. </a:t>
            </a:r>
            <a:endParaRPr lang="el-GR" dirty="0"/>
          </a:p>
          <a:p>
            <a:endParaRPr lang="el-GR" dirty="0"/>
          </a:p>
        </p:txBody>
      </p:sp>
    </p:spTree>
    <p:extLst>
      <p:ext uri="{BB962C8B-B14F-4D97-AF65-F5344CB8AC3E}">
        <p14:creationId xmlns:p14="http://schemas.microsoft.com/office/powerpoint/2010/main" val="235623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noAutofit/>
          </a:bodyPr>
          <a:lstStyle/>
          <a:p>
            <a:r>
              <a:rPr lang="en-GB" sz="3600" dirty="0"/>
              <a:t>Quality labels have become a central component of modern consumer policy</a:t>
            </a:r>
            <a:endParaRPr lang="el-GR" sz="3600" dirty="0"/>
          </a:p>
        </p:txBody>
      </p:sp>
      <p:sp>
        <p:nvSpPr>
          <p:cNvPr id="3" name="Content Placeholder 2"/>
          <p:cNvSpPr>
            <a:spLocks noGrp="1"/>
          </p:cNvSpPr>
          <p:nvPr>
            <p:ph idx="1"/>
          </p:nvPr>
        </p:nvSpPr>
        <p:spPr/>
        <p:txBody>
          <a:bodyPr>
            <a:normAutofit fontScale="70000" lnSpcReduction="20000"/>
          </a:bodyPr>
          <a:lstStyle/>
          <a:p>
            <a:r>
              <a:rPr lang="en-GB" dirty="0" smtClean="0"/>
              <a:t>However</a:t>
            </a:r>
            <a:r>
              <a:rPr lang="en-GB" dirty="0"/>
              <a:t>, a certification label is an example of a “Potemkin” good in </a:t>
            </a:r>
            <a:r>
              <a:rPr lang="en-GB" dirty="0" smtClean="0"/>
              <a:t>itself</a:t>
            </a:r>
          </a:p>
          <a:p>
            <a:r>
              <a:rPr lang="en-GB" dirty="0" smtClean="0"/>
              <a:t>In </a:t>
            </a:r>
            <a:r>
              <a:rPr lang="en-GB" dirty="0"/>
              <a:t>contrast to this, most researchers (implicitly or explicitly) assume perfect </a:t>
            </a:r>
            <a:r>
              <a:rPr lang="en-GB" dirty="0" smtClean="0"/>
              <a:t>certification</a:t>
            </a:r>
          </a:p>
          <a:p>
            <a:r>
              <a:rPr lang="en-GB" dirty="0" smtClean="0"/>
              <a:t>Not </a:t>
            </a:r>
            <a:r>
              <a:rPr lang="en-GB" dirty="0"/>
              <a:t>fully credible standards jeopardize public confidence and lead to market failure on a higher </a:t>
            </a:r>
            <a:r>
              <a:rPr lang="en-GB" dirty="0" smtClean="0"/>
              <a:t>level resulting </a:t>
            </a:r>
            <a:r>
              <a:rPr lang="en-GB" dirty="0"/>
              <a:t>welfare loss of such </a:t>
            </a:r>
            <a:r>
              <a:rPr lang="en-GB" dirty="0" smtClean="0"/>
              <a:t>mislabelling</a:t>
            </a:r>
          </a:p>
          <a:p>
            <a:r>
              <a:rPr lang="en-GB" dirty="0" smtClean="0"/>
              <a:t>For </a:t>
            </a:r>
            <a:r>
              <a:rPr lang="en-GB" dirty="0"/>
              <a:t>example, more than 15 years after the EC regulation No. 2092/91 on organic farming, a lack of trust is still one of the most important diffusion barriers </a:t>
            </a:r>
            <a:r>
              <a:rPr lang="en-GB" dirty="0" smtClean="0"/>
              <a:t>. This </a:t>
            </a:r>
            <a:r>
              <a:rPr lang="en-GB" dirty="0"/>
              <a:t>may be ascribed to insufficient marketing for the label but it also indicates a line of detected frauds</a:t>
            </a:r>
            <a:r>
              <a:rPr lang="en-GB" dirty="0" smtClean="0"/>
              <a:t>.</a:t>
            </a:r>
          </a:p>
          <a:p>
            <a:r>
              <a:rPr lang="en-GB" dirty="0" smtClean="0"/>
              <a:t>Certification </a:t>
            </a:r>
            <a:r>
              <a:rPr lang="en-GB" dirty="0"/>
              <a:t>systems mainly depend on trust. Therefore, it is necessary to improve certification and audit procedures.</a:t>
            </a:r>
            <a:endParaRPr lang="el-GR" dirty="0"/>
          </a:p>
          <a:p>
            <a:endParaRPr lang="el-GR" dirty="0"/>
          </a:p>
        </p:txBody>
      </p:sp>
    </p:spTree>
    <p:extLst>
      <p:ext uri="{BB962C8B-B14F-4D97-AF65-F5344CB8AC3E}">
        <p14:creationId xmlns:p14="http://schemas.microsoft.com/office/powerpoint/2010/main" val="4098496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QA </a:t>
            </a:r>
            <a:r>
              <a:rPr lang="en-US" dirty="0"/>
              <a:t>systems can be useful to improve the production process and hence to reduce production </a:t>
            </a:r>
            <a:r>
              <a:rPr lang="en-US" dirty="0" smtClean="0"/>
              <a:t>cost</a:t>
            </a:r>
          </a:p>
          <a:p>
            <a:r>
              <a:rPr lang="en-US" dirty="0" smtClean="0"/>
              <a:t>a </a:t>
            </a:r>
            <a:r>
              <a:rPr lang="en-US" dirty="0"/>
              <a:t>QA system can be accepted as an important ingredient of marketing that offers producers a great opportunity to differentiate themselves in the market. </a:t>
            </a:r>
            <a:r>
              <a:rPr lang="en-US" dirty="0" smtClean="0"/>
              <a:t>A QA </a:t>
            </a:r>
            <a:r>
              <a:rPr lang="en-US" dirty="0"/>
              <a:t>system can be used as a marketing tool that protects companies in an environment of distrust and as a differentiating strategy that will add value to their products and justify higher prices for their products in the market.</a:t>
            </a:r>
            <a:endParaRPr lang="el-GR" dirty="0"/>
          </a:p>
          <a:p>
            <a:endParaRPr lang="el-GR" dirty="0"/>
          </a:p>
        </p:txBody>
      </p:sp>
    </p:spTree>
    <p:extLst>
      <p:ext uri="{BB962C8B-B14F-4D97-AF65-F5344CB8AC3E}">
        <p14:creationId xmlns:p14="http://schemas.microsoft.com/office/powerpoint/2010/main" val="151541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a:t>
            </a:r>
            <a:r>
              <a:rPr lang="el-GR" sz="3600" dirty="0" smtClean="0"/>
              <a:t>ood industry</a:t>
            </a:r>
            <a:r>
              <a:rPr lang="en-US" sz="3600" dirty="0" smtClean="0"/>
              <a:t> </a:t>
            </a:r>
            <a:r>
              <a:rPr lang="en-US" sz="3600" dirty="0"/>
              <a:t>Q</a:t>
            </a:r>
            <a:r>
              <a:rPr lang="el-GR" sz="3600" dirty="0"/>
              <a:t>uality assurance (QA) systems</a:t>
            </a:r>
            <a:r>
              <a:rPr lang="en-US" dirty="0"/>
              <a:t/>
            </a:r>
            <a:br>
              <a:rPr lang="en-US" dirty="0"/>
            </a:b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t>G</a:t>
            </a:r>
            <a:r>
              <a:rPr lang="el-GR" dirty="0" smtClean="0"/>
              <a:t>ood </a:t>
            </a:r>
            <a:r>
              <a:rPr lang="el-GR" dirty="0"/>
              <a:t>manufacturing practice (</a:t>
            </a:r>
            <a:r>
              <a:rPr lang="el-GR" dirty="0" smtClean="0"/>
              <a:t>GMP)</a:t>
            </a:r>
            <a:endParaRPr lang="en-US" dirty="0" smtClean="0"/>
          </a:p>
          <a:p>
            <a:r>
              <a:rPr lang="el-GR" dirty="0" smtClean="0"/>
              <a:t>HACCP</a:t>
            </a:r>
            <a:endParaRPr lang="en-US" dirty="0" smtClean="0"/>
          </a:p>
          <a:p>
            <a:r>
              <a:rPr lang="el-GR" dirty="0" smtClean="0"/>
              <a:t>IFS</a:t>
            </a:r>
            <a:endParaRPr lang="en-US" dirty="0" smtClean="0"/>
          </a:p>
          <a:p>
            <a:r>
              <a:rPr lang="el-GR" dirty="0" smtClean="0"/>
              <a:t>BRC</a:t>
            </a:r>
            <a:endParaRPr lang="en-US" dirty="0" smtClean="0"/>
          </a:p>
          <a:p>
            <a:r>
              <a:rPr lang="el-GR" dirty="0" smtClean="0"/>
              <a:t>ISO</a:t>
            </a:r>
            <a:endParaRPr lang="en-US" dirty="0" smtClean="0"/>
          </a:p>
          <a:p>
            <a:pPr marL="0" indent="0">
              <a:buNone/>
            </a:pPr>
            <a:r>
              <a:rPr lang="el-GR" dirty="0" smtClean="0"/>
              <a:t>applied voluntary</a:t>
            </a:r>
            <a:endParaRPr lang="en-US" dirty="0" smtClean="0"/>
          </a:p>
          <a:p>
            <a:r>
              <a:rPr lang="el-GR" dirty="0" smtClean="0"/>
              <a:t>ensure food </a:t>
            </a:r>
            <a:r>
              <a:rPr lang="el-GR" dirty="0"/>
              <a:t>quality and food </a:t>
            </a:r>
            <a:r>
              <a:rPr lang="el-GR" dirty="0" smtClean="0"/>
              <a:t>safety</a:t>
            </a:r>
            <a:endParaRPr lang="en-US" dirty="0" smtClean="0"/>
          </a:p>
          <a:p>
            <a:r>
              <a:rPr lang="el-GR" dirty="0" smtClean="0"/>
              <a:t>prevent </a:t>
            </a:r>
            <a:r>
              <a:rPr lang="el-GR" dirty="0"/>
              <a:t>liability </a:t>
            </a:r>
            <a:r>
              <a:rPr lang="el-GR" dirty="0" smtClean="0"/>
              <a:t>claims</a:t>
            </a:r>
            <a:endParaRPr lang="en-US" dirty="0" smtClean="0"/>
          </a:p>
          <a:p>
            <a:r>
              <a:rPr lang="el-GR" dirty="0" smtClean="0"/>
              <a:t>build </a:t>
            </a:r>
            <a:r>
              <a:rPr lang="el-GR" dirty="0"/>
              <a:t>and maintain trust of </a:t>
            </a:r>
            <a:r>
              <a:rPr lang="el-GR" dirty="0" smtClean="0"/>
              <a:t>consumers</a:t>
            </a:r>
            <a:endParaRPr lang="el-GR" dirty="0"/>
          </a:p>
        </p:txBody>
      </p:sp>
    </p:spTree>
    <p:extLst>
      <p:ext uri="{BB962C8B-B14F-4D97-AF65-F5344CB8AC3E}">
        <p14:creationId xmlns:p14="http://schemas.microsoft.com/office/powerpoint/2010/main" val="137060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7138" name="Picture 2" descr="PS_A0_Balcans900k_240205_no_leg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9144000" cy="586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0241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3106" name="Object 2050"/>
          <p:cNvGraphicFramePr>
            <a:graphicFrameLocks/>
          </p:cNvGraphicFramePr>
          <p:nvPr/>
        </p:nvGraphicFramePr>
        <p:xfrm>
          <a:off x="558800" y="762000"/>
          <a:ext cx="8128000" cy="5448300"/>
        </p:xfrm>
        <a:graphic>
          <a:graphicData uri="http://schemas.openxmlformats.org/presentationml/2006/ole">
            <mc:AlternateContent xmlns:mc="http://schemas.openxmlformats.org/markup-compatibility/2006">
              <mc:Choice xmlns:v="urn:schemas-microsoft-com:vml" Requires="v">
                <p:oleObj spid="_x0000_s1058" name="Document" r:id="rId4" imgW="8839080" imgH="5928480" progId="Word.Document.8">
                  <p:embed/>
                </p:oleObj>
              </mc:Choice>
              <mc:Fallback>
                <p:oleObj name="Document" r:id="rId4" imgW="8839080" imgH="59284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762000"/>
                        <a:ext cx="8128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07" name="Rectangle 2051"/>
          <p:cNvSpPr>
            <a:spLocks noChangeArrowheads="1"/>
          </p:cNvSpPr>
          <p:nvPr/>
        </p:nvSpPr>
        <p:spPr bwMode="auto">
          <a:xfrm>
            <a:off x="1039813" y="152400"/>
            <a:ext cx="6503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2800" b="1">
                <a:solidFill>
                  <a:srgbClr val="F8DE6E"/>
                </a:solidFill>
                <a:effectLst>
                  <a:outerShdw blurRad="38100" dist="38100" dir="2700000" algn="tl">
                    <a:srgbClr val="FFFFFF"/>
                  </a:outerShdw>
                </a:effectLst>
                <a:latin typeface="PA-SansSerif" pitchFamily="34" charset="0"/>
              </a:rPr>
              <a:t>PROJECT IDENTITY</a:t>
            </a:r>
            <a:endParaRPr lang="en-GB" sz="2800" b="1">
              <a:solidFill>
                <a:srgbClr val="F8DE6E"/>
              </a:solidFill>
              <a:effectLst>
                <a:outerShdw blurRad="38100" dist="38100" dir="2700000" algn="tl">
                  <a:srgbClr val="FFFFFF"/>
                </a:outerShdw>
              </a:effectLst>
              <a:latin typeface="PA-SansSerif" pitchFamily="34" charset="0"/>
            </a:endParaRPr>
          </a:p>
        </p:txBody>
      </p:sp>
    </p:spTree>
    <p:extLst>
      <p:ext uri="{BB962C8B-B14F-4D97-AF65-F5344CB8AC3E}">
        <p14:creationId xmlns:p14="http://schemas.microsoft.com/office/powerpoint/2010/main" val="375590497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5266" name="Picture 1026" descr="likopodi_ladocho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868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95267" name="Text Box 1027"/>
          <p:cNvSpPr txBox="1">
            <a:spLocks noChangeArrowheads="1"/>
          </p:cNvSpPr>
          <p:nvPr/>
        </p:nvSpPr>
        <p:spPr bwMode="auto">
          <a:xfrm>
            <a:off x="2438400" y="76200"/>
            <a:ext cx="4745038" cy="519113"/>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F8DE6E"/>
                </a:solidFill>
                <a:effectLst>
                  <a:outerShdw blurRad="38100" dist="38100" dir="2700000" algn="tl">
                    <a:srgbClr val="FFFFFF"/>
                  </a:outerShdw>
                </a:effectLst>
                <a:latin typeface="Arial Narrow" pitchFamily="34" charset="0"/>
              </a:rPr>
              <a:t>EPIRUS : LADOHORI – LIKOPODI</a:t>
            </a:r>
            <a:endParaRPr lang="en-GB" sz="2800">
              <a:solidFill>
                <a:srgbClr val="F8DE6E"/>
              </a:solidFill>
              <a:effectLst>
                <a:outerShdw blurRad="38100" dist="38100" dir="2700000" algn="tl">
                  <a:srgbClr val="FFFFFF"/>
                </a:outerShdw>
              </a:effectLst>
              <a:latin typeface="Arial Narrow" pitchFamily="34" charset="0"/>
            </a:endParaRPr>
          </a:p>
        </p:txBody>
      </p:sp>
    </p:spTree>
    <p:extLst>
      <p:ext uri="{BB962C8B-B14F-4D97-AF65-F5344CB8AC3E}">
        <p14:creationId xmlns:p14="http://schemas.microsoft.com/office/powerpoint/2010/main" val="237471707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7314" name="Picture 1026" descr="DODONI_TU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397315" name="Text Box 1027"/>
          <p:cNvSpPr txBox="1">
            <a:spLocks noChangeArrowheads="1"/>
          </p:cNvSpPr>
          <p:nvPr/>
        </p:nvSpPr>
        <p:spPr bwMode="auto">
          <a:xfrm>
            <a:off x="1905000" y="0"/>
            <a:ext cx="51181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r>
              <a:rPr lang="en-US" sz="2800">
                <a:solidFill>
                  <a:srgbClr val="F8DE6E"/>
                </a:solidFill>
                <a:effectLst>
                  <a:outerShdw blurRad="38100" dist="38100" dir="2700000" algn="tl">
                    <a:srgbClr val="FFFFFF"/>
                  </a:outerShdw>
                </a:effectLst>
                <a:latin typeface="Arial Narrow" pitchFamily="34" charset="0"/>
              </a:rPr>
              <a:t>EPIRUS: DODONI TUNNEL</a:t>
            </a:r>
            <a:endParaRPr lang="en-GB" sz="2800">
              <a:solidFill>
                <a:srgbClr val="F8DE6E"/>
              </a:solidFill>
              <a:effectLst>
                <a:outerShdw blurRad="38100" dist="38100" dir="2700000" algn="tl">
                  <a:srgbClr val="FFFFFF"/>
                </a:outerShdw>
              </a:effectLst>
              <a:latin typeface="Arial Narrow" pitchFamily="34" charset="0"/>
            </a:endParaRPr>
          </a:p>
        </p:txBody>
      </p:sp>
    </p:spTree>
    <p:extLst>
      <p:ext uri="{BB962C8B-B14F-4D97-AF65-F5344CB8AC3E}">
        <p14:creationId xmlns:p14="http://schemas.microsoft.com/office/powerpoint/2010/main" val="150587640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62" name="Picture 2050" descr="Votonosi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63" name="Text Box 2051"/>
          <p:cNvSpPr txBox="1">
            <a:spLocks noChangeArrowheads="1"/>
          </p:cNvSpPr>
          <p:nvPr/>
        </p:nvSpPr>
        <p:spPr bwMode="auto">
          <a:xfrm>
            <a:off x="228600" y="5715000"/>
            <a:ext cx="57912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0"/>
              </a:spcBef>
              <a:spcAft>
                <a:spcPct val="0"/>
              </a:spcAft>
            </a:pPr>
            <a:r>
              <a:rPr lang="en-US" sz="2800">
                <a:solidFill>
                  <a:srgbClr val="F8DE6E"/>
                </a:solidFill>
                <a:effectLst>
                  <a:outerShdw blurRad="38100" dist="38100" dir="2700000" algn="tl">
                    <a:srgbClr val="FFFFFF"/>
                  </a:outerShdw>
                </a:effectLst>
                <a:latin typeface="Arial Narrow" pitchFamily="34" charset="0"/>
              </a:rPr>
              <a:t>EPIRUS: VOTONOSI BRIDGE &amp; TUNNEL</a:t>
            </a:r>
            <a:endParaRPr lang="en-GB" sz="2800">
              <a:solidFill>
                <a:srgbClr val="F8DE6E"/>
              </a:solidFill>
              <a:effectLst>
                <a:outerShdw blurRad="38100" dist="38100" dir="2700000" algn="tl">
                  <a:srgbClr val="FFFFFF"/>
                </a:outerShdw>
              </a:effectLst>
              <a:latin typeface="Arial Narrow" pitchFamily="34" charset="0"/>
            </a:endParaRPr>
          </a:p>
        </p:txBody>
      </p:sp>
    </p:spTree>
    <p:extLst>
      <p:ext uri="{BB962C8B-B14F-4D97-AF65-F5344CB8AC3E}">
        <p14:creationId xmlns:p14="http://schemas.microsoft.com/office/powerpoint/2010/main" val="359810553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0386" name="Picture 2" descr="_MG_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7200"/>
          </a:xfrm>
          <a:prstGeom prst="rect">
            <a:avLst/>
          </a:prstGeom>
          <a:noFill/>
          <a:extLst>
            <a:ext uri="{909E8E84-426E-40DD-AFC4-6F175D3DCCD1}">
              <a14:hiddenFill xmlns:a14="http://schemas.microsoft.com/office/drawing/2010/main">
                <a:solidFill>
                  <a:srgbClr val="FFFFFF"/>
                </a:solidFill>
              </a14:hiddenFill>
            </a:ext>
          </a:extLst>
        </p:spPr>
      </p:pic>
      <p:sp>
        <p:nvSpPr>
          <p:cNvPr id="400387" name="Text Box 3"/>
          <p:cNvSpPr txBox="1">
            <a:spLocks noChangeArrowheads="1"/>
          </p:cNvSpPr>
          <p:nvPr/>
        </p:nvSpPr>
        <p:spPr bwMode="auto">
          <a:xfrm>
            <a:off x="1143000" y="4572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a:solidFill>
                  <a:srgbClr val="F8DE6E"/>
                </a:solidFill>
                <a:effectLst>
                  <a:outerShdw blurRad="38100" dist="38100" dir="2700000" algn="tl">
                    <a:srgbClr val="FFFFFF"/>
                  </a:outerShdw>
                </a:effectLst>
                <a:latin typeface="Arial Narrow" pitchFamily="34" charset="0"/>
              </a:rPr>
              <a:t>CENTRAL MACEDONIA: KASTANIA BYPASS</a:t>
            </a:r>
            <a:endParaRPr lang="en-GB" sz="2800">
              <a:solidFill>
                <a:srgbClr val="F8DE6E"/>
              </a:solidFill>
              <a:effectLst>
                <a:outerShdw blurRad="38100" dist="38100" dir="2700000" algn="tl">
                  <a:srgbClr val="FFFFFF"/>
                </a:outerShdw>
              </a:effectLst>
              <a:latin typeface="Arial Narrow" pitchFamily="34" charset="0"/>
            </a:endParaRPr>
          </a:p>
        </p:txBody>
      </p:sp>
    </p:spTree>
    <p:extLst>
      <p:ext uri="{BB962C8B-B14F-4D97-AF65-F5344CB8AC3E}">
        <p14:creationId xmlns:p14="http://schemas.microsoft.com/office/powerpoint/2010/main" val="25116984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1410" name="Picture 2" descr="1305 charadrogefira b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10300"/>
          </a:xfrm>
          <a:prstGeom prst="rect">
            <a:avLst/>
          </a:prstGeom>
          <a:noFill/>
          <a:extLst>
            <a:ext uri="{909E8E84-426E-40DD-AFC4-6F175D3DCCD1}">
              <a14:hiddenFill xmlns:a14="http://schemas.microsoft.com/office/drawing/2010/main">
                <a:solidFill>
                  <a:srgbClr val="FFFFFF"/>
                </a:solidFill>
              </a14:hiddenFill>
            </a:ext>
          </a:extLst>
        </p:spPr>
      </p:pic>
      <p:sp>
        <p:nvSpPr>
          <p:cNvPr id="401411" name="Text Box 3"/>
          <p:cNvSpPr txBox="1">
            <a:spLocks noChangeArrowheads="1"/>
          </p:cNvSpPr>
          <p:nvPr/>
        </p:nvSpPr>
        <p:spPr bwMode="auto">
          <a:xfrm>
            <a:off x="2362200" y="5668963"/>
            <a:ext cx="693420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fontAlgn="base">
              <a:spcBef>
                <a:spcPct val="50000"/>
              </a:spcBef>
              <a:spcAft>
                <a:spcPct val="0"/>
              </a:spcAft>
            </a:pPr>
            <a:r>
              <a:rPr lang="en-US" sz="2000" b="1">
                <a:solidFill>
                  <a:srgbClr val="FFFF99"/>
                </a:solidFill>
                <a:latin typeface="Arial Unicode MS" pitchFamily="34" charset="-128"/>
              </a:rPr>
              <a:t>EAST MACEDONIA : KAVALA BYPASS</a:t>
            </a:r>
            <a:r>
              <a:rPr lang="el-GR" sz="2000" b="1">
                <a:solidFill>
                  <a:srgbClr val="FFFF99"/>
                </a:solidFill>
                <a:latin typeface="Arial Unicode MS" pitchFamily="34" charset="-128"/>
              </a:rPr>
              <a:t> </a:t>
            </a:r>
            <a:r>
              <a:rPr lang="en-US" sz="2000" b="1">
                <a:solidFill>
                  <a:srgbClr val="FFFF99"/>
                </a:solidFill>
                <a:latin typeface="Arial Unicode MS" pitchFamily="34" charset="-128"/>
              </a:rPr>
              <a:t>- RAVINE BRIDGE</a:t>
            </a:r>
            <a:r>
              <a:rPr lang="el-GR" sz="2800" b="1">
                <a:solidFill>
                  <a:srgbClr val="FFFF99"/>
                </a:solidFill>
                <a:latin typeface="Arial Unicode MS" pitchFamily="34" charset="-128"/>
              </a:rPr>
              <a:t> </a:t>
            </a:r>
            <a:endParaRPr lang="en-GB" sz="2800" b="1">
              <a:solidFill>
                <a:srgbClr val="FFFF99"/>
              </a:solidFill>
              <a:latin typeface="Arial Unicode MS" pitchFamily="34" charset="-128"/>
            </a:endParaRPr>
          </a:p>
        </p:txBody>
      </p:sp>
    </p:spTree>
    <p:extLst>
      <p:ext uri="{BB962C8B-B14F-4D97-AF65-F5344CB8AC3E}">
        <p14:creationId xmlns:p14="http://schemas.microsoft.com/office/powerpoint/2010/main" val="239522507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1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4963"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1347" name="Text Box 3"/>
          <p:cNvSpPr txBox="1">
            <a:spLocks noChangeArrowheads="1"/>
          </p:cNvSpPr>
          <p:nvPr/>
        </p:nvSpPr>
        <p:spPr bwMode="auto">
          <a:xfrm>
            <a:off x="285750" y="6202363"/>
            <a:ext cx="4133850"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fontAlgn="base">
              <a:spcBef>
                <a:spcPct val="50000"/>
              </a:spcBef>
              <a:spcAft>
                <a:spcPct val="0"/>
              </a:spcAft>
            </a:pPr>
            <a:r>
              <a:rPr lang="en-US" sz="2800" b="1">
                <a:solidFill>
                  <a:srgbClr val="FFFF99"/>
                </a:solidFill>
                <a:effectLst>
                  <a:outerShdw blurRad="38100" dist="38100" dir="2700000" algn="tl">
                    <a:srgbClr val="FFFFFF"/>
                  </a:outerShdw>
                </a:effectLst>
                <a:latin typeface="Arial Narrow" pitchFamily="34" charset="0"/>
              </a:rPr>
              <a:t>THRACE : ARDANIO I/C</a:t>
            </a:r>
            <a:endParaRPr lang="en-GB" sz="2800" b="1">
              <a:solidFill>
                <a:srgbClr val="FFFF99"/>
              </a:solidFill>
              <a:effectLst>
                <a:outerShdw blurRad="38100" dist="38100" dir="2700000" algn="tl">
                  <a:srgbClr val="FFFFFF"/>
                </a:outerShdw>
              </a:effectLst>
              <a:latin typeface="Arial Narrow" pitchFamily="34" charset="0"/>
            </a:endParaRPr>
          </a:p>
        </p:txBody>
      </p:sp>
    </p:spTree>
    <p:extLst>
      <p:ext uri="{BB962C8B-B14F-4D97-AF65-F5344CB8AC3E}">
        <p14:creationId xmlns:p14="http://schemas.microsoft.com/office/powerpoint/2010/main" val="323726983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5154" name="Object 2"/>
          <p:cNvGraphicFramePr>
            <a:graphicFrameLocks/>
          </p:cNvGraphicFramePr>
          <p:nvPr/>
        </p:nvGraphicFramePr>
        <p:xfrm>
          <a:off x="1066800" y="1150938"/>
          <a:ext cx="7319963" cy="4832350"/>
        </p:xfrm>
        <a:graphic>
          <a:graphicData uri="http://schemas.openxmlformats.org/presentationml/2006/ole">
            <mc:AlternateContent xmlns:mc="http://schemas.openxmlformats.org/markup-compatibility/2006">
              <mc:Choice xmlns:v="urn:schemas-microsoft-com:vml" Requires="v">
                <p:oleObj spid="_x0000_s2082" name="Designer Drawing" r:id="rId4" imgW="7316640" imgH="4830480" progId="Designer.Drawing.7">
                  <p:embed/>
                </p:oleObj>
              </mc:Choice>
              <mc:Fallback>
                <p:oleObj name="Designer Drawing" r:id="rId4" imgW="7316640" imgH="4830480" progId="Designer.Drawing.7">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50938"/>
                        <a:ext cx="731996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5155" name="Rectangle 3"/>
          <p:cNvSpPr>
            <a:spLocks noChangeArrowheads="1"/>
          </p:cNvSpPr>
          <p:nvPr/>
        </p:nvSpPr>
        <p:spPr bwMode="auto">
          <a:xfrm>
            <a:off x="776288" y="617538"/>
            <a:ext cx="7772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ctr" eaLnBrk="0" fontAlgn="base" hangingPunct="0">
              <a:spcBef>
                <a:spcPct val="0"/>
              </a:spcBef>
              <a:spcAft>
                <a:spcPct val="0"/>
              </a:spcAft>
            </a:pPr>
            <a:r>
              <a:rPr lang="en-US" sz="2800" b="1">
                <a:solidFill>
                  <a:srgbClr val="FFCC00"/>
                </a:solidFill>
                <a:effectLst>
                  <a:outerShdw blurRad="38100" dist="38100" dir="2700000" algn="tl">
                    <a:srgbClr val="FFFFFF"/>
                  </a:outerShdw>
                </a:effectLst>
                <a:latin typeface="PA-SansSerif" pitchFamily="34" charset="0"/>
              </a:rPr>
              <a:t>REDUCTION OF TIME PER SECTOR</a:t>
            </a:r>
            <a:r>
              <a:rPr lang="en-GB" sz="4000" b="1">
                <a:solidFill>
                  <a:srgbClr val="FFCC00"/>
                </a:solidFill>
                <a:effectLst>
                  <a:outerShdw blurRad="38100" dist="38100" dir="2700000" algn="tl">
                    <a:srgbClr val="FFFFFF"/>
                  </a:outerShdw>
                </a:effectLst>
                <a:latin typeface="PA-SansSerif" pitchFamily="34" charset="0"/>
              </a:rPr>
              <a:t> </a:t>
            </a:r>
          </a:p>
        </p:txBody>
      </p:sp>
    </p:spTree>
    <p:extLst>
      <p:ext uri="{BB962C8B-B14F-4D97-AF65-F5344CB8AC3E}">
        <p14:creationId xmlns:p14="http://schemas.microsoft.com/office/powerpoint/2010/main" val="53185704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066800" y="228600"/>
            <a:ext cx="7010400" cy="609600"/>
          </a:xfrm>
        </p:spPr>
        <p:txBody>
          <a:bodyPr/>
          <a:lstStyle/>
          <a:p>
            <a:r>
              <a:rPr lang="en-GB" sz="2800" b="1">
                <a:solidFill>
                  <a:srgbClr val="F8DE6E"/>
                </a:solidFill>
                <a:effectLst>
                  <a:outerShdw blurRad="38100" dist="38100" dir="2700000" algn="tl">
                    <a:srgbClr val="FFFFFF"/>
                  </a:outerShdw>
                </a:effectLst>
                <a:latin typeface="Arial" charset="0"/>
              </a:rPr>
              <a:t>Egnatia Odos and Development: </a:t>
            </a:r>
            <a:br>
              <a:rPr lang="en-GB" sz="2800" b="1">
                <a:solidFill>
                  <a:srgbClr val="F8DE6E"/>
                </a:solidFill>
                <a:effectLst>
                  <a:outerShdw blurRad="38100" dist="38100" dir="2700000" algn="tl">
                    <a:srgbClr val="FFFFFF"/>
                  </a:outerShdw>
                </a:effectLst>
                <a:latin typeface="Arial" charset="0"/>
              </a:rPr>
            </a:br>
            <a:r>
              <a:rPr lang="en-GB" sz="2800" b="1">
                <a:solidFill>
                  <a:srgbClr val="F8DE6E"/>
                </a:solidFill>
                <a:effectLst>
                  <a:outerShdw blurRad="38100" dist="38100" dir="2700000" algn="tl">
                    <a:srgbClr val="FFFFFF"/>
                  </a:outerShdw>
                </a:effectLst>
                <a:latin typeface="Arial" charset="0"/>
              </a:rPr>
              <a:t>Impact Zone</a:t>
            </a:r>
            <a:endParaRPr lang="el-GR" sz="2800" b="1">
              <a:solidFill>
                <a:srgbClr val="F8DE6E"/>
              </a:solidFill>
              <a:effectLst>
                <a:outerShdw blurRad="38100" dist="38100" dir="2700000" algn="tl">
                  <a:srgbClr val="FFFFFF"/>
                </a:outerShdw>
              </a:effectLst>
              <a:latin typeface="Arial" charset="0"/>
            </a:endParaRPr>
          </a:p>
        </p:txBody>
      </p:sp>
      <p:pic>
        <p:nvPicPr>
          <p:cNvPr id="349187" name="Picture 3" descr="impact_zones_b_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30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0460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QA system covers different quality aspects</a:t>
            </a:r>
          </a:p>
        </p:txBody>
      </p:sp>
      <p:sp>
        <p:nvSpPr>
          <p:cNvPr id="3" name="Content Placeholder 2"/>
          <p:cNvSpPr>
            <a:spLocks noGrp="1"/>
          </p:cNvSpPr>
          <p:nvPr>
            <p:ph idx="1"/>
          </p:nvPr>
        </p:nvSpPr>
        <p:spPr/>
        <p:txBody>
          <a:bodyPr/>
          <a:lstStyle/>
          <a:p>
            <a:r>
              <a:rPr lang="en-US" dirty="0"/>
              <a:t>S</a:t>
            </a:r>
            <a:r>
              <a:rPr lang="el-GR" dirty="0" smtClean="0"/>
              <a:t>ome </a:t>
            </a:r>
            <a:r>
              <a:rPr lang="el-GR" dirty="0"/>
              <a:t>focus on management </a:t>
            </a:r>
            <a:r>
              <a:rPr lang="el-GR" dirty="0" smtClean="0"/>
              <a:t>aspects</a:t>
            </a:r>
            <a:r>
              <a:rPr lang="en-US" dirty="0" smtClean="0"/>
              <a:t> (</a:t>
            </a:r>
            <a:r>
              <a:rPr lang="el-GR" dirty="0" smtClean="0"/>
              <a:t>ISO</a:t>
            </a:r>
            <a:r>
              <a:rPr lang="en-US" dirty="0" smtClean="0"/>
              <a:t>)</a:t>
            </a:r>
            <a:endParaRPr lang="en-US" dirty="0"/>
          </a:p>
          <a:p>
            <a:r>
              <a:rPr lang="el-GR" dirty="0" smtClean="0"/>
              <a:t>others </a:t>
            </a:r>
            <a:r>
              <a:rPr lang="el-GR" dirty="0"/>
              <a:t>focus on technology aspects </a:t>
            </a:r>
            <a:r>
              <a:rPr lang="en-US" dirty="0"/>
              <a:t>(</a:t>
            </a:r>
            <a:r>
              <a:rPr lang="el-GR" dirty="0" smtClean="0"/>
              <a:t>GMP </a:t>
            </a:r>
            <a:r>
              <a:rPr lang="el-GR" dirty="0"/>
              <a:t>and </a:t>
            </a:r>
            <a:r>
              <a:rPr lang="el-GR" dirty="0" smtClean="0"/>
              <a:t>HACCP</a:t>
            </a:r>
            <a:r>
              <a:rPr lang="en-US" dirty="0" smtClean="0"/>
              <a:t>)</a:t>
            </a:r>
            <a:endParaRPr lang="el-GR" dirty="0"/>
          </a:p>
        </p:txBody>
      </p:sp>
    </p:spTree>
    <p:extLst>
      <p:ext uri="{BB962C8B-B14F-4D97-AF65-F5344CB8AC3E}">
        <p14:creationId xmlns:p14="http://schemas.microsoft.com/office/powerpoint/2010/main" val="3586230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85800" y="304800"/>
            <a:ext cx="7772400" cy="1143000"/>
          </a:xfrm>
        </p:spPr>
        <p:txBody>
          <a:bodyPr/>
          <a:lstStyle/>
          <a:p>
            <a:r>
              <a:rPr lang="en-US" sz="2800" b="1">
                <a:solidFill>
                  <a:srgbClr val="F8DE6E"/>
                </a:solidFill>
                <a:effectLst>
                  <a:outerShdw blurRad="38100" dist="38100" dir="2700000" algn="tl">
                    <a:srgbClr val="FFFFFF"/>
                  </a:outerShdw>
                </a:effectLst>
                <a:latin typeface="Arial" charset="0"/>
              </a:rPr>
              <a:t>Egnatia Odos Impact Zone: </a:t>
            </a:r>
            <a:br>
              <a:rPr lang="en-US" sz="2800" b="1">
                <a:solidFill>
                  <a:srgbClr val="F8DE6E"/>
                </a:solidFill>
                <a:effectLst>
                  <a:outerShdw blurRad="38100" dist="38100" dir="2700000" algn="tl">
                    <a:srgbClr val="FFFFFF"/>
                  </a:outerShdw>
                </a:effectLst>
                <a:latin typeface="Arial" charset="0"/>
              </a:rPr>
            </a:br>
            <a:r>
              <a:rPr lang="en-US" sz="2800" b="1">
                <a:solidFill>
                  <a:srgbClr val="F8DE6E"/>
                </a:solidFill>
                <a:effectLst>
                  <a:outerShdw blurRad="38100" dist="38100" dir="2700000" algn="tl">
                    <a:srgbClr val="FFFFFF"/>
                  </a:outerShdw>
                </a:effectLst>
                <a:latin typeface="Arial" charset="0"/>
              </a:rPr>
              <a:t>Main Characteristics</a:t>
            </a:r>
            <a:endParaRPr lang="el-GR" sz="2800" b="1">
              <a:solidFill>
                <a:srgbClr val="F8DE6E"/>
              </a:solidFill>
              <a:effectLst>
                <a:outerShdw blurRad="38100" dist="38100" dir="2700000" algn="tl">
                  <a:srgbClr val="FFFFFF"/>
                </a:outerShdw>
              </a:effectLst>
              <a:latin typeface="Arial" charset="0"/>
            </a:endParaRPr>
          </a:p>
        </p:txBody>
      </p:sp>
      <p:sp>
        <p:nvSpPr>
          <p:cNvPr id="394243" name="Rectangle 3"/>
          <p:cNvSpPr>
            <a:spLocks noGrp="1" noChangeArrowheads="1"/>
          </p:cNvSpPr>
          <p:nvPr>
            <p:ph type="body" idx="1"/>
          </p:nvPr>
        </p:nvSpPr>
        <p:spPr>
          <a:xfrm>
            <a:off x="520700" y="1752600"/>
            <a:ext cx="8104188" cy="3733800"/>
          </a:xfrm>
        </p:spPr>
        <p:txBody>
          <a:bodyPr/>
          <a:lstStyle/>
          <a:p>
            <a:pPr lvl="1">
              <a:buFont typeface="Wingdings" pitchFamily="2" charset="2"/>
              <a:buChar char="§"/>
            </a:pPr>
            <a:r>
              <a:rPr lang="el-GR" sz="2400" b="1">
                <a:latin typeface="Arial" charset="0"/>
              </a:rPr>
              <a:t>50% </a:t>
            </a:r>
            <a:r>
              <a:rPr lang="en-US" sz="2400" b="1">
                <a:latin typeface="Arial" charset="0"/>
              </a:rPr>
              <a:t>of the Greece’s total area</a:t>
            </a:r>
            <a:r>
              <a:rPr lang="el-GR" sz="2400" b="1">
                <a:latin typeface="Arial" charset="0"/>
              </a:rPr>
              <a:t> </a:t>
            </a:r>
          </a:p>
          <a:p>
            <a:pPr lvl="1">
              <a:buFont typeface="Wingdings" pitchFamily="2" charset="2"/>
              <a:buChar char="§"/>
            </a:pPr>
            <a:r>
              <a:rPr lang="el-GR" sz="2400" b="1">
                <a:latin typeface="Arial" charset="0"/>
              </a:rPr>
              <a:t>3</a:t>
            </a:r>
            <a:r>
              <a:rPr lang="en-GB" sz="2400" b="1">
                <a:latin typeface="Arial" charset="0"/>
              </a:rPr>
              <a:t>6</a:t>
            </a:r>
            <a:r>
              <a:rPr lang="el-GR" sz="2400" b="1">
                <a:latin typeface="Arial" charset="0"/>
              </a:rPr>
              <a:t>% </a:t>
            </a:r>
            <a:r>
              <a:rPr lang="en-US" sz="2400" b="1">
                <a:latin typeface="Arial" charset="0"/>
              </a:rPr>
              <a:t>of the Greek population</a:t>
            </a:r>
            <a:endParaRPr lang="el-GR" sz="2400" b="1">
              <a:latin typeface="Arial" charset="0"/>
            </a:endParaRPr>
          </a:p>
          <a:p>
            <a:pPr lvl="1">
              <a:buFont typeface="Wingdings" pitchFamily="2" charset="2"/>
              <a:buChar char="§"/>
            </a:pPr>
            <a:r>
              <a:rPr lang="el-GR" sz="2400" b="1">
                <a:latin typeface="Arial" charset="0"/>
              </a:rPr>
              <a:t>33% </a:t>
            </a:r>
            <a:r>
              <a:rPr lang="en-US" sz="2400" b="1">
                <a:latin typeface="Arial" charset="0"/>
              </a:rPr>
              <a:t>of the country’s total </a:t>
            </a:r>
            <a:r>
              <a:rPr lang="en-GB" sz="2400" b="1">
                <a:latin typeface="Arial" charset="0"/>
              </a:rPr>
              <a:t>GDP</a:t>
            </a:r>
            <a:endParaRPr lang="el-GR" sz="2400" b="1">
              <a:latin typeface="Arial" charset="0"/>
            </a:endParaRPr>
          </a:p>
          <a:p>
            <a:pPr lvl="1">
              <a:buFont typeface="Wingdings" pitchFamily="2" charset="2"/>
              <a:buChar char="§"/>
            </a:pPr>
            <a:r>
              <a:rPr lang="el-GR" sz="2400" b="1">
                <a:latin typeface="Arial" charset="0"/>
              </a:rPr>
              <a:t>60% </a:t>
            </a:r>
            <a:r>
              <a:rPr lang="en-GB" sz="2400" b="1">
                <a:latin typeface="Arial" charset="0"/>
              </a:rPr>
              <a:t>of the country’s total energy production</a:t>
            </a:r>
            <a:endParaRPr lang="el-GR" sz="2400" b="1">
              <a:latin typeface="Arial" charset="0"/>
            </a:endParaRPr>
          </a:p>
          <a:p>
            <a:pPr lvl="1">
              <a:buFont typeface="Wingdings" pitchFamily="2" charset="2"/>
              <a:buChar char="§"/>
            </a:pPr>
            <a:r>
              <a:rPr lang="el-GR" sz="2400" b="1">
                <a:latin typeface="Arial" charset="0"/>
              </a:rPr>
              <a:t>45% </a:t>
            </a:r>
            <a:r>
              <a:rPr lang="en-GB" sz="2400" b="1">
                <a:latin typeface="Arial" charset="0"/>
              </a:rPr>
              <a:t>of the country’s exports</a:t>
            </a:r>
            <a:endParaRPr lang="el-GR" sz="2400" b="1">
              <a:latin typeface="Arial" charset="0"/>
            </a:endParaRPr>
          </a:p>
          <a:p>
            <a:pPr lvl="1">
              <a:buFont typeface="Wingdings" pitchFamily="2" charset="2"/>
              <a:buChar char="§"/>
            </a:pPr>
            <a:r>
              <a:rPr lang="el-GR" sz="2400" b="1">
                <a:latin typeface="Arial" charset="0"/>
              </a:rPr>
              <a:t>35% </a:t>
            </a:r>
            <a:r>
              <a:rPr lang="en-GB" sz="2400" b="1">
                <a:latin typeface="Arial" charset="0"/>
              </a:rPr>
              <a:t>of the country’s workforce</a:t>
            </a:r>
            <a:endParaRPr lang="el-GR" sz="2400" b="1">
              <a:latin typeface="Arial" charset="0"/>
            </a:endParaRPr>
          </a:p>
          <a:p>
            <a:pPr lvl="1">
              <a:buFont typeface="Wingdings" pitchFamily="2" charset="2"/>
              <a:buChar char="§"/>
            </a:pPr>
            <a:r>
              <a:rPr lang="en-GB" sz="2400" b="1">
                <a:latin typeface="Arial" charset="0"/>
              </a:rPr>
              <a:t>69%</a:t>
            </a:r>
            <a:r>
              <a:rPr lang="el-GR" sz="2400" b="1">
                <a:latin typeface="Arial" charset="0"/>
              </a:rPr>
              <a:t> </a:t>
            </a:r>
            <a:r>
              <a:rPr lang="en-GB" sz="2400" b="1">
                <a:latin typeface="Arial" charset="0"/>
              </a:rPr>
              <a:t>of EU25 average GDP per inhabitant</a:t>
            </a:r>
            <a:endParaRPr lang="el-GR" sz="2400" b="1">
              <a:latin typeface="Arial" charset="0"/>
            </a:endParaRPr>
          </a:p>
        </p:txBody>
      </p:sp>
      <p:sp>
        <p:nvSpPr>
          <p:cNvPr id="394244" name="Rectangle 4"/>
          <p:cNvSpPr>
            <a:spLocks noChangeArrowheads="1"/>
          </p:cNvSpPr>
          <p:nvPr/>
        </p:nvSpPr>
        <p:spPr bwMode="auto">
          <a:xfrm>
            <a:off x="5594350" y="6172200"/>
            <a:ext cx="3549650"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fontAlgn="base">
              <a:spcBef>
                <a:spcPct val="0"/>
              </a:spcBef>
              <a:spcAft>
                <a:spcPct val="0"/>
              </a:spcAft>
            </a:pPr>
            <a:r>
              <a:rPr lang="en-GB" sz="900" b="1">
                <a:solidFill>
                  <a:srgbClr val="FFFFFF"/>
                </a:solidFill>
                <a:latin typeface="Arial" charset="0"/>
              </a:rPr>
              <a:t>Raw Data Sources: </a:t>
            </a:r>
            <a:r>
              <a:rPr lang="en-US" sz="900" b="1">
                <a:solidFill>
                  <a:srgbClr val="FFFFFF"/>
                </a:solidFill>
                <a:latin typeface="Arial" charset="0"/>
              </a:rPr>
              <a:t>Greek National Statistics Agency, EUROSTAT</a:t>
            </a:r>
          </a:p>
          <a:p>
            <a:pPr fontAlgn="base">
              <a:spcBef>
                <a:spcPct val="0"/>
              </a:spcBef>
              <a:spcAft>
                <a:spcPct val="0"/>
              </a:spcAft>
            </a:pPr>
            <a:r>
              <a:rPr lang="en-US" sz="900" b="1">
                <a:solidFill>
                  <a:srgbClr val="FFFFFF"/>
                </a:solidFill>
                <a:latin typeface="Arial" charset="0"/>
              </a:rPr>
              <a:t>Data Analysis: Observatory Unit, Egnatia Odos S.A.</a:t>
            </a:r>
          </a:p>
        </p:txBody>
      </p:sp>
    </p:spTree>
    <p:extLst>
      <p:ext uri="{BB962C8B-B14F-4D97-AF65-F5344CB8AC3E}">
        <p14:creationId xmlns:p14="http://schemas.microsoft.com/office/powerpoint/2010/main" val="265716218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6114" name="Picture 2" descr="TEN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6115" name="Rectangle 3"/>
          <p:cNvSpPr>
            <a:spLocks noChangeArrowheads="1"/>
          </p:cNvSpPr>
          <p:nvPr/>
        </p:nvSpPr>
        <p:spPr bwMode="auto">
          <a:xfrm>
            <a:off x="228600" y="990600"/>
            <a:ext cx="3048000" cy="1114425"/>
          </a:xfrm>
          <a:prstGeom prst="rect">
            <a:avLst/>
          </a:prstGeom>
          <a:noFill/>
          <a:ln w="12700">
            <a:solidFill>
              <a:srgbClr val="F8DE6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GB" sz="2400" b="1">
                <a:solidFill>
                  <a:srgbClr val="F8DE6E"/>
                </a:solidFill>
                <a:latin typeface="Arial" charset="0"/>
              </a:rPr>
              <a:t>Pan European</a:t>
            </a:r>
            <a:br>
              <a:rPr lang="en-GB" sz="2400" b="1">
                <a:solidFill>
                  <a:srgbClr val="F8DE6E"/>
                </a:solidFill>
                <a:latin typeface="Arial" charset="0"/>
              </a:rPr>
            </a:br>
            <a:r>
              <a:rPr lang="en-GB" sz="2400" b="1">
                <a:solidFill>
                  <a:srgbClr val="F8DE6E"/>
                </a:solidFill>
                <a:latin typeface="Arial" charset="0"/>
              </a:rPr>
              <a:t>Corridors</a:t>
            </a:r>
            <a:endParaRPr lang="el-GR" sz="2400" b="1">
              <a:solidFill>
                <a:srgbClr val="F8DE6E"/>
              </a:solidFill>
              <a:latin typeface="Arial" charset="0"/>
            </a:endParaRPr>
          </a:p>
        </p:txBody>
      </p:sp>
    </p:spTree>
    <p:extLst>
      <p:ext uri="{BB962C8B-B14F-4D97-AF65-F5344CB8AC3E}">
        <p14:creationId xmlns:p14="http://schemas.microsoft.com/office/powerpoint/2010/main" val="401550354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2957513" y="387350"/>
            <a:ext cx="3024187"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sz="2800" b="1">
                <a:solidFill>
                  <a:srgbClr val="F8DE6E"/>
                </a:solidFill>
                <a:effectLst>
                  <a:outerShdw blurRad="38100" dist="38100" dir="2700000" algn="tl">
                    <a:srgbClr val="FFFFFF"/>
                  </a:outerShdw>
                </a:effectLst>
                <a:latin typeface="Arial" charset="0"/>
              </a:rPr>
              <a:t>VERTICAL AXES</a:t>
            </a:r>
            <a:endParaRPr lang="en-GB" sz="2800" b="1">
              <a:solidFill>
                <a:srgbClr val="F8DE6E"/>
              </a:solidFill>
              <a:effectLst>
                <a:outerShdw blurRad="38100" dist="38100" dir="2700000" algn="tl">
                  <a:srgbClr val="FFFFFF"/>
                </a:outerShdw>
              </a:effectLst>
              <a:latin typeface="Arial" charset="0"/>
            </a:endParaRPr>
          </a:p>
        </p:txBody>
      </p:sp>
      <p:sp>
        <p:nvSpPr>
          <p:cNvPr id="315395" name="Text Box 3"/>
          <p:cNvSpPr txBox="1">
            <a:spLocks noChangeArrowheads="1"/>
          </p:cNvSpPr>
          <p:nvPr/>
        </p:nvSpPr>
        <p:spPr bwMode="auto">
          <a:xfrm>
            <a:off x="533400" y="1066800"/>
            <a:ext cx="8137525" cy="4359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7325" indent="-1873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000">
                <a:solidFill>
                  <a:srgbClr val="FFFFFF"/>
                </a:solidFill>
                <a:effectLst>
                  <a:outerShdw blurRad="38100" dist="38100" dir="2700000" algn="tl">
                    <a:srgbClr val="808080"/>
                  </a:outerShdw>
                </a:effectLst>
                <a:latin typeface="Arial" charset="0"/>
              </a:rPr>
              <a:t>The Egnatia Motorway is served by 9 vertical axes.  Five of these feeder routes constitute an extension of the Pan-European Corridors</a:t>
            </a:r>
            <a:r>
              <a:rPr lang="el-GR" sz="2000">
                <a:solidFill>
                  <a:srgbClr val="FFFFFF"/>
                </a:solidFill>
                <a:effectLst>
                  <a:outerShdw blurRad="38100" dist="38100" dir="2700000" algn="tl">
                    <a:srgbClr val="808080"/>
                  </a:outerShdw>
                </a:effectLst>
                <a:latin typeface="Arial" charset="0"/>
              </a:rPr>
              <a:t>.</a:t>
            </a:r>
          </a:p>
          <a:p>
            <a:pPr fontAlgn="base">
              <a:spcBef>
                <a:spcPct val="0"/>
              </a:spcBef>
              <a:spcAft>
                <a:spcPct val="0"/>
              </a:spcAft>
            </a:pPr>
            <a:endParaRPr lang="en-GB" sz="2000">
              <a:solidFill>
                <a:srgbClr val="FFFFFF"/>
              </a:solidFill>
              <a:effectLst>
                <a:outerShdw blurRad="38100" dist="38100" dir="2700000" algn="tl">
                  <a:srgbClr val="808080"/>
                </a:outerShdw>
              </a:effectLst>
              <a:latin typeface="Arial" charset="0"/>
            </a:endParaRPr>
          </a:p>
          <a:p>
            <a:pPr fontAlgn="base">
              <a:spcBef>
                <a:spcPct val="0"/>
              </a:spcBef>
              <a:spcAft>
                <a:spcPct val="0"/>
              </a:spcAft>
            </a:pPr>
            <a:r>
              <a:rPr lang="en-US" sz="2000" b="1">
                <a:solidFill>
                  <a:srgbClr val="FFFFFF"/>
                </a:solidFill>
                <a:effectLst>
                  <a:outerShdw blurRad="38100" dist="38100" dir="2700000" algn="tl">
                    <a:srgbClr val="808080"/>
                  </a:outerShdw>
                </a:effectLst>
                <a:latin typeface="Arial" charset="0"/>
              </a:rPr>
              <a:t>The Vertical Axes are</a:t>
            </a:r>
            <a:r>
              <a:rPr lang="en-GB" sz="2000" b="1">
                <a:solidFill>
                  <a:srgbClr val="FFFFFF"/>
                </a:solidFill>
                <a:effectLst>
                  <a:outerShdw blurRad="38100" dist="38100" dir="2700000" algn="tl">
                    <a:srgbClr val="808080"/>
                  </a:outerShdw>
                </a:effectLst>
                <a:latin typeface="Arial" charset="0"/>
              </a:rPr>
              <a:t>:</a:t>
            </a:r>
          </a:p>
          <a:p>
            <a:pPr fontAlgn="base">
              <a:spcBef>
                <a:spcPct val="0"/>
              </a:spcBef>
              <a:spcAft>
                <a:spcPct val="0"/>
              </a:spcAft>
              <a:buFontTx/>
              <a:buChar char="•"/>
            </a:pPr>
            <a:r>
              <a:rPr lang="en-US" sz="2000" b="1">
                <a:solidFill>
                  <a:srgbClr val="FFFFFF"/>
                </a:solidFill>
                <a:latin typeface="Arial" charset="0"/>
              </a:rPr>
              <a:t>Ioannina </a:t>
            </a:r>
            <a:r>
              <a:rPr lang="en-GB" sz="2000" b="1" i="1">
                <a:solidFill>
                  <a:srgbClr val="FFFFFF"/>
                </a:solidFill>
                <a:latin typeface="Arial" charset="0"/>
              </a:rPr>
              <a:t>–</a:t>
            </a:r>
            <a:r>
              <a:rPr lang="en-GB" sz="2000" b="1">
                <a:solidFill>
                  <a:srgbClr val="FFFFFF"/>
                </a:solidFill>
                <a:latin typeface="Arial" charset="0"/>
              </a:rPr>
              <a:t> Kakavia</a:t>
            </a:r>
            <a:r>
              <a:rPr lang="el-GR" sz="2000" b="1">
                <a:solidFill>
                  <a:srgbClr val="FFFFFF"/>
                </a:solidFill>
                <a:latin typeface="Arial" charset="0"/>
              </a:rPr>
              <a:t> </a:t>
            </a:r>
            <a:r>
              <a:rPr lang="en-GB" sz="2000" i="1">
                <a:solidFill>
                  <a:srgbClr val="FFFFFF"/>
                </a:solidFill>
                <a:latin typeface="Arial" charset="0"/>
              </a:rPr>
              <a:t>(</a:t>
            </a:r>
            <a:r>
              <a:rPr lang="el-GR" sz="2000" i="1">
                <a:solidFill>
                  <a:srgbClr val="FFFFFF"/>
                </a:solidFill>
                <a:latin typeface="Arial" charset="0"/>
              </a:rPr>
              <a:t>Α</a:t>
            </a:r>
            <a:r>
              <a:rPr lang="en-US" sz="2000" i="1">
                <a:solidFill>
                  <a:srgbClr val="FFFFFF"/>
                </a:solidFill>
                <a:latin typeface="Arial" charset="0"/>
              </a:rPr>
              <a:t>lbania</a:t>
            </a:r>
            <a:r>
              <a:rPr lang="en-GB" sz="2000" i="1">
                <a:solidFill>
                  <a:srgbClr val="FFFFFF"/>
                </a:solidFill>
                <a:latin typeface="Arial" charset="0"/>
              </a:rPr>
              <a:t> – </a:t>
            </a:r>
            <a:r>
              <a:rPr lang="en-US" sz="2000" i="1">
                <a:solidFill>
                  <a:srgbClr val="FFFFFF"/>
                </a:solidFill>
                <a:latin typeface="Arial" charset="0"/>
              </a:rPr>
              <a:t>Trans-European Axis</a:t>
            </a:r>
            <a:r>
              <a:rPr lang="en-GB" sz="2000" i="1">
                <a:solidFill>
                  <a:srgbClr val="FFFFFF"/>
                </a:solidFill>
                <a:latin typeface="Arial" charset="0"/>
              </a:rPr>
              <a:t>)</a:t>
            </a:r>
          </a:p>
          <a:p>
            <a:pPr fontAlgn="base">
              <a:spcBef>
                <a:spcPct val="0"/>
              </a:spcBef>
              <a:spcAft>
                <a:spcPct val="0"/>
              </a:spcAft>
              <a:buFontTx/>
              <a:buChar char="•"/>
            </a:pPr>
            <a:r>
              <a:rPr lang="en-US" sz="2000" b="1">
                <a:solidFill>
                  <a:srgbClr val="F8DE6E"/>
                </a:solidFill>
                <a:latin typeface="Arial" charset="0"/>
              </a:rPr>
              <a:t>Siatista </a:t>
            </a:r>
            <a:r>
              <a:rPr lang="en-GB" sz="2000" b="1" i="1">
                <a:solidFill>
                  <a:srgbClr val="F8DE6E"/>
                </a:solidFill>
                <a:latin typeface="Arial" charset="0"/>
              </a:rPr>
              <a:t>–</a:t>
            </a:r>
            <a:r>
              <a:rPr lang="en-US" sz="2000" b="1">
                <a:solidFill>
                  <a:srgbClr val="F8DE6E"/>
                </a:solidFill>
                <a:latin typeface="Arial" charset="0"/>
              </a:rPr>
              <a:t> Krystallopigi</a:t>
            </a:r>
            <a:r>
              <a:rPr lang="en-GB" sz="2000" b="1">
                <a:solidFill>
                  <a:srgbClr val="F8DE6E"/>
                </a:solidFill>
                <a:latin typeface="Arial" charset="0"/>
              </a:rPr>
              <a:t> </a:t>
            </a:r>
            <a:r>
              <a:rPr lang="en-GB" sz="2000" i="1">
                <a:solidFill>
                  <a:srgbClr val="F8DE6E"/>
                </a:solidFill>
                <a:latin typeface="Arial" charset="0"/>
              </a:rPr>
              <a:t>(</a:t>
            </a:r>
            <a:r>
              <a:rPr lang="el-GR" sz="2000" i="1">
                <a:solidFill>
                  <a:srgbClr val="F8DE6E"/>
                </a:solidFill>
                <a:latin typeface="Arial" charset="0"/>
              </a:rPr>
              <a:t>Α</a:t>
            </a:r>
            <a:r>
              <a:rPr lang="en-US" sz="2000" i="1">
                <a:solidFill>
                  <a:srgbClr val="F8DE6E"/>
                </a:solidFill>
                <a:latin typeface="Arial" charset="0"/>
              </a:rPr>
              <a:t>lbania</a:t>
            </a:r>
            <a:r>
              <a:rPr lang="en-GB" sz="2000" i="1">
                <a:solidFill>
                  <a:srgbClr val="F8DE6E"/>
                </a:solidFill>
                <a:latin typeface="Arial" charset="0"/>
              </a:rPr>
              <a:t> – </a:t>
            </a:r>
            <a:r>
              <a:rPr lang="en-US" sz="2000" i="1">
                <a:solidFill>
                  <a:srgbClr val="F8DE6E"/>
                </a:solidFill>
                <a:latin typeface="Arial" charset="0"/>
              </a:rPr>
              <a:t>Trans-European Axis</a:t>
            </a:r>
            <a:r>
              <a:rPr lang="en-GB" sz="2000" i="1">
                <a:solidFill>
                  <a:srgbClr val="F8DE6E"/>
                </a:solidFill>
                <a:latin typeface="Arial" charset="0"/>
              </a:rPr>
              <a:t>)</a:t>
            </a:r>
          </a:p>
          <a:p>
            <a:pPr fontAlgn="base">
              <a:spcBef>
                <a:spcPct val="0"/>
              </a:spcBef>
              <a:spcAft>
                <a:spcPct val="0"/>
              </a:spcAft>
              <a:buFontTx/>
              <a:buChar char="•"/>
            </a:pPr>
            <a:r>
              <a:rPr lang="en-US" sz="2000" b="1">
                <a:solidFill>
                  <a:srgbClr val="FFFFFF"/>
                </a:solidFill>
                <a:latin typeface="Arial" charset="0"/>
              </a:rPr>
              <a:t>Kozani </a:t>
            </a:r>
            <a:r>
              <a:rPr lang="en-GB" sz="2000" b="1" i="1">
                <a:solidFill>
                  <a:srgbClr val="FFFFFF"/>
                </a:solidFill>
                <a:latin typeface="Arial" charset="0"/>
              </a:rPr>
              <a:t>–</a:t>
            </a:r>
            <a:r>
              <a:rPr lang="en-GB" sz="2000" b="1">
                <a:solidFill>
                  <a:srgbClr val="FFFFFF"/>
                </a:solidFill>
                <a:latin typeface="Arial" charset="0"/>
              </a:rPr>
              <a:t> </a:t>
            </a:r>
            <a:r>
              <a:rPr lang="en-US" sz="2000" b="1">
                <a:solidFill>
                  <a:srgbClr val="FFFFFF"/>
                </a:solidFill>
                <a:latin typeface="Arial" charset="0"/>
              </a:rPr>
              <a:t>Florina </a:t>
            </a:r>
            <a:r>
              <a:rPr lang="en-GB" sz="2000" b="1" i="1">
                <a:solidFill>
                  <a:srgbClr val="FFFFFF"/>
                </a:solidFill>
                <a:latin typeface="Arial" charset="0"/>
              </a:rPr>
              <a:t>–</a:t>
            </a:r>
            <a:r>
              <a:rPr lang="en-GB" sz="2000" b="1">
                <a:solidFill>
                  <a:srgbClr val="FFFFFF"/>
                </a:solidFill>
                <a:latin typeface="Arial" charset="0"/>
              </a:rPr>
              <a:t> </a:t>
            </a:r>
            <a:r>
              <a:rPr lang="en-US" sz="2000" b="1">
                <a:solidFill>
                  <a:srgbClr val="FFFFFF"/>
                </a:solidFill>
                <a:latin typeface="Arial" charset="0"/>
              </a:rPr>
              <a:t>Niki</a:t>
            </a:r>
            <a:r>
              <a:rPr lang="en-GB" sz="2000" b="1">
                <a:solidFill>
                  <a:srgbClr val="FFFFFF"/>
                </a:solidFill>
                <a:latin typeface="Arial" charset="0"/>
              </a:rPr>
              <a:t> </a:t>
            </a:r>
            <a:r>
              <a:rPr lang="en-GB" sz="2000" i="1">
                <a:solidFill>
                  <a:srgbClr val="FFFFFF"/>
                </a:solidFill>
                <a:latin typeface="Arial" charset="0"/>
              </a:rPr>
              <a:t>(FYROM – </a:t>
            </a:r>
            <a:r>
              <a:rPr lang="en-US" sz="2000" i="1">
                <a:solidFill>
                  <a:srgbClr val="FFFFFF"/>
                </a:solidFill>
                <a:latin typeface="Arial" charset="0"/>
              </a:rPr>
              <a:t>Pan-European Corridor</a:t>
            </a:r>
            <a:r>
              <a:rPr lang="el-GR" sz="2000" i="1">
                <a:solidFill>
                  <a:srgbClr val="FFFFFF"/>
                </a:solidFill>
                <a:latin typeface="Arial" charset="0"/>
              </a:rPr>
              <a:t> Χ</a:t>
            </a:r>
            <a:r>
              <a:rPr lang="en-GB" sz="2000" i="1">
                <a:solidFill>
                  <a:srgbClr val="FFFFFF"/>
                </a:solidFill>
                <a:latin typeface="Arial" charset="0"/>
              </a:rPr>
              <a:t>)</a:t>
            </a:r>
          </a:p>
          <a:p>
            <a:pPr fontAlgn="base">
              <a:spcBef>
                <a:spcPct val="0"/>
              </a:spcBef>
              <a:spcAft>
                <a:spcPct val="0"/>
              </a:spcAft>
              <a:buFontTx/>
              <a:buChar char="•"/>
            </a:pPr>
            <a:r>
              <a:rPr lang="en-US" sz="2000" b="1">
                <a:solidFill>
                  <a:srgbClr val="FFFFFF"/>
                </a:solidFill>
                <a:latin typeface="Arial" charset="0"/>
              </a:rPr>
              <a:t>Thessaloniki </a:t>
            </a:r>
            <a:r>
              <a:rPr lang="en-GB" sz="2000" b="1" i="1">
                <a:solidFill>
                  <a:srgbClr val="FFFFFF"/>
                </a:solidFill>
                <a:latin typeface="Arial" charset="0"/>
              </a:rPr>
              <a:t>–</a:t>
            </a:r>
            <a:r>
              <a:rPr lang="en-GB" sz="2000" b="1">
                <a:solidFill>
                  <a:srgbClr val="FFFFFF"/>
                </a:solidFill>
                <a:latin typeface="Arial" charset="0"/>
              </a:rPr>
              <a:t> </a:t>
            </a:r>
            <a:r>
              <a:rPr lang="en-US" sz="2000" b="1">
                <a:solidFill>
                  <a:srgbClr val="FFFFFF"/>
                </a:solidFill>
                <a:latin typeface="Arial" charset="0"/>
              </a:rPr>
              <a:t>Evzonoi</a:t>
            </a:r>
            <a:r>
              <a:rPr lang="en-GB" sz="2000" b="1">
                <a:solidFill>
                  <a:srgbClr val="000000"/>
                </a:solidFill>
                <a:latin typeface="Arial" charset="0"/>
              </a:rPr>
              <a:t> </a:t>
            </a:r>
            <a:r>
              <a:rPr lang="en-GB" sz="2000" i="1">
                <a:solidFill>
                  <a:srgbClr val="FFFFFF"/>
                </a:solidFill>
                <a:latin typeface="Arial" charset="0"/>
              </a:rPr>
              <a:t>(FYROM – </a:t>
            </a:r>
            <a:r>
              <a:rPr lang="en-US" sz="2000" i="1">
                <a:solidFill>
                  <a:srgbClr val="FFFFFF"/>
                </a:solidFill>
                <a:latin typeface="Arial" charset="0"/>
              </a:rPr>
              <a:t>Pan-European Corridor</a:t>
            </a:r>
            <a:r>
              <a:rPr lang="el-GR" sz="2000" i="1">
                <a:solidFill>
                  <a:srgbClr val="FFFFFF"/>
                </a:solidFill>
                <a:latin typeface="Arial" charset="0"/>
              </a:rPr>
              <a:t> Χ</a:t>
            </a:r>
            <a:r>
              <a:rPr lang="en-GB" sz="2000" i="1">
                <a:solidFill>
                  <a:srgbClr val="FFFFFF"/>
                </a:solidFill>
                <a:latin typeface="Arial" charset="0"/>
              </a:rPr>
              <a:t>)</a:t>
            </a:r>
          </a:p>
          <a:p>
            <a:pPr fontAlgn="base">
              <a:spcBef>
                <a:spcPct val="0"/>
              </a:spcBef>
              <a:spcAft>
                <a:spcPct val="0"/>
              </a:spcAft>
              <a:buFontTx/>
              <a:buChar char="•"/>
            </a:pPr>
            <a:r>
              <a:rPr lang="en-US" sz="2000" b="1">
                <a:solidFill>
                  <a:srgbClr val="F8DE6E"/>
                </a:solidFill>
                <a:latin typeface="Arial" charset="0"/>
              </a:rPr>
              <a:t>Thessaloniki </a:t>
            </a:r>
            <a:r>
              <a:rPr lang="en-GB" sz="2000" b="1" i="1">
                <a:solidFill>
                  <a:srgbClr val="F8DE6E"/>
                </a:solidFill>
                <a:latin typeface="Arial" charset="0"/>
              </a:rPr>
              <a:t>–</a:t>
            </a:r>
            <a:r>
              <a:rPr lang="en-US" sz="2000" b="1">
                <a:solidFill>
                  <a:srgbClr val="F8DE6E"/>
                </a:solidFill>
                <a:latin typeface="Arial" charset="0"/>
              </a:rPr>
              <a:t> Serres </a:t>
            </a:r>
            <a:r>
              <a:rPr lang="en-GB" sz="2000" b="1" i="1">
                <a:solidFill>
                  <a:srgbClr val="F8DE6E"/>
                </a:solidFill>
                <a:latin typeface="Arial" charset="0"/>
              </a:rPr>
              <a:t>–</a:t>
            </a:r>
            <a:r>
              <a:rPr lang="en-GB" sz="2000" b="1">
                <a:solidFill>
                  <a:srgbClr val="F8DE6E"/>
                </a:solidFill>
                <a:latin typeface="Arial" charset="0"/>
              </a:rPr>
              <a:t> Promachonas </a:t>
            </a:r>
            <a:r>
              <a:rPr lang="en-GB" sz="2000" i="1">
                <a:solidFill>
                  <a:srgbClr val="F8DE6E"/>
                </a:solidFill>
                <a:latin typeface="Arial" charset="0"/>
              </a:rPr>
              <a:t>(</a:t>
            </a:r>
            <a:r>
              <a:rPr lang="el-GR" sz="2000" i="1">
                <a:solidFill>
                  <a:srgbClr val="F8DE6E"/>
                </a:solidFill>
                <a:latin typeface="Arial" charset="0"/>
              </a:rPr>
              <a:t>Β</a:t>
            </a:r>
            <a:r>
              <a:rPr lang="en-US" sz="2000" i="1">
                <a:solidFill>
                  <a:srgbClr val="F8DE6E"/>
                </a:solidFill>
                <a:latin typeface="Arial" charset="0"/>
              </a:rPr>
              <a:t>ulgaria </a:t>
            </a:r>
            <a:r>
              <a:rPr lang="en-GB" sz="2000" i="1">
                <a:solidFill>
                  <a:srgbClr val="F8DE6E"/>
                </a:solidFill>
                <a:latin typeface="Arial" charset="0"/>
              </a:rPr>
              <a:t>– </a:t>
            </a:r>
            <a:r>
              <a:rPr lang="en-US" sz="2000" i="1">
                <a:solidFill>
                  <a:srgbClr val="F8DE6E"/>
                </a:solidFill>
                <a:latin typeface="Arial" charset="0"/>
              </a:rPr>
              <a:t>Pan-European</a:t>
            </a:r>
            <a:r>
              <a:rPr lang="el-GR" sz="2000" i="1">
                <a:solidFill>
                  <a:srgbClr val="FFFFFF"/>
                </a:solidFill>
                <a:latin typeface="Arial" charset="0"/>
              </a:rPr>
              <a:t> </a:t>
            </a:r>
            <a:r>
              <a:rPr lang="en-US" sz="2000" i="1">
                <a:solidFill>
                  <a:srgbClr val="F8DE6E"/>
                </a:solidFill>
                <a:latin typeface="Arial" charset="0"/>
              </a:rPr>
              <a:t>Corridor</a:t>
            </a:r>
            <a:r>
              <a:rPr lang="el-GR" sz="2000" i="1">
                <a:solidFill>
                  <a:srgbClr val="F8DE6E"/>
                </a:solidFill>
                <a:latin typeface="Arial" charset="0"/>
              </a:rPr>
              <a:t> Ι</a:t>
            </a:r>
            <a:r>
              <a:rPr lang="en-US" sz="2000" i="1">
                <a:solidFill>
                  <a:srgbClr val="F8DE6E"/>
                </a:solidFill>
                <a:latin typeface="Arial" charset="0"/>
              </a:rPr>
              <a:t>V</a:t>
            </a:r>
            <a:r>
              <a:rPr lang="en-GB" sz="2000" i="1">
                <a:solidFill>
                  <a:srgbClr val="F8DE6E"/>
                </a:solidFill>
                <a:latin typeface="Arial" charset="0"/>
              </a:rPr>
              <a:t>)</a:t>
            </a:r>
          </a:p>
          <a:p>
            <a:pPr fontAlgn="base">
              <a:spcBef>
                <a:spcPct val="0"/>
              </a:spcBef>
              <a:spcAft>
                <a:spcPct val="0"/>
              </a:spcAft>
              <a:buFontTx/>
              <a:buChar char="•"/>
            </a:pPr>
            <a:r>
              <a:rPr lang="en-US" sz="2000" b="1">
                <a:solidFill>
                  <a:srgbClr val="FFFFFF"/>
                </a:solidFill>
                <a:latin typeface="Arial" charset="0"/>
              </a:rPr>
              <a:t>Drama</a:t>
            </a:r>
            <a:r>
              <a:rPr lang="el-GR" sz="2000" b="1">
                <a:solidFill>
                  <a:srgbClr val="FFFFFF"/>
                </a:solidFill>
                <a:latin typeface="Arial" charset="0"/>
              </a:rPr>
              <a:t> </a:t>
            </a:r>
            <a:r>
              <a:rPr lang="en-GB" sz="2000" b="1" i="1">
                <a:solidFill>
                  <a:srgbClr val="FFFFFF"/>
                </a:solidFill>
                <a:latin typeface="Arial" charset="0"/>
              </a:rPr>
              <a:t>–</a:t>
            </a:r>
            <a:r>
              <a:rPr lang="en-GB" sz="2000" b="1">
                <a:solidFill>
                  <a:srgbClr val="FFFFFF"/>
                </a:solidFill>
                <a:latin typeface="Arial" charset="0"/>
              </a:rPr>
              <a:t> </a:t>
            </a:r>
            <a:r>
              <a:rPr lang="en-US" sz="2000" b="1">
                <a:solidFill>
                  <a:srgbClr val="FFFFFF"/>
                </a:solidFill>
                <a:latin typeface="Arial" charset="0"/>
              </a:rPr>
              <a:t>Nevrokopi</a:t>
            </a:r>
            <a:r>
              <a:rPr lang="el-GR" sz="2000" b="1">
                <a:solidFill>
                  <a:srgbClr val="FFFFFF"/>
                </a:solidFill>
                <a:latin typeface="Arial" charset="0"/>
              </a:rPr>
              <a:t> </a:t>
            </a:r>
            <a:r>
              <a:rPr lang="en-GB" sz="2000" b="1" i="1">
                <a:solidFill>
                  <a:srgbClr val="FFFFFF"/>
                </a:solidFill>
                <a:latin typeface="Arial" charset="0"/>
              </a:rPr>
              <a:t>–</a:t>
            </a:r>
            <a:r>
              <a:rPr lang="en-GB" sz="2000" b="1">
                <a:solidFill>
                  <a:srgbClr val="FFFFFF"/>
                </a:solidFill>
                <a:latin typeface="Arial" charset="0"/>
              </a:rPr>
              <a:t> </a:t>
            </a:r>
            <a:r>
              <a:rPr lang="el-GR" sz="2000" b="1">
                <a:solidFill>
                  <a:srgbClr val="FFFFFF"/>
                </a:solidFill>
                <a:latin typeface="Arial" charset="0"/>
              </a:rPr>
              <a:t>Ε</a:t>
            </a:r>
            <a:r>
              <a:rPr lang="en-US" sz="2000" b="1">
                <a:solidFill>
                  <a:srgbClr val="FFFFFF"/>
                </a:solidFill>
                <a:latin typeface="Arial" charset="0"/>
              </a:rPr>
              <a:t>xochi</a:t>
            </a:r>
            <a:r>
              <a:rPr lang="en-GB" sz="2000" b="1">
                <a:solidFill>
                  <a:srgbClr val="FFFFFF"/>
                </a:solidFill>
                <a:latin typeface="Arial" charset="0"/>
              </a:rPr>
              <a:t> </a:t>
            </a:r>
            <a:r>
              <a:rPr lang="en-GB" sz="2000" i="1">
                <a:solidFill>
                  <a:srgbClr val="FFFFFF"/>
                </a:solidFill>
                <a:latin typeface="Arial" charset="0"/>
              </a:rPr>
              <a:t>(</a:t>
            </a:r>
            <a:r>
              <a:rPr lang="el-GR" sz="2000" i="1">
                <a:solidFill>
                  <a:srgbClr val="FFFFFF"/>
                </a:solidFill>
                <a:latin typeface="Arial" charset="0"/>
              </a:rPr>
              <a:t>Β</a:t>
            </a:r>
            <a:r>
              <a:rPr lang="en-US" sz="2000" i="1">
                <a:solidFill>
                  <a:srgbClr val="FFFFFF"/>
                </a:solidFill>
                <a:latin typeface="Arial" charset="0"/>
              </a:rPr>
              <a:t>ulgaria</a:t>
            </a:r>
            <a:r>
              <a:rPr lang="en-GB" sz="2000" i="1">
                <a:solidFill>
                  <a:srgbClr val="FFFFFF"/>
                </a:solidFill>
                <a:latin typeface="Arial" charset="0"/>
              </a:rPr>
              <a:t>)</a:t>
            </a:r>
          </a:p>
          <a:p>
            <a:pPr fontAlgn="base">
              <a:spcBef>
                <a:spcPct val="0"/>
              </a:spcBef>
              <a:spcAft>
                <a:spcPct val="0"/>
              </a:spcAft>
              <a:buFontTx/>
              <a:buChar char="•"/>
            </a:pPr>
            <a:r>
              <a:rPr lang="en-US" sz="2000" b="1">
                <a:solidFill>
                  <a:srgbClr val="FFFFFF"/>
                </a:solidFill>
                <a:latin typeface="Arial" charset="0"/>
              </a:rPr>
              <a:t>Xanthi </a:t>
            </a:r>
            <a:r>
              <a:rPr lang="en-GB" sz="2000" b="1" i="1">
                <a:solidFill>
                  <a:srgbClr val="FFFFFF"/>
                </a:solidFill>
                <a:latin typeface="Arial" charset="0"/>
              </a:rPr>
              <a:t>–</a:t>
            </a:r>
            <a:r>
              <a:rPr lang="en-GB" sz="2000" b="1">
                <a:solidFill>
                  <a:srgbClr val="FFFFFF"/>
                </a:solidFill>
                <a:latin typeface="Arial" charset="0"/>
              </a:rPr>
              <a:t> </a:t>
            </a:r>
            <a:r>
              <a:rPr lang="el-GR" sz="2000" b="1">
                <a:solidFill>
                  <a:srgbClr val="FFFFFF"/>
                </a:solidFill>
                <a:latin typeface="Arial" charset="0"/>
              </a:rPr>
              <a:t>Ε</a:t>
            </a:r>
            <a:r>
              <a:rPr lang="en-US" sz="2000" b="1">
                <a:solidFill>
                  <a:srgbClr val="FFFFFF"/>
                </a:solidFill>
                <a:latin typeface="Arial" charset="0"/>
              </a:rPr>
              <a:t>chinos</a:t>
            </a:r>
            <a:r>
              <a:rPr lang="en-GB" sz="2000" b="1">
                <a:solidFill>
                  <a:srgbClr val="FFFFFF"/>
                </a:solidFill>
                <a:latin typeface="Arial" charset="0"/>
              </a:rPr>
              <a:t> </a:t>
            </a:r>
            <a:r>
              <a:rPr lang="en-GB" sz="2000" i="1">
                <a:solidFill>
                  <a:srgbClr val="FFFFFF"/>
                </a:solidFill>
                <a:latin typeface="Arial" charset="0"/>
              </a:rPr>
              <a:t>(</a:t>
            </a:r>
            <a:r>
              <a:rPr lang="el-GR" sz="2000" i="1">
                <a:solidFill>
                  <a:srgbClr val="FFFFFF"/>
                </a:solidFill>
                <a:latin typeface="Arial" charset="0"/>
              </a:rPr>
              <a:t>Β</a:t>
            </a:r>
            <a:r>
              <a:rPr lang="en-US" sz="2000" i="1">
                <a:solidFill>
                  <a:srgbClr val="FFFFFF"/>
                </a:solidFill>
                <a:latin typeface="Arial" charset="0"/>
              </a:rPr>
              <a:t>ulgaria</a:t>
            </a:r>
            <a:r>
              <a:rPr lang="en-GB" sz="2000" i="1">
                <a:solidFill>
                  <a:srgbClr val="FFFFFF"/>
                </a:solidFill>
                <a:latin typeface="Arial" charset="0"/>
              </a:rPr>
              <a:t>)</a:t>
            </a:r>
          </a:p>
          <a:p>
            <a:pPr fontAlgn="base">
              <a:spcBef>
                <a:spcPct val="0"/>
              </a:spcBef>
              <a:spcAft>
                <a:spcPct val="0"/>
              </a:spcAft>
              <a:buFontTx/>
              <a:buChar char="•"/>
            </a:pPr>
            <a:r>
              <a:rPr lang="en-US" sz="2000" b="1">
                <a:solidFill>
                  <a:srgbClr val="FFFFFF"/>
                </a:solidFill>
                <a:latin typeface="Arial" charset="0"/>
              </a:rPr>
              <a:t>Komotini </a:t>
            </a:r>
            <a:r>
              <a:rPr lang="en-GB" sz="2000" b="1" i="1">
                <a:solidFill>
                  <a:srgbClr val="FFFFFF"/>
                </a:solidFill>
                <a:latin typeface="Arial" charset="0"/>
              </a:rPr>
              <a:t>–</a:t>
            </a:r>
            <a:r>
              <a:rPr lang="en-GB" sz="2000" b="1">
                <a:solidFill>
                  <a:srgbClr val="FFFFFF"/>
                </a:solidFill>
                <a:latin typeface="Arial" charset="0"/>
              </a:rPr>
              <a:t> </a:t>
            </a:r>
            <a:r>
              <a:rPr lang="el-GR" sz="2000" b="1">
                <a:solidFill>
                  <a:srgbClr val="FFFFFF"/>
                </a:solidFill>
                <a:latin typeface="Arial" charset="0"/>
              </a:rPr>
              <a:t>Ν</a:t>
            </a:r>
            <a:r>
              <a:rPr lang="en-US" sz="2000" b="1">
                <a:solidFill>
                  <a:srgbClr val="FFFFFF"/>
                </a:solidFill>
                <a:latin typeface="Arial" charset="0"/>
              </a:rPr>
              <a:t>ymfaia </a:t>
            </a:r>
            <a:r>
              <a:rPr lang="en-GB" sz="2000" i="1">
                <a:solidFill>
                  <a:srgbClr val="FFFFFF"/>
                </a:solidFill>
                <a:latin typeface="Arial" charset="0"/>
              </a:rPr>
              <a:t>(</a:t>
            </a:r>
            <a:r>
              <a:rPr lang="el-GR" sz="2000" i="1">
                <a:solidFill>
                  <a:srgbClr val="FFFFFF"/>
                </a:solidFill>
                <a:latin typeface="Arial" charset="0"/>
              </a:rPr>
              <a:t>Β</a:t>
            </a:r>
            <a:r>
              <a:rPr lang="en-US" sz="2000" i="1">
                <a:solidFill>
                  <a:srgbClr val="FFFFFF"/>
                </a:solidFill>
                <a:latin typeface="Arial" charset="0"/>
              </a:rPr>
              <a:t>ulgaria </a:t>
            </a:r>
            <a:r>
              <a:rPr lang="en-GB" sz="2000" i="1">
                <a:solidFill>
                  <a:srgbClr val="FFFFFF"/>
                </a:solidFill>
                <a:latin typeface="Arial" charset="0"/>
              </a:rPr>
              <a:t>– </a:t>
            </a:r>
            <a:r>
              <a:rPr lang="en-US" sz="2000" i="1">
                <a:solidFill>
                  <a:srgbClr val="FFFFFF"/>
                </a:solidFill>
                <a:latin typeface="Arial" charset="0"/>
              </a:rPr>
              <a:t>Pan-European Corridor</a:t>
            </a:r>
            <a:r>
              <a:rPr lang="el-GR" sz="2000" i="1">
                <a:solidFill>
                  <a:srgbClr val="FFFFFF"/>
                </a:solidFill>
                <a:latin typeface="Arial" charset="0"/>
              </a:rPr>
              <a:t> ΙΧ</a:t>
            </a:r>
            <a:r>
              <a:rPr lang="en-GB" sz="2000" i="1">
                <a:solidFill>
                  <a:srgbClr val="FFFFCC"/>
                </a:solidFill>
                <a:latin typeface="Arial" charset="0"/>
              </a:rPr>
              <a:t>)</a:t>
            </a:r>
          </a:p>
          <a:p>
            <a:pPr fontAlgn="base">
              <a:spcBef>
                <a:spcPct val="0"/>
              </a:spcBef>
              <a:spcAft>
                <a:spcPct val="0"/>
              </a:spcAft>
              <a:buFontTx/>
              <a:buChar char="•"/>
            </a:pPr>
            <a:r>
              <a:rPr lang="en-US" sz="2000" b="1">
                <a:solidFill>
                  <a:srgbClr val="F8DE6E"/>
                </a:solidFill>
                <a:latin typeface="Arial" charset="0"/>
              </a:rPr>
              <a:t>Ardanio </a:t>
            </a:r>
            <a:r>
              <a:rPr lang="en-GB" sz="2000" b="1" i="1">
                <a:solidFill>
                  <a:srgbClr val="F8DE6E"/>
                </a:solidFill>
                <a:latin typeface="Arial" charset="0"/>
              </a:rPr>
              <a:t>–</a:t>
            </a:r>
            <a:r>
              <a:rPr lang="en-GB" sz="2000" b="1">
                <a:solidFill>
                  <a:srgbClr val="F8DE6E"/>
                </a:solidFill>
                <a:latin typeface="Arial" charset="0"/>
              </a:rPr>
              <a:t> </a:t>
            </a:r>
            <a:r>
              <a:rPr lang="en-US" sz="2000" b="1">
                <a:solidFill>
                  <a:srgbClr val="F8DE6E"/>
                </a:solidFill>
                <a:latin typeface="Arial" charset="0"/>
              </a:rPr>
              <a:t>Ormenio</a:t>
            </a:r>
            <a:r>
              <a:rPr lang="en-GB" sz="2000" b="1">
                <a:solidFill>
                  <a:srgbClr val="F8DE6E"/>
                </a:solidFill>
                <a:latin typeface="Arial" charset="0"/>
              </a:rPr>
              <a:t> </a:t>
            </a:r>
            <a:r>
              <a:rPr lang="en-GB" sz="2000" i="1">
                <a:solidFill>
                  <a:srgbClr val="F8DE6E"/>
                </a:solidFill>
                <a:latin typeface="Arial" charset="0"/>
              </a:rPr>
              <a:t>(</a:t>
            </a:r>
            <a:r>
              <a:rPr lang="el-GR" sz="2000" i="1">
                <a:solidFill>
                  <a:srgbClr val="F8DE6E"/>
                </a:solidFill>
                <a:latin typeface="Arial" charset="0"/>
              </a:rPr>
              <a:t>Β</a:t>
            </a:r>
            <a:r>
              <a:rPr lang="en-US" sz="2000" i="1">
                <a:solidFill>
                  <a:srgbClr val="F8DE6E"/>
                </a:solidFill>
                <a:latin typeface="Arial" charset="0"/>
              </a:rPr>
              <a:t>ulgaria</a:t>
            </a:r>
            <a:r>
              <a:rPr lang="el-GR" sz="2000" i="1">
                <a:solidFill>
                  <a:srgbClr val="F8DE6E"/>
                </a:solidFill>
                <a:latin typeface="Arial" charset="0"/>
              </a:rPr>
              <a:t> </a:t>
            </a:r>
            <a:r>
              <a:rPr lang="en-GB" sz="2000" i="1">
                <a:solidFill>
                  <a:srgbClr val="F8DE6E"/>
                </a:solidFill>
                <a:latin typeface="Arial" charset="0"/>
              </a:rPr>
              <a:t>– </a:t>
            </a:r>
            <a:r>
              <a:rPr lang="en-US" sz="2000" i="1">
                <a:solidFill>
                  <a:srgbClr val="F8DE6E"/>
                </a:solidFill>
                <a:latin typeface="Arial" charset="0"/>
              </a:rPr>
              <a:t>Pan-European Corridor</a:t>
            </a:r>
            <a:r>
              <a:rPr lang="el-GR" sz="2000" i="1">
                <a:solidFill>
                  <a:srgbClr val="F8DE6E"/>
                </a:solidFill>
                <a:latin typeface="Arial" charset="0"/>
              </a:rPr>
              <a:t> ΙΧ</a:t>
            </a:r>
            <a:r>
              <a:rPr lang="en-GB" sz="2000" i="1">
                <a:solidFill>
                  <a:srgbClr val="F8DE6E"/>
                </a:solidFill>
                <a:latin typeface="Arial" charset="0"/>
              </a:rPr>
              <a:t>)</a:t>
            </a:r>
          </a:p>
        </p:txBody>
      </p:sp>
    </p:spTree>
    <p:extLst>
      <p:ext uri="{BB962C8B-B14F-4D97-AF65-F5344CB8AC3E}">
        <p14:creationId xmlns:p14="http://schemas.microsoft.com/office/powerpoint/2010/main" val="18128194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3378200" y="2878138"/>
            <a:ext cx="82200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grpSp>
        <p:nvGrpSpPr>
          <p:cNvPr id="402435" name="Group 3"/>
          <p:cNvGrpSpPr>
            <a:grpSpLocks/>
          </p:cNvGrpSpPr>
          <p:nvPr/>
        </p:nvGrpSpPr>
        <p:grpSpPr bwMode="auto">
          <a:xfrm>
            <a:off x="2465388" y="1789113"/>
            <a:ext cx="4460875" cy="2508250"/>
            <a:chOff x="1553" y="1127"/>
            <a:chExt cx="2810" cy="1580"/>
          </a:xfrm>
        </p:grpSpPr>
        <p:sp>
          <p:nvSpPr>
            <p:cNvPr id="402436" name="Freeform 4"/>
            <p:cNvSpPr>
              <a:spLocks/>
            </p:cNvSpPr>
            <p:nvPr/>
          </p:nvSpPr>
          <p:spPr bwMode="auto">
            <a:xfrm>
              <a:off x="1553" y="1608"/>
              <a:ext cx="501" cy="748"/>
            </a:xfrm>
            <a:custGeom>
              <a:avLst/>
              <a:gdLst>
                <a:gd name="T0" fmla="*/ 479 w 501"/>
                <a:gd name="T1" fmla="*/ 365 h 748"/>
                <a:gd name="T2" fmla="*/ 447 w 501"/>
                <a:gd name="T3" fmla="*/ 354 h 748"/>
                <a:gd name="T4" fmla="*/ 409 w 501"/>
                <a:gd name="T5" fmla="*/ 343 h 748"/>
                <a:gd name="T6" fmla="*/ 378 w 501"/>
                <a:gd name="T7" fmla="*/ 329 h 748"/>
                <a:gd name="T8" fmla="*/ 346 w 501"/>
                <a:gd name="T9" fmla="*/ 318 h 748"/>
                <a:gd name="T10" fmla="*/ 314 w 501"/>
                <a:gd name="T11" fmla="*/ 307 h 748"/>
                <a:gd name="T12" fmla="*/ 281 w 501"/>
                <a:gd name="T13" fmla="*/ 291 h 748"/>
                <a:gd name="T14" fmla="*/ 254 w 501"/>
                <a:gd name="T15" fmla="*/ 280 h 748"/>
                <a:gd name="T16" fmla="*/ 227 w 501"/>
                <a:gd name="T17" fmla="*/ 264 h 748"/>
                <a:gd name="T18" fmla="*/ 200 w 501"/>
                <a:gd name="T19" fmla="*/ 248 h 748"/>
                <a:gd name="T20" fmla="*/ 173 w 501"/>
                <a:gd name="T21" fmla="*/ 237 h 748"/>
                <a:gd name="T22" fmla="*/ 152 w 501"/>
                <a:gd name="T23" fmla="*/ 221 h 748"/>
                <a:gd name="T24" fmla="*/ 130 w 501"/>
                <a:gd name="T25" fmla="*/ 205 h 748"/>
                <a:gd name="T26" fmla="*/ 108 w 501"/>
                <a:gd name="T27" fmla="*/ 189 h 748"/>
                <a:gd name="T28" fmla="*/ 92 w 501"/>
                <a:gd name="T29" fmla="*/ 172 h 748"/>
                <a:gd name="T30" fmla="*/ 76 w 501"/>
                <a:gd name="T31" fmla="*/ 156 h 748"/>
                <a:gd name="T32" fmla="*/ 60 w 501"/>
                <a:gd name="T33" fmla="*/ 140 h 748"/>
                <a:gd name="T34" fmla="*/ 49 w 501"/>
                <a:gd name="T35" fmla="*/ 124 h 748"/>
                <a:gd name="T36" fmla="*/ 33 w 501"/>
                <a:gd name="T37" fmla="*/ 108 h 748"/>
                <a:gd name="T38" fmla="*/ 27 w 501"/>
                <a:gd name="T39" fmla="*/ 91 h 748"/>
                <a:gd name="T40" fmla="*/ 17 w 501"/>
                <a:gd name="T41" fmla="*/ 75 h 748"/>
                <a:gd name="T42" fmla="*/ 11 w 501"/>
                <a:gd name="T43" fmla="*/ 59 h 748"/>
                <a:gd name="T44" fmla="*/ 6 w 501"/>
                <a:gd name="T45" fmla="*/ 43 h 748"/>
                <a:gd name="T46" fmla="*/ 0 w 501"/>
                <a:gd name="T47" fmla="*/ 27 h 748"/>
                <a:gd name="T48" fmla="*/ 0 w 501"/>
                <a:gd name="T49" fmla="*/ 10 h 748"/>
                <a:gd name="T50" fmla="*/ 0 w 501"/>
                <a:gd name="T51" fmla="*/ 376 h 748"/>
                <a:gd name="T52" fmla="*/ 0 w 501"/>
                <a:gd name="T53" fmla="*/ 392 h 748"/>
                <a:gd name="T54" fmla="*/ 0 w 501"/>
                <a:gd name="T55" fmla="*/ 408 h 748"/>
                <a:gd name="T56" fmla="*/ 6 w 501"/>
                <a:gd name="T57" fmla="*/ 430 h 748"/>
                <a:gd name="T58" fmla="*/ 11 w 501"/>
                <a:gd name="T59" fmla="*/ 446 h 748"/>
                <a:gd name="T60" fmla="*/ 22 w 501"/>
                <a:gd name="T61" fmla="*/ 462 h 748"/>
                <a:gd name="T62" fmla="*/ 27 w 501"/>
                <a:gd name="T63" fmla="*/ 478 h 748"/>
                <a:gd name="T64" fmla="*/ 38 w 501"/>
                <a:gd name="T65" fmla="*/ 495 h 748"/>
                <a:gd name="T66" fmla="*/ 54 w 501"/>
                <a:gd name="T67" fmla="*/ 511 h 748"/>
                <a:gd name="T68" fmla="*/ 71 w 501"/>
                <a:gd name="T69" fmla="*/ 527 h 748"/>
                <a:gd name="T70" fmla="*/ 81 w 501"/>
                <a:gd name="T71" fmla="*/ 543 h 748"/>
                <a:gd name="T72" fmla="*/ 103 w 501"/>
                <a:gd name="T73" fmla="*/ 559 h 748"/>
                <a:gd name="T74" fmla="*/ 119 w 501"/>
                <a:gd name="T75" fmla="*/ 576 h 748"/>
                <a:gd name="T76" fmla="*/ 141 w 501"/>
                <a:gd name="T77" fmla="*/ 586 h 748"/>
                <a:gd name="T78" fmla="*/ 162 w 501"/>
                <a:gd name="T79" fmla="*/ 603 h 748"/>
                <a:gd name="T80" fmla="*/ 189 w 501"/>
                <a:gd name="T81" fmla="*/ 619 h 748"/>
                <a:gd name="T82" fmla="*/ 211 w 501"/>
                <a:gd name="T83" fmla="*/ 635 h 748"/>
                <a:gd name="T84" fmla="*/ 238 w 501"/>
                <a:gd name="T85" fmla="*/ 646 h 748"/>
                <a:gd name="T86" fmla="*/ 270 w 501"/>
                <a:gd name="T87" fmla="*/ 662 h 748"/>
                <a:gd name="T88" fmla="*/ 297 w 501"/>
                <a:gd name="T89" fmla="*/ 673 h 748"/>
                <a:gd name="T90" fmla="*/ 330 w 501"/>
                <a:gd name="T91" fmla="*/ 689 h 748"/>
                <a:gd name="T92" fmla="*/ 362 w 501"/>
                <a:gd name="T93" fmla="*/ 700 h 748"/>
                <a:gd name="T94" fmla="*/ 393 w 501"/>
                <a:gd name="T95" fmla="*/ 711 h 748"/>
                <a:gd name="T96" fmla="*/ 425 w 501"/>
                <a:gd name="T97" fmla="*/ 727 h 748"/>
                <a:gd name="T98" fmla="*/ 463 w 501"/>
                <a:gd name="T99" fmla="*/ 738 h 748"/>
                <a:gd name="T100" fmla="*/ 501 w 501"/>
                <a:gd name="T101" fmla="*/ 74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1" h="748">
                  <a:moveTo>
                    <a:pt x="501" y="370"/>
                  </a:moveTo>
                  <a:lnTo>
                    <a:pt x="479" y="365"/>
                  </a:lnTo>
                  <a:lnTo>
                    <a:pt x="463" y="360"/>
                  </a:lnTo>
                  <a:lnTo>
                    <a:pt x="447" y="354"/>
                  </a:lnTo>
                  <a:lnTo>
                    <a:pt x="425" y="349"/>
                  </a:lnTo>
                  <a:lnTo>
                    <a:pt x="409" y="343"/>
                  </a:lnTo>
                  <a:lnTo>
                    <a:pt x="393" y="333"/>
                  </a:lnTo>
                  <a:lnTo>
                    <a:pt x="378" y="329"/>
                  </a:lnTo>
                  <a:lnTo>
                    <a:pt x="362" y="324"/>
                  </a:lnTo>
                  <a:lnTo>
                    <a:pt x="346" y="318"/>
                  </a:lnTo>
                  <a:lnTo>
                    <a:pt x="330" y="313"/>
                  </a:lnTo>
                  <a:lnTo>
                    <a:pt x="314" y="307"/>
                  </a:lnTo>
                  <a:lnTo>
                    <a:pt x="297" y="297"/>
                  </a:lnTo>
                  <a:lnTo>
                    <a:pt x="281" y="291"/>
                  </a:lnTo>
                  <a:lnTo>
                    <a:pt x="270" y="286"/>
                  </a:lnTo>
                  <a:lnTo>
                    <a:pt x="254" y="280"/>
                  </a:lnTo>
                  <a:lnTo>
                    <a:pt x="238" y="270"/>
                  </a:lnTo>
                  <a:lnTo>
                    <a:pt x="227" y="264"/>
                  </a:lnTo>
                  <a:lnTo>
                    <a:pt x="211" y="259"/>
                  </a:lnTo>
                  <a:lnTo>
                    <a:pt x="200" y="248"/>
                  </a:lnTo>
                  <a:lnTo>
                    <a:pt x="189" y="243"/>
                  </a:lnTo>
                  <a:lnTo>
                    <a:pt x="173" y="237"/>
                  </a:lnTo>
                  <a:lnTo>
                    <a:pt x="162" y="226"/>
                  </a:lnTo>
                  <a:lnTo>
                    <a:pt x="152" y="221"/>
                  </a:lnTo>
                  <a:lnTo>
                    <a:pt x="141" y="210"/>
                  </a:lnTo>
                  <a:lnTo>
                    <a:pt x="130" y="205"/>
                  </a:lnTo>
                  <a:lnTo>
                    <a:pt x="119" y="199"/>
                  </a:lnTo>
                  <a:lnTo>
                    <a:pt x="108" y="189"/>
                  </a:lnTo>
                  <a:lnTo>
                    <a:pt x="103" y="183"/>
                  </a:lnTo>
                  <a:lnTo>
                    <a:pt x="92" y="172"/>
                  </a:lnTo>
                  <a:lnTo>
                    <a:pt x="81" y="167"/>
                  </a:lnTo>
                  <a:lnTo>
                    <a:pt x="76" y="156"/>
                  </a:lnTo>
                  <a:lnTo>
                    <a:pt x="71" y="151"/>
                  </a:lnTo>
                  <a:lnTo>
                    <a:pt x="60" y="140"/>
                  </a:lnTo>
                  <a:lnTo>
                    <a:pt x="54" y="135"/>
                  </a:lnTo>
                  <a:lnTo>
                    <a:pt x="49" y="124"/>
                  </a:lnTo>
                  <a:lnTo>
                    <a:pt x="38" y="118"/>
                  </a:lnTo>
                  <a:lnTo>
                    <a:pt x="33" y="108"/>
                  </a:lnTo>
                  <a:lnTo>
                    <a:pt x="27" y="102"/>
                  </a:lnTo>
                  <a:lnTo>
                    <a:pt x="27" y="91"/>
                  </a:lnTo>
                  <a:lnTo>
                    <a:pt x="22" y="86"/>
                  </a:lnTo>
                  <a:lnTo>
                    <a:pt x="17" y="75"/>
                  </a:lnTo>
                  <a:lnTo>
                    <a:pt x="11" y="70"/>
                  </a:lnTo>
                  <a:lnTo>
                    <a:pt x="11" y="59"/>
                  </a:lnTo>
                  <a:lnTo>
                    <a:pt x="6" y="54"/>
                  </a:lnTo>
                  <a:lnTo>
                    <a:pt x="6" y="43"/>
                  </a:lnTo>
                  <a:lnTo>
                    <a:pt x="0" y="32"/>
                  </a:lnTo>
                  <a:lnTo>
                    <a:pt x="0" y="27"/>
                  </a:lnTo>
                  <a:lnTo>
                    <a:pt x="0" y="16"/>
                  </a:lnTo>
                  <a:lnTo>
                    <a:pt x="0" y="10"/>
                  </a:lnTo>
                  <a:lnTo>
                    <a:pt x="0" y="0"/>
                  </a:lnTo>
                  <a:lnTo>
                    <a:pt x="0" y="376"/>
                  </a:lnTo>
                  <a:lnTo>
                    <a:pt x="0" y="387"/>
                  </a:lnTo>
                  <a:lnTo>
                    <a:pt x="0" y="392"/>
                  </a:lnTo>
                  <a:lnTo>
                    <a:pt x="0" y="403"/>
                  </a:lnTo>
                  <a:lnTo>
                    <a:pt x="0" y="408"/>
                  </a:lnTo>
                  <a:lnTo>
                    <a:pt x="6" y="419"/>
                  </a:lnTo>
                  <a:lnTo>
                    <a:pt x="6" y="430"/>
                  </a:lnTo>
                  <a:lnTo>
                    <a:pt x="11" y="435"/>
                  </a:lnTo>
                  <a:lnTo>
                    <a:pt x="11" y="446"/>
                  </a:lnTo>
                  <a:lnTo>
                    <a:pt x="17" y="451"/>
                  </a:lnTo>
                  <a:lnTo>
                    <a:pt x="22" y="462"/>
                  </a:lnTo>
                  <a:lnTo>
                    <a:pt x="27" y="468"/>
                  </a:lnTo>
                  <a:lnTo>
                    <a:pt x="27" y="478"/>
                  </a:lnTo>
                  <a:lnTo>
                    <a:pt x="33" y="484"/>
                  </a:lnTo>
                  <a:lnTo>
                    <a:pt x="38" y="495"/>
                  </a:lnTo>
                  <a:lnTo>
                    <a:pt x="49" y="500"/>
                  </a:lnTo>
                  <a:lnTo>
                    <a:pt x="54" y="511"/>
                  </a:lnTo>
                  <a:lnTo>
                    <a:pt x="60" y="516"/>
                  </a:lnTo>
                  <a:lnTo>
                    <a:pt x="71" y="527"/>
                  </a:lnTo>
                  <a:lnTo>
                    <a:pt x="76" y="532"/>
                  </a:lnTo>
                  <a:lnTo>
                    <a:pt x="81" y="543"/>
                  </a:lnTo>
                  <a:lnTo>
                    <a:pt x="92" y="549"/>
                  </a:lnTo>
                  <a:lnTo>
                    <a:pt x="103" y="559"/>
                  </a:lnTo>
                  <a:lnTo>
                    <a:pt x="108" y="565"/>
                  </a:lnTo>
                  <a:lnTo>
                    <a:pt x="119" y="576"/>
                  </a:lnTo>
                  <a:lnTo>
                    <a:pt x="130" y="581"/>
                  </a:lnTo>
                  <a:lnTo>
                    <a:pt x="141" y="586"/>
                  </a:lnTo>
                  <a:lnTo>
                    <a:pt x="152" y="597"/>
                  </a:lnTo>
                  <a:lnTo>
                    <a:pt x="162" y="603"/>
                  </a:lnTo>
                  <a:lnTo>
                    <a:pt x="173" y="613"/>
                  </a:lnTo>
                  <a:lnTo>
                    <a:pt x="189" y="619"/>
                  </a:lnTo>
                  <a:lnTo>
                    <a:pt x="200" y="624"/>
                  </a:lnTo>
                  <a:lnTo>
                    <a:pt x="211" y="635"/>
                  </a:lnTo>
                  <a:lnTo>
                    <a:pt x="227" y="640"/>
                  </a:lnTo>
                  <a:lnTo>
                    <a:pt x="238" y="646"/>
                  </a:lnTo>
                  <a:lnTo>
                    <a:pt x="254" y="657"/>
                  </a:lnTo>
                  <a:lnTo>
                    <a:pt x="270" y="662"/>
                  </a:lnTo>
                  <a:lnTo>
                    <a:pt x="281" y="667"/>
                  </a:lnTo>
                  <a:lnTo>
                    <a:pt x="297" y="673"/>
                  </a:lnTo>
                  <a:lnTo>
                    <a:pt x="314" y="684"/>
                  </a:lnTo>
                  <a:lnTo>
                    <a:pt x="330" y="689"/>
                  </a:lnTo>
                  <a:lnTo>
                    <a:pt x="346" y="694"/>
                  </a:lnTo>
                  <a:lnTo>
                    <a:pt x="362" y="700"/>
                  </a:lnTo>
                  <a:lnTo>
                    <a:pt x="378" y="705"/>
                  </a:lnTo>
                  <a:lnTo>
                    <a:pt x="393" y="711"/>
                  </a:lnTo>
                  <a:lnTo>
                    <a:pt x="409" y="721"/>
                  </a:lnTo>
                  <a:lnTo>
                    <a:pt x="425" y="727"/>
                  </a:lnTo>
                  <a:lnTo>
                    <a:pt x="447" y="732"/>
                  </a:lnTo>
                  <a:lnTo>
                    <a:pt x="463" y="738"/>
                  </a:lnTo>
                  <a:lnTo>
                    <a:pt x="479" y="743"/>
                  </a:lnTo>
                  <a:lnTo>
                    <a:pt x="501" y="748"/>
                  </a:lnTo>
                  <a:lnTo>
                    <a:pt x="501" y="370"/>
                  </a:lnTo>
                  <a:close/>
                </a:path>
              </a:pathLst>
            </a:custGeom>
            <a:solidFill>
              <a:srgbClr val="00668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37" name="Freeform 5"/>
            <p:cNvSpPr>
              <a:spLocks/>
            </p:cNvSpPr>
            <p:nvPr/>
          </p:nvSpPr>
          <p:spPr bwMode="auto">
            <a:xfrm>
              <a:off x="3699" y="1608"/>
              <a:ext cx="664" cy="786"/>
            </a:xfrm>
            <a:custGeom>
              <a:avLst/>
              <a:gdLst>
                <a:gd name="T0" fmla="*/ 664 w 664"/>
                <a:gd name="T1" fmla="*/ 10 h 786"/>
                <a:gd name="T2" fmla="*/ 659 w 664"/>
                <a:gd name="T3" fmla="*/ 27 h 786"/>
                <a:gd name="T4" fmla="*/ 659 w 664"/>
                <a:gd name="T5" fmla="*/ 43 h 786"/>
                <a:gd name="T6" fmla="*/ 654 w 664"/>
                <a:gd name="T7" fmla="*/ 59 h 786"/>
                <a:gd name="T8" fmla="*/ 648 w 664"/>
                <a:gd name="T9" fmla="*/ 75 h 786"/>
                <a:gd name="T10" fmla="*/ 637 w 664"/>
                <a:gd name="T11" fmla="*/ 91 h 786"/>
                <a:gd name="T12" fmla="*/ 627 w 664"/>
                <a:gd name="T13" fmla="*/ 108 h 786"/>
                <a:gd name="T14" fmla="*/ 616 w 664"/>
                <a:gd name="T15" fmla="*/ 124 h 786"/>
                <a:gd name="T16" fmla="*/ 600 w 664"/>
                <a:gd name="T17" fmla="*/ 140 h 786"/>
                <a:gd name="T18" fmla="*/ 589 w 664"/>
                <a:gd name="T19" fmla="*/ 156 h 786"/>
                <a:gd name="T20" fmla="*/ 567 w 664"/>
                <a:gd name="T21" fmla="*/ 172 h 786"/>
                <a:gd name="T22" fmla="*/ 551 w 664"/>
                <a:gd name="T23" fmla="*/ 189 h 786"/>
                <a:gd name="T24" fmla="*/ 529 w 664"/>
                <a:gd name="T25" fmla="*/ 205 h 786"/>
                <a:gd name="T26" fmla="*/ 508 w 664"/>
                <a:gd name="T27" fmla="*/ 221 h 786"/>
                <a:gd name="T28" fmla="*/ 486 w 664"/>
                <a:gd name="T29" fmla="*/ 237 h 786"/>
                <a:gd name="T30" fmla="*/ 465 w 664"/>
                <a:gd name="T31" fmla="*/ 248 h 786"/>
                <a:gd name="T32" fmla="*/ 438 w 664"/>
                <a:gd name="T33" fmla="*/ 264 h 786"/>
                <a:gd name="T34" fmla="*/ 411 w 664"/>
                <a:gd name="T35" fmla="*/ 280 h 786"/>
                <a:gd name="T36" fmla="*/ 378 w 664"/>
                <a:gd name="T37" fmla="*/ 291 h 786"/>
                <a:gd name="T38" fmla="*/ 351 w 664"/>
                <a:gd name="T39" fmla="*/ 307 h 786"/>
                <a:gd name="T40" fmla="*/ 319 w 664"/>
                <a:gd name="T41" fmla="*/ 318 h 786"/>
                <a:gd name="T42" fmla="*/ 286 w 664"/>
                <a:gd name="T43" fmla="*/ 329 h 786"/>
                <a:gd name="T44" fmla="*/ 249 w 664"/>
                <a:gd name="T45" fmla="*/ 343 h 786"/>
                <a:gd name="T46" fmla="*/ 216 w 664"/>
                <a:gd name="T47" fmla="*/ 354 h 786"/>
                <a:gd name="T48" fmla="*/ 178 w 664"/>
                <a:gd name="T49" fmla="*/ 365 h 786"/>
                <a:gd name="T50" fmla="*/ 141 w 664"/>
                <a:gd name="T51" fmla="*/ 376 h 786"/>
                <a:gd name="T52" fmla="*/ 103 w 664"/>
                <a:gd name="T53" fmla="*/ 387 h 786"/>
                <a:gd name="T54" fmla="*/ 65 w 664"/>
                <a:gd name="T55" fmla="*/ 397 h 786"/>
                <a:gd name="T56" fmla="*/ 22 w 664"/>
                <a:gd name="T57" fmla="*/ 403 h 786"/>
                <a:gd name="T58" fmla="*/ 0 w 664"/>
                <a:gd name="T59" fmla="*/ 786 h 786"/>
                <a:gd name="T60" fmla="*/ 43 w 664"/>
                <a:gd name="T61" fmla="*/ 775 h 786"/>
                <a:gd name="T62" fmla="*/ 81 w 664"/>
                <a:gd name="T63" fmla="*/ 770 h 786"/>
                <a:gd name="T64" fmla="*/ 124 w 664"/>
                <a:gd name="T65" fmla="*/ 759 h 786"/>
                <a:gd name="T66" fmla="*/ 162 w 664"/>
                <a:gd name="T67" fmla="*/ 748 h 786"/>
                <a:gd name="T68" fmla="*/ 200 w 664"/>
                <a:gd name="T69" fmla="*/ 738 h 786"/>
                <a:gd name="T70" fmla="*/ 232 w 664"/>
                <a:gd name="T71" fmla="*/ 727 h 786"/>
                <a:gd name="T72" fmla="*/ 270 w 664"/>
                <a:gd name="T73" fmla="*/ 711 h 786"/>
                <a:gd name="T74" fmla="*/ 303 w 664"/>
                <a:gd name="T75" fmla="*/ 700 h 786"/>
                <a:gd name="T76" fmla="*/ 335 w 664"/>
                <a:gd name="T77" fmla="*/ 689 h 786"/>
                <a:gd name="T78" fmla="*/ 367 w 664"/>
                <a:gd name="T79" fmla="*/ 673 h 786"/>
                <a:gd name="T80" fmla="*/ 394 w 664"/>
                <a:gd name="T81" fmla="*/ 662 h 786"/>
                <a:gd name="T82" fmla="*/ 421 w 664"/>
                <a:gd name="T83" fmla="*/ 646 h 786"/>
                <a:gd name="T84" fmla="*/ 448 w 664"/>
                <a:gd name="T85" fmla="*/ 635 h 786"/>
                <a:gd name="T86" fmla="*/ 475 w 664"/>
                <a:gd name="T87" fmla="*/ 619 h 786"/>
                <a:gd name="T88" fmla="*/ 497 w 664"/>
                <a:gd name="T89" fmla="*/ 603 h 786"/>
                <a:gd name="T90" fmla="*/ 519 w 664"/>
                <a:gd name="T91" fmla="*/ 586 h 786"/>
                <a:gd name="T92" fmla="*/ 540 w 664"/>
                <a:gd name="T93" fmla="*/ 576 h 786"/>
                <a:gd name="T94" fmla="*/ 562 w 664"/>
                <a:gd name="T95" fmla="*/ 559 h 786"/>
                <a:gd name="T96" fmla="*/ 578 w 664"/>
                <a:gd name="T97" fmla="*/ 543 h 786"/>
                <a:gd name="T98" fmla="*/ 594 w 664"/>
                <a:gd name="T99" fmla="*/ 527 h 786"/>
                <a:gd name="T100" fmla="*/ 610 w 664"/>
                <a:gd name="T101" fmla="*/ 511 h 786"/>
                <a:gd name="T102" fmla="*/ 621 w 664"/>
                <a:gd name="T103" fmla="*/ 495 h 786"/>
                <a:gd name="T104" fmla="*/ 632 w 664"/>
                <a:gd name="T105" fmla="*/ 478 h 786"/>
                <a:gd name="T106" fmla="*/ 643 w 664"/>
                <a:gd name="T107" fmla="*/ 462 h 786"/>
                <a:gd name="T108" fmla="*/ 648 w 664"/>
                <a:gd name="T109" fmla="*/ 446 h 786"/>
                <a:gd name="T110" fmla="*/ 654 w 664"/>
                <a:gd name="T111" fmla="*/ 430 h 786"/>
                <a:gd name="T112" fmla="*/ 659 w 664"/>
                <a:gd name="T113" fmla="*/ 408 h 786"/>
                <a:gd name="T114" fmla="*/ 664 w 664"/>
                <a:gd name="T115" fmla="*/ 392 h 786"/>
                <a:gd name="T116" fmla="*/ 664 w 664"/>
                <a:gd name="T117" fmla="*/ 37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4" h="786">
                  <a:moveTo>
                    <a:pt x="664" y="0"/>
                  </a:moveTo>
                  <a:lnTo>
                    <a:pt x="664" y="10"/>
                  </a:lnTo>
                  <a:lnTo>
                    <a:pt x="664" y="16"/>
                  </a:lnTo>
                  <a:lnTo>
                    <a:pt x="659" y="27"/>
                  </a:lnTo>
                  <a:lnTo>
                    <a:pt x="659" y="32"/>
                  </a:lnTo>
                  <a:lnTo>
                    <a:pt x="659" y="43"/>
                  </a:lnTo>
                  <a:lnTo>
                    <a:pt x="654" y="54"/>
                  </a:lnTo>
                  <a:lnTo>
                    <a:pt x="654" y="59"/>
                  </a:lnTo>
                  <a:lnTo>
                    <a:pt x="648" y="70"/>
                  </a:lnTo>
                  <a:lnTo>
                    <a:pt x="648" y="75"/>
                  </a:lnTo>
                  <a:lnTo>
                    <a:pt x="643" y="86"/>
                  </a:lnTo>
                  <a:lnTo>
                    <a:pt x="637" y="91"/>
                  </a:lnTo>
                  <a:lnTo>
                    <a:pt x="632" y="102"/>
                  </a:lnTo>
                  <a:lnTo>
                    <a:pt x="627" y="108"/>
                  </a:lnTo>
                  <a:lnTo>
                    <a:pt x="621" y="118"/>
                  </a:lnTo>
                  <a:lnTo>
                    <a:pt x="616" y="124"/>
                  </a:lnTo>
                  <a:lnTo>
                    <a:pt x="610" y="135"/>
                  </a:lnTo>
                  <a:lnTo>
                    <a:pt x="600" y="140"/>
                  </a:lnTo>
                  <a:lnTo>
                    <a:pt x="594" y="151"/>
                  </a:lnTo>
                  <a:lnTo>
                    <a:pt x="589" y="156"/>
                  </a:lnTo>
                  <a:lnTo>
                    <a:pt x="578" y="167"/>
                  </a:lnTo>
                  <a:lnTo>
                    <a:pt x="567" y="172"/>
                  </a:lnTo>
                  <a:lnTo>
                    <a:pt x="562" y="183"/>
                  </a:lnTo>
                  <a:lnTo>
                    <a:pt x="551" y="189"/>
                  </a:lnTo>
                  <a:lnTo>
                    <a:pt x="540" y="199"/>
                  </a:lnTo>
                  <a:lnTo>
                    <a:pt x="529" y="205"/>
                  </a:lnTo>
                  <a:lnTo>
                    <a:pt x="519" y="210"/>
                  </a:lnTo>
                  <a:lnTo>
                    <a:pt x="508" y="221"/>
                  </a:lnTo>
                  <a:lnTo>
                    <a:pt x="497" y="226"/>
                  </a:lnTo>
                  <a:lnTo>
                    <a:pt x="486" y="237"/>
                  </a:lnTo>
                  <a:lnTo>
                    <a:pt x="475" y="243"/>
                  </a:lnTo>
                  <a:lnTo>
                    <a:pt x="465" y="248"/>
                  </a:lnTo>
                  <a:lnTo>
                    <a:pt x="448" y="259"/>
                  </a:lnTo>
                  <a:lnTo>
                    <a:pt x="438" y="264"/>
                  </a:lnTo>
                  <a:lnTo>
                    <a:pt x="421" y="270"/>
                  </a:lnTo>
                  <a:lnTo>
                    <a:pt x="411" y="280"/>
                  </a:lnTo>
                  <a:lnTo>
                    <a:pt x="394" y="286"/>
                  </a:lnTo>
                  <a:lnTo>
                    <a:pt x="378" y="291"/>
                  </a:lnTo>
                  <a:lnTo>
                    <a:pt x="367" y="297"/>
                  </a:lnTo>
                  <a:lnTo>
                    <a:pt x="351" y="307"/>
                  </a:lnTo>
                  <a:lnTo>
                    <a:pt x="335" y="313"/>
                  </a:lnTo>
                  <a:lnTo>
                    <a:pt x="319" y="318"/>
                  </a:lnTo>
                  <a:lnTo>
                    <a:pt x="303" y="324"/>
                  </a:lnTo>
                  <a:lnTo>
                    <a:pt x="286" y="329"/>
                  </a:lnTo>
                  <a:lnTo>
                    <a:pt x="270" y="333"/>
                  </a:lnTo>
                  <a:lnTo>
                    <a:pt x="249" y="343"/>
                  </a:lnTo>
                  <a:lnTo>
                    <a:pt x="232" y="349"/>
                  </a:lnTo>
                  <a:lnTo>
                    <a:pt x="216" y="354"/>
                  </a:lnTo>
                  <a:lnTo>
                    <a:pt x="200" y="360"/>
                  </a:lnTo>
                  <a:lnTo>
                    <a:pt x="178" y="365"/>
                  </a:lnTo>
                  <a:lnTo>
                    <a:pt x="162" y="370"/>
                  </a:lnTo>
                  <a:lnTo>
                    <a:pt x="141" y="376"/>
                  </a:lnTo>
                  <a:lnTo>
                    <a:pt x="124" y="381"/>
                  </a:lnTo>
                  <a:lnTo>
                    <a:pt x="103" y="387"/>
                  </a:lnTo>
                  <a:lnTo>
                    <a:pt x="81" y="392"/>
                  </a:lnTo>
                  <a:lnTo>
                    <a:pt x="65" y="397"/>
                  </a:lnTo>
                  <a:lnTo>
                    <a:pt x="43" y="397"/>
                  </a:lnTo>
                  <a:lnTo>
                    <a:pt x="22" y="403"/>
                  </a:lnTo>
                  <a:lnTo>
                    <a:pt x="0" y="408"/>
                  </a:lnTo>
                  <a:lnTo>
                    <a:pt x="0" y="786"/>
                  </a:lnTo>
                  <a:lnTo>
                    <a:pt x="22" y="781"/>
                  </a:lnTo>
                  <a:lnTo>
                    <a:pt x="43" y="775"/>
                  </a:lnTo>
                  <a:lnTo>
                    <a:pt x="65" y="775"/>
                  </a:lnTo>
                  <a:lnTo>
                    <a:pt x="81" y="770"/>
                  </a:lnTo>
                  <a:lnTo>
                    <a:pt x="103" y="765"/>
                  </a:lnTo>
                  <a:lnTo>
                    <a:pt x="124" y="759"/>
                  </a:lnTo>
                  <a:lnTo>
                    <a:pt x="141" y="754"/>
                  </a:lnTo>
                  <a:lnTo>
                    <a:pt x="162" y="748"/>
                  </a:lnTo>
                  <a:lnTo>
                    <a:pt x="178" y="743"/>
                  </a:lnTo>
                  <a:lnTo>
                    <a:pt x="200" y="738"/>
                  </a:lnTo>
                  <a:lnTo>
                    <a:pt x="216" y="732"/>
                  </a:lnTo>
                  <a:lnTo>
                    <a:pt x="232" y="727"/>
                  </a:lnTo>
                  <a:lnTo>
                    <a:pt x="249" y="721"/>
                  </a:lnTo>
                  <a:lnTo>
                    <a:pt x="270" y="711"/>
                  </a:lnTo>
                  <a:lnTo>
                    <a:pt x="286" y="705"/>
                  </a:lnTo>
                  <a:lnTo>
                    <a:pt x="303" y="700"/>
                  </a:lnTo>
                  <a:lnTo>
                    <a:pt x="319" y="694"/>
                  </a:lnTo>
                  <a:lnTo>
                    <a:pt x="335" y="689"/>
                  </a:lnTo>
                  <a:lnTo>
                    <a:pt x="351" y="684"/>
                  </a:lnTo>
                  <a:lnTo>
                    <a:pt x="367" y="673"/>
                  </a:lnTo>
                  <a:lnTo>
                    <a:pt x="378" y="667"/>
                  </a:lnTo>
                  <a:lnTo>
                    <a:pt x="394" y="662"/>
                  </a:lnTo>
                  <a:lnTo>
                    <a:pt x="411" y="657"/>
                  </a:lnTo>
                  <a:lnTo>
                    <a:pt x="421" y="646"/>
                  </a:lnTo>
                  <a:lnTo>
                    <a:pt x="438" y="640"/>
                  </a:lnTo>
                  <a:lnTo>
                    <a:pt x="448" y="635"/>
                  </a:lnTo>
                  <a:lnTo>
                    <a:pt x="465" y="624"/>
                  </a:lnTo>
                  <a:lnTo>
                    <a:pt x="475" y="619"/>
                  </a:lnTo>
                  <a:lnTo>
                    <a:pt x="486" y="613"/>
                  </a:lnTo>
                  <a:lnTo>
                    <a:pt x="497" y="603"/>
                  </a:lnTo>
                  <a:lnTo>
                    <a:pt x="508" y="597"/>
                  </a:lnTo>
                  <a:lnTo>
                    <a:pt x="519" y="586"/>
                  </a:lnTo>
                  <a:lnTo>
                    <a:pt x="529" y="581"/>
                  </a:lnTo>
                  <a:lnTo>
                    <a:pt x="540" y="576"/>
                  </a:lnTo>
                  <a:lnTo>
                    <a:pt x="551" y="565"/>
                  </a:lnTo>
                  <a:lnTo>
                    <a:pt x="562" y="559"/>
                  </a:lnTo>
                  <a:lnTo>
                    <a:pt x="567" y="549"/>
                  </a:lnTo>
                  <a:lnTo>
                    <a:pt x="578" y="543"/>
                  </a:lnTo>
                  <a:lnTo>
                    <a:pt x="589" y="532"/>
                  </a:lnTo>
                  <a:lnTo>
                    <a:pt x="594" y="527"/>
                  </a:lnTo>
                  <a:lnTo>
                    <a:pt x="600" y="516"/>
                  </a:lnTo>
                  <a:lnTo>
                    <a:pt x="610" y="511"/>
                  </a:lnTo>
                  <a:lnTo>
                    <a:pt x="616" y="500"/>
                  </a:lnTo>
                  <a:lnTo>
                    <a:pt x="621" y="495"/>
                  </a:lnTo>
                  <a:lnTo>
                    <a:pt x="627" y="484"/>
                  </a:lnTo>
                  <a:lnTo>
                    <a:pt x="632" y="478"/>
                  </a:lnTo>
                  <a:lnTo>
                    <a:pt x="637" y="468"/>
                  </a:lnTo>
                  <a:lnTo>
                    <a:pt x="643" y="462"/>
                  </a:lnTo>
                  <a:lnTo>
                    <a:pt x="648" y="451"/>
                  </a:lnTo>
                  <a:lnTo>
                    <a:pt x="648" y="446"/>
                  </a:lnTo>
                  <a:lnTo>
                    <a:pt x="654" y="435"/>
                  </a:lnTo>
                  <a:lnTo>
                    <a:pt x="654" y="430"/>
                  </a:lnTo>
                  <a:lnTo>
                    <a:pt x="659" y="419"/>
                  </a:lnTo>
                  <a:lnTo>
                    <a:pt x="659" y="408"/>
                  </a:lnTo>
                  <a:lnTo>
                    <a:pt x="659" y="403"/>
                  </a:lnTo>
                  <a:lnTo>
                    <a:pt x="664" y="392"/>
                  </a:lnTo>
                  <a:lnTo>
                    <a:pt x="664" y="387"/>
                  </a:lnTo>
                  <a:lnTo>
                    <a:pt x="664" y="376"/>
                  </a:lnTo>
                  <a:lnTo>
                    <a:pt x="664" y="0"/>
                  </a:lnTo>
                  <a:close/>
                </a:path>
              </a:pathLst>
            </a:custGeom>
            <a:solidFill>
              <a:srgbClr val="00668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38" name="Freeform 6"/>
            <p:cNvSpPr>
              <a:spLocks/>
            </p:cNvSpPr>
            <p:nvPr/>
          </p:nvSpPr>
          <p:spPr bwMode="auto">
            <a:xfrm>
              <a:off x="2054" y="1608"/>
              <a:ext cx="902" cy="743"/>
            </a:xfrm>
            <a:custGeom>
              <a:avLst/>
              <a:gdLst>
                <a:gd name="T0" fmla="*/ 902 w 902"/>
                <a:gd name="T1" fmla="*/ 0 h 743"/>
                <a:gd name="T2" fmla="*/ 0 w 902"/>
                <a:gd name="T3" fmla="*/ 365 h 743"/>
                <a:gd name="T4" fmla="*/ 0 w 902"/>
                <a:gd name="T5" fmla="*/ 743 h 743"/>
                <a:gd name="T6" fmla="*/ 902 w 902"/>
                <a:gd name="T7" fmla="*/ 376 h 743"/>
                <a:gd name="T8" fmla="*/ 902 w 902"/>
                <a:gd name="T9" fmla="*/ 0 h 743"/>
              </a:gdLst>
              <a:ahLst/>
              <a:cxnLst>
                <a:cxn ang="0">
                  <a:pos x="T0" y="T1"/>
                </a:cxn>
                <a:cxn ang="0">
                  <a:pos x="T2" y="T3"/>
                </a:cxn>
                <a:cxn ang="0">
                  <a:pos x="T4" y="T5"/>
                </a:cxn>
                <a:cxn ang="0">
                  <a:pos x="T6" y="T7"/>
                </a:cxn>
                <a:cxn ang="0">
                  <a:pos x="T8" y="T9"/>
                </a:cxn>
              </a:cxnLst>
              <a:rect l="0" t="0" r="r" b="b"/>
              <a:pathLst>
                <a:path w="902" h="743">
                  <a:moveTo>
                    <a:pt x="902" y="0"/>
                  </a:moveTo>
                  <a:lnTo>
                    <a:pt x="0" y="365"/>
                  </a:lnTo>
                  <a:lnTo>
                    <a:pt x="0" y="743"/>
                  </a:lnTo>
                  <a:lnTo>
                    <a:pt x="902" y="376"/>
                  </a:lnTo>
                  <a:lnTo>
                    <a:pt x="902" y="0"/>
                  </a:lnTo>
                  <a:close/>
                </a:path>
              </a:pathLst>
            </a:custGeom>
            <a:solidFill>
              <a:srgbClr val="00668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39" name="Freeform 7"/>
            <p:cNvSpPr>
              <a:spLocks/>
            </p:cNvSpPr>
            <p:nvPr/>
          </p:nvSpPr>
          <p:spPr bwMode="auto">
            <a:xfrm>
              <a:off x="2956" y="1608"/>
              <a:ext cx="743" cy="786"/>
            </a:xfrm>
            <a:custGeom>
              <a:avLst/>
              <a:gdLst>
                <a:gd name="T0" fmla="*/ 0 w 743"/>
                <a:gd name="T1" fmla="*/ 0 h 786"/>
                <a:gd name="T2" fmla="*/ 743 w 743"/>
                <a:gd name="T3" fmla="*/ 408 h 786"/>
                <a:gd name="T4" fmla="*/ 743 w 743"/>
                <a:gd name="T5" fmla="*/ 786 h 786"/>
                <a:gd name="T6" fmla="*/ 0 w 743"/>
                <a:gd name="T7" fmla="*/ 376 h 786"/>
                <a:gd name="T8" fmla="*/ 0 w 743"/>
                <a:gd name="T9" fmla="*/ 0 h 786"/>
              </a:gdLst>
              <a:ahLst/>
              <a:cxnLst>
                <a:cxn ang="0">
                  <a:pos x="T0" y="T1"/>
                </a:cxn>
                <a:cxn ang="0">
                  <a:pos x="T2" y="T3"/>
                </a:cxn>
                <a:cxn ang="0">
                  <a:pos x="T4" y="T5"/>
                </a:cxn>
                <a:cxn ang="0">
                  <a:pos x="T6" y="T7"/>
                </a:cxn>
                <a:cxn ang="0">
                  <a:pos x="T8" y="T9"/>
                </a:cxn>
              </a:cxnLst>
              <a:rect l="0" t="0" r="r" b="b"/>
              <a:pathLst>
                <a:path w="743" h="786">
                  <a:moveTo>
                    <a:pt x="0" y="0"/>
                  </a:moveTo>
                  <a:lnTo>
                    <a:pt x="743" y="408"/>
                  </a:lnTo>
                  <a:lnTo>
                    <a:pt x="743" y="786"/>
                  </a:lnTo>
                  <a:lnTo>
                    <a:pt x="0" y="376"/>
                  </a:lnTo>
                  <a:lnTo>
                    <a:pt x="0" y="0"/>
                  </a:lnTo>
                  <a:close/>
                </a:path>
              </a:pathLst>
            </a:custGeom>
            <a:solidFill>
              <a:srgbClr val="00668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0" name="Freeform 8"/>
            <p:cNvSpPr>
              <a:spLocks/>
            </p:cNvSpPr>
            <p:nvPr/>
          </p:nvSpPr>
          <p:spPr bwMode="auto">
            <a:xfrm>
              <a:off x="1553" y="1127"/>
              <a:ext cx="2810" cy="889"/>
            </a:xfrm>
            <a:custGeom>
              <a:avLst/>
              <a:gdLst>
                <a:gd name="T0" fmla="*/ 425 w 2810"/>
                <a:gd name="T1" fmla="*/ 830 h 889"/>
                <a:gd name="T2" fmla="*/ 346 w 2810"/>
                <a:gd name="T3" fmla="*/ 799 h 889"/>
                <a:gd name="T4" fmla="*/ 270 w 2810"/>
                <a:gd name="T5" fmla="*/ 767 h 889"/>
                <a:gd name="T6" fmla="*/ 200 w 2810"/>
                <a:gd name="T7" fmla="*/ 729 h 889"/>
                <a:gd name="T8" fmla="*/ 141 w 2810"/>
                <a:gd name="T9" fmla="*/ 691 h 889"/>
                <a:gd name="T10" fmla="*/ 92 w 2810"/>
                <a:gd name="T11" fmla="*/ 653 h 889"/>
                <a:gd name="T12" fmla="*/ 54 w 2810"/>
                <a:gd name="T13" fmla="*/ 616 h 889"/>
                <a:gd name="T14" fmla="*/ 27 w 2810"/>
                <a:gd name="T15" fmla="*/ 572 h 889"/>
                <a:gd name="T16" fmla="*/ 6 w 2810"/>
                <a:gd name="T17" fmla="*/ 535 h 889"/>
                <a:gd name="T18" fmla="*/ 0 w 2810"/>
                <a:gd name="T19" fmla="*/ 491 h 889"/>
                <a:gd name="T20" fmla="*/ 0 w 2810"/>
                <a:gd name="T21" fmla="*/ 448 h 889"/>
                <a:gd name="T22" fmla="*/ 17 w 2810"/>
                <a:gd name="T23" fmla="*/ 405 h 889"/>
                <a:gd name="T24" fmla="*/ 38 w 2810"/>
                <a:gd name="T25" fmla="*/ 367 h 889"/>
                <a:gd name="T26" fmla="*/ 76 w 2810"/>
                <a:gd name="T27" fmla="*/ 324 h 889"/>
                <a:gd name="T28" fmla="*/ 119 w 2810"/>
                <a:gd name="T29" fmla="*/ 286 h 889"/>
                <a:gd name="T30" fmla="*/ 173 w 2810"/>
                <a:gd name="T31" fmla="*/ 248 h 889"/>
                <a:gd name="T32" fmla="*/ 238 w 2810"/>
                <a:gd name="T33" fmla="*/ 211 h 889"/>
                <a:gd name="T34" fmla="*/ 314 w 2810"/>
                <a:gd name="T35" fmla="*/ 178 h 889"/>
                <a:gd name="T36" fmla="*/ 393 w 2810"/>
                <a:gd name="T37" fmla="*/ 146 h 889"/>
                <a:gd name="T38" fmla="*/ 479 w 2810"/>
                <a:gd name="T39" fmla="*/ 119 h 889"/>
                <a:gd name="T40" fmla="*/ 576 w 2810"/>
                <a:gd name="T41" fmla="*/ 92 h 889"/>
                <a:gd name="T42" fmla="*/ 679 w 2810"/>
                <a:gd name="T43" fmla="*/ 70 h 889"/>
                <a:gd name="T44" fmla="*/ 787 w 2810"/>
                <a:gd name="T45" fmla="*/ 49 h 889"/>
                <a:gd name="T46" fmla="*/ 900 w 2810"/>
                <a:gd name="T47" fmla="*/ 32 h 889"/>
                <a:gd name="T48" fmla="*/ 1014 w 2810"/>
                <a:gd name="T49" fmla="*/ 16 h 889"/>
                <a:gd name="T50" fmla="*/ 1138 w 2810"/>
                <a:gd name="T51" fmla="*/ 5 h 889"/>
                <a:gd name="T52" fmla="*/ 1257 w 2810"/>
                <a:gd name="T53" fmla="*/ 0 h 889"/>
                <a:gd name="T54" fmla="*/ 1381 w 2810"/>
                <a:gd name="T55" fmla="*/ 0 h 889"/>
                <a:gd name="T56" fmla="*/ 1500 w 2810"/>
                <a:gd name="T57" fmla="*/ 0 h 889"/>
                <a:gd name="T58" fmla="*/ 1624 w 2810"/>
                <a:gd name="T59" fmla="*/ 5 h 889"/>
                <a:gd name="T60" fmla="*/ 1741 w 2810"/>
                <a:gd name="T61" fmla="*/ 11 h 889"/>
                <a:gd name="T62" fmla="*/ 1860 w 2810"/>
                <a:gd name="T63" fmla="*/ 27 h 889"/>
                <a:gd name="T64" fmla="*/ 1973 w 2810"/>
                <a:gd name="T65" fmla="*/ 38 h 889"/>
                <a:gd name="T66" fmla="*/ 2087 w 2810"/>
                <a:gd name="T67" fmla="*/ 59 h 889"/>
                <a:gd name="T68" fmla="*/ 2189 w 2810"/>
                <a:gd name="T69" fmla="*/ 81 h 889"/>
                <a:gd name="T70" fmla="*/ 2287 w 2810"/>
                <a:gd name="T71" fmla="*/ 108 h 889"/>
                <a:gd name="T72" fmla="*/ 2378 w 2810"/>
                <a:gd name="T73" fmla="*/ 135 h 889"/>
                <a:gd name="T74" fmla="*/ 2465 w 2810"/>
                <a:gd name="T75" fmla="*/ 167 h 889"/>
                <a:gd name="T76" fmla="*/ 2540 w 2810"/>
                <a:gd name="T77" fmla="*/ 200 h 889"/>
                <a:gd name="T78" fmla="*/ 2611 w 2810"/>
                <a:gd name="T79" fmla="*/ 232 h 889"/>
                <a:gd name="T80" fmla="*/ 2665 w 2810"/>
                <a:gd name="T81" fmla="*/ 270 h 889"/>
                <a:gd name="T82" fmla="*/ 2713 w 2810"/>
                <a:gd name="T83" fmla="*/ 308 h 889"/>
                <a:gd name="T84" fmla="*/ 2756 w 2810"/>
                <a:gd name="T85" fmla="*/ 351 h 889"/>
                <a:gd name="T86" fmla="*/ 2783 w 2810"/>
                <a:gd name="T87" fmla="*/ 389 h 889"/>
                <a:gd name="T88" fmla="*/ 2800 w 2810"/>
                <a:gd name="T89" fmla="*/ 432 h 889"/>
                <a:gd name="T90" fmla="*/ 2810 w 2810"/>
                <a:gd name="T91" fmla="*/ 475 h 889"/>
                <a:gd name="T92" fmla="*/ 2805 w 2810"/>
                <a:gd name="T93" fmla="*/ 513 h 889"/>
                <a:gd name="T94" fmla="*/ 2794 w 2810"/>
                <a:gd name="T95" fmla="*/ 556 h 889"/>
                <a:gd name="T96" fmla="*/ 2767 w 2810"/>
                <a:gd name="T97" fmla="*/ 599 h 889"/>
                <a:gd name="T98" fmla="*/ 2735 w 2810"/>
                <a:gd name="T99" fmla="*/ 637 h 889"/>
                <a:gd name="T100" fmla="*/ 2686 w 2810"/>
                <a:gd name="T101" fmla="*/ 680 h 889"/>
                <a:gd name="T102" fmla="*/ 2632 w 2810"/>
                <a:gd name="T103" fmla="*/ 718 h 889"/>
                <a:gd name="T104" fmla="*/ 2567 w 2810"/>
                <a:gd name="T105" fmla="*/ 751 h 889"/>
                <a:gd name="T106" fmla="*/ 2497 w 2810"/>
                <a:gd name="T107" fmla="*/ 788 h 889"/>
                <a:gd name="T108" fmla="*/ 2416 w 2810"/>
                <a:gd name="T109" fmla="*/ 814 h 889"/>
                <a:gd name="T110" fmla="*/ 2324 w 2810"/>
                <a:gd name="T111" fmla="*/ 846 h 889"/>
                <a:gd name="T112" fmla="*/ 2227 w 2810"/>
                <a:gd name="T113" fmla="*/ 873 h 889"/>
                <a:gd name="T114" fmla="*/ 1403 w 2810"/>
                <a:gd name="T115" fmla="*/ 481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0" h="889">
                  <a:moveTo>
                    <a:pt x="501" y="851"/>
                  </a:moveTo>
                  <a:lnTo>
                    <a:pt x="479" y="846"/>
                  </a:lnTo>
                  <a:lnTo>
                    <a:pt x="463" y="841"/>
                  </a:lnTo>
                  <a:lnTo>
                    <a:pt x="447" y="835"/>
                  </a:lnTo>
                  <a:lnTo>
                    <a:pt x="425" y="830"/>
                  </a:lnTo>
                  <a:lnTo>
                    <a:pt x="409" y="824"/>
                  </a:lnTo>
                  <a:lnTo>
                    <a:pt x="393" y="814"/>
                  </a:lnTo>
                  <a:lnTo>
                    <a:pt x="378" y="810"/>
                  </a:lnTo>
                  <a:lnTo>
                    <a:pt x="362" y="805"/>
                  </a:lnTo>
                  <a:lnTo>
                    <a:pt x="346" y="799"/>
                  </a:lnTo>
                  <a:lnTo>
                    <a:pt x="330" y="794"/>
                  </a:lnTo>
                  <a:lnTo>
                    <a:pt x="314" y="788"/>
                  </a:lnTo>
                  <a:lnTo>
                    <a:pt x="297" y="778"/>
                  </a:lnTo>
                  <a:lnTo>
                    <a:pt x="281" y="772"/>
                  </a:lnTo>
                  <a:lnTo>
                    <a:pt x="270" y="767"/>
                  </a:lnTo>
                  <a:lnTo>
                    <a:pt x="254" y="761"/>
                  </a:lnTo>
                  <a:lnTo>
                    <a:pt x="238" y="751"/>
                  </a:lnTo>
                  <a:lnTo>
                    <a:pt x="227" y="745"/>
                  </a:lnTo>
                  <a:lnTo>
                    <a:pt x="211" y="740"/>
                  </a:lnTo>
                  <a:lnTo>
                    <a:pt x="200" y="729"/>
                  </a:lnTo>
                  <a:lnTo>
                    <a:pt x="189" y="724"/>
                  </a:lnTo>
                  <a:lnTo>
                    <a:pt x="173" y="718"/>
                  </a:lnTo>
                  <a:lnTo>
                    <a:pt x="162" y="707"/>
                  </a:lnTo>
                  <a:lnTo>
                    <a:pt x="152" y="702"/>
                  </a:lnTo>
                  <a:lnTo>
                    <a:pt x="141" y="691"/>
                  </a:lnTo>
                  <a:lnTo>
                    <a:pt x="130" y="686"/>
                  </a:lnTo>
                  <a:lnTo>
                    <a:pt x="119" y="680"/>
                  </a:lnTo>
                  <a:lnTo>
                    <a:pt x="108" y="670"/>
                  </a:lnTo>
                  <a:lnTo>
                    <a:pt x="103" y="664"/>
                  </a:lnTo>
                  <a:lnTo>
                    <a:pt x="92" y="653"/>
                  </a:lnTo>
                  <a:lnTo>
                    <a:pt x="81" y="648"/>
                  </a:lnTo>
                  <a:lnTo>
                    <a:pt x="76" y="637"/>
                  </a:lnTo>
                  <a:lnTo>
                    <a:pt x="71" y="632"/>
                  </a:lnTo>
                  <a:lnTo>
                    <a:pt x="60" y="621"/>
                  </a:lnTo>
                  <a:lnTo>
                    <a:pt x="54" y="616"/>
                  </a:lnTo>
                  <a:lnTo>
                    <a:pt x="49" y="605"/>
                  </a:lnTo>
                  <a:lnTo>
                    <a:pt x="38" y="599"/>
                  </a:lnTo>
                  <a:lnTo>
                    <a:pt x="33" y="589"/>
                  </a:lnTo>
                  <a:lnTo>
                    <a:pt x="27" y="583"/>
                  </a:lnTo>
                  <a:lnTo>
                    <a:pt x="27" y="572"/>
                  </a:lnTo>
                  <a:lnTo>
                    <a:pt x="22" y="567"/>
                  </a:lnTo>
                  <a:lnTo>
                    <a:pt x="17" y="556"/>
                  </a:lnTo>
                  <a:lnTo>
                    <a:pt x="11" y="551"/>
                  </a:lnTo>
                  <a:lnTo>
                    <a:pt x="11" y="540"/>
                  </a:lnTo>
                  <a:lnTo>
                    <a:pt x="6" y="535"/>
                  </a:lnTo>
                  <a:lnTo>
                    <a:pt x="6" y="524"/>
                  </a:lnTo>
                  <a:lnTo>
                    <a:pt x="0" y="513"/>
                  </a:lnTo>
                  <a:lnTo>
                    <a:pt x="0" y="508"/>
                  </a:lnTo>
                  <a:lnTo>
                    <a:pt x="0" y="497"/>
                  </a:lnTo>
                  <a:lnTo>
                    <a:pt x="0" y="491"/>
                  </a:lnTo>
                  <a:lnTo>
                    <a:pt x="0" y="481"/>
                  </a:lnTo>
                  <a:lnTo>
                    <a:pt x="0" y="475"/>
                  </a:lnTo>
                  <a:lnTo>
                    <a:pt x="0" y="464"/>
                  </a:lnTo>
                  <a:lnTo>
                    <a:pt x="0" y="459"/>
                  </a:lnTo>
                  <a:lnTo>
                    <a:pt x="0" y="448"/>
                  </a:lnTo>
                  <a:lnTo>
                    <a:pt x="6" y="437"/>
                  </a:lnTo>
                  <a:lnTo>
                    <a:pt x="6" y="432"/>
                  </a:lnTo>
                  <a:lnTo>
                    <a:pt x="11" y="421"/>
                  </a:lnTo>
                  <a:lnTo>
                    <a:pt x="11" y="416"/>
                  </a:lnTo>
                  <a:lnTo>
                    <a:pt x="17" y="405"/>
                  </a:lnTo>
                  <a:lnTo>
                    <a:pt x="22" y="400"/>
                  </a:lnTo>
                  <a:lnTo>
                    <a:pt x="27" y="389"/>
                  </a:lnTo>
                  <a:lnTo>
                    <a:pt x="27" y="383"/>
                  </a:lnTo>
                  <a:lnTo>
                    <a:pt x="33" y="373"/>
                  </a:lnTo>
                  <a:lnTo>
                    <a:pt x="38" y="367"/>
                  </a:lnTo>
                  <a:lnTo>
                    <a:pt x="49" y="356"/>
                  </a:lnTo>
                  <a:lnTo>
                    <a:pt x="54" y="351"/>
                  </a:lnTo>
                  <a:lnTo>
                    <a:pt x="60" y="340"/>
                  </a:lnTo>
                  <a:lnTo>
                    <a:pt x="71" y="335"/>
                  </a:lnTo>
                  <a:lnTo>
                    <a:pt x="76" y="324"/>
                  </a:lnTo>
                  <a:lnTo>
                    <a:pt x="81" y="319"/>
                  </a:lnTo>
                  <a:lnTo>
                    <a:pt x="92" y="308"/>
                  </a:lnTo>
                  <a:lnTo>
                    <a:pt x="103" y="302"/>
                  </a:lnTo>
                  <a:lnTo>
                    <a:pt x="108" y="292"/>
                  </a:lnTo>
                  <a:lnTo>
                    <a:pt x="119" y="286"/>
                  </a:lnTo>
                  <a:lnTo>
                    <a:pt x="130" y="275"/>
                  </a:lnTo>
                  <a:lnTo>
                    <a:pt x="141" y="270"/>
                  </a:lnTo>
                  <a:lnTo>
                    <a:pt x="152" y="265"/>
                  </a:lnTo>
                  <a:lnTo>
                    <a:pt x="162" y="254"/>
                  </a:lnTo>
                  <a:lnTo>
                    <a:pt x="173" y="248"/>
                  </a:lnTo>
                  <a:lnTo>
                    <a:pt x="189" y="238"/>
                  </a:lnTo>
                  <a:lnTo>
                    <a:pt x="200" y="232"/>
                  </a:lnTo>
                  <a:lnTo>
                    <a:pt x="211" y="227"/>
                  </a:lnTo>
                  <a:lnTo>
                    <a:pt x="227" y="221"/>
                  </a:lnTo>
                  <a:lnTo>
                    <a:pt x="238" y="211"/>
                  </a:lnTo>
                  <a:lnTo>
                    <a:pt x="254" y="205"/>
                  </a:lnTo>
                  <a:lnTo>
                    <a:pt x="270" y="200"/>
                  </a:lnTo>
                  <a:lnTo>
                    <a:pt x="281" y="189"/>
                  </a:lnTo>
                  <a:lnTo>
                    <a:pt x="297" y="184"/>
                  </a:lnTo>
                  <a:lnTo>
                    <a:pt x="314" y="178"/>
                  </a:lnTo>
                  <a:lnTo>
                    <a:pt x="330" y="173"/>
                  </a:lnTo>
                  <a:lnTo>
                    <a:pt x="346" y="167"/>
                  </a:lnTo>
                  <a:lnTo>
                    <a:pt x="362" y="157"/>
                  </a:lnTo>
                  <a:lnTo>
                    <a:pt x="378" y="151"/>
                  </a:lnTo>
                  <a:lnTo>
                    <a:pt x="393" y="146"/>
                  </a:lnTo>
                  <a:lnTo>
                    <a:pt x="409" y="140"/>
                  </a:lnTo>
                  <a:lnTo>
                    <a:pt x="425" y="135"/>
                  </a:lnTo>
                  <a:lnTo>
                    <a:pt x="447" y="130"/>
                  </a:lnTo>
                  <a:lnTo>
                    <a:pt x="463" y="124"/>
                  </a:lnTo>
                  <a:lnTo>
                    <a:pt x="479" y="119"/>
                  </a:lnTo>
                  <a:lnTo>
                    <a:pt x="501" y="113"/>
                  </a:lnTo>
                  <a:lnTo>
                    <a:pt x="517" y="108"/>
                  </a:lnTo>
                  <a:lnTo>
                    <a:pt x="539" y="103"/>
                  </a:lnTo>
                  <a:lnTo>
                    <a:pt x="555" y="97"/>
                  </a:lnTo>
                  <a:lnTo>
                    <a:pt x="576" y="92"/>
                  </a:lnTo>
                  <a:lnTo>
                    <a:pt x="598" y="86"/>
                  </a:lnTo>
                  <a:lnTo>
                    <a:pt x="620" y="81"/>
                  </a:lnTo>
                  <a:lnTo>
                    <a:pt x="636" y="76"/>
                  </a:lnTo>
                  <a:lnTo>
                    <a:pt x="657" y="70"/>
                  </a:lnTo>
                  <a:lnTo>
                    <a:pt x="679" y="70"/>
                  </a:lnTo>
                  <a:lnTo>
                    <a:pt x="701" y="65"/>
                  </a:lnTo>
                  <a:lnTo>
                    <a:pt x="722" y="59"/>
                  </a:lnTo>
                  <a:lnTo>
                    <a:pt x="744" y="54"/>
                  </a:lnTo>
                  <a:lnTo>
                    <a:pt x="765" y="54"/>
                  </a:lnTo>
                  <a:lnTo>
                    <a:pt x="787" y="49"/>
                  </a:lnTo>
                  <a:lnTo>
                    <a:pt x="809" y="43"/>
                  </a:lnTo>
                  <a:lnTo>
                    <a:pt x="830" y="38"/>
                  </a:lnTo>
                  <a:lnTo>
                    <a:pt x="852" y="38"/>
                  </a:lnTo>
                  <a:lnTo>
                    <a:pt x="879" y="32"/>
                  </a:lnTo>
                  <a:lnTo>
                    <a:pt x="900" y="32"/>
                  </a:lnTo>
                  <a:lnTo>
                    <a:pt x="922" y="27"/>
                  </a:lnTo>
                  <a:lnTo>
                    <a:pt x="944" y="27"/>
                  </a:lnTo>
                  <a:lnTo>
                    <a:pt x="971" y="22"/>
                  </a:lnTo>
                  <a:lnTo>
                    <a:pt x="992" y="22"/>
                  </a:lnTo>
                  <a:lnTo>
                    <a:pt x="1014" y="16"/>
                  </a:lnTo>
                  <a:lnTo>
                    <a:pt x="1041" y="16"/>
                  </a:lnTo>
                  <a:lnTo>
                    <a:pt x="1063" y="11"/>
                  </a:lnTo>
                  <a:lnTo>
                    <a:pt x="1090" y="11"/>
                  </a:lnTo>
                  <a:lnTo>
                    <a:pt x="1111" y="11"/>
                  </a:lnTo>
                  <a:lnTo>
                    <a:pt x="1138" y="5"/>
                  </a:lnTo>
                  <a:lnTo>
                    <a:pt x="1160" y="5"/>
                  </a:lnTo>
                  <a:lnTo>
                    <a:pt x="1181" y="5"/>
                  </a:lnTo>
                  <a:lnTo>
                    <a:pt x="1208" y="5"/>
                  </a:lnTo>
                  <a:lnTo>
                    <a:pt x="1235" y="0"/>
                  </a:lnTo>
                  <a:lnTo>
                    <a:pt x="1257" y="0"/>
                  </a:lnTo>
                  <a:lnTo>
                    <a:pt x="1284" y="0"/>
                  </a:lnTo>
                  <a:lnTo>
                    <a:pt x="1306" y="0"/>
                  </a:lnTo>
                  <a:lnTo>
                    <a:pt x="1333" y="0"/>
                  </a:lnTo>
                  <a:lnTo>
                    <a:pt x="1354" y="0"/>
                  </a:lnTo>
                  <a:lnTo>
                    <a:pt x="1381" y="0"/>
                  </a:lnTo>
                  <a:lnTo>
                    <a:pt x="1403" y="0"/>
                  </a:lnTo>
                  <a:lnTo>
                    <a:pt x="1430" y="0"/>
                  </a:lnTo>
                  <a:lnTo>
                    <a:pt x="1451" y="0"/>
                  </a:lnTo>
                  <a:lnTo>
                    <a:pt x="1478" y="0"/>
                  </a:lnTo>
                  <a:lnTo>
                    <a:pt x="1500" y="0"/>
                  </a:lnTo>
                  <a:lnTo>
                    <a:pt x="1527" y="0"/>
                  </a:lnTo>
                  <a:lnTo>
                    <a:pt x="1549" y="0"/>
                  </a:lnTo>
                  <a:lnTo>
                    <a:pt x="1576" y="0"/>
                  </a:lnTo>
                  <a:lnTo>
                    <a:pt x="1603" y="5"/>
                  </a:lnTo>
                  <a:lnTo>
                    <a:pt x="1624" y="5"/>
                  </a:lnTo>
                  <a:lnTo>
                    <a:pt x="1646" y="5"/>
                  </a:lnTo>
                  <a:lnTo>
                    <a:pt x="1673" y="5"/>
                  </a:lnTo>
                  <a:lnTo>
                    <a:pt x="1693" y="11"/>
                  </a:lnTo>
                  <a:lnTo>
                    <a:pt x="1720" y="11"/>
                  </a:lnTo>
                  <a:lnTo>
                    <a:pt x="1741" y="11"/>
                  </a:lnTo>
                  <a:lnTo>
                    <a:pt x="1768" y="16"/>
                  </a:lnTo>
                  <a:lnTo>
                    <a:pt x="1790" y="16"/>
                  </a:lnTo>
                  <a:lnTo>
                    <a:pt x="1811" y="22"/>
                  </a:lnTo>
                  <a:lnTo>
                    <a:pt x="1838" y="22"/>
                  </a:lnTo>
                  <a:lnTo>
                    <a:pt x="1860" y="27"/>
                  </a:lnTo>
                  <a:lnTo>
                    <a:pt x="1882" y="27"/>
                  </a:lnTo>
                  <a:lnTo>
                    <a:pt x="1909" y="32"/>
                  </a:lnTo>
                  <a:lnTo>
                    <a:pt x="1930" y="32"/>
                  </a:lnTo>
                  <a:lnTo>
                    <a:pt x="1952" y="38"/>
                  </a:lnTo>
                  <a:lnTo>
                    <a:pt x="1973" y="38"/>
                  </a:lnTo>
                  <a:lnTo>
                    <a:pt x="1995" y="43"/>
                  </a:lnTo>
                  <a:lnTo>
                    <a:pt x="2017" y="49"/>
                  </a:lnTo>
                  <a:lnTo>
                    <a:pt x="2044" y="54"/>
                  </a:lnTo>
                  <a:lnTo>
                    <a:pt x="2065" y="54"/>
                  </a:lnTo>
                  <a:lnTo>
                    <a:pt x="2087" y="59"/>
                  </a:lnTo>
                  <a:lnTo>
                    <a:pt x="2108" y="65"/>
                  </a:lnTo>
                  <a:lnTo>
                    <a:pt x="2125" y="70"/>
                  </a:lnTo>
                  <a:lnTo>
                    <a:pt x="2146" y="70"/>
                  </a:lnTo>
                  <a:lnTo>
                    <a:pt x="2168" y="76"/>
                  </a:lnTo>
                  <a:lnTo>
                    <a:pt x="2189" y="81"/>
                  </a:lnTo>
                  <a:lnTo>
                    <a:pt x="2211" y="86"/>
                  </a:lnTo>
                  <a:lnTo>
                    <a:pt x="2227" y="92"/>
                  </a:lnTo>
                  <a:lnTo>
                    <a:pt x="2249" y="97"/>
                  </a:lnTo>
                  <a:lnTo>
                    <a:pt x="2270" y="103"/>
                  </a:lnTo>
                  <a:lnTo>
                    <a:pt x="2287" y="108"/>
                  </a:lnTo>
                  <a:lnTo>
                    <a:pt x="2308" y="113"/>
                  </a:lnTo>
                  <a:lnTo>
                    <a:pt x="2324" y="119"/>
                  </a:lnTo>
                  <a:lnTo>
                    <a:pt x="2346" y="124"/>
                  </a:lnTo>
                  <a:lnTo>
                    <a:pt x="2362" y="130"/>
                  </a:lnTo>
                  <a:lnTo>
                    <a:pt x="2378" y="135"/>
                  </a:lnTo>
                  <a:lnTo>
                    <a:pt x="2395" y="140"/>
                  </a:lnTo>
                  <a:lnTo>
                    <a:pt x="2416" y="146"/>
                  </a:lnTo>
                  <a:lnTo>
                    <a:pt x="2432" y="151"/>
                  </a:lnTo>
                  <a:lnTo>
                    <a:pt x="2449" y="157"/>
                  </a:lnTo>
                  <a:lnTo>
                    <a:pt x="2465" y="167"/>
                  </a:lnTo>
                  <a:lnTo>
                    <a:pt x="2481" y="173"/>
                  </a:lnTo>
                  <a:lnTo>
                    <a:pt x="2497" y="178"/>
                  </a:lnTo>
                  <a:lnTo>
                    <a:pt x="2513" y="184"/>
                  </a:lnTo>
                  <a:lnTo>
                    <a:pt x="2524" y="189"/>
                  </a:lnTo>
                  <a:lnTo>
                    <a:pt x="2540" y="200"/>
                  </a:lnTo>
                  <a:lnTo>
                    <a:pt x="2557" y="205"/>
                  </a:lnTo>
                  <a:lnTo>
                    <a:pt x="2567" y="211"/>
                  </a:lnTo>
                  <a:lnTo>
                    <a:pt x="2584" y="221"/>
                  </a:lnTo>
                  <a:lnTo>
                    <a:pt x="2594" y="227"/>
                  </a:lnTo>
                  <a:lnTo>
                    <a:pt x="2611" y="232"/>
                  </a:lnTo>
                  <a:lnTo>
                    <a:pt x="2621" y="238"/>
                  </a:lnTo>
                  <a:lnTo>
                    <a:pt x="2632" y="248"/>
                  </a:lnTo>
                  <a:lnTo>
                    <a:pt x="2643" y="254"/>
                  </a:lnTo>
                  <a:lnTo>
                    <a:pt x="2654" y="265"/>
                  </a:lnTo>
                  <a:lnTo>
                    <a:pt x="2665" y="270"/>
                  </a:lnTo>
                  <a:lnTo>
                    <a:pt x="2675" y="275"/>
                  </a:lnTo>
                  <a:lnTo>
                    <a:pt x="2686" y="286"/>
                  </a:lnTo>
                  <a:lnTo>
                    <a:pt x="2697" y="292"/>
                  </a:lnTo>
                  <a:lnTo>
                    <a:pt x="2708" y="302"/>
                  </a:lnTo>
                  <a:lnTo>
                    <a:pt x="2713" y="308"/>
                  </a:lnTo>
                  <a:lnTo>
                    <a:pt x="2724" y="319"/>
                  </a:lnTo>
                  <a:lnTo>
                    <a:pt x="2735" y="324"/>
                  </a:lnTo>
                  <a:lnTo>
                    <a:pt x="2740" y="335"/>
                  </a:lnTo>
                  <a:lnTo>
                    <a:pt x="2746" y="340"/>
                  </a:lnTo>
                  <a:lnTo>
                    <a:pt x="2756" y="351"/>
                  </a:lnTo>
                  <a:lnTo>
                    <a:pt x="2762" y="356"/>
                  </a:lnTo>
                  <a:lnTo>
                    <a:pt x="2767" y="367"/>
                  </a:lnTo>
                  <a:lnTo>
                    <a:pt x="2773" y="373"/>
                  </a:lnTo>
                  <a:lnTo>
                    <a:pt x="2778" y="383"/>
                  </a:lnTo>
                  <a:lnTo>
                    <a:pt x="2783" y="389"/>
                  </a:lnTo>
                  <a:lnTo>
                    <a:pt x="2789" y="400"/>
                  </a:lnTo>
                  <a:lnTo>
                    <a:pt x="2794" y="405"/>
                  </a:lnTo>
                  <a:lnTo>
                    <a:pt x="2794" y="416"/>
                  </a:lnTo>
                  <a:lnTo>
                    <a:pt x="2800" y="421"/>
                  </a:lnTo>
                  <a:lnTo>
                    <a:pt x="2800" y="432"/>
                  </a:lnTo>
                  <a:lnTo>
                    <a:pt x="2805" y="437"/>
                  </a:lnTo>
                  <a:lnTo>
                    <a:pt x="2805" y="448"/>
                  </a:lnTo>
                  <a:lnTo>
                    <a:pt x="2805" y="459"/>
                  </a:lnTo>
                  <a:lnTo>
                    <a:pt x="2810" y="464"/>
                  </a:lnTo>
                  <a:lnTo>
                    <a:pt x="2810" y="475"/>
                  </a:lnTo>
                  <a:lnTo>
                    <a:pt x="2810" y="481"/>
                  </a:lnTo>
                  <a:lnTo>
                    <a:pt x="2810" y="491"/>
                  </a:lnTo>
                  <a:lnTo>
                    <a:pt x="2810" y="497"/>
                  </a:lnTo>
                  <a:lnTo>
                    <a:pt x="2805" y="508"/>
                  </a:lnTo>
                  <a:lnTo>
                    <a:pt x="2805" y="513"/>
                  </a:lnTo>
                  <a:lnTo>
                    <a:pt x="2805" y="524"/>
                  </a:lnTo>
                  <a:lnTo>
                    <a:pt x="2800" y="535"/>
                  </a:lnTo>
                  <a:lnTo>
                    <a:pt x="2800" y="540"/>
                  </a:lnTo>
                  <a:lnTo>
                    <a:pt x="2794" y="551"/>
                  </a:lnTo>
                  <a:lnTo>
                    <a:pt x="2794" y="556"/>
                  </a:lnTo>
                  <a:lnTo>
                    <a:pt x="2789" y="567"/>
                  </a:lnTo>
                  <a:lnTo>
                    <a:pt x="2783" y="572"/>
                  </a:lnTo>
                  <a:lnTo>
                    <a:pt x="2778" y="583"/>
                  </a:lnTo>
                  <a:lnTo>
                    <a:pt x="2773" y="589"/>
                  </a:lnTo>
                  <a:lnTo>
                    <a:pt x="2767" y="599"/>
                  </a:lnTo>
                  <a:lnTo>
                    <a:pt x="2762" y="605"/>
                  </a:lnTo>
                  <a:lnTo>
                    <a:pt x="2756" y="616"/>
                  </a:lnTo>
                  <a:lnTo>
                    <a:pt x="2746" y="621"/>
                  </a:lnTo>
                  <a:lnTo>
                    <a:pt x="2740" y="632"/>
                  </a:lnTo>
                  <a:lnTo>
                    <a:pt x="2735" y="637"/>
                  </a:lnTo>
                  <a:lnTo>
                    <a:pt x="2724" y="648"/>
                  </a:lnTo>
                  <a:lnTo>
                    <a:pt x="2713" y="653"/>
                  </a:lnTo>
                  <a:lnTo>
                    <a:pt x="2708" y="664"/>
                  </a:lnTo>
                  <a:lnTo>
                    <a:pt x="2697" y="670"/>
                  </a:lnTo>
                  <a:lnTo>
                    <a:pt x="2686" y="680"/>
                  </a:lnTo>
                  <a:lnTo>
                    <a:pt x="2675" y="686"/>
                  </a:lnTo>
                  <a:lnTo>
                    <a:pt x="2665" y="691"/>
                  </a:lnTo>
                  <a:lnTo>
                    <a:pt x="2654" y="702"/>
                  </a:lnTo>
                  <a:lnTo>
                    <a:pt x="2643" y="707"/>
                  </a:lnTo>
                  <a:lnTo>
                    <a:pt x="2632" y="718"/>
                  </a:lnTo>
                  <a:lnTo>
                    <a:pt x="2621" y="724"/>
                  </a:lnTo>
                  <a:lnTo>
                    <a:pt x="2611" y="729"/>
                  </a:lnTo>
                  <a:lnTo>
                    <a:pt x="2594" y="740"/>
                  </a:lnTo>
                  <a:lnTo>
                    <a:pt x="2584" y="745"/>
                  </a:lnTo>
                  <a:lnTo>
                    <a:pt x="2567" y="751"/>
                  </a:lnTo>
                  <a:lnTo>
                    <a:pt x="2557" y="761"/>
                  </a:lnTo>
                  <a:lnTo>
                    <a:pt x="2540" y="767"/>
                  </a:lnTo>
                  <a:lnTo>
                    <a:pt x="2524" y="772"/>
                  </a:lnTo>
                  <a:lnTo>
                    <a:pt x="2513" y="778"/>
                  </a:lnTo>
                  <a:lnTo>
                    <a:pt x="2497" y="788"/>
                  </a:lnTo>
                  <a:lnTo>
                    <a:pt x="2481" y="794"/>
                  </a:lnTo>
                  <a:lnTo>
                    <a:pt x="2465" y="799"/>
                  </a:lnTo>
                  <a:lnTo>
                    <a:pt x="2449" y="805"/>
                  </a:lnTo>
                  <a:lnTo>
                    <a:pt x="2432" y="810"/>
                  </a:lnTo>
                  <a:lnTo>
                    <a:pt x="2416" y="814"/>
                  </a:lnTo>
                  <a:lnTo>
                    <a:pt x="2395" y="824"/>
                  </a:lnTo>
                  <a:lnTo>
                    <a:pt x="2378" y="830"/>
                  </a:lnTo>
                  <a:lnTo>
                    <a:pt x="2362" y="835"/>
                  </a:lnTo>
                  <a:lnTo>
                    <a:pt x="2346" y="841"/>
                  </a:lnTo>
                  <a:lnTo>
                    <a:pt x="2324" y="846"/>
                  </a:lnTo>
                  <a:lnTo>
                    <a:pt x="2308" y="851"/>
                  </a:lnTo>
                  <a:lnTo>
                    <a:pt x="2287" y="857"/>
                  </a:lnTo>
                  <a:lnTo>
                    <a:pt x="2270" y="862"/>
                  </a:lnTo>
                  <a:lnTo>
                    <a:pt x="2249" y="868"/>
                  </a:lnTo>
                  <a:lnTo>
                    <a:pt x="2227" y="873"/>
                  </a:lnTo>
                  <a:lnTo>
                    <a:pt x="2211" y="878"/>
                  </a:lnTo>
                  <a:lnTo>
                    <a:pt x="2189" y="878"/>
                  </a:lnTo>
                  <a:lnTo>
                    <a:pt x="2168" y="884"/>
                  </a:lnTo>
                  <a:lnTo>
                    <a:pt x="2146" y="889"/>
                  </a:lnTo>
                  <a:lnTo>
                    <a:pt x="1403" y="481"/>
                  </a:lnTo>
                  <a:lnTo>
                    <a:pt x="501" y="851"/>
                  </a:lnTo>
                  <a:close/>
                </a:path>
              </a:pathLst>
            </a:custGeom>
            <a:solidFill>
              <a:srgbClr val="00CCFF"/>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1" name="Freeform 9"/>
            <p:cNvSpPr>
              <a:spLocks/>
            </p:cNvSpPr>
            <p:nvPr/>
          </p:nvSpPr>
          <p:spPr bwMode="auto">
            <a:xfrm>
              <a:off x="3435" y="2243"/>
              <a:ext cx="378" cy="437"/>
            </a:xfrm>
            <a:custGeom>
              <a:avLst/>
              <a:gdLst>
                <a:gd name="T0" fmla="*/ 378 w 378"/>
                <a:gd name="T1" fmla="*/ 0 h 437"/>
                <a:gd name="T2" fmla="*/ 356 w 378"/>
                <a:gd name="T3" fmla="*/ 5 h 437"/>
                <a:gd name="T4" fmla="*/ 340 w 378"/>
                <a:gd name="T5" fmla="*/ 11 h 437"/>
                <a:gd name="T6" fmla="*/ 318 w 378"/>
                <a:gd name="T7" fmla="*/ 16 h 437"/>
                <a:gd name="T8" fmla="*/ 297 w 378"/>
                <a:gd name="T9" fmla="*/ 16 h 437"/>
                <a:gd name="T10" fmla="*/ 275 w 378"/>
                <a:gd name="T11" fmla="*/ 22 h 437"/>
                <a:gd name="T12" fmla="*/ 248 w 378"/>
                <a:gd name="T13" fmla="*/ 27 h 437"/>
                <a:gd name="T14" fmla="*/ 226 w 378"/>
                <a:gd name="T15" fmla="*/ 27 h 437"/>
                <a:gd name="T16" fmla="*/ 205 w 378"/>
                <a:gd name="T17" fmla="*/ 32 h 437"/>
                <a:gd name="T18" fmla="*/ 183 w 378"/>
                <a:gd name="T19" fmla="*/ 38 h 437"/>
                <a:gd name="T20" fmla="*/ 162 w 378"/>
                <a:gd name="T21" fmla="*/ 38 h 437"/>
                <a:gd name="T22" fmla="*/ 140 w 378"/>
                <a:gd name="T23" fmla="*/ 43 h 437"/>
                <a:gd name="T24" fmla="*/ 113 w 378"/>
                <a:gd name="T25" fmla="*/ 43 h 437"/>
                <a:gd name="T26" fmla="*/ 91 w 378"/>
                <a:gd name="T27" fmla="*/ 49 h 437"/>
                <a:gd name="T28" fmla="*/ 70 w 378"/>
                <a:gd name="T29" fmla="*/ 49 h 437"/>
                <a:gd name="T30" fmla="*/ 43 w 378"/>
                <a:gd name="T31" fmla="*/ 54 h 437"/>
                <a:gd name="T32" fmla="*/ 21 w 378"/>
                <a:gd name="T33" fmla="*/ 54 h 437"/>
                <a:gd name="T34" fmla="*/ 0 w 378"/>
                <a:gd name="T35" fmla="*/ 59 h 437"/>
                <a:gd name="T36" fmla="*/ 0 w 378"/>
                <a:gd name="T37" fmla="*/ 437 h 437"/>
                <a:gd name="T38" fmla="*/ 21 w 378"/>
                <a:gd name="T39" fmla="*/ 432 h 437"/>
                <a:gd name="T40" fmla="*/ 43 w 378"/>
                <a:gd name="T41" fmla="*/ 432 h 437"/>
                <a:gd name="T42" fmla="*/ 70 w 378"/>
                <a:gd name="T43" fmla="*/ 427 h 437"/>
                <a:gd name="T44" fmla="*/ 91 w 378"/>
                <a:gd name="T45" fmla="*/ 427 h 437"/>
                <a:gd name="T46" fmla="*/ 113 w 378"/>
                <a:gd name="T47" fmla="*/ 421 h 437"/>
                <a:gd name="T48" fmla="*/ 140 w 378"/>
                <a:gd name="T49" fmla="*/ 421 h 437"/>
                <a:gd name="T50" fmla="*/ 162 w 378"/>
                <a:gd name="T51" fmla="*/ 416 h 437"/>
                <a:gd name="T52" fmla="*/ 183 w 378"/>
                <a:gd name="T53" fmla="*/ 416 h 437"/>
                <a:gd name="T54" fmla="*/ 205 w 378"/>
                <a:gd name="T55" fmla="*/ 410 h 437"/>
                <a:gd name="T56" fmla="*/ 226 w 378"/>
                <a:gd name="T57" fmla="*/ 405 h 437"/>
                <a:gd name="T58" fmla="*/ 248 w 378"/>
                <a:gd name="T59" fmla="*/ 405 h 437"/>
                <a:gd name="T60" fmla="*/ 275 w 378"/>
                <a:gd name="T61" fmla="*/ 400 h 437"/>
                <a:gd name="T62" fmla="*/ 297 w 378"/>
                <a:gd name="T63" fmla="*/ 394 h 437"/>
                <a:gd name="T64" fmla="*/ 318 w 378"/>
                <a:gd name="T65" fmla="*/ 394 h 437"/>
                <a:gd name="T66" fmla="*/ 340 w 378"/>
                <a:gd name="T67" fmla="*/ 389 h 437"/>
                <a:gd name="T68" fmla="*/ 356 w 378"/>
                <a:gd name="T69" fmla="*/ 383 h 437"/>
                <a:gd name="T70" fmla="*/ 378 w 378"/>
                <a:gd name="T71" fmla="*/ 378 h 437"/>
                <a:gd name="T72" fmla="*/ 378 w 378"/>
                <a:gd name="T73"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8" h="437">
                  <a:moveTo>
                    <a:pt x="378" y="0"/>
                  </a:moveTo>
                  <a:lnTo>
                    <a:pt x="356" y="5"/>
                  </a:lnTo>
                  <a:lnTo>
                    <a:pt x="340" y="11"/>
                  </a:lnTo>
                  <a:lnTo>
                    <a:pt x="318" y="16"/>
                  </a:lnTo>
                  <a:lnTo>
                    <a:pt x="297" y="16"/>
                  </a:lnTo>
                  <a:lnTo>
                    <a:pt x="275" y="22"/>
                  </a:lnTo>
                  <a:lnTo>
                    <a:pt x="248" y="27"/>
                  </a:lnTo>
                  <a:lnTo>
                    <a:pt x="226" y="27"/>
                  </a:lnTo>
                  <a:lnTo>
                    <a:pt x="205" y="32"/>
                  </a:lnTo>
                  <a:lnTo>
                    <a:pt x="183" y="38"/>
                  </a:lnTo>
                  <a:lnTo>
                    <a:pt x="162" y="38"/>
                  </a:lnTo>
                  <a:lnTo>
                    <a:pt x="140" y="43"/>
                  </a:lnTo>
                  <a:lnTo>
                    <a:pt x="113" y="43"/>
                  </a:lnTo>
                  <a:lnTo>
                    <a:pt x="91" y="49"/>
                  </a:lnTo>
                  <a:lnTo>
                    <a:pt x="70" y="49"/>
                  </a:lnTo>
                  <a:lnTo>
                    <a:pt x="43" y="54"/>
                  </a:lnTo>
                  <a:lnTo>
                    <a:pt x="21" y="54"/>
                  </a:lnTo>
                  <a:lnTo>
                    <a:pt x="0" y="59"/>
                  </a:lnTo>
                  <a:lnTo>
                    <a:pt x="0" y="437"/>
                  </a:lnTo>
                  <a:lnTo>
                    <a:pt x="21" y="432"/>
                  </a:lnTo>
                  <a:lnTo>
                    <a:pt x="43" y="432"/>
                  </a:lnTo>
                  <a:lnTo>
                    <a:pt x="70" y="427"/>
                  </a:lnTo>
                  <a:lnTo>
                    <a:pt x="91" y="427"/>
                  </a:lnTo>
                  <a:lnTo>
                    <a:pt x="113" y="421"/>
                  </a:lnTo>
                  <a:lnTo>
                    <a:pt x="140" y="421"/>
                  </a:lnTo>
                  <a:lnTo>
                    <a:pt x="162" y="416"/>
                  </a:lnTo>
                  <a:lnTo>
                    <a:pt x="183" y="416"/>
                  </a:lnTo>
                  <a:lnTo>
                    <a:pt x="205" y="410"/>
                  </a:lnTo>
                  <a:lnTo>
                    <a:pt x="226" y="405"/>
                  </a:lnTo>
                  <a:lnTo>
                    <a:pt x="248" y="405"/>
                  </a:lnTo>
                  <a:lnTo>
                    <a:pt x="275" y="400"/>
                  </a:lnTo>
                  <a:lnTo>
                    <a:pt x="297" y="394"/>
                  </a:lnTo>
                  <a:lnTo>
                    <a:pt x="318" y="394"/>
                  </a:lnTo>
                  <a:lnTo>
                    <a:pt x="340" y="389"/>
                  </a:lnTo>
                  <a:lnTo>
                    <a:pt x="356" y="383"/>
                  </a:lnTo>
                  <a:lnTo>
                    <a:pt x="378" y="378"/>
                  </a:lnTo>
                  <a:lnTo>
                    <a:pt x="378" y="0"/>
                  </a:lnTo>
                  <a:close/>
                </a:path>
              </a:pathLst>
            </a:custGeom>
            <a:solidFill>
              <a:srgbClr val="4D1A33"/>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2" name="Freeform 10"/>
            <p:cNvSpPr>
              <a:spLocks/>
            </p:cNvSpPr>
            <p:nvPr/>
          </p:nvSpPr>
          <p:spPr bwMode="auto">
            <a:xfrm>
              <a:off x="3069" y="1834"/>
              <a:ext cx="360" cy="841"/>
            </a:xfrm>
            <a:custGeom>
              <a:avLst/>
              <a:gdLst>
                <a:gd name="T0" fmla="*/ 0 w 360"/>
                <a:gd name="T1" fmla="*/ 0 h 841"/>
                <a:gd name="T2" fmla="*/ 360 w 360"/>
                <a:gd name="T3" fmla="*/ 463 h 841"/>
                <a:gd name="T4" fmla="*/ 360 w 360"/>
                <a:gd name="T5" fmla="*/ 841 h 841"/>
                <a:gd name="T6" fmla="*/ 0 w 360"/>
                <a:gd name="T7" fmla="*/ 377 h 841"/>
                <a:gd name="T8" fmla="*/ 0 w 360"/>
                <a:gd name="T9" fmla="*/ 0 h 841"/>
              </a:gdLst>
              <a:ahLst/>
              <a:cxnLst>
                <a:cxn ang="0">
                  <a:pos x="T0" y="T1"/>
                </a:cxn>
                <a:cxn ang="0">
                  <a:pos x="T2" y="T3"/>
                </a:cxn>
                <a:cxn ang="0">
                  <a:pos x="T4" y="T5"/>
                </a:cxn>
                <a:cxn ang="0">
                  <a:pos x="T6" y="T7"/>
                </a:cxn>
                <a:cxn ang="0">
                  <a:pos x="T8" y="T9"/>
                </a:cxn>
              </a:cxnLst>
              <a:rect l="0" t="0" r="r" b="b"/>
              <a:pathLst>
                <a:path w="360" h="841">
                  <a:moveTo>
                    <a:pt x="0" y="0"/>
                  </a:moveTo>
                  <a:lnTo>
                    <a:pt x="360" y="463"/>
                  </a:lnTo>
                  <a:lnTo>
                    <a:pt x="360" y="841"/>
                  </a:lnTo>
                  <a:lnTo>
                    <a:pt x="0" y="377"/>
                  </a:lnTo>
                  <a:lnTo>
                    <a:pt x="0" y="0"/>
                  </a:lnTo>
                  <a:close/>
                </a:path>
              </a:pathLst>
            </a:custGeom>
            <a:solidFill>
              <a:srgbClr val="4D1A33"/>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3" name="Freeform 11"/>
            <p:cNvSpPr>
              <a:spLocks/>
            </p:cNvSpPr>
            <p:nvPr/>
          </p:nvSpPr>
          <p:spPr bwMode="auto">
            <a:xfrm>
              <a:off x="3069" y="1834"/>
              <a:ext cx="744" cy="468"/>
            </a:xfrm>
            <a:custGeom>
              <a:avLst/>
              <a:gdLst>
                <a:gd name="T0" fmla="*/ 744 w 744"/>
                <a:gd name="T1" fmla="*/ 409 h 468"/>
                <a:gd name="T2" fmla="*/ 722 w 744"/>
                <a:gd name="T3" fmla="*/ 414 h 468"/>
                <a:gd name="T4" fmla="*/ 706 w 744"/>
                <a:gd name="T5" fmla="*/ 420 h 468"/>
                <a:gd name="T6" fmla="*/ 684 w 744"/>
                <a:gd name="T7" fmla="*/ 425 h 468"/>
                <a:gd name="T8" fmla="*/ 663 w 744"/>
                <a:gd name="T9" fmla="*/ 425 h 468"/>
                <a:gd name="T10" fmla="*/ 641 w 744"/>
                <a:gd name="T11" fmla="*/ 431 h 468"/>
                <a:gd name="T12" fmla="*/ 614 w 744"/>
                <a:gd name="T13" fmla="*/ 436 h 468"/>
                <a:gd name="T14" fmla="*/ 592 w 744"/>
                <a:gd name="T15" fmla="*/ 436 h 468"/>
                <a:gd name="T16" fmla="*/ 571 w 744"/>
                <a:gd name="T17" fmla="*/ 441 h 468"/>
                <a:gd name="T18" fmla="*/ 549 w 744"/>
                <a:gd name="T19" fmla="*/ 447 h 468"/>
                <a:gd name="T20" fmla="*/ 528 w 744"/>
                <a:gd name="T21" fmla="*/ 447 h 468"/>
                <a:gd name="T22" fmla="*/ 506 w 744"/>
                <a:gd name="T23" fmla="*/ 452 h 468"/>
                <a:gd name="T24" fmla="*/ 479 w 744"/>
                <a:gd name="T25" fmla="*/ 452 h 468"/>
                <a:gd name="T26" fmla="*/ 457 w 744"/>
                <a:gd name="T27" fmla="*/ 458 h 468"/>
                <a:gd name="T28" fmla="*/ 436 w 744"/>
                <a:gd name="T29" fmla="*/ 458 h 468"/>
                <a:gd name="T30" fmla="*/ 409 w 744"/>
                <a:gd name="T31" fmla="*/ 463 h 468"/>
                <a:gd name="T32" fmla="*/ 387 w 744"/>
                <a:gd name="T33" fmla="*/ 463 h 468"/>
                <a:gd name="T34" fmla="*/ 366 w 744"/>
                <a:gd name="T35" fmla="*/ 468 h 468"/>
                <a:gd name="T36" fmla="*/ 0 w 744"/>
                <a:gd name="T37" fmla="*/ 0 h 468"/>
                <a:gd name="T38" fmla="*/ 744 w 744"/>
                <a:gd name="T39" fmla="*/ 40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4" h="468">
                  <a:moveTo>
                    <a:pt x="744" y="409"/>
                  </a:moveTo>
                  <a:lnTo>
                    <a:pt x="722" y="414"/>
                  </a:lnTo>
                  <a:lnTo>
                    <a:pt x="706" y="420"/>
                  </a:lnTo>
                  <a:lnTo>
                    <a:pt x="684" y="425"/>
                  </a:lnTo>
                  <a:lnTo>
                    <a:pt x="663" y="425"/>
                  </a:lnTo>
                  <a:lnTo>
                    <a:pt x="641" y="431"/>
                  </a:lnTo>
                  <a:lnTo>
                    <a:pt x="614" y="436"/>
                  </a:lnTo>
                  <a:lnTo>
                    <a:pt x="592" y="436"/>
                  </a:lnTo>
                  <a:lnTo>
                    <a:pt x="571" y="441"/>
                  </a:lnTo>
                  <a:lnTo>
                    <a:pt x="549" y="447"/>
                  </a:lnTo>
                  <a:lnTo>
                    <a:pt x="528" y="447"/>
                  </a:lnTo>
                  <a:lnTo>
                    <a:pt x="506" y="452"/>
                  </a:lnTo>
                  <a:lnTo>
                    <a:pt x="479" y="452"/>
                  </a:lnTo>
                  <a:lnTo>
                    <a:pt x="457" y="458"/>
                  </a:lnTo>
                  <a:lnTo>
                    <a:pt x="436" y="458"/>
                  </a:lnTo>
                  <a:lnTo>
                    <a:pt x="409" y="463"/>
                  </a:lnTo>
                  <a:lnTo>
                    <a:pt x="387" y="463"/>
                  </a:lnTo>
                  <a:lnTo>
                    <a:pt x="366" y="468"/>
                  </a:lnTo>
                  <a:lnTo>
                    <a:pt x="0" y="0"/>
                  </a:lnTo>
                  <a:lnTo>
                    <a:pt x="744" y="409"/>
                  </a:lnTo>
                  <a:close/>
                </a:path>
              </a:pathLst>
            </a:custGeom>
            <a:solidFill>
              <a:srgbClr val="993366"/>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4" name="Freeform 12"/>
            <p:cNvSpPr>
              <a:spLocks/>
            </p:cNvSpPr>
            <p:nvPr/>
          </p:nvSpPr>
          <p:spPr bwMode="auto">
            <a:xfrm>
              <a:off x="1867" y="2205"/>
              <a:ext cx="559" cy="475"/>
            </a:xfrm>
            <a:custGeom>
              <a:avLst/>
              <a:gdLst>
                <a:gd name="T0" fmla="*/ 559 w 559"/>
                <a:gd name="T1" fmla="*/ 97 h 475"/>
                <a:gd name="T2" fmla="*/ 538 w 559"/>
                <a:gd name="T3" fmla="*/ 97 h 475"/>
                <a:gd name="T4" fmla="*/ 511 w 559"/>
                <a:gd name="T5" fmla="*/ 92 h 475"/>
                <a:gd name="T6" fmla="*/ 489 w 559"/>
                <a:gd name="T7" fmla="*/ 92 h 475"/>
                <a:gd name="T8" fmla="*/ 468 w 559"/>
                <a:gd name="T9" fmla="*/ 87 h 475"/>
                <a:gd name="T10" fmla="*/ 441 w 559"/>
                <a:gd name="T11" fmla="*/ 87 h 475"/>
                <a:gd name="T12" fmla="*/ 419 w 559"/>
                <a:gd name="T13" fmla="*/ 81 h 475"/>
                <a:gd name="T14" fmla="*/ 397 w 559"/>
                <a:gd name="T15" fmla="*/ 81 h 475"/>
                <a:gd name="T16" fmla="*/ 376 w 559"/>
                <a:gd name="T17" fmla="*/ 76 h 475"/>
                <a:gd name="T18" fmla="*/ 349 w 559"/>
                <a:gd name="T19" fmla="*/ 76 h 475"/>
                <a:gd name="T20" fmla="*/ 327 w 559"/>
                <a:gd name="T21" fmla="*/ 70 h 475"/>
                <a:gd name="T22" fmla="*/ 306 w 559"/>
                <a:gd name="T23" fmla="*/ 65 h 475"/>
                <a:gd name="T24" fmla="*/ 284 w 559"/>
                <a:gd name="T25" fmla="*/ 65 h 475"/>
                <a:gd name="T26" fmla="*/ 262 w 559"/>
                <a:gd name="T27" fmla="*/ 60 h 475"/>
                <a:gd name="T28" fmla="*/ 241 w 559"/>
                <a:gd name="T29" fmla="*/ 54 h 475"/>
                <a:gd name="T30" fmla="*/ 219 w 559"/>
                <a:gd name="T31" fmla="*/ 54 h 475"/>
                <a:gd name="T32" fmla="*/ 198 w 559"/>
                <a:gd name="T33" fmla="*/ 49 h 475"/>
                <a:gd name="T34" fmla="*/ 176 w 559"/>
                <a:gd name="T35" fmla="*/ 43 h 475"/>
                <a:gd name="T36" fmla="*/ 154 w 559"/>
                <a:gd name="T37" fmla="*/ 38 h 475"/>
                <a:gd name="T38" fmla="*/ 133 w 559"/>
                <a:gd name="T39" fmla="*/ 33 h 475"/>
                <a:gd name="T40" fmla="*/ 117 w 559"/>
                <a:gd name="T41" fmla="*/ 27 h 475"/>
                <a:gd name="T42" fmla="*/ 95 w 559"/>
                <a:gd name="T43" fmla="*/ 27 h 475"/>
                <a:gd name="T44" fmla="*/ 73 w 559"/>
                <a:gd name="T45" fmla="*/ 22 h 475"/>
                <a:gd name="T46" fmla="*/ 54 w 559"/>
                <a:gd name="T47" fmla="*/ 16 h 475"/>
                <a:gd name="T48" fmla="*/ 37 w 559"/>
                <a:gd name="T49" fmla="*/ 11 h 475"/>
                <a:gd name="T50" fmla="*/ 16 w 559"/>
                <a:gd name="T51" fmla="*/ 6 h 475"/>
                <a:gd name="T52" fmla="*/ 0 w 559"/>
                <a:gd name="T53" fmla="*/ 0 h 475"/>
                <a:gd name="T54" fmla="*/ 0 w 559"/>
                <a:gd name="T55" fmla="*/ 378 h 475"/>
                <a:gd name="T56" fmla="*/ 16 w 559"/>
                <a:gd name="T57" fmla="*/ 384 h 475"/>
                <a:gd name="T58" fmla="*/ 37 w 559"/>
                <a:gd name="T59" fmla="*/ 389 h 475"/>
                <a:gd name="T60" fmla="*/ 54 w 559"/>
                <a:gd name="T61" fmla="*/ 394 h 475"/>
                <a:gd name="T62" fmla="*/ 73 w 559"/>
                <a:gd name="T63" fmla="*/ 400 h 475"/>
                <a:gd name="T64" fmla="*/ 95 w 559"/>
                <a:gd name="T65" fmla="*/ 405 h 475"/>
                <a:gd name="T66" fmla="*/ 117 w 559"/>
                <a:gd name="T67" fmla="*/ 405 h 475"/>
                <a:gd name="T68" fmla="*/ 133 w 559"/>
                <a:gd name="T69" fmla="*/ 411 h 475"/>
                <a:gd name="T70" fmla="*/ 154 w 559"/>
                <a:gd name="T71" fmla="*/ 416 h 475"/>
                <a:gd name="T72" fmla="*/ 176 w 559"/>
                <a:gd name="T73" fmla="*/ 421 h 475"/>
                <a:gd name="T74" fmla="*/ 198 w 559"/>
                <a:gd name="T75" fmla="*/ 427 h 475"/>
                <a:gd name="T76" fmla="*/ 219 w 559"/>
                <a:gd name="T77" fmla="*/ 432 h 475"/>
                <a:gd name="T78" fmla="*/ 241 w 559"/>
                <a:gd name="T79" fmla="*/ 432 h 475"/>
                <a:gd name="T80" fmla="*/ 262 w 559"/>
                <a:gd name="T81" fmla="*/ 438 h 475"/>
                <a:gd name="T82" fmla="*/ 284 w 559"/>
                <a:gd name="T83" fmla="*/ 443 h 475"/>
                <a:gd name="T84" fmla="*/ 306 w 559"/>
                <a:gd name="T85" fmla="*/ 443 h 475"/>
                <a:gd name="T86" fmla="*/ 327 w 559"/>
                <a:gd name="T87" fmla="*/ 448 h 475"/>
                <a:gd name="T88" fmla="*/ 349 w 559"/>
                <a:gd name="T89" fmla="*/ 454 h 475"/>
                <a:gd name="T90" fmla="*/ 376 w 559"/>
                <a:gd name="T91" fmla="*/ 454 h 475"/>
                <a:gd name="T92" fmla="*/ 397 w 559"/>
                <a:gd name="T93" fmla="*/ 459 h 475"/>
                <a:gd name="T94" fmla="*/ 419 w 559"/>
                <a:gd name="T95" fmla="*/ 459 h 475"/>
                <a:gd name="T96" fmla="*/ 441 w 559"/>
                <a:gd name="T97" fmla="*/ 465 h 475"/>
                <a:gd name="T98" fmla="*/ 468 w 559"/>
                <a:gd name="T99" fmla="*/ 465 h 475"/>
                <a:gd name="T100" fmla="*/ 489 w 559"/>
                <a:gd name="T101" fmla="*/ 470 h 475"/>
                <a:gd name="T102" fmla="*/ 511 w 559"/>
                <a:gd name="T103" fmla="*/ 470 h 475"/>
                <a:gd name="T104" fmla="*/ 538 w 559"/>
                <a:gd name="T105" fmla="*/ 475 h 475"/>
                <a:gd name="T106" fmla="*/ 559 w 559"/>
                <a:gd name="T107" fmla="*/ 475 h 475"/>
                <a:gd name="T108" fmla="*/ 559 w 559"/>
                <a:gd name="T109" fmla="*/ 9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9" h="475">
                  <a:moveTo>
                    <a:pt x="559" y="97"/>
                  </a:moveTo>
                  <a:lnTo>
                    <a:pt x="538" y="97"/>
                  </a:lnTo>
                  <a:lnTo>
                    <a:pt x="511" y="92"/>
                  </a:lnTo>
                  <a:lnTo>
                    <a:pt x="489" y="92"/>
                  </a:lnTo>
                  <a:lnTo>
                    <a:pt x="468" y="87"/>
                  </a:lnTo>
                  <a:lnTo>
                    <a:pt x="441" y="87"/>
                  </a:lnTo>
                  <a:lnTo>
                    <a:pt x="419" y="81"/>
                  </a:lnTo>
                  <a:lnTo>
                    <a:pt x="397" y="81"/>
                  </a:lnTo>
                  <a:lnTo>
                    <a:pt x="376" y="76"/>
                  </a:lnTo>
                  <a:lnTo>
                    <a:pt x="349" y="76"/>
                  </a:lnTo>
                  <a:lnTo>
                    <a:pt x="327" y="70"/>
                  </a:lnTo>
                  <a:lnTo>
                    <a:pt x="306" y="65"/>
                  </a:lnTo>
                  <a:lnTo>
                    <a:pt x="284" y="65"/>
                  </a:lnTo>
                  <a:lnTo>
                    <a:pt x="262" y="60"/>
                  </a:lnTo>
                  <a:lnTo>
                    <a:pt x="241" y="54"/>
                  </a:lnTo>
                  <a:lnTo>
                    <a:pt x="219" y="54"/>
                  </a:lnTo>
                  <a:lnTo>
                    <a:pt x="198" y="49"/>
                  </a:lnTo>
                  <a:lnTo>
                    <a:pt x="176" y="43"/>
                  </a:lnTo>
                  <a:lnTo>
                    <a:pt x="154" y="38"/>
                  </a:lnTo>
                  <a:lnTo>
                    <a:pt x="133" y="33"/>
                  </a:lnTo>
                  <a:lnTo>
                    <a:pt x="117" y="27"/>
                  </a:lnTo>
                  <a:lnTo>
                    <a:pt x="95" y="27"/>
                  </a:lnTo>
                  <a:lnTo>
                    <a:pt x="73" y="22"/>
                  </a:lnTo>
                  <a:lnTo>
                    <a:pt x="54" y="16"/>
                  </a:lnTo>
                  <a:lnTo>
                    <a:pt x="37" y="11"/>
                  </a:lnTo>
                  <a:lnTo>
                    <a:pt x="16" y="6"/>
                  </a:lnTo>
                  <a:lnTo>
                    <a:pt x="0" y="0"/>
                  </a:lnTo>
                  <a:lnTo>
                    <a:pt x="0" y="378"/>
                  </a:lnTo>
                  <a:lnTo>
                    <a:pt x="16" y="384"/>
                  </a:lnTo>
                  <a:lnTo>
                    <a:pt x="37" y="389"/>
                  </a:lnTo>
                  <a:lnTo>
                    <a:pt x="54" y="394"/>
                  </a:lnTo>
                  <a:lnTo>
                    <a:pt x="73" y="400"/>
                  </a:lnTo>
                  <a:lnTo>
                    <a:pt x="95" y="405"/>
                  </a:lnTo>
                  <a:lnTo>
                    <a:pt x="117" y="405"/>
                  </a:lnTo>
                  <a:lnTo>
                    <a:pt x="133" y="411"/>
                  </a:lnTo>
                  <a:lnTo>
                    <a:pt x="154" y="416"/>
                  </a:lnTo>
                  <a:lnTo>
                    <a:pt x="176" y="421"/>
                  </a:lnTo>
                  <a:lnTo>
                    <a:pt x="198" y="427"/>
                  </a:lnTo>
                  <a:lnTo>
                    <a:pt x="219" y="432"/>
                  </a:lnTo>
                  <a:lnTo>
                    <a:pt x="241" y="432"/>
                  </a:lnTo>
                  <a:lnTo>
                    <a:pt x="262" y="438"/>
                  </a:lnTo>
                  <a:lnTo>
                    <a:pt x="284" y="443"/>
                  </a:lnTo>
                  <a:lnTo>
                    <a:pt x="306" y="443"/>
                  </a:lnTo>
                  <a:lnTo>
                    <a:pt x="327" y="448"/>
                  </a:lnTo>
                  <a:lnTo>
                    <a:pt x="349" y="454"/>
                  </a:lnTo>
                  <a:lnTo>
                    <a:pt x="376" y="454"/>
                  </a:lnTo>
                  <a:lnTo>
                    <a:pt x="397" y="459"/>
                  </a:lnTo>
                  <a:lnTo>
                    <a:pt x="419" y="459"/>
                  </a:lnTo>
                  <a:lnTo>
                    <a:pt x="441" y="465"/>
                  </a:lnTo>
                  <a:lnTo>
                    <a:pt x="468" y="465"/>
                  </a:lnTo>
                  <a:lnTo>
                    <a:pt x="489" y="470"/>
                  </a:lnTo>
                  <a:lnTo>
                    <a:pt x="511" y="470"/>
                  </a:lnTo>
                  <a:lnTo>
                    <a:pt x="538" y="475"/>
                  </a:lnTo>
                  <a:lnTo>
                    <a:pt x="559" y="475"/>
                  </a:lnTo>
                  <a:lnTo>
                    <a:pt x="559" y="97"/>
                  </a:lnTo>
                  <a:close/>
                </a:path>
              </a:pathLst>
            </a:custGeom>
            <a:solidFill>
              <a:srgbClr val="80800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5" name="Freeform 13"/>
            <p:cNvSpPr>
              <a:spLocks/>
            </p:cNvSpPr>
            <p:nvPr/>
          </p:nvSpPr>
          <p:spPr bwMode="auto">
            <a:xfrm>
              <a:off x="2426" y="1834"/>
              <a:ext cx="341" cy="846"/>
            </a:xfrm>
            <a:custGeom>
              <a:avLst/>
              <a:gdLst>
                <a:gd name="T0" fmla="*/ 341 w 341"/>
                <a:gd name="T1" fmla="*/ 0 h 846"/>
                <a:gd name="T2" fmla="*/ 0 w 341"/>
                <a:gd name="T3" fmla="*/ 468 h 846"/>
                <a:gd name="T4" fmla="*/ 0 w 341"/>
                <a:gd name="T5" fmla="*/ 846 h 846"/>
                <a:gd name="T6" fmla="*/ 341 w 341"/>
                <a:gd name="T7" fmla="*/ 377 h 846"/>
                <a:gd name="T8" fmla="*/ 341 w 341"/>
                <a:gd name="T9" fmla="*/ 0 h 846"/>
              </a:gdLst>
              <a:ahLst/>
              <a:cxnLst>
                <a:cxn ang="0">
                  <a:pos x="T0" y="T1"/>
                </a:cxn>
                <a:cxn ang="0">
                  <a:pos x="T2" y="T3"/>
                </a:cxn>
                <a:cxn ang="0">
                  <a:pos x="T4" y="T5"/>
                </a:cxn>
                <a:cxn ang="0">
                  <a:pos x="T6" y="T7"/>
                </a:cxn>
                <a:cxn ang="0">
                  <a:pos x="T8" y="T9"/>
                </a:cxn>
              </a:cxnLst>
              <a:rect l="0" t="0" r="r" b="b"/>
              <a:pathLst>
                <a:path w="341" h="846">
                  <a:moveTo>
                    <a:pt x="341" y="0"/>
                  </a:moveTo>
                  <a:lnTo>
                    <a:pt x="0" y="468"/>
                  </a:lnTo>
                  <a:lnTo>
                    <a:pt x="0" y="846"/>
                  </a:lnTo>
                  <a:lnTo>
                    <a:pt x="341" y="377"/>
                  </a:lnTo>
                  <a:lnTo>
                    <a:pt x="341" y="0"/>
                  </a:lnTo>
                  <a:close/>
                </a:path>
              </a:pathLst>
            </a:custGeom>
            <a:solidFill>
              <a:srgbClr val="80800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6" name="Freeform 14"/>
            <p:cNvSpPr>
              <a:spLocks/>
            </p:cNvSpPr>
            <p:nvPr/>
          </p:nvSpPr>
          <p:spPr bwMode="auto">
            <a:xfrm>
              <a:off x="1867" y="1834"/>
              <a:ext cx="900" cy="468"/>
            </a:xfrm>
            <a:custGeom>
              <a:avLst/>
              <a:gdLst>
                <a:gd name="T0" fmla="*/ 559 w 900"/>
                <a:gd name="T1" fmla="*/ 468 h 468"/>
                <a:gd name="T2" fmla="*/ 538 w 900"/>
                <a:gd name="T3" fmla="*/ 468 h 468"/>
                <a:gd name="T4" fmla="*/ 511 w 900"/>
                <a:gd name="T5" fmla="*/ 463 h 468"/>
                <a:gd name="T6" fmla="*/ 489 w 900"/>
                <a:gd name="T7" fmla="*/ 463 h 468"/>
                <a:gd name="T8" fmla="*/ 468 w 900"/>
                <a:gd name="T9" fmla="*/ 458 h 468"/>
                <a:gd name="T10" fmla="*/ 441 w 900"/>
                <a:gd name="T11" fmla="*/ 458 h 468"/>
                <a:gd name="T12" fmla="*/ 419 w 900"/>
                <a:gd name="T13" fmla="*/ 452 h 468"/>
                <a:gd name="T14" fmla="*/ 397 w 900"/>
                <a:gd name="T15" fmla="*/ 452 h 468"/>
                <a:gd name="T16" fmla="*/ 376 w 900"/>
                <a:gd name="T17" fmla="*/ 447 h 468"/>
                <a:gd name="T18" fmla="*/ 349 w 900"/>
                <a:gd name="T19" fmla="*/ 447 h 468"/>
                <a:gd name="T20" fmla="*/ 327 w 900"/>
                <a:gd name="T21" fmla="*/ 441 h 468"/>
                <a:gd name="T22" fmla="*/ 306 w 900"/>
                <a:gd name="T23" fmla="*/ 436 h 468"/>
                <a:gd name="T24" fmla="*/ 284 w 900"/>
                <a:gd name="T25" fmla="*/ 436 h 468"/>
                <a:gd name="T26" fmla="*/ 262 w 900"/>
                <a:gd name="T27" fmla="*/ 431 h 468"/>
                <a:gd name="T28" fmla="*/ 241 w 900"/>
                <a:gd name="T29" fmla="*/ 425 h 468"/>
                <a:gd name="T30" fmla="*/ 219 w 900"/>
                <a:gd name="T31" fmla="*/ 425 h 468"/>
                <a:gd name="T32" fmla="*/ 198 w 900"/>
                <a:gd name="T33" fmla="*/ 420 h 468"/>
                <a:gd name="T34" fmla="*/ 176 w 900"/>
                <a:gd name="T35" fmla="*/ 414 h 468"/>
                <a:gd name="T36" fmla="*/ 154 w 900"/>
                <a:gd name="T37" fmla="*/ 409 h 468"/>
                <a:gd name="T38" fmla="*/ 133 w 900"/>
                <a:gd name="T39" fmla="*/ 404 h 468"/>
                <a:gd name="T40" fmla="*/ 117 w 900"/>
                <a:gd name="T41" fmla="*/ 398 h 468"/>
                <a:gd name="T42" fmla="*/ 95 w 900"/>
                <a:gd name="T43" fmla="*/ 398 h 468"/>
                <a:gd name="T44" fmla="*/ 73 w 900"/>
                <a:gd name="T45" fmla="*/ 393 h 468"/>
                <a:gd name="T46" fmla="*/ 54 w 900"/>
                <a:gd name="T47" fmla="*/ 387 h 468"/>
                <a:gd name="T48" fmla="*/ 37 w 900"/>
                <a:gd name="T49" fmla="*/ 382 h 468"/>
                <a:gd name="T50" fmla="*/ 16 w 900"/>
                <a:gd name="T51" fmla="*/ 377 h 468"/>
                <a:gd name="T52" fmla="*/ 0 w 900"/>
                <a:gd name="T53" fmla="*/ 371 h 468"/>
                <a:gd name="T54" fmla="*/ 900 w 900"/>
                <a:gd name="T55" fmla="*/ 0 h 468"/>
                <a:gd name="T56" fmla="*/ 559 w 900"/>
                <a:gd name="T57"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0" h="468">
                  <a:moveTo>
                    <a:pt x="559" y="468"/>
                  </a:moveTo>
                  <a:lnTo>
                    <a:pt x="538" y="468"/>
                  </a:lnTo>
                  <a:lnTo>
                    <a:pt x="511" y="463"/>
                  </a:lnTo>
                  <a:lnTo>
                    <a:pt x="489" y="463"/>
                  </a:lnTo>
                  <a:lnTo>
                    <a:pt x="468" y="458"/>
                  </a:lnTo>
                  <a:lnTo>
                    <a:pt x="441" y="458"/>
                  </a:lnTo>
                  <a:lnTo>
                    <a:pt x="419" y="452"/>
                  </a:lnTo>
                  <a:lnTo>
                    <a:pt x="397" y="452"/>
                  </a:lnTo>
                  <a:lnTo>
                    <a:pt x="376" y="447"/>
                  </a:lnTo>
                  <a:lnTo>
                    <a:pt x="349" y="447"/>
                  </a:lnTo>
                  <a:lnTo>
                    <a:pt x="327" y="441"/>
                  </a:lnTo>
                  <a:lnTo>
                    <a:pt x="306" y="436"/>
                  </a:lnTo>
                  <a:lnTo>
                    <a:pt x="284" y="436"/>
                  </a:lnTo>
                  <a:lnTo>
                    <a:pt x="262" y="431"/>
                  </a:lnTo>
                  <a:lnTo>
                    <a:pt x="241" y="425"/>
                  </a:lnTo>
                  <a:lnTo>
                    <a:pt x="219" y="425"/>
                  </a:lnTo>
                  <a:lnTo>
                    <a:pt x="198" y="420"/>
                  </a:lnTo>
                  <a:lnTo>
                    <a:pt x="176" y="414"/>
                  </a:lnTo>
                  <a:lnTo>
                    <a:pt x="154" y="409"/>
                  </a:lnTo>
                  <a:lnTo>
                    <a:pt x="133" y="404"/>
                  </a:lnTo>
                  <a:lnTo>
                    <a:pt x="117" y="398"/>
                  </a:lnTo>
                  <a:lnTo>
                    <a:pt x="95" y="398"/>
                  </a:lnTo>
                  <a:lnTo>
                    <a:pt x="73" y="393"/>
                  </a:lnTo>
                  <a:lnTo>
                    <a:pt x="54" y="387"/>
                  </a:lnTo>
                  <a:lnTo>
                    <a:pt x="37" y="382"/>
                  </a:lnTo>
                  <a:lnTo>
                    <a:pt x="16" y="377"/>
                  </a:lnTo>
                  <a:lnTo>
                    <a:pt x="0" y="371"/>
                  </a:lnTo>
                  <a:lnTo>
                    <a:pt x="900" y="0"/>
                  </a:lnTo>
                  <a:lnTo>
                    <a:pt x="559" y="468"/>
                  </a:lnTo>
                  <a:close/>
                </a:path>
              </a:pathLst>
            </a:custGeom>
            <a:solidFill>
              <a:srgbClr val="FFFF0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7" name="Freeform 15"/>
            <p:cNvSpPr>
              <a:spLocks/>
            </p:cNvSpPr>
            <p:nvPr/>
          </p:nvSpPr>
          <p:spPr bwMode="auto">
            <a:xfrm>
              <a:off x="2594" y="2313"/>
              <a:ext cx="706" cy="394"/>
            </a:xfrm>
            <a:custGeom>
              <a:avLst/>
              <a:gdLst>
                <a:gd name="T0" fmla="*/ 706 w 706"/>
                <a:gd name="T1" fmla="*/ 0 h 394"/>
                <a:gd name="T2" fmla="*/ 679 w 706"/>
                <a:gd name="T3" fmla="*/ 0 h 394"/>
                <a:gd name="T4" fmla="*/ 657 w 706"/>
                <a:gd name="T5" fmla="*/ 0 h 394"/>
                <a:gd name="T6" fmla="*/ 632 w 706"/>
                <a:gd name="T7" fmla="*/ 6 h 394"/>
                <a:gd name="T8" fmla="*/ 610 w 706"/>
                <a:gd name="T9" fmla="*/ 6 h 394"/>
                <a:gd name="T10" fmla="*/ 583 w 706"/>
                <a:gd name="T11" fmla="*/ 6 h 394"/>
                <a:gd name="T12" fmla="*/ 562 w 706"/>
                <a:gd name="T13" fmla="*/ 11 h 394"/>
                <a:gd name="T14" fmla="*/ 540 w 706"/>
                <a:gd name="T15" fmla="*/ 11 h 394"/>
                <a:gd name="T16" fmla="*/ 513 w 706"/>
                <a:gd name="T17" fmla="*/ 11 h 394"/>
                <a:gd name="T18" fmla="*/ 486 w 706"/>
                <a:gd name="T19" fmla="*/ 11 h 394"/>
                <a:gd name="T20" fmla="*/ 464 w 706"/>
                <a:gd name="T21" fmla="*/ 11 h 394"/>
                <a:gd name="T22" fmla="*/ 437 w 706"/>
                <a:gd name="T23" fmla="*/ 16 h 394"/>
                <a:gd name="T24" fmla="*/ 416 w 706"/>
                <a:gd name="T25" fmla="*/ 16 h 394"/>
                <a:gd name="T26" fmla="*/ 389 w 706"/>
                <a:gd name="T27" fmla="*/ 16 h 394"/>
                <a:gd name="T28" fmla="*/ 367 w 706"/>
                <a:gd name="T29" fmla="*/ 16 h 394"/>
                <a:gd name="T30" fmla="*/ 340 w 706"/>
                <a:gd name="T31" fmla="*/ 16 h 394"/>
                <a:gd name="T32" fmla="*/ 319 w 706"/>
                <a:gd name="T33" fmla="*/ 16 h 394"/>
                <a:gd name="T34" fmla="*/ 292 w 706"/>
                <a:gd name="T35" fmla="*/ 16 h 394"/>
                <a:gd name="T36" fmla="*/ 270 w 706"/>
                <a:gd name="T37" fmla="*/ 16 h 394"/>
                <a:gd name="T38" fmla="*/ 243 w 706"/>
                <a:gd name="T39" fmla="*/ 16 h 394"/>
                <a:gd name="T40" fmla="*/ 221 w 706"/>
                <a:gd name="T41" fmla="*/ 11 h 394"/>
                <a:gd name="T42" fmla="*/ 194 w 706"/>
                <a:gd name="T43" fmla="*/ 11 h 394"/>
                <a:gd name="T44" fmla="*/ 173 w 706"/>
                <a:gd name="T45" fmla="*/ 11 h 394"/>
                <a:gd name="T46" fmla="*/ 146 w 706"/>
                <a:gd name="T47" fmla="*/ 11 h 394"/>
                <a:gd name="T48" fmla="*/ 119 w 706"/>
                <a:gd name="T49" fmla="*/ 11 h 394"/>
                <a:gd name="T50" fmla="*/ 97 w 706"/>
                <a:gd name="T51" fmla="*/ 6 h 394"/>
                <a:gd name="T52" fmla="*/ 76 w 706"/>
                <a:gd name="T53" fmla="*/ 6 h 394"/>
                <a:gd name="T54" fmla="*/ 49 w 706"/>
                <a:gd name="T55" fmla="*/ 6 h 394"/>
                <a:gd name="T56" fmla="*/ 27 w 706"/>
                <a:gd name="T57" fmla="*/ 0 h 394"/>
                <a:gd name="T58" fmla="*/ 0 w 706"/>
                <a:gd name="T59" fmla="*/ 0 h 394"/>
                <a:gd name="T60" fmla="*/ 0 w 706"/>
                <a:gd name="T61" fmla="*/ 378 h 394"/>
                <a:gd name="T62" fmla="*/ 27 w 706"/>
                <a:gd name="T63" fmla="*/ 378 h 394"/>
                <a:gd name="T64" fmla="*/ 49 w 706"/>
                <a:gd name="T65" fmla="*/ 384 h 394"/>
                <a:gd name="T66" fmla="*/ 76 w 706"/>
                <a:gd name="T67" fmla="*/ 384 h 394"/>
                <a:gd name="T68" fmla="*/ 97 w 706"/>
                <a:gd name="T69" fmla="*/ 384 h 394"/>
                <a:gd name="T70" fmla="*/ 119 w 706"/>
                <a:gd name="T71" fmla="*/ 389 h 394"/>
                <a:gd name="T72" fmla="*/ 146 w 706"/>
                <a:gd name="T73" fmla="*/ 389 h 394"/>
                <a:gd name="T74" fmla="*/ 173 w 706"/>
                <a:gd name="T75" fmla="*/ 389 h 394"/>
                <a:gd name="T76" fmla="*/ 194 w 706"/>
                <a:gd name="T77" fmla="*/ 389 h 394"/>
                <a:gd name="T78" fmla="*/ 221 w 706"/>
                <a:gd name="T79" fmla="*/ 389 h 394"/>
                <a:gd name="T80" fmla="*/ 243 w 706"/>
                <a:gd name="T81" fmla="*/ 394 h 394"/>
                <a:gd name="T82" fmla="*/ 270 w 706"/>
                <a:gd name="T83" fmla="*/ 394 h 394"/>
                <a:gd name="T84" fmla="*/ 292 w 706"/>
                <a:gd name="T85" fmla="*/ 394 h 394"/>
                <a:gd name="T86" fmla="*/ 319 w 706"/>
                <a:gd name="T87" fmla="*/ 394 h 394"/>
                <a:gd name="T88" fmla="*/ 340 w 706"/>
                <a:gd name="T89" fmla="*/ 394 h 394"/>
                <a:gd name="T90" fmla="*/ 367 w 706"/>
                <a:gd name="T91" fmla="*/ 394 h 394"/>
                <a:gd name="T92" fmla="*/ 389 w 706"/>
                <a:gd name="T93" fmla="*/ 394 h 394"/>
                <a:gd name="T94" fmla="*/ 416 w 706"/>
                <a:gd name="T95" fmla="*/ 394 h 394"/>
                <a:gd name="T96" fmla="*/ 437 w 706"/>
                <a:gd name="T97" fmla="*/ 394 h 394"/>
                <a:gd name="T98" fmla="*/ 464 w 706"/>
                <a:gd name="T99" fmla="*/ 389 h 394"/>
                <a:gd name="T100" fmla="*/ 486 w 706"/>
                <a:gd name="T101" fmla="*/ 389 h 394"/>
                <a:gd name="T102" fmla="*/ 513 w 706"/>
                <a:gd name="T103" fmla="*/ 389 h 394"/>
                <a:gd name="T104" fmla="*/ 540 w 706"/>
                <a:gd name="T105" fmla="*/ 389 h 394"/>
                <a:gd name="T106" fmla="*/ 562 w 706"/>
                <a:gd name="T107" fmla="*/ 389 h 394"/>
                <a:gd name="T108" fmla="*/ 583 w 706"/>
                <a:gd name="T109" fmla="*/ 384 h 394"/>
                <a:gd name="T110" fmla="*/ 610 w 706"/>
                <a:gd name="T111" fmla="*/ 384 h 394"/>
                <a:gd name="T112" fmla="*/ 632 w 706"/>
                <a:gd name="T113" fmla="*/ 384 h 394"/>
                <a:gd name="T114" fmla="*/ 657 w 706"/>
                <a:gd name="T115" fmla="*/ 378 h 394"/>
                <a:gd name="T116" fmla="*/ 679 w 706"/>
                <a:gd name="T117" fmla="*/ 378 h 394"/>
                <a:gd name="T118" fmla="*/ 706 w 706"/>
                <a:gd name="T119" fmla="*/ 378 h 394"/>
                <a:gd name="T120" fmla="*/ 706 w 706"/>
                <a:gd name="T1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394">
                  <a:moveTo>
                    <a:pt x="706" y="0"/>
                  </a:moveTo>
                  <a:lnTo>
                    <a:pt x="679" y="0"/>
                  </a:lnTo>
                  <a:lnTo>
                    <a:pt x="657" y="0"/>
                  </a:lnTo>
                  <a:lnTo>
                    <a:pt x="632" y="6"/>
                  </a:lnTo>
                  <a:lnTo>
                    <a:pt x="610" y="6"/>
                  </a:lnTo>
                  <a:lnTo>
                    <a:pt x="583" y="6"/>
                  </a:lnTo>
                  <a:lnTo>
                    <a:pt x="562" y="11"/>
                  </a:lnTo>
                  <a:lnTo>
                    <a:pt x="540" y="11"/>
                  </a:lnTo>
                  <a:lnTo>
                    <a:pt x="513" y="11"/>
                  </a:lnTo>
                  <a:lnTo>
                    <a:pt x="486" y="11"/>
                  </a:lnTo>
                  <a:lnTo>
                    <a:pt x="464" y="11"/>
                  </a:lnTo>
                  <a:lnTo>
                    <a:pt x="437" y="16"/>
                  </a:lnTo>
                  <a:lnTo>
                    <a:pt x="416" y="16"/>
                  </a:lnTo>
                  <a:lnTo>
                    <a:pt x="389" y="16"/>
                  </a:lnTo>
                  <a:lnTo>
                    <a:pt x="367" y="16"/>
                  </a:lnTo>
                  <a:lnTo>
                    <a:pt x="340" y="16"/>
                  </a:lnTo>
                  <a:lnTo>
                    <a:pt x="319" y="16"/>
                  </a:lnTo>
                  <a:lnTo>
                    <a:pt x="292" y="16"/>
                  </a:lnTo>
                  <a:lnTo>
                    <a:pt x="270" y="16"/>
                  </a:lnTo>
                  <a:lnTo>
                    <a:pt x="243" y="16"/>
                  </a:lnTo>
                  <a:lnTo>
                    <a:pt x="221" y="11"/>
                  </a:lnTo>
                  <a:lnTo>
                    <a:pt x="194" y="11"/>
                  </a:lnTo>
                  <a:lnTo>
                    <a:pt x="173" y="11"/>
                  </a:lnTo>
                  <a:lnTo>
                    <a:pt x="146" y="11"/>
                  </a:lnTo>
                  <a:lnTo>
                    <a:pt x="119" y="11"/>
                  </a:lnTo>
                  <a:lnTo>
                    <a:pt x="97" y="6"/>
                  </a:lnTo>
                  <a:lnTo>
                    <a:pt x="76" y="6"/>
                  </a:lnTo>
                  <a:lnTo>
                    <a:pt x="49" y="6"/>
                  </a:lnTo>
                  <a:lnTo>
                    <a:pt x="27" y="0"/>
                  </a:lnTo>
                  <a:lnTo>
                    <a:pt x="0" y="0"/>
                  </a:lnTo>
                  <a:lnTo>
                    <a:pt x="0" y="378"/>
                  </a:lnTo>
                  <a:lnTo>
                    <a:pt x="27" y="378"/>
                  </a:lnTo>
                  <a:lnTo>
                    <a:pt x="49" y="384"/>
                  </a:lnTo>
                  <a:lnTo>
                    <a:pt x="76" y="384"/>
                  </a:lnTo>
                  <a:lnTo>
                    <a:pt x="97" y="384"/>
                  </a:lnTo>
                  <a:lnTo>
                    <a:pt x="119" y="389"/>
                  </a:lnTo>
                  <a:lnTo>
                    <a:pt x="146" y="389"/>
                  </a:lnTo>
                  <a:lnTo>
                    <a:pt x="173" y="389"/>
                  </a:lnTo>
                  <a:lnTo>
                    <a:pt x="194" y="389"/>
                  </a:lnTo>
                  <a:lnTo>
                    <a:pt x="221" y="389"/>
                  </a:lnTo>
                  <a:lnTo>
                    <a:pt x="243" y="394"/>
                  </a:lnTo>
                  <a:lnTo>
                    <a:pt x="270" y="394"/>
                  </a:lnTo>
                  <a:lnTo>
                    <a:pt x="292" y="394"/>
                  </a:lnTo>
                  <a:lnTo>
                    <a:pt x="319" y="394"/>
                  </a:lnTo>
                  <a:lnTo>
                    <a:pt x="340" y="394"/>
                  </a:lnTo>
                  <a:lnTo>
                    <a:pt x="367" y="394"/>
                  </a:lnTo>
                  <a:lnTo>
                    <a:pt x="389" y="394"/>
                  </a:lnTo>
                  <a:lnTo>
                    <a:pt x="416" y="394"/>
                  </a:lnTo>
                  <a:lnTo>
                    <a:pt x="437" y="394"/>
                  </a:lnTo>
                  <a:lnTo>
                    <a:pt x="464" y="389"/>
                  </a:lnTo>
                  <a:lnTo>
                    <a:pt x="486" y="389"/>
                  </a:lnTo>
                  <a:lnTo>
                    <a:pt x="513" y="389"/>
                  </a:lnTo>
                  <a:lnTo>
                    <a:pt x="540" y="389"/>
                  </a:lnTo>
                  <a:lnTo>
                    <a:pt x="562" y="389"/>
                  </a:lnTo>
                  <a:lnTo>
                    <a:pt x="583" y="384"/>
                  </a:lnTo>
                  <a:lnTo>
                    <a:pt x="610" y="384"/>
                  </a:lnTo>
                  <a:lnTo>
                    <a:pt x="632" y="384"/>
                  </a:lnTo>
                  <a:lnTo>
                    <a:pt x="657" y="378"/>
                  </a:lnTo>
                  <a:lnTo>
                    <a:pt x="679" y="378"/>
                  </a:lnTo>
                  <a:lnTo>
                    <a:pt x="706" y="378"/>
                  </a:lnTo>
                  <a:lnTo>
                    <a:pt x="706" y="0"/>
                  </a:lnTo>
                  <a:close/>
                </a:path>
              </a:pathLst>
            </a:custGeom>
            <a:solidFill>
              <a:srgbClr val="00404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402448" name="Freeform 16"/>
            <p:cNvSpPr>
              <a:spLocks/>
            </p:cNvSpPr>
            <p:nvPr/>
          </p:nvSpPr>
          <p:spPr bwMode="auto">
            <a:xfrm>
              <a:off x="2594" y="1845"/>
              <a:ext cx="706" cy="484"/>
            </a:xfrm>
            <a:custGeom>
              <a:avLst/>
              <a:gdLst>
                <a:gd name="T0" fmla="*/ 706 w 706"/>
                <a:gd name="T1" fmla="*/ 468 h 484"/>
                <a:gd name="T2" fmla="*/ 679 w 706"/>
                <a:gd name="T3" fmla="*/ 468 h 484"/>
                <a:gd name="T4" fmla="*/ 657 w 706"/>
                <a:gd name="T5" fmla="*/ 468 h 484"/>
                <a:gd name="T6" fmla="*/ 632 w 706"/>
                <a:gd name="T7" fmla="*/ 474 h 484"/>
                <a:gd name="T8" fmla="*/ 610 w 706"/>
                <a:gd name="T9" fmla="*/ 474 h 484"/>
                <a:gd name="T10" fmla="*/ 583 w 706"/>
                <a:gd name="T11" fmla="*/ 474 h 484"/>
                <a:gd name="T12" fmla="*/ 562 w 706"/>
                <a:gd name="T13" fmla="*/ 479 h 484"/>
                <a:gd name="T14" fmla="*/ 540 w 706"/>
                <a:gd name="T15" fmla="*/ 479 h 484"/>
                <a:gd name="T16" fmla="*/ 513 w 706"/>
                <a:gd name="T17" fmla="*/ 479 h 484"/>
                <a:gd name="T18" fmla="*/ 486 w 706"/>
                <a:gd name="T19" fmla="*/ 479 h 484"/>
                <a:gd name="T20" fmla="*/ 464 w 706"/>
                <a:gd name="T21" fmla="*/ 479 h 484"/>
                <a:gd name="T22" fmla="*/ 437 w 706"/>
                <a:gd name="T23" fmla="*/ 484 h 484"/>
                <a:gd name="T24" fmla="*/ 416 w 706"/>
                <a:gd name="T25" fmla="*/ 484 h 484"/>
                <a:gd name="T26" fmla="*/ 389 w 706"/>
                <a:gd name="T27" fmla="*/ 484 h 484"/>
                <a:gd name="T28" fmla="*/ 367 w 706"/>
                <a:gd name="T29" fmla="*/ 484 h 484"/>
                <a:gd name="T30" fmla="*/ 340 w 706"/>
                <a:gd name="T31" fmla="*/ 484 h 484"/>
                <a:gd name="T32" fmla="*/ 319 w 706"/>
                <a:gd name="T33" fmla="*/ 484 h 484"/>
                <a:gd name="T34" fmla="*/ 292 w 706"/>
                <a:gd name="T35" fmla="*/ 484 h 484"/>
                <a:gd name="T36" fmla="*/ 270 w 706"/>
                <a:gd name="T37" fmla="*/ 484 h 484"/>
                <a:gd name="T38" fmla="*/ 243 w 706"/>
                <a:gd name="T39" fmla="*/ 484 h 484"/>
                <a:gd name="T40" fmla="*/ 221 w 706"/>
                <a:gd name="T41" fmla="*/ 479 h 484"/>
                <a:gd name="T42" fmla="*/ 194 w 706"/>
                <a:gd name="T43" fmla="*/ 479 h 484"/>
                <a:gd name="T44" fmla="*/ 173 w 706"/>
                <a:gd name="T45" fmla="*/ 479 h 484"/>
                <a:gd name="T46" fmla="*/ 146 w 706"/>
                <a:gd name="T47" fmla="*/ 479 h 484"/>
                <a:gd name="T48" fmla="*/ 119 w 706"/>
                <a:gd name="T49" fmla="*/ 479 h 484"/>
                <a:gd name="T50" fmla="*/ 97 w 706"/>
                <a:gd name="T51" fmla="*/ 474 h 484"/>
                <a:gd name="T52" fmla="*/ 76 w 706"/>
                <a:gd name="T53" fmla="*/ 474 h 484"/>
                <a:gd name="T54" fmla="*/ 49 w 706"/>
                <a:gd name="T55" fmla="*/ 474 h 484"/>
                <a:gd name="T56" fmla="*/ 27 w 706"/>
                <a:gd name="T57" fmla="*/ 468 h 484"/>
                <a:gd name="T58" fmla="*/ 0 w 706"/>
                <a:gd name="T59" fmla="*/ 468 h 484"/>
                <a:gd name="T60" fmla="*/ 340 w 706"/>
                <a:gd name="T61" fmla="*/ 0 h 484"/>
                <a:gd name="T62" fmla="*/ 706 w 706"/>
                <a:gd name="T63" fmla="*/ 46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6" h="484">
                  <a:moveTo>
                    <a:pt x="706" y="468"/>
                  </a:moveTo>
                  <a:lnTo>
                    <a:pt x="679" y="468"/>
                  </a:lnTo>
                  <a:lnTo>
                    <a:pt x="657" y="468"/>
                  </a:lnTo>
                  <a:lnTo>
                    <a:pt x="632" y="474"/>
                  </a:lnTo>
                  <a:lnTo>
                    <a:pt x="610" y="474"/>
                  </a:lnTo>
                  <a:lnTo>
                    <a:pt x="583" y="474"/>
                  </a:lnTo>
                  <a:lnTo>
                    <a:pt x="562" y="479"/>
                  </a:lnTo>
                  <a:lnTo>
                    <a:pt x="540" y="479"/>
                  </a:lnTo>
                  <a:lnTo>
                    <a:pt x="513" y="479"/>
                  </a:lnTo>
                  <a:lnTo>
                    <a:pt x="486" y="479"/>
                  </a:lnTo>
                  <a:lnTo>
                    <a:pt x="464" y="479"/>
                  </a:lnTo>
                  <a:lnTo>
                    <a:pt x="437" y="484"/>
                  </a:lnTo>
                  <a:lnTo>
                    <a:pt x="416" y="484"/>
                  </a:lnTo>
                  <a:lnTo>
                    <a:pt x="389" y="484"/>
                  </a:lnTo>
                  <a:lnTo>
                    <a:pt x="367" y="484"/>
                  </a:lnTo>
                  <a:lnTo>
                    <a:pt x="340" y="484"/>
                  </a:lnTo>
                  <a:lnTo>
                    <a:pt x="319" y="484"/>
                  </a:lnTo>
                  <a:lnTo>
                    <a:pt x="292" y="484"/>
                  </a:lnTo>
                  <a:lnTo>
                    <a:pt x="270" y="484"/>
                  </a:lnTo>
                  <a:lnTo>
                    <a:pt x="243" y="484"/>
                  </a:lnTo>
                  <a:lnTo>
                    <a:pt x="221" y="479"/>
                  </a:lnTo>
                  <a:lnTo>
                    <a:pt x="194" y="479"/>
                  </a:lnTo>
                  <a:lnTo>
                    <a:pt x="173" y="479"/>
                  </a:lnTo>
                  <a:lnTo>
                    <a:pt x="146" y="479"/>
                  </a:lnTo>
                  <a:lnTo>
                    <a:pt x="119" y="479"/>
                  </a:lnTo>
                  <a:lnTo>
                    <a:pt x="97" y="474"/>
                  </a:lnTo>
                  <a:lnTo>
                    <a:pt x="76" y="474"/>
                  </a:lnTo>
                  <a:lnTo>
                    <a:pt x="49" y="474"/>
                  </a:lnTo>
                  <a:lnTo>
                    <a:pt x="27" y="468"/>
                  </a:lnTo>
                  <a:lnTo>
                    <a:pt x="0" y="468"/>
                  </a:lnTo>
                  <a:lnTo>
                    <a:pt x="340" y="0"/>
                  </a:lnTo>
                  <a:lnTo>
                    <a:pt x="706" y="468"/>
                  </a:lnTo>
                  <a:close/>
                </a:path>
              </a:pathLst>
            </a:custGeom>
            <a:solidFill>
              <a:srgbClr val="008080"/>
            </a:solidFill>
            <a:ln w="7938">
              <a:solidFill>
                <a:srgbClr val="FFFFFF"/>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402449" name="Rectangle 17"/>
          <p:cNvSpPr>
            <a:spLocks noChangeArrowheads="1"/>
          </p:cNvSpPr>
          <p:nvPr/>
        </p:nvSpPr>
        <p:spPr bwMode="auto">
          <a:xfrm>
            <a:off x="2663825" y="4271963"/>
            <a:ext cx="679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grpSp>
        <p:nvGrpSpPr>
          <p:cNvPr id="402450" name="Group 18"/>
          <p:cNvGrpSpPr>
            <a:grpSpLocks/>
          </p:cNvGrpSpPr>
          <p:nvPr/>
        </p:nvGrpSpPr>
        <p:grpSpPr bwMode="auto">
          <a:xfrm>
            <a:off x="5786438" y="1420813"/>
            <a:ext cx="1141412" cy="466725"/>
            <a:chOff x="3645" y="895"/>
            <a:chExt cx="719" cy="294"/>
          </a:xfrm>
        </p:grpSpPr>
        <p:sp>
          <p:nvSpPr>
            <p:cNvPr id="402451" name="Rectangle 19"/>
            <p:cNvSpPr>
              <a:spLocks noChangeArrowheads="1"/>
            </p:cNvSpPr>
            <p:nvPr/>
          </p:nvSpPr>
          <p:spPr bwMode="auto">
            <a:xfrm>
              <a:off x="3645" y="895"/>
              <a:ext cx="5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52" name="Rectangle 20"/>
            <p:cNvSpPr>
              <a:spLocks noChangeArrowheads="1"/>
            </p:cNvSpPr>
            <p:nvPr/>
          </p:nvSpPr>
          <p:spPr bwMode="auto">
            <a:xfrm>
              <a:off x="3645" y="900"/>
              <a:ext cx="7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Construction</a:t>
              </a:r>
              <a:endParaRPr lang="en-GB" sz="1600" b="1">
                <a:solidFill>
                  <a:srgbClr val="000000"/>
                </a:solidFill>
                <a:latin typeface="Arial" charset="0"/>
              </a:endParaRPr>
            </a:p>
          </p:txBody>
        </p:sp>
        <p:sp>
          <p:nvSpPr>
            <p:cNvPr id="402453" name="Rectangle 21"/>
            <p:cNvSpPr>
              <a:spLocks noChangeArrowheads="1"/>
            </p:cNvSpPr>
            <p:nvPr/>
          </p:nvSpPr>
          <p:spPr bwMode="auto">
            <a:xfrm>
              <a:off x="3802" y="1030"/>
              <a:ext cx="20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54" name="Rectangle 22"/>
            <p:cNvSpPr>
              <a:spLocks noChangeArrowheads="1"/>
            </p:cNvSpPr>
            <p:nvPr/>
          </p:nvSpPr>
          <p:spPr bwMode="auto">
            <a:xfrm>
              <a:off x="3802" y="1035"/>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80%</a:t>
              </a:r>
              <a:endParaRPr lang="en-GB" sz="1600" b="1">
                <a:solidFill>
                  <a:srgbClr val="000000"/>
                </a:solidFill>
                <a:latin typeface="Arial" charset="0"/>
              </a:endParaRPr>
            </a:p>
          </p:txBody>
        </p:sp>
      </p:grpSp>
      <p:grpSp>
        <p:nvGrpSpPr>
          <p:cNvPr id="402455" name="Group 23"/>
          <p:cNvGrpSpPr>
            <a:grpSpLocks/>
          </p:cNvGrpSpPr>
          <p:nvPr/>
        </p:nvGrpSpPr>
        <p:grpSpPr bwMode="auto">
          <a:xfrm>
            <a:off x="2774950" y="4289425"/>
            <a:ext cx="3651250" cy="688975"/>
            <a:chOff x="1748" y="2702"/>
            <a:chExt cx="2300" cy="434"/>
          </a:xfrm>
        </p:grpSpPr>
        <p:sp>
          <p:nvSpPr>
            <p:cNvPr id="402456" name="Rectangle 24"/>
            <p:cNvSpPr>
              <a:spLocks noChangeArrowheads="1"/>
            </p:cNvSpPr>
            <p:nvPr/>
          </p:nvSpPr>
          <p:spPr bwMode="auto">
            <a:xfrm>
              <a:off x="3678" y="2702"/>
              <a:ext cx="2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57" name="Rectangle 25"/>
            <p:cNvSpPr>
              <a:spLocks noChangeArrowheads="1"/>
            </p:cNvSpPr>
            <p:nvPr/>
          </p:nvSpPr>
          <p:spPr bwMode="auto">
            <a:xfrm>
              <a:off x="3678" y="2707"/>
              <a:ext cx="3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Design</a:t>
              </a:r>
              <a:endParaRPr lang="en-GB" sz="1600" b="1">
                <a:solidFill>
                  <a:srgbClr val="000000"/>
                </a:solidFill>
                <a:latin typeface="Arial" charset="0"/>
              </a:endParaRPr>
            </a:p>
          </p:txBody>
        </p:sp>
        <p:sp>
          <p:nvSpPr>
            <p:cNvPr id="402458" name="Rectangle 26"/>
            <p:cNvSpPr>
              <a:spLocks noChangeArrowheads="1"/>
            </p:cNvSpPr>
            <p:nvPr/>
          </p:nvSpPr>
          <p:spPr bwMode="auto">
            <a:xfrm>
              <a:off x="3775" y="2837"/>
              <a:ext cx="1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59" name="Rectangle 27"/>
            <p:cNvSpPr>
              <a:spLocks noChangeArrowheads="1"/>
            </p:cNvSpPr>
            <p:nvPr/>
          </p:nvSpPr>
          <p:spPr bwMode="auto">
            <a:xfrm>
              <a:off x="3775" y="2842"/>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5%</a:t>
              </a:r>
              <a:endParaRPr lang="en-GB" sz="1600" b="1">
                <a:solidFill>
                  <a:srgbClr val="000000"/>
                </a:solidFill>
                <a:latin typeface="Arial" charset="0"/>
              </a:endParaRPr>
            </a:p>
          </p:txBody>
        </p:sp>
        <p:sp>
          <p:nvSpPr>
            <p:cNvPr id="402460" name="Rectangle 28"/>
            <p:cNvSpPr>
              <a:spLocks noChangeArrowheads="1"/>
            </p:cNvSpPr>
            <p:nvPr/>
          </p:nvSpPr>
          <p:spPr bwMode="auto">
            <a:xfrm>
              <a:off x="1748" y="2826"/>
              <a:ext cx="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61" name="Rectangle 29"/>
            <p:cNvSpPr>
              <a:spLocks noChangeArrowheads="1"/>
            </p:cNvSpPr>
            <p:nvPr/>
          </p:nvSpPr>
          <p:spPr bwMode="auto">
            <a:xfrm>
              <a:off x="2263" y="2961"/>
              <a:ext cx="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62" name="Rectangle 30"/>
            <p:cNvSpPr>
              <a:spLocks noChangeArrowheads="1"/>
            </p:cNvSpPr>
            <p:nvPr/>
          </p:nvSpPr>
          <p:spPr bwMode="auto">
            <a:xfrm>
              <a:off x="2659" y="2794"/>
              <a:ext cx="60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63" name="Rectangle 31"/>
            <p:cNvSpPr>
              <a:spLocks noChangeArrowheads="1"/>
            </p:cNvSpPr>
            <p:nvPr/>
          </p:nvSpPr>
          <p:spPr bwMode="auto">
            <a:xfrm>
              <a:off x="2659" y="2798"/>
              <a:ext cx="8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Expropriations</a:t>
              </a:r>
              <a:endParaRPr lang="en-GB" sz="1600" b="1">
                <a:solidFill>
                  <a:srgbClr val="000000"/>
                </a:solidFill>
                <a:latin typeface="Arial" charset="0"/>
              </a:endParaRPr>
            </a:p>
          </p:txBody>
        </p:sp>
        <p:sp>
          <p:nvSpPr>
            <p:cNvPr id="402464" name="Rectangle 32"/>
            <p:cNvSpPr>
              <a:spLocks noChangeArrowheads="1"/>
            </p:cNvSpPr>
            <p:nvPr/>
          </p:nvSpPr>
          <p:spPr bwMode="auto">
            <a:xfrm>
              <a:off x="2907" y="2913"/>
              <a:ext cx="14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402465" name="Rectangle 33"/>
            <p:cNvSpPr>
              <a:spLocks noChangeArrowheads="1"/>
            </p:cNvSpPr>
            <p:nvPr/>
          </p:nvSpPr>
          <p:spPr bwMode="auto">
            <a:xfrm>
              <a:off x="2907" y="2917"/>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600" b="1">
                  <a:solidFill>
                    <a:srgbClr val="FFFFFF"/>
                  </a:solidFill>
                </a:rPr>
                <a:t>8%</a:t>
              </a:r>
              <a:endParaRPr lang="en-GB" sz="1600" b="1">
                <a:solidFill>
                  <a:srgbClr val="000000"/>
                </a:solidFill>
                <a:latin typeface="Arial" charset="0"/>
              </a:endParaRPr>
            </a:p>
          </p:txBody>
        </p:sp>
      </p:grpSp>
      <p:sp>
        <p:nvSpPr>
          <p:cNvPr id="402466" name="Rectangle 34"/>
          <p:cNvSpPr>
            <a:spLocks noChangeArrowheads="1"/>
          </p:cNvSpPr>
          <p:nvPr/>
        </p:nvSpPr>
        <p:spPr bwMode="auto">
          <a:xfrm>
            <a:off x="3189288" y="508000"/>
            <a:ext cx="2882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2800" b="1">
                <a:solidFill>
                  <a:srgbClr val="F8DE6E"/>
                </a:solidFill>
                <a:latin typeface="Arial" charset="0"/>
              </a:rPr>
              <a:t>COST ANALYSIS</a:t>
            </a:r>
          </a:p>
        </p:txBody>
      </p:sp>
      <p:sp>
        <p:nvSpPr>
          <p:cNvPr id="402467" name="Rectangle 35"/>
          <p:cNvSpPr>
            <a:spLocks noChangeArrowheads="1"/>
          </p:cNvSpPr>
          <p:nvPr/>
        </p:nvSpPr>
        <p:spPr bwMode="auto">
          <a:xfrm>
            <a:off x="2119313" y="4144963"/>
            <a:ext cx="13176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GB" sz="1600" b="1">
                <a:solidFill>
                  <a:srgbClr val="FFFFFF"/>
                </a:solidFill>
              </a:rPr>
              <a:t>Project </a:t>
            </a:r>
          </a:p>
          <a:p>
            <a:pPr algn="ctr" fontAlgn="base">
              <a:spcBef>
                <a:spcPct val="0"/>
              </a:spcBef>
              <a:spcAft>
                <a:spcPct val="0"/>
              </a:spcAft>
            </a:pPr>
            <a:r>
              <a:rPr lang="en-GB" sz="1600" b="1">
                <a:solidFill>
                  <a:srgbClr val="FFFFFF"/>
                </a:solidFill>
              </a:rPr>
              <a:t>Management</a:t>
            </a:r>
          </a:p>
          <a:p>
            <a:pPr algn="ctr" fontAlgn="base">
              <a:spcBef>
                <a:spcPct val="0"/>
              </a:spcBef>
              <a:spcAft>
                <a:spcPct val="0"/>
              </a:spcAft>
            </a:pPr>
            <a:r>
              <a:rPr lang="en-GB" sz="1600" b="1">
                <a:solidFill>
                  <a:srgbClr val="FFFFFF"/>
                </a:solidFill>
              </a:rPr>
              <a:t>7%</a:t>
            </a:r>
            <a:endParaRPr lang="en-GB" sz="1600" b="1">
              <a:solidFill>
                <a:srgbClr val="000000"/>
              </a:solidFill>
              <a:latin typeface="Arial" charset="0"/>
            </a:endParaRPr>
          </a:p>
        </p:txBody>
      </p:sp>
      <p:sp>
        <p:nvSpPr>
          <p:cNvPr id="402468" name="Text Box 36"/>
          <p:cNvSpPr txBox="1">
            <a:spLocks noChangeArrowheads="1"/>
          </p:cNvSpPr>
          <p:nvPr/>
        </p:nvSpPr>
        <p:spPr bwMode="auto">
          <a:xfrm>
            <a:off x="4546600" y="5167313"/>
            <a:ext cx="3149600" cy="822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en-US" sz="2400" b="1" i="1">
                <a:solidFill>
                  <a:srgbClr val="FFFFFF"/>
                </a:solidFill>
                <a:latin typeface="Arial" charset="0"/>
              </a:rPr>
              <a:t>4.600 M</a:t>
            </a:r>
            <a:r>
              <a:rPr lang="el-GR" sz="2400" b="1" i="1">
                <a:solidFill>
                  <a:srgbClr val="FFFFFF"/>
                </a:solidFill>
                <a:latin typeface="Arial" charset="0"/>
              </a:rPr>
              <a:t>€ </a:t>
            </a:r>
            <a:r>
              <a:rPr lang="en-US" b="1" i="1">
                <a:solidFill>
                  <a:srgbClr val="FFFFFF"/>
                </a:solidFill>
                <a:latin typeface="Arial" charset="0"/>
              </a:rPr>
              <a:t>(without VAT)</a:t>
            </a:r>
            <a:r>
              <a:rPr lang="el-GR" b="1" i="1">
                <a:solidFill>
                  <a:srgbClr val="FFFFFF"/>
                </a:solidFill>
                <a:latin typeface="Arial" charset="0"/>
              </a:rPr>
              <a:t> </a:t>
            </a:r>
            <a:r>
              <a:rPr lang="en-US" sz="2000" b="1" i="1">
                <a:solidFill>
                  <a:srgbClr val="FFFFFF"/>
                </a:solidFill>
                <a:latin typeface="Arial" charset="0"/>
              </a:rPr>
              <a:t>(</a:t>
            </a:r>
            <a:r>
              <a:rPr lang="el-GR" sz="2000" b="1" i="1">
                <a:solidFill>
                  <a:srgbClr val="FFFFFF"/>
                </a:solidFill>
                <a:latin typeface="Arial" charset="0"/>
              </a:rPr>
              <a:t>5</a:t>
            </a:r>
            <a:r>
              <a:rPr lang="en-US" sz="2000" b="1" i="1">
                <a:solidFill>
                  <a:srgbClr val="FFFFFF"/>
                </a:solidFill>
                <a:latin typeface="Arial" charset="0"/>
              </a:rPr>
              <a:t>.</a:t>
            </a:r>
            <a:r>
              <a:rPr lang="el-GR" sz="2000" b="1" i="1">
                <a:solidFill>
                  <a:srgbClr val="FFFFFF"/>
                </a:solidFill>
                <a:latin typeface="Arial" charset="0"/>
              </a:rPr>
              <a:t>400</a:t>
            </a:r>
            <a:r>
              <a:rPr lang="en-US" sz="2000" b="1" i="1">
                <a:solidFill>
                  <a:srgbClr val="FFFFFF"/>
                </a:solidFill>
                <a:latin typeface="Arial" charset="0"/>
              </a:rPr>
              <a:t> </a:t>
            </a:r>
            <a:r>
              <a:rPr lang="el-GR" sz="2000" b="1" i="1">
                <a:solidFill>
                  <a:srgbClr val="FFFFFF"/>
                </a:solidFill>
                <a:latin typeface="Arial" charset="0"/>
              </a:rPr>
              <a:t>Μ€</a:t>
            </a:r>
            <a:r>
              <a:rPr lang="el-GR" sz="2400" b="1" i="1">
                <a:solidFill>
                  <a:srgbClr val="FFFFFF"/>
                </a:solidFill>
                <a:latin typeface="Arial" charset="0"/>
              </a:rPr>
              <a:t> </a:t>
            </a:r>
            <a:r>
              <a:rPr lang="en-US" sz="1600" b="1" i="1">
                <a:solidFill>
                  <a:srgbClr val="FFFFFF"/>
                </a:solidFill>
                <a:latin typeface="Arial" charset="0"/>
              </a:rPr>
              <a:t>with VAT</a:t>
            </a:r>
            <a:r>
              <a:rPr lang="en-US" sz="2400" b="1" i="1">
                <a:solidFill>
                  <a:srgbClr val="FFFFFF"/>
                </a:solidFill>
                <a:latin typeface="Arial" charset="0"/>
              </a:rPr>
              <a:t>)</a:t>
            </a:r>
            <a:endParaRPr lang="en-GB" sz="2400" b="1" i="1">
              <a:solidFill>
                <a:srgbClr val="FFFFFF"/>
              </a:solidFill>
              <a:latin typeface="Arial" charset="0"/>
            </a:endParaRPr>
          </a:p>
        </p:txBody>
      </p:sp>
      <p:sp>
        <p:nvSpPr>
          <p:cNvPr id="402469" name="Text Box 37"/>
          <p:cNvSpPr txBox="1">
            <a:spLocks noChangeArrowheads="1"/>
          </p:cNvSpPr>
          <p:nvPr/>
        </p:nvSpPr>
        <p:spPr bwMode="auto">
          <a:xfrm>
            <a:off x="1885950" y="5199063"/>
            <a:ext cx="2520950" cy="822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fontAlgn="base">
              <a:spcBef>
                <a:spcPct val="50000"/>
              </a:spcBef>
              <a:spcAft>
                <a:spcPct val="0"/>
              </a:spcAft>
            </a:pPr>
            <a:r>
              <a:rPr lang="en-US" sz="2400" b="1" i="1">
                <a:solidFill>
                  <a:srgbClr val="FFFFFF"/>
                </a:solidFill>
                <a:latin typeface="Arial" charset="0"/>
              </a:rPr>
              <a:t>TOTAL COST  OF MAIN AXIS</a:t>
            </a:r>
            <a:endParaRPr lang="en-GB" sz="2400" b="1" i="1">
              <a:solidFill>
                <a:srgbClr val="FFFFFF"/>
              </a:solidFill>
              <a:latin typeface="Arial" charset="0"/>
            </a:endParaRPr>
          </a:p>
        </p:txBody>
      </p:sp>
    </p:spTree>
    <p:extLst>
      <p:ext uri="{BB962C8B-B14F-4D97-AF65-F5344CB8AC3E}">
        <p14:creationId xmlns:p14="http://schemas.microsoft.com/office/powerpoint/2010/main" val="121031830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1077913" y="1446213"/>
            <a:ext cx="7712075" cy="20145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b="1">
                <a:solidFill>
                  <a:srgbClr val="FFFFFF"/>
                </a:solidFill>
                <a:latin typeface="Arial" charset="0"/>
              </a:rPr>
              <a:t>From a total length of  393 km</a:t>
            </a:r>
            <a:r>
              <a:rPr lang="el-GR" b="1">
                <a:solidFill>
                  <a:srgbClr val="FFFFFF"/>
                </a:solidFill>
                <a:latin typeface="Arial" charset="0"/>
              </a:rPr>
              <a:t>.</a:t>
            </a:r>
            <a:r>
              <a:rPr lang="en-US" b="1">
                <a:solidFill>
                  <a:srgbClr val="FFFFFF"/>
                </a:solidFill>
                <a:latin typeface="Arial" charset="0"/>
              </a:rPr>
              <a:t> </a:t>
            </a:r>
            <a:r>
              <a:rPr lang="el-GR" b="1">
                <a:solidFill>
                  <a:srgbClr val="FFFFFF"/>
                </a:solidFill>
                <a:latin typeface="Arial" charset="0"/>
              </a:rPr>
              <a:t>.......... </a:t>
            </a:r>
            <a:r>
              <a:rPr lang="en-US" b="1">
                <a:solidFill>
                  <a:srgbClr val="FFFFFF"/>
                </a:solidFill>
                <a:latin typeface="Arial" charset="0"/>
              </a:rPr>
              <a:t>the average cost is</a:t>
            </a:r>
            <a:r>
              <a:rPr lang="el-GR" b="1">
                <a:solidFill>
                  <a:srgbClr val="FFFFFF"/>
                </a:solidFill>
                <a:latin typeface="Arial" charset="0"/>
              </a:rPr>
              <a:t> </a:t>
            </a:r>
            <a:r>
              <a:rPr lang="en-US" b="1">
                <a:solidFill>
                  <a:srgbClr val="FFFFFF"/>
                </a:solidFill>
                <a:latin typeface="Arial" charset="0"/>
              </a:rPr>
              <a:t>4,5 M </a:t>
            </a:r>
            <a:r>
              <a:rPr lang="el-GR" b="1">
                <a:solidFill>
                  <a:srgbClr val="FFFFFF"/>
                </a:solidFill>
                <a:latin typeface="Arial" charset="0"/>
              </a:rPr>
              <a:t>€ </a:t>
            </a:r>
            <a:r>
              <a:rPr lang="en-US" b="1">
                <a:solidFill>
                  <a:srgbClr val="FFFFFF"/>
                </a:solidFill>
                <a:latin typeface="Arial" charset="0"/>
              </a:rPr>
              <a:t>/ km</a:t>
            </a:r>
            <a:r>
              <a:rPr lang="el-GR" b="1">
                <a:solidFill>
                  <a:srgbClr val="FFFFFF"/>
                </a:solidFill>
                <a:latin typeface="Arial" charset="0"/>
              </a:rPr>
              <a:t>.</a:t>
            </a:r>
          </a:p>
          <a:p>
            <a:pPr fontAlgn="base">
              <a:spcBef>
                <a:spcPct val="0"/>
              </a:spcBef>
              <a:spcAft>
                <a:spcPct val="0"/>
              </a:spcAft>
            </a:pPr>
            <a:r>
              <a:rPr lang="en-US" b="1">
                <a:solidFill>
                  <a:srgbClr val="FFFFFF"/>
                </a:solidFill>
                <a:latin typeface="Arial" charset="0"/>
              </a:rPr>
              <a:t> </a:t>
            </a:r>
            <a:endParaRPr lang="el-GR" b="1">
              <a:solidFill>
                <a:srgbClr val="FFFFFF"/>
              </a:solidFill>
              <a:latin typeface="Arial" charset="0"/>
            </a:endParaRPr>
          </a:p>
          <a:p>
            <a:pPr lvl="1" fontAlgn="base">
              <a:spcBef>
                <a:spcPct val="0"/>
              </a:spcBef>
              <a:spcAft>
                <a:spcPct val="0"/>
              </a:spcAft>
              <a:buFontTx/>
              <a:buChar char="•"/>
            </a:pPr>
            <a:r>
              <a:rPr lang="en-US" b="1">
                <a:solidFill>
                  <a:srgbClr val="FFFFFF"/>
                </a:solidFill>
                <a:latin typeface="Arial" charset="0"/>
              </a:rPr>
              <a:t> in flat and semi-mountainous terrains 3,4 M</a:t>
            </a:r>
            <a:r>
              <a:rPr lang="el-GR" b="1">
                <a:solidFill>
                  <a:srgbClr val="FFFFFF"/>
                </a:solidFill>
                <a:latin typeface="Arial" charset="0"/>
              </a:rPr>
              <a:t>€ /</a:t>
            </a:r>
            <a:r>
              <a:rPr lang="en-US" b="1">
                <a:solidFill>
                  <a:srgbClr val="FFFFFF"/>
                </a:solidFill>
                <a:latin typeface="Arial" charset="0"/>
              </a:rPr>
              <a:t>km</a:t>
            </a:r>
          </a:p>
          <a:p>
            <a:pPr lvl="1" fontAlgn="base">
              <a:spcBef>
                <a:spcPct val="0"/>
              </a:spcBef>
              <a:spcAft>
                <a:spcPct val="0"/>
              </a:spcAft>
              <a:buFontTx/>
              <a:buChar char="•"/>
            </a:pPr>
            <a:r>
              <a:rPr lang="en-US" b="1">
                <a:solidFill>
                  <a:srgbClr val="FFFFFF"/>
                </a:solidFill>
                <a:latin typeface="Arial" charset="0"/>
              </a:rPr>
              <a:t> in mountainous areas with bridges and tunnels 15 M</a:t>
            </a:r>
            <a:r>
              <a:rPr lang="el-GR" b="1">
                <a:solidFill>
                  <a:srgbClr val="FFFFFF"/>
                </a:solidFill>
                <a:latin typeface="Arial" charset="0"/>
              </a:rPr>
              <a:t>€</a:t>
            </a:r>
            <a:r>
              <a:rPr lang="en-US" b="1">
                <a:solidFill>
                  <a:srgbClr val="FFFFFF"/>
                </a:solidFill>
                <a:latin typeface="Arial" charset="0"/>
              </a:rPr>
              <a:t>/km</a:t>
            </a:r>
          </a:p>
          <a:p>
            <a:pPr fontAlgn="base">
              <a:spcBef>
                <a:spcPct val="0"/>
              </a:spcBef>
              <a:spcAft>
                <a:spcPct val="0"/>
              </a:spcAft>
            </a:pPr>
            <a:endParaRPr lang="en-US" b="1">
              <a:solidFill>
                <a:srgbClr val="FFFFFF"/>
              </a:solidFill>
              <a:latin typeface="Arial" charset="0"/>
            </a:endParaRPr>
          </a:p>
          <a:p>
            <a:pPr fontAlgn="base">
              <a:spcBef>
                <a:spcPct val="0"/>
              </a:spcBef>
              <a:spcAft>
                <a:spcPct val="0"/>
              </a:spcAft>
            </a:pPr>
            <a:r>
              <a:rPr lang="en-US" b="1">
                <a:solidFill>
                  <a:srgbClr val="FFFFFF"/>
                </a:solidFill>
                <a:latin typeface="Arial" charset="0"/>
              </a:rPr>
              <a:t> Estimated for </a:t>
            </a:r>
            <a:r>
              <a:rPr lang="el-GR" b="1">
                <a:solidFill>
                  <a:srgbClr val="FFFFFF"/>
                </a:solidFill>
                <a:latin typeface="Arial" charset="0"/>
              </a:rPr>
              <a:t>527</a:t>
            </a:r>
            <a:r>
              <a:rPr lang="en-US" b="1">
                <a:solidFill>
                  <a:srgbClr val="FFFFFF"/>
                </a:solidFill>
                <a:latin typeface="Arial" charset="0"/>
              </a:rPr>
              <a:t> km ………………… the average cost is</a:t>
            </a:r>
            <a:r>
              <a:rPr lang="el-GR" b="1">
                <a:solidFill>
                  <a:srgbClr val="FFFFFF"/>
                </a:solidFill>
                <a:latin typeface="Arial" charset="0"/>
              </a:rPr>
              <a:t> </a:t>
            </a:r>
            <a:r>
              <a:rPr lang="en-US" b="1">
                <a:solidFill>
                  <a:srgbClr val="FFFFFF"/>
                </a:solidFill>
                <a:latin typeface="Arial" charset="0"/>
              </a:rPr>
              <a:t>7 M </a:t>
            </a:r>
            <a:r>
              <a:rPr lang="el-GR" b="1">
                <a:solidFill>
                  <a:srgbClr val="FFFFFF"/>
                </a:solidFill>
                <a:latin typeface="Arial" charset="0"/>
              </a:rPr>
              <a:t>€ </a:t>
            </a:r>
            <a:r>
              <a:rPr lang="en-US" b="1">
                <a:solidFill>
                  <a:srgbClr val="FFFFFF"/>
                </a:solidFill>
                <a:latin typeface="Arial" charset="0"/>
              </a:rPr>
              <a:t>/ km</a:t>
            </a:r>
          </a:p>
          <a:p>
            <a:pPr fontAlgn="base">
              <a:spcBef>
                <a:spcPct val="0"/>
              </a:spcBef>
              <a:spcAft>
                <a:spcPct val="0"/>
              </a:spcAft>
            </a:pPr>
            <a:r>
              <a:rPr lang="en-US" b="1">
                <a:solidFill>
                  <a:srgbClr val="FFFFFF"/>
                </a:solidFill>
                <a:latin typeface="Arial" charset="0"/>
              </a:rPr>
              <a:t> </a:t>
            </a:r>
            <a:endParaRPr lang="en-GB" b="1">
              <a:solidFill>
                <a:srgbClr val="FFFFFF"/>
              </a:solidFill>
              <a:latin typeface="Arial" charset="0"/>
            </a:endParaRPr>
          </a:p>
        </p:txBody>
      </p:sp>
      <p:sp>
        <p:nvSpPr>
          <p:cNvPr id="404483" name="Text Box 3"/>
          <p:cNvSpPr txBox="1">
            <a:spLocks noChangeArrowheads="1"/>
          </p:cNvSpPr>
          <p:nvPr/>
        </p:nvSpPr>
        <p:spPr bwMode="auto">
          <a:xfrm>
            <a:off x="2720975" y="381000"/>
            <a:ext cx="4054475" cy="488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sz="2600" b="1">
                <a:solidFill>
                  <a:srgbClr val="F8DE6E"/>
                </a:solidFill>
                <a:latin typeface="Arial" charset="0"/>
              </a:rPr>
              <a:t>COST OF THE PROJECT</a:t>
            </a:r>
            <a:endParaRPr lang="en-GB" sz="2600" b="1">
              <a:solidFill>
                <a:srgbClr val="F8DE6E"/>
              </a:solidFill>
              <a:latin typeface="Arial" charset="0"/>
            </a:endParaRPr>
          </a:p>
        </p:txBody>
      </p:sp>
      <p:sp>
        <p:nvSpPr>
          <p:cNvPr id="404484" name="Text Box 4"/>
          <p:cNvSpPr txBox="1">
            <a:spLocks noChangeArrowheads="1"/>
          </p:cNvSpPr>
          <p:nvPr/>
        </p:nvSpPr>
        <p:spPr bwMode="auto">
          <a:xfrm>
            <a:off x="1101725" y="3613150"/>
            <a:ext cx="6470650" cy="9159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b="1">
                <a:solidFill>
                  <a:srgbClr val="FFFFFF"/>
                </a:solidFill>
                <a:latin typeface="Arial" charset="0"/>
              </a:rPr>
              <a:t>Construction cost for:</a:t>
            </a:r>
          </a:p>
          <a:p>
            <a:pPr fontAlgn="base">
              <a:spcBef>
                <a:spcPct val="0"/>
              </a:spcBef>
              <a:spcAft>
                <a:spcPct val="0"/>
              </a:spcAft>
              <a:buFontTx/>
              <a:buChar char="•"/>
            </a:pPr>
            <a:r>
              <a:rPr lang="en-US" b="1">
                <a:solidFill>
                  <a:srgbClr val="FFFFFF"/>
                </a:solidFill>
                <a:latin typeface="Arial" charset="0"/>
              </a:rPr>
              <a:t>  Twin deck bridges …………………………14 - 20 M</a:t>
            </a:r>
            <a:r>
              <a:rPr lang="el-GR" b="1">
                <a:solidFill>
                  <a:srgbClr val="FFFFFF"/>
                </a:solidFill>
                <a:latin typeface="Arial" charset="0"/>
              </a:rPr>
              <a:t> € / </a:t>
            </a:r>
            <a:r>
              <a:rPr lang="en-US" b="1">
                <a:solidFill>
                  <a:srgbClr val="FFFFFF"/>
                </a:solidFill>
                <a:latin typeface="Arial" charset="0"/>
              </a:rPr>
              <a:t>Km</a:t>
            </a:r>
          </a:p>
          <a:p>
            <a:pPr fontAlgn="base">
              <a:spcBef>
                <a:spcPct val="0"/>
              </a:spcBef>
              <a:spcAft>
                <a:spcPct val="0"/>
              </a:spcAft>
              <a:buFontTx/>
              <a:buChar char="•"/>
            </a:pPr>
            <a:r>
              <a:rPr lang="en-US" b="1">
                <a:solidFill>
                  <a:srgbClr val="FFFFFF"/>
                </a:solidFill>
                <a:latin typeface="Arial" charset="0"/>
              </a:rPr>
              <a:t> </a:t>
            </a:r>
            <a:r>
              <a:rPr lang="el-GR" b="1">
                <a:solidFill>
                  <a:srgbClr val="FFFFFF"/>
                </a:solidFill>
                <a:latin typeface="Arial" charset="0"/>
              </a:rPr>
              <a:t> </a:t>
            </a:r>
            <a:r>
              <a:rPr lang="en-US" b="1">
                <a:solidFill>
                  <a:srgbClr val="FFFFFF"/>
                </a:solidFill>
                <a:latin typeface="Arial" charset="0"/>
              </a:rPr>
              <a:t>Twin bore tunnels…………………………</a:t>
            </a:r>
            <a:r>
              <a:rPr lang="el-GR" b="1">
                <a:solidFill>
                  <a:srgbClr val="FFFFFF"/>
                </a:solidFill>
                <a:latin typeface="Arial" charset="0"/>
              </a:rPr>
              <a:t>.</a:t>
            </a:r>
            <a:r>
              <a:rPr lang="en-US" b="1">
                <a:solidFill>
                  <a:srgbClr val="FFFFFF"/>
                </a:solidFill>
                <a:latin typeface="Arial" charset="0"/>
              </a:rPr>
              <a:t> 20 - 30 M</a:t>
            </a:r>
            <a:r>
              <a:rPr lang="el-GR" b="1">
                <a:solidFill>
                  <a:srgbClr val="FFFFFF"/>
                </a:solidFill>
                <a:latin typeface="Arial" charset="0"/>
              </a:rPr>
              <a:t> € / </a:t>
            </a:r>
            <a:r>
              <a:rPr lang="en-US" b="1">
                <a:solidFill>
                  <a:srgbClr val="FFFFFF"/>
                </a:solidFill>
                <a:latin typeface="Arial" charset="0"/>
              </a:rPr>
              <a:t>Km</a:t>
            </a:r>
            <a:endParaRPr lang="en-GB" b="1">
              <a:solidFill>
                <a:srgbClr val="FFFFFF"/>
              </a:solidFill>
              <a:latin typeface="Arial" charset="0"/>
            </a:endParaRPr>
          </a:p>
        </p:txBody>
      </p:sp>
    </p:spTree>
    <p:extLst>
      <p:ext uri="{BB962C8B-B14F-4D97-AF65-F5344CB8AC3E}">
        <p14:creationId xmlns:p14="http://schemas.microsoft.com/office/powerpoint/2010/main" val="19465035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6530" name="Group 2"/>
          <p:cNvGraphicFramePr>
            <a:graphicFrameLocks noGrp="1"/>
          </p:cNvGraphicFramePr>
          <p:nvPr/>
        </p:nvGraphicFramePr>
        <p:xfrm>
          <a:off x="800100" y="1477963"/>
          <a:ext cx="7353300" cy="3780155"/>
        </p:xfrm>
        <a:graphic>
          <a:graphicData uri="http://schemas.openxmlformats.org/drawingml/2006/table">
            <a:tbl>
              <a:tblPr/>
              <a:tblGrid>
                <a:gridCol w="6057900"/>
                <a:gridCol w="1295400"/>
              </a:tblGrid>
              <a:tr h="457200">
                <a:tc>
                  <a:txBody>
                    <a:bodyPr/>
                    <a:lstStyle/>
                    <a:p>
                      <a:pPr marL="190500" marR="0" lvl="0" indent="-190500" algn="l" defTabSz="914400" rtl="0" eaLnBrk="1" fontAlgn="base" latinLnBrk="0" hangingPunct="1">
                        <a:lnSpc>
                          <a:spcPct val="90000"/>
                        </a:lnSpc>
                        <a:spcBef>
                          <a:spcPct val="20000"/>
                        </a:spcBef>
                        <a:spcAft>
                          <a:spcPct val="0"/>
                        </a:spcAft>
                        <a:buClr>
                          <a:srgbClr val="FF9999"/>
                        </a:buClr>
                        <a:buSzTx/>
                        <a:buFontTx/>
                        <a:buNone/>
                        <a:tabLst/>
                      </a:pPr>
                      <a:endParaRPr kumimoji="0" lang="el-GR" sz="1800" b="0" i="0" u="none" strike="noStrike" cap="none" normalizeH="0" baseline="0" smtClean="0">
                        <a:ln>
                          <a:noFill/>
                        </a:ln>
                        <a:solidFill>
                          <a:schemeClr val="bg1"/>
                        </a:solidFill>
                        <a:effectLst/>
                        <a:latin typeface="Arial" charset="0"/>
                      </a:endParaRPr>
                    </a:p>
                  </a:txBody>
                  <a:tcPr anchor="ctr" horzOverflow="overflow">
                    <a:lnL cap="flat">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Length in Kms</a:t>
                      </a:r>
                      <a:endParaRPr kumimoji="0" lang="el-GR" sz="1800" b="0" i="0" u="none" strike="noStrike" cap="none" normalizeH="0" baseline="0" smtClean="0">
                        <a:ln>
                          <a:noFill/>
                        </a:ln>
                        <a:solidFill>
                          <a:schemeClr val="bg1"/>
                        </a:solidFill>
                        <a:effectLst/>
                        <a:latin typeface="Arial" charset="0"/>
                      </a:endParaRPr>
                    </a:p>
                  </a:txBody>
                  <a:tcPr anchor="ctr"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90000"/>
                        </a:lnSpc>
                        <a:spcBef>
                          <a:spcPct val="20000"/>
                        </a:spcBef>
                        <a:spcAft>
                          <a:spcPct val="0"/>
                        </a:spcAft>
                        <a:buClr>
                          <a:srgbClr val="FF9999"/>
                        </a:buClr>
                        <a:buSzTx/>
                        <a:buFontTx/>
                        <a:buNone/>
                        <a:tabLst/>
                      </a:pPr>
                      <a:r>
                        <a:rPr kumimoji="0" lang="en-US" sz="1600" b="0" i="0" u="none" strike="noStrike" cap="none" normalizeH="0" baseline="0" smtClean="0">
                          <a:ln>
                            <a:noFill/>
                          </a:ln>
                          <a:solidFill>
                            <a:schemeClr val="bg1"/>
                          </a:solidFill>
                          <a:effectLst/>
                          <a:latin typeface="Arial" charset="0"/>
                        </a:rPr>
                        <a:t>Sections constructed during previous periods before </a:t>
                      </a:r>
                      <a:r>
                        <a:rPr kumimoji="0" lang="en-US" sz="1600" b="1" i="0" u="none" strike="noStrike" cap="none" normalizeH="0" baseline="0" smtClean="0">
                          <a:ln>
                            <a:noFill/>
                          </a:ln>
                          <a:solidFill>
                            <a:schemeClr val="bg1"/>
                          </a:solidFill>
                          <a:effectLst/>
                          <a:latin typeface="Arial" charset="0"/>
                        </a:rPr>
                        <a:t>1994 </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94</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None/>
                        <a:tabLst/>
                      </a:pPr>
                      <a:r>
                        <a:rPr kumimoji="0" lang="en-US" sz="1600" b="1" i="0" u="none" strike="noStrike" cap="none" normalizeH="0" baseline="0" smtClean="0">
                          <a:ln>
                            <a:noFill/>
                          </a:ln>
                          <a:solidFill>
                            <a:schemeClr val="bg1"/>
                          </a:solidFill>
                          <a:effectLst/>
                          <a:latin typeface="Arial" charset="0"/>
                        </a:rPr>
                        <a:t>PROJECTS AFTER</a:t>
                      </a:r>
                      <a:r>
                        <a:rPr kumimoji="0" lang="el-GR" sz="1600" b="1" i="0" u="none" strike="noStrike" cap="none" normalizeH="0" baseline="0" smtClean="0">
                          <a:ln>
                            <a:noFill/>
                          </a:ln>
                          <a:solidFill>
                            <a:schemeClr val="bg1"/>
                          </a:solidFill>
                          <a:effectLst/>
                          <a:latin typeface="Arial" charset="0"/>
                        </a:rPr>
                        <a:t> 1997</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miter lim="800000"/>
                      <a:headEnd type="none" w="med" len="med"/>
                      <a:tailEnd type="none" w="med" len="med"/>
                    </a:lnB>
                    <a:lnTlToBr>
                      <a:noFill/>
                    </a:lnTlToBr>
                    <a:lnBlToTr>
                      <a:noFill/>
                    </a:lnBlToTr>
                    <a:noFill/>
                  </a:tcPr>
                </a:tc>
              </a:tr>
              <a:tr h="473075">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2nd and 3rd CSF (ERDF)</a:t>
                      </a:r>
                      <a:endParaRPr kumimoji="0" lang="el-GR" sz="16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miter lim="800000"/>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321</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miter lim="800000"/>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1st and 2nd Cohesion Fund</a:t>
                      </a:r>
                      <a:endParaRPr kumimoji="0" lang="el-GR" sz="16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206</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New Projects (ERDF)</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59</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None/>
                        <a:tabLst/>
                      </a:pPr>
                      <a:r>
                        <a:rPr kumimoji="0" lang="en-US" sz="1800" b="1" i="0" u="none" strike="noStrike" cap="none" normalizeH="0" baseline="0" smtClean="0">
                          <a:ln>
                            <a:noFill/>
                          </a:ln>
                          <a:solidFill>
                            <a:schemeClr val="bg1"/>
                          </a:solidFill>
                          <a:effectLst/>
                          <a:latin typeface="Arial" charset="0"/>
                        </a:rPr>
                        <a:t>TOTAL AXIS</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bg1"/>
                          </a:solidFill>
                          <a:effectLst/>
                          <a:latin typeface="Arial" charset="0"/>
                        </a:rPr>
                        <a:t>680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06559" name="Text Box 31"/>
          <p:cNvSpPr txBox="1">
            <a:spLocks noChangeArrowheads="1"/>
          </p:cNvSpPr>
          <p:nvPr/>
        </p:nvSpPr>
        <p:spPr bwMode="auto">
          <a:xfrm>
            <a:off x="1282700" y="496888"/>
            <a:ext cx="645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8DE6E"/>
                </a:solidFill>
                <a:latin typeface="Arial" charset="0"/>
              </a:rPr>
              <a:t>FUNDING PROGRAMME</a:t>
            </a:r>
            <a:endParaRPr lang="en-GB" sz="2800" b="1">
              <a:solidFill>
                <a:srgbClr val="F8DE6E"/>
              </a:solidFill>
              <a:latin typeface="Arial" charset="0"/>
            </a:endParaRPr>
          </a:p>
        </p:txBody>
      </p:sp>
      <p:graphicFrame>
        <p:nvGraphicFramePr>
          <p:cNvPr id="406560" name="Group 32"/>
          <p:cNvGraphicFramePr>
            <a:graphicFrameLocks noGrp="1"/>
          </p:cNvGraphicFramePr>
          <p:nvPr/>
        </p:nvGraphicFramePr>
        <p:xfrm>
          <a:off x="8153400" y="3200400"/>
          <a:ext cx="914400" cy="990600"/>
        </p:xfrm>
        <a:graphic>
          <a:graphicData uri="http://schemas.openxmlformats.org/drawingml/2006/table">
            <a:tbl>
              <a:tblPr/>
              <a:tblGrid>
                <a:gridCol w="914400"/>
              </a:tblGrid>
              <a:tr h="990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rPr>
                        <a:t>527</a:t>
                      </a:r>
                      <a:endParaRPr kumimoji="0" lang="el-GR" sz="20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061454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3314700" y="53832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endParaRPr lang="el-GR" sz="2400" b="1" i="1">
              <a:solidFill>
                <a:srgbClr val="000000"/>
              </a:solidFill>
              <a:latin typeface="Arial" charset="0"/>
            </a:endParaRPr>
          </a:p>
        </p:txBody>
      </p:sp>
      <p:sp>
        <p:nvSpPr>
          <p:cNvPr id="313347" name="Rectangle 3"/>
          <p:cNvSpPr>
            <a:spLocks noChangeArrowheads="1"/>
          </p:cNvSpPr>
          <p:nvPr/>
        </p:nvSpPr>
        <p:spPr bwMode="auto">
          <a:xfrm>
            <a:off x="2495550" y="228600"/>
            <a:ext cx="4154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800" b="1">
                <a:solidFill>
                  <a:srgbClr val="F8DE6E"/>
                </a:solidFill>
                <a:effectLst>
                  <a:outerShdw blurRad="38100" dist="38100" dir="2700000" algn="tl">
                    <a:srgbClr val="FFFFFF"/>
                  </a:outerShdw>
                </a:effectLst>
                <a:latin typeface="Arial" charset="0"/>
              </a:rPr>
              <a:t>FUNDING RESOURCES</a:t>
            </a:r>
            <a:endParaRPr lang="el-GR" sz="2800" b="1">
              <a:solidFill>
                <a:srgbClr val="F8DE6E"/>
              </a:solidFill>
              <a:effectLst>
                <a:outerShdw blurRad="38100" dist="38100" dir="2700000" algn="tl">
                  <a:srgbClr val="FFFFFF"/>
                </a:outerShdw>
              </a:effectLst>
              <a:latin typeface="Arial" charset="0"/>
            </a:endParaRPr>
          </a:p>
        </p:txBody>
      </p:sp>
      <p:grpSp>
        <p:nvGrpSpPr>
          <p:cNvPr id="313348" name="Group 4"/>
          <p:cNvGrpSpPr>
            <a:grpSpLocks/>
          </p:cNvGrpSpPr>
          <p:nvPr/>
        </p:nvGrpSpPr>
        <p:grpSpPr bwMode="auto">
          <a:xfrm>
            <a:off x="990600" y="990600"/>
            <a:ext cx="7112000" cy="4768850"/>
            <a:chOff x="624" y="624"/>
            <a:chExt cx="4480" cy="3004"/>
          </a:xfrm>
        </p:grpSpPr>
        <p:grpSp>
          <p:nvGrpSpPr>
            <p:cNvPr id="313349" name="Group 5"/>
            <p:cNvGrpSpPr>
              <a:grpSpLocks/>
            </p:cNvGrpSpPr>
            <p:nvPr/>
          </p:nvGrpSpPr>
          <p:grpSpPr bwMode="auto">
            <a:xfrm>
              <a:off x="624" y="624"/>
              <a:ext cx="4480" cy="3004"/>
              <a:chOff x="695" y="624"/>
              <a:chExt cx="4480" cy="3004"/>
            </a:xfrm>
          </p:grpSpPr>
          <p:sp>
            <p:nvSpPr>
              <p:cNvPr id="313350" name="Rectangle 6"/>
              <p:cNvSpPr>
                <a:spLocks noChangeArrowheads="1"/>
              </p:cNvSpPr>
              <p:nvPr/>
            </p:nvSpPr>
            <p:spPr bwMode="auto">
              <a:xfrm>
                <a:off x="2508" y="2589"/>
                <a:ext cx="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endParaRPr lang="el-GR" sz="2400" b="1" i="1">
                  <a:solidFill>
                    <a:srgbClr val="000000"/>
                  </a:solidFill>
                  <a:latin typeface="Arial" charset="0"/>
                </a:endParaRPr>
              </a:p>
            </p:txBody>
          </p:sp>
          <p:sp>
            <p:nvSpPr>
              <p:cNvPr id="313351" name="Rectangle 7"/>
              <p:cNvSpPr>
                <a:spLocks noChangeArrowheads="1"/>
              </p:cNvSpPr>
              <p:nvPr/>
            </p:nvSpPr>
            <p:spPr bwMode="auto">
              <a:xfrm>
                <a:off x="720" y="624"/>
                <a:ext cx="4455" cy="3004"/>
              </a:xfrm>
              <a:prstGeom prst="rect">
                <a:avLst/>
              </a:prstGeom>
              <a:solidFill>
                <a:srgbClr val="EAEAEA"/>
              </a:solidFill>
              <a:ln w="9525">
                <a:solidFill>
                  <a:srgbClr val="000000"/>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352" name="Rectangle 8"/>
              <p:cNvSpPr>
                <a:spLocks noChangeArrowheads="1"/>
              </p:cNvSpPr>
              <p:nvPr/>
            </p:nvSpPr>
            <p:spPr bwMode="auto">
              <a:xfrm>
                <a:off x="695" y="714"/>
                <a:ext cx="818"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53" name="Rectangle 9"/>
              <p:cNvSpPr>
                <a:spLocks noChangeArrowheads="1"/>
              </p:cNvSpPr>
              <p:nvPr/>
            </p:nvSpPr>
            <p:spPr bwMode="auto">
              <a:xfrm>
                <a:off x="781" y="748"/>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1994 </a:t>
                </a:r>
                <a:endParaRPr lang="en-GB" sz="2400" b="1" i="1">
                  <a:solidFill>
                    <a:srgbClr val="000000"/>
                  </a:solidFill>
                  <a:latin typeface="Arial" charset="0"/>
                </a:endParaRPr>
              </a:p>
            </p:txBody>
          </p:sp>
          <p:sp>
            <p:nvSpPr>
              <p:cNvPr id="313354" name="Rectangle 10"/>
              <p:cNvSpPr>
                <a:spLocks noChangeArrowheads="1"/>
              </p:cNvSpPr>
              <p:nvPr/>
            </p:nvSpPr>
            <p:spPr bwMode="auto">
              <a:xfrm>
                <a:off x="776" y="743"/>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1994 </a:t>
                </a:r>
                <a:endParaRPr lang="en-GB" sz="2400" b="1" i="1">
                  <a:solidFill>
                    <a:srgbClr val="000000"/>
                  </a:solidFill>
                  <a:latin typeface="Arial" charset="0"/>
                </a:endParaRPr>
              </a:p>
            </p:txBody>
          </p:sp>
          <p:sp>
            <p:nvSpPr>
              <p:cNvPr id="313355" name="Rectangle 11"/>
              <p:cNvSpPr>
                <a:spLocks noChangeArrowheads="1"/>
              </p:cNvSpPr>
              <p:nvPr/>
            </p:nvSpPr>
            <p:spPr bwMode="auto">
              <a:xfrm>
                <a:off x="1075" y="748"/>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a:t>
                </a:r>
                <a:endParaRPr lang="en-GB" sz="2400" b="1" i="1">
                  <a:solidFill>
                    <a:srgbClr val="000000"/>
                  </a:solidFill>
                  <a:latin typeface="Arial" charset="0"/>
                </a:endParaRPr>
              </a:p>
            </p:txBody>
          </p:sp>
          <p:sp>
            <p:nvSpPr>
              <p:cNvPr id="313356" name="Rectangle 12"/>
              <p:cNvSpPr>
                <a:spLocks noChangeArrowheads="1"/>
              </p:cNvSpPr>
              <p:nvPr/>
            </p:nvSpPr>
            <p:spPr bwMode="auto">
              <a:xfrm>
                <a:off x="1070" y="74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a:t>
                </a:r>
                <a:endParaRPr lang="en-GB" sz="2400" b="1" i="1">
                  <a:solidFill>
                    <a:srgbClr val="000000"/>
                  </a:solidFill>
                  <a:latin typeface="Arial" charset="0"/>
                </a:endParaRPr>
              </a:p>
            </p:txBody>
          </p:sp>
          <p:sp>
            <p:nvSpPr>
              <p:cNvPr id="313357" name="Rectangle 13"/>
              <p:cNvSpPr>
                <a:spLocks noChangeArrowheads="1"/>
              </p:cNvSpPr>
              <p:nvPr/>
            </p:nvSpPr>
            <p:spPr bwMode="auto">
              <a:xfrm>
                <a:off x="1173" y="74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1999</a:t>
                </a:r>
                <a:endParaRPr lang="en-GB" sz="2400" b="1" i="1">
                  <a:solidFill>
                    <a:srgbClr val="000000"/>
                  </a:solidFill>
                  <a:latin typeface="Arial" charset="0"/>
                </a:endParaRPr>
              </a:p>
            </p:txBody>
          </p:sp>
          <p:sp>
            <p:nvSpPr>
              <p:cNvPr id="313358" name="Rectangle 14"/>
              <p:cNvSpPr>
                <a:spLocks noChangeArrowheads="1"/>
              </p:cNvSpPr>
              <p:nvPr/>
            </p:nvSpPr>
            <p:spPr bwMode="auto">
              <a:xfrm>
                <a:off x="1169" y="74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1999</a:t>
                </a:r>
                <a:endParaRPr lang="en-GB" sz="2400" b="1" i="1">
                  <a:solidFill>
                    <a:srgbClr val="000000"/>
                  </a:solidFill>
                  <a:latin typeface="Arial" charset="0"/>
                </a:endParaRPr>
              </a:p>
            </p:txBody>
          </p:sp>
          <p:sp>
            <p:nvSpPr>
              <p:cNvPr id="313359" name="Line 15"/>
              <p:cNvSpPr>
                <a:spLocks noChangeShapeType="1"/>
              </p:cNvSpPr>
              <p:nvPr/>
            </p:nvSpPr>
            <p:spPr bwMode="auto">
              <a:xfrm>
                <a:off x="782" y="877"/>
                <a:ext cx="652"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60" name="Rectangle 16"/>
              <p:cNvSpPr>
                <a:spLocks noChangeArrowheads="1"/>
              </p:cNvSpPr>
              <p:nvPr/>
            </p:nvSpPr>
            <p:spPr bwMode="auto">
              <a:xfrm>
                <a:off x="781" y="871"/>
                <a:ext cx="655"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61" name="Line 17"/>
              <p:cNvSpPr>
                <a:spLocks noChangeShapeType="1"/>
              </p:cNvSpPr>
              <p:nvPr/>
            </p:nvSpPr>
            <p:spPr bwMode="auto">
              <a:xfrm>
                <a:off x="777" y="872"/>
                <a:ext cx="65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62" name="Rectangle 18"/>
              <p:cNvSpPr>
                <a:spLocks noChangeArrowheads="1"/>
              </p:cNvSpPr>
              <p:nvPr/>
            </p:nvSpPr>
            <p:spPr bwMode="auto">
              <a:xfrm>
                <a:off x="776" y="866"/>
                <a:ext cx="655"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63" name="Rectangle 19"/>
              <p:cNvSpPr>
                <a:spLocks noChangeArrowheads="1"/>
              </p:cNvSpPr>
              <p:nvPr/>
            </p:nvSpPr>
            <p:spPr bwMode="auto">
              <a:xfrm>
                <a:off x="1267" y="886"/>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 </a:t>
                </a:r>
                <a:endParaRPr lang="en-GB" sz="2400" b="1" i="1">
                  <a:solidFill>
                    <a:srgbClr val="000000"/>
                  </a:solidFill>
                  <a:latin typeface="Arial" charset="0"/>
                </a:endParaRPr>
              </a:p>
            </p:txBody>
          </p:sp>
          <p:sp>
            <p:nvSpPr>
              <p:cNvPr id="313364" name="Rectangle 20"/>
              <p:cNvSpPr>
                <a:spLocks noChangeArrowheads="1"/>
              </p:cNvSpPr>
              <p:nvPr/>
            </p:nvSpPr>
            <p:spPr bwMode="auto">
              <a:xfrm>
                <a:off x="870" y="1031"/>
                <a:ext cx="52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r>
                  <a:rPr lang="en-US" sz="1000" b="1">
                    <a:solidFill>
                      <a:srgbClr val="000000"/>
                    </a:solidFill>
                    <a:latin typeface="Arial" charset="0"/>
                  </a:rPr>
                  <a:t>without VAT)</a:t>
                </a:r>
                <a:endParaRPr lang="en-GB" sz="2400" b="1" i="1">
                  <a:solidFill>
                    <a:srgbClr val="000000"/>
                  </a:solidFill>
                  <a:latin typeface="Arial" charset="0"/>
                </a:endParaRPr>
              </a:p>
            </p:txBody>
          </p:sp>
          <p:sp>
            <p:nvSpPr>
              <p:cNvPr id="313365" name="Rectangle 21"/>
              <p:cNvSpPr>
                <a:spLocks noChangeArrowheads="1"/>
              </p:cNvSpPr>
              <p:nvPr/>
            </p:nvSpPr>
            <p:spPr bwMode="auto">
              <a:xfrm>
                <a:off x="896" y="12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Ε</a:t>
                </a:r>
                <a:endParaRPr lang="en-GB" sz="2400" b="1" i="1">
                  <a:solidFill>
                    <a:srgbClr val="000000"/>
                  </a:solidFill>
                  <a:latin typeface="Arial" charset="0"/>
                </a:endParaRPr>
              </a:p>
            </p:txBody>
          </p:sp>
          <p:sp>
            <p:nvSpPr>
              <p:cNvPr id="313366" name="Rectangle 22"/>
              <p:cNvSpPr>
                <a:spLocks noChangeArrowheads="1"/>
              </p:cNvSpPr>
              <p:nvPr/>
            </p:nvSpPr>
            <p:spPr bwMode="auto">
              <a:xfrm>
                <a:off x="891" y="1200"/>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Ε</a:t>
                </a:r>
                <a:endParaRPr lang="en-GB" sz="2400" b="1" i="1">
                  <a:solidFill>
                    <a:srgbClr val="000000"/>
                  </a:solidFill>
                  <a:latin typeface="Arial" charset="0"/>
                </a:endParaRPr>
              </a:p>
            </p:txBody>
          </p:sp>
          <p:sp>
            <p:nvSpPr>
              <p:cNvPr id="313367" name="Rectangle 23"/>
              <p:cNvSpPr>
                <a:spLocks noChangeArrowheads="1"/>
              </p:cNvSpPr>
              <p:nvPr/>
            </p:nvSpPr>
            <p:spPr bwMode="auto">
              <a:xfrm>
                <a:off x="1086" y="1205"/>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60%</a:t>
                </a:r>
                <a:endParaRPr lang="en-GB" sz="2400" b="1" i="1">
                  <a:solidFill>
                    <a:srgbClr val="000000"/>
                  </a:solidFill>
                  <a:latin typeface="Arial" charset="0"/>
                </a:endParaRPr>
              </a:p>
            </p:txBody>
          </p:sp>
          <p:sp>
            <p:nvSpPr>
              <p:cNvPr id="313368" name="Rectangle 24"/>
              <p:cNvSpPr>
                <a:spLocks noChangeArrowheads="1"/>
              </p:cNvSpPr>
              <p:nvPr/>
            </p:nvSpPr>
            <p:spPr bwMode="auto">
              <a:xfrm>
                <a:off x="1081" y="1200"/>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60%</a:t>
                </a:r>
                <a:endParaRPr lang="en-GB" sz="2400" b="1" i="1">
                  <a:solidFill>
                    <a:srgbClr val="000000"/>
                  </a:solidFill>
                  <a:latin typeface="Arial" charset="0"/>
                </a:endParaRPr>
              </a:p>
            </p:txBody>
          </p:sp>
          <p:sp>
            <p:nvSpPr>
              <p:cNvPr id="313369" name="Rectangle 25"/>
              <p:cNvSpPr>
                <a:spLocks noChangeArrowheads="1"/>
              </p:cNvSpPr>
              <p:nvPr/>
            </p:nvSpPr>
            <p:spPr bwMode="auto">
              <a:xfrm>
                <a:off x="886" y="1347"/>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GR 40%</a:t>
                </a:r>
                <a:endParaRPr lang="en-GB" sz="2400" b="1" i="1">
                  <a:solidFill>
                    <a:srgbClr val="000000"/>
                  </a:solidFill>
                  <a:latin typeface="Arial" charset="0"/>
                </a:endParaRPr>
              </a:p>
            </p:txBody>
          </p:sp>
          <p:sp>
            <p:nvSpPr>
              <p:cNvPr id="313370" name="Rectangle 26"/>
              <p:cNvSpPr>
                <a:spLocks noChangeArrowheads="1"/>
              </p:cNvSpPr>
              <p:nvPr/>
            </p:nvSpPr>
            <p:spPr bwMode="auto">
              <a:xfrm>
                <a:off x="881" y="1342"/>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GR 40%</a:t>
                </a:r>
                <a:endParaRPr lang="en-GB" sz="2400" b="1" i="1">
                  <a:solidFill>
                    <a:srgbClr val="000000"/>
                  </a:solidFill>
                  <a:latin typeface="Arial" charset="0"/>
                </a:endParaRPr>
              </a:p>
            </p:txBody>
          </p:sp>
          <p:sp>
            <p:nvSpPr>
              <p:cNvPr id="313371" name="Rectangle 27"/>
              <p:cNvSpPr>
                <a:spLocks noChangeArrowheads="1"/>
              </p:cNvSpPr>
              <p:nvPr/>
            </p:nvSpPr>
            <p:spPr bwMode="auto">
              <a:xfrm>
                <a:off x="4228" y="624"/>
                <a:ext cx="711"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72" name="Rectangle 28"/>
              <p:cNvSpPr>
                <a:spLocks noChangeArrowheads="1"/>
              </p:cNvSpPr>
              <p:nvPr/>
            </p:nvSpPr>
            <p:spPr bwMode="auto">
              <a:xfrm>
                <a:off x="4306" y="65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2000</a:t>
                </a:r>
                <a:endParaRPr lang="en-GB" sz="2400" b="1" i="1">
                  <a:solidFill>
                    <a:srgbClr val="000000"/>
                  </a:solidFill>
                  <a:latin typeface="Arial" charset="0"/>
                </a:endParaRPr>
              </a:p>
            </p:txBody>
          </p:sp>
          <p:sp>
            <p:nvSpPr>
              <p:cNvPr id="313373" name="Rectangle 29"/>
              <p:cNvSpPr>
                <a:spLocks noChangeArrowheads="1"/>
              </p:cNvSpPr>
              <p:nvPr/>
            </p:nvSpPr>
            <p:spPr bwMode="auto">
              <a:xfrm>
                <a:off x="4302" y="65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2000</a:t>
                </a:r>
                <a:endParaRPr lang="en-GB" sz="2400" b="1" i="1">
                  <a:solidFill>
                    <a:srgbClr val="000000"/>
                  </a:solidFill>
                  <a:latin typeface="Arial" charset="0"/>
                </a:endParaRPr>
              </a:p>
            </p:txBody>
          </p:sp>
          <p:sp>
            <p:nvSpPr>
              <p:cNvPr id="313374" name="Rectangle 30"/>
              <p:cNvSpPr>
                <a:spLocks noChangeArrowheads="1"/>
              </p:cNvSpPr>
              <p:nvPr/>
            </p:nvSpPr>
            <p:spPr bwMode="auto">
              <a:xfrm>
                <a:off x="4568" y="658"/>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a:t>
                </a:r>
                <a:endParaRPr lang="en-GB" sz="2400" b="1" i="1">
                  <a:solidFill>
                    <a:srgbClr val="000000"/>
                  </a:solidFill>
                  <a:latin typeface="Arial" charset="0"/>
                </a:endParaRPr>
              </a:p>
            </p:txBody>
          </p:sp>
          <p:sp>
            <p:nvSpPr>
              <p:cNvPr id="313375" name="Rectangle 31"/>
              <p:cNvSpPr>
                <a:spLocks noChangeArrowheads="1"/>
              </p:cNvSpPr>
              <p:nvPr/>
            </p:nvSpPr>
            <p:spPr bwMode="auto">
              <a:xfrm>
                <a:off x="4563" y="653"/>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a:t>
                </a:r>
                <a:endParaRPr lang="en-GB" sz="2400" b="1" i="1">
                  <a:solidFill>
                    <a:srgbClr val="000000"/>
                  </a:solidFill>
                  <a:latin typeface="Arial" charset="0"/>
                </a:endParaRPr>
              </a:p>
            </p:txBody>
          </p:sp>
          <p:sp>
            <p:nvSpPr>
              <p:cNvPr id="313376" name="Rectangle 32"/>
              <p:cNvSpPr>
                <a:spLocks noChangeArrowheads="1"/>
              </p:cNvSpPr>
              <p:nvPr/>
            </p:nvSpPr>
            <p:spPr bwMode="auto">
              <a:xfrm>
                <a:off x="4607" y="65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2006</a:t>
                </a:r>
                <a:endParaRPr lang="en-GB" sz="2400" b="1" i="1">
                  <a:solidFill>
                    <a:srgbClr val="000000"/>
                  </a:solidFill>
                  <a:latin typeface="Arial" charset="0"/>
                </a:endParaRPr>
              </a:p>
            </p:txBody>
          </p:sp>
          <p:sp>
            <p:nvSpPr>
              <p:cNvPr id="313377" name="Rectangle 33"/>
              <p:cNvSpPr>
                <a:spLocks noChangeArrowheads="1"/>
              </p:cNvSpPr>
              <p:nvPr/>
            </p:nvSpPr>
            <p:spPr bwMode="auto">
              <a:xfrm>
                <a:off x="4602" y="65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2006</a:t>
                </a:r>
                <a:endParaRPr lang="en-GB" sz="2400" b="1" i="1">
                  <a:solidFill>
                    <a:srgbClr val="000000"/>
                  </a:solidFill>
                  <a:latin typeface="Arial" charset="0"/>
                </a:endParaRPr>
              </a:p>
            </p:txBody>
          </p:sp>
          <p:sp>
            <p:nvSpPr>
              <p:cNvPr id="313378" name="Line 34"/>
              <p:cNvSpPr>
                <a:spLocks noChangeShapeType="1"/>
              </p:cNvSpPr>
              <p:nvPr/>
            </p:nvSpPr>
            <p:spPr bwMode="auto">
              <a:xfrm>
                <a:off x="4307" y="786"/>
                <a:ext cx="561"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79" name="Rectangle 35"/>
              <p:cNvSpPr>
                <a:spLocks noChangeArrowheads="1"/>
              </p:cNvSpPr>
              <p:nvPr/>
            </p:nvSpPr>
            <p:spPr bwMode="auto">
              <a:xfrm>
                <a:off x="4306" y="780"/>
                <a:ext cx="564"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80" name="Line 36"/>
              <p:cNvSpPr>
                <a:spLocks noChangeShapeType="1"/>
              </p:cNvSpPr>
              <p:nvPr/>
            </p:nvSpPr>
            <p:spPr bwMode="auto">
              <a:xfrm>
                <a:off x="4302" y="781"/>
                <a:ext cx="56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81" name="Rectangle 37"/>
              <p:cNvSpPr>
                <a:spLocks noChangeArrowheads="1"/>
              </p:cNvSpPr>
              <p:nvPr/>
            </p:nvSpPr>
            <p:spPr bwMode="auto">
              <a:xfrm>
                <a:off x="4302" y="775"/>
                <a:ext cx="563"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82" name="Rectangle 38"/>
              <p:cNvSpPr>
                <a:spLocks noChangeArrowheads="1"/>
              </p:cNvSpPr>
              <p:nvPr/>
            </p:nvSpPr>
            <p:spPr bwMode="auto">
              <a:xfrm>
                <a:off x="4346" y="937"/>
                <a:ext cx="4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r>
                  <a:rPr lang="en-GB" sz="900" b="1">
                    <a:solidFill>
                      <a:srgbClr val="000000"/>
                    </a:solidFill>
                    <a:latin typeface="Arial" charset="0"/>
                  </a:rPr>
                  <a:t>without VAT</a:t>
                </a:r>
                <a:endParaRPr lang="en-GB" sz="2400" b="1" i="1">
                  <a:solidFill>
                    <a:srgbClr val="000000"/>
                  </a:solidFill>
                  <a:latin typeface="Arial" charset="0"/>
                </a:endParaRPr>
              </a:p>
            </p:txBody>
          </p:sp>
          <p:sp>
            <p:nvSpPr>
              <p:cNvPr id="313383" name="Rectangle 39"/>
              <p:cNvSpPr>
                <a:spLocks noChangeArrowheads="1"/>
              </p:cNvSpPr>
              <p:nvPr/>
            </p:nvSpPr>
            <p:spPr bwMode="auto">
              <a:xfrm>
                <a:off x="4796" y="940"/>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C0C0C0"/>
                    </a:solidFill>
                    <a:latin typeface="Arial" charset="0"/>
                  </a:rPr>
                  <a:t>)</a:t>
                </a:r>
                <a:endParaRPr lang="en-GB" sz="2400" b="1" i="1">
                  <a:solidFill>
                    <a:srgbClr val="000000"/>
                  </a:solidFill>
                  <a:latin typeface="Arial" charset="0"/>
                </a:endParaRPr>
              </a:p>
            </p:txBody>
          </p:sp>
          <p:sp>
            <p:nvSpPr>
              <p:cNvPr id="313384" name="Rectangle 40"/>
              <p:cNvSpPr>
                <a:spLocks noChangeArrowheads="1"/>
              </p:cNvSpPr>
              <p:nvPr/>
            </p:nvSpPr>
            <p:spPr bwMode="auto">
              <a:xfrm>
                <a:off x="4793" y="93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endParaRPr lang="en-GB" sz="2400" b="1" i="1">
                  <a:solidFill>
                    <a:srgbClr val="000000"/>
                  </a:solidFill>
                  <a:latin typeface="Arial" charset="0"/>
                </a:endParaRPr>
              </a:p>
            </p:txBody>
          </p:sp>
          <p:sp>
            <p:nvSpPr>
              <p:cNvPr id="313385" name="Rectangle 41"/>
              <p:cNvSpPr>
                <a:spLocks noChangeArrowheads="1"/>
              </p:cNvSpPr>
              <p:nvPr/>
            </p:nvSpPr>
            <p:spPr bwMode="auto">
              <a:xfrm>
                <a:off x="4375" y="1147"/>
                <a:ext cx="1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EU</a:t>
                </a:r>
                <a:endParaRPr lang="en-GB" sz="2400" b="1" i="1">
                  <a:solidFill>
                    <a:srgbClr val="000000"/>
                  </a:solidFill>
                  <a:latin typeface="Arial" charset="0"/>
                </a:endParaRPr>
              </a:p>
            </p:txBody>
          </p:sp>
          <p:sp>
            <p:nvSpPr>
              <p:cNvPr id="313386" name="Rectangle 42"/>
              <p:cNvSpPr>
                <a:spLocks noChangeArrowheads="1"/>
              </p:cNvSpPr>
              <p:nvPr/>
            </p:nvSpPr>
            <p:spPr bwMode="auto">
              <a:xfrm>
                <a:off x="4565" y="1147"/>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50%</a:t>
                </a:r>
                <a:endParaRPr lang="en-GB" sz="2400" b="1" i="1">
                  <a:solidFill>
                    <a:srgbClr val="000000"/>
                  </a:solidFill>
                  <a:latin typeface="Arial" charset="0"/>
                </a:endParaRPr>
              </a:p>
            </p:txBody>
          </p:sp>
          <p:sp>
            <p:nvSpPr>
              <p:cNvPr id="313387" name="Rectangle 43"/>
              <p:cNvSpPr>
                <a:spLocks noChangeArrowheads="1"/>
              </p:cNvSpPr>
              <p:nvPr/>
            </p:nvSpPr>
            <p:spPr bwMode="auto">
              <a:xfrm>
                <a:off x="4560" y="1142"/>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50%</a:t>
                </a:r>
                <a:endParaRPr lang="en-GB" sz="2400" b="1" i="1">
                  <a:solidFill>
                    <a:srgbClr val="000000"/>
                  </a:solidFill>
                  <a:latin typeface="Arial" charset="0"/>
                </a:endParaRPr>
              </a:p>
            </p:txBody>
          </p:sp>
          <p:sp>
            <p:nvSpPr>
              <p:cNvPr id="313388" name="Rectangle 44"/>
              <p:cNvSpPr>
                <a:spLocks noChangeArrowheads="1"/>
              </p:cNvSpPr>
              <p:nvPr/>
            </p:nvSpPr>
            <p:spPr bwMode="auto">
              <a:xfrm>
                <a:off x="4365" y="1290"/>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GR 50%</a:t>
                </a:r>
                <a:endParaRPr lang="en-GB" sz="2400" b="1" i="1">
                  <a:solidFill>
                    <a:srgbClr val="000000"/>
                  </a:solidFill>
                  <a:latin typeface="Arial" charset="0"/>
                </a:endParaRPr>
              </a:p>
            </p:txBody>
          </p:sp>
          <p:sp>
            <p:nvSpPr>
              <p:cNvPr id="313389" name="Rectangle 45"/>
              <p:cNvSpPr>
                <a:spLocks noChangeArrowheads="1"/>
              </p:cNvSpPr>
              <p:nvPr/>
            </p:nvSpPr>
            <p:spPr bwMode="auto">
              <a:xfrm>
                <a:off x="4360" y="1285"/>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GR 50%</a:t>
                </a:r>
                <a:endParaRPr lang="en-GB" sz="2400" b="1" i="1">
                  <a:solidFill>
                    <a:srgbClr val="000000"/>
                  </a:solidFill>
                  <a:latin typeface="Arial" charset="0"/>
                </a:endParaRPr>
              </a:p>
            </p:txBody>
          </p:sp>
          <p:sp>
            <p:nvSpPr>
              <p:cNvPr id="313390" name="Rectangle 46"/>
              <p:cNvSpPr>
                <a:spLocks noChangeArrowheads="1"/>
              </p:cNvSpPr>
              <p:nvPr/>
            </p:nvSpPr>
            <p:spPr bwMode="auto">
              <a:xfrm>
                <a:off x="1441" y="3083"/>
                <a:ext cx="106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91" name="Rectangle 47"/>
              <p:cNvSpPr>
                <a:spLocks noChangeArrowheads="1"/>
              </p:cNvSpPr>
              <p:nvPr/>
            </p:nvSpPr>
            <p:spPr bwMode="auto">
              <a:xfrm>
                <a:off x="1725" y="3243"/>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2004</a:t>
                </a:r>
                <a:endParaRPr lang="en-GB" sz="2400" b="1" i="1">
                  <a:solidFill>
                    <a:srgbClr val="000000"/>
                  </a:solidFill>
                  <a:latin typeface="Arial" charset="0"/>
                </a:endParaRPr>
              </a:p>
            </p:txBody>
          </p:sp>
          <p:sp>
            <p:nvSpPr>
              <p:cNvPr id="313392" name="Rectangle 48"/>
              <p:cNvSpPr>
                <a:spLocks noChangeArrowheads="1"/>
              </p:cNvSpPr>
              <p:nvPr/>
            </p:nvSpPr>
            <p:spPr bwMode="auto">
              <a:xfrm>
                <a:off x="1721" y="3239"/>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2004</a:t>
                </a:r>
                <a:endParaRPr lang="en-GB" sz="2400" b="1" i="1">
                  <a:solidFill>
                    <a:srgbClr val="000000"/>
                  </a:solidFill>
                  <a:latin typeface="Arial" charset="0"/>
                </a:endParaRPr>
              </a:p>
            </p:txBody>
          </p:sp>
          <p:sp>
            <p:nvSpPr>
              <p:cNvPr id="313393" name="Rectangle 49"/>
              <p:cNvSpPr>
                <a:spLocks noChangeArrowheads="1"/>
              </p:cNvSpPr>
              <p:nvPr/>
            </p:nvSpPr>
            <p:spPr bwMode="auto">
              <a:xfrm>
                <a:off x="1957" y="3243"/>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a:t>
                </a:r>
                <a:endParaRPr lang="en-GB" sz="2400" b="1" i="1">
                  <a:solidFill>
                    <a:srgbClr val="000000"/>
                  </a:solidFill>
                  <a:latin typeface="Arial" charset="0"/>
                </a:endParaRPr>
              </a:p>
            </p:txBody>
          </p:sp>
          <p:sp>
            <p:nvSpPr>
              <p:cNvPr id="313394" name="Rectangle 50"/>
              <p:cNvSpPr>
                <a:spLocks noChangeArrowheads="1"/>
              </p:cNvSpPr>
              <p:nvPr/>
            </p:nvSpPr>
            <p:spPr bwMode="auto">
              <a:xfrm>
                <a:off x="1953" y="3239"/>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a:t>
                </a:r>
                <a:endParaRPr lang="en-GB" sz="2400" b="1" i="1">
                  <a:solidFill>
                    <a:srgbClr val="000000"/>
                  </a:solidFill>
                  <a:latin typeface="Arial" charset="0"/>
                </a:endParaRPr>
              </a:p>
            </p:txBody>
          </p:sp>
          <p:sp>
            <p:nvSpPr>
              <p:cNvPr id="313395" name="Rectangle 51"/>
              <p:cNvSpPr>
                <a:spLocks noChangeArrowheads="1"/>
              </p:cNvSpPr>
              <p:nvPr/>
            </p:nvSpPr>
            <p:spPr bwMode="auto">
              <a:xfrm>
                <a:off x="1992" y="3243"/>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2008</a:t>
                </a:r>
                <a:endParaRPr lang="en-GB" sz="2400" b="1" i="1">
                  <a:solidFill>
                    <a:srgbClr val="000000"/>
                  </a:solidFill>
                  <a:latin typeface="Arial" charset="0"/>
                </a:endParaRPr>
              </a:p>
            </p:txBody>
          </p:sp>
          <p:sp>
            <p:nvSpPr>
              <p:cNvPr id="313396" name="Rectangle 52"/>
              <p:cNvSpPr>
                <a:spLocks noChangeArrowheads="1"/>
              </p:cNvSpPr>
              <p:nvPr/>
            </p:nvSpPr>
            <p:spPr bwMode="auto">
              <a:xfrm>
                <a:off x="1988" y="3239"/>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2008</a:t>
                </a:r>
                <a:endParaRPr lang="en-GB" sz="2400" b="1" i="1">
                  <a:solidFill>
                    <a:srgbClr val="000000"/>
                  </a:solidFill>
                  <a:latin typeface="Arial" charset="0"/>
                </a:endParaRPr>
              </a:p>
            </p:txBody>
          </p:sp>
          <p:sp>
            <p:nvSpPr>
              <p:cNvPr id="313397" name="Line 53"/>
              <p:cNvSpPr>
                <a:spLocks noChangeShapeType="1"/>
              </p:cNvSpPr>
              <p:nvPr/>
            </p:nvSpPr>
            <p:spPr bwMode="auto">
              <a:xfrm>
                <a:off x="1725" y="3357"/>
                <a:ext cx="498"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98" name="Rectangle 54"/>
              <p:cNvSpPr>
                <a:spLocks noChangeArrowheads="1"/>
              </p:cNvSpPr>
              <p:nvPr/>
            </p:nvSpPr>
            <p:spPr bwMode="auto">
              <a:xfrm>
                <a:off x="1725" y="3352"/>
                <a:ext cx="500"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399" name="Line 55"/>
              <p:cNvSpPr>
                <a:spLocks noChangeShapeType="1"/>
              </p:cNvSpPr>
              <p:nvPr/>
            </p:nvSpPr>
            <p:spPr bwMode="auto">
              <a:xfrm>
                <a:off x="1721" y="3353"/>
                <a:ext cx="49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00" name="Rectangle 56"/>
              <p:cNvSpPr>
                <a:spLocks noChangeArrowheads="1"/>
              </p:cNvSpPr>
              <p:nvPr/>
            </p:nvSpPr>
            <p:spPr bwMode="auto">
              <a:xfrm>
                <a:off x="1721" y="3348"/>
                <a:ext cx="50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01" name="Rectangle 57"/>
              <p:cNvSpPr>
                <a:spLocks noChangeArrowheads="1"/>
              </p:cNvSpPr>
              <p:nvPr/>
            </p:nvSpPr>
            <p:spPr bwMode="auto">
              <a:xfrm>
                <a:off x="1796" y="3371"/>
                <a:ext cx="2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800</a:t>
                </a:r>
                <a:endParaRPr lang="en-GB" sz="2400" b="1" i="1">
                  <a:solidFill>
                    <a:srgbClr val="000000"/>
                  </a:solidFill>
                  <a:latin typeface="Arial" charset="0"/>
                </a:endParaRPr>
              </a:p>
            </p:txBody>
          </p:sp>
          <p:sp>
            <p:nvSpPr>
              <p:cNvPr id="313402" name="Rectangle 58"/>
              <p:cNvSpPr>
                <a:spLocks noChangeArrowheads="1"/>
              </p:cNvSpPr>
              <p:nvPr/>
            </p:nvSpPr>
            <p:spPr bwMode="auto">
              <a:xfrm>
                <a:off x="1791" y="3366"/>
                <a:ext cx="2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800</a:t>
                </a:r>
                <a:endParaRPr lang="en-GB" sz="2400" b="1" i="1">
                  <a:solidFill>
                    <a:srgbClr val="000000"/>
                  </a:solidFill>
                  <a:latin typeface="Arial" charset="0"/>
                </a:endParaRPr>
              </a:p>
            </p:txBody>
          </p:sp>
          <p:sp>
            <p:nvSpPr>
              <p:cNvPr id="313403" name="Rectangle 59"/>
              <p:cNvSpPr>
                <a:spLocks noChangeArrowheads="1"/>
              </p:cNvSpPr>
              <p:nvPr/>
            </p:nvSpPr>
            <p:spPr bwMode="auto">
              <a:xfrm>
                <a:off x="1737" y="3511"/>
                <a:ext cx="52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r>
                  <a:rPr lang="en-US" sz="1000" b="1">
                    <a:solidFill>
                      <a:srgbClr val="000000"/>
                    </a:solidFill>
                    <a:latin typeface="Arial" charset="0"/>
                  </a:rPr>
                  <a:t>without VAT</a:t>
                </a:r>
                <a:r>
                  <a:rPr lang="el-GR" sz="1000" b="1">
                    <a:solidFill>
                      <a:srgbClr val="000000"/>
                    </a:solidFill>
                    <a:latin typeface="Arial" charset="0"/>
                  </a:rPr>
                  <a:t>)</a:t>
                </a:r>
                <a:endParaRPr lang="en-GB" sz="2400" b="1" i="1">
                  <a:solidFill>
                    <a:srgbClr val="000000"/>
                  </a:solidFill>
                  <a:latin typeface="Arial" charset="0"/>
                </a:endParaRPr>
              </a:p>
            </p:txBody>
          </p:sp>
          <p:sp>
            <p:nvSpPr>
              <p:cNvPr id="313404" name="Rectangle 60"/>
              <p:cNvSpPr>
                <a:spLocks noChangeArrowheads="1"/>
              </p:cNvSpPr>
              <p:nvPr/>
            </p:nvSpPr>
            <p:spPr bwMode="auto">
              <a:xfrm>
                <a:off x="1734" y="350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endParaRPr lang="en-GB" sz="2400" b="1" i="1">
                  <a:solidFill>
                    <a:srgbClr val="000000"/>
                  </a:solidFill>
                  <a:latin typeface="Arial" charset="0"/>
                </a:endParaRPr>
              </a:p>
            </p:txBody>
          </p:sp>
          <p:sp>
            <p:nvSpPr>
              <p:cNvPr id="313405" name="Rectangle 61"/>
              <p:cNvSpPr>
                <a:spLocks noChangeArrowheads="1"/>
              </p:cNvSpPr>
              <p:nvPr/>
            </p:nvSpPr>
            <p:spPr bwMode="auto">
              <a:xfrm>
                <a:off x="2184" y="3511"/>
                <a:ext cx="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C0C0C0"/>
                    </a:solidFill>
                    <a:latin typeface="Arial" charset="0"/>
                  </a:rPr>
                  <a:t> </a:t>
                </a:r>
                <a:endParaRPr lang="en-GB" sz="2400" b="1" i="1">
                  <a:solidFill>
                    <a:srgbClr val="000000"/>
                  </a:solidFill>
                  <a:latin typeface="Arial" charset="0"/>
                </a:endParaRPr>
              </a:p>
            </p:txBody>
          </p:sp>
          <p:grpSp>
            <p:nvGrpSpPr>
              <p:cNvPr id="313406" name="Group 62"/>
              <p:cNvGrpSpPr>
                <a:grpSpLocks/>
              </p:cNvGrpSpPr>
              <p:nvPr/>
            </p:nvGrpSpPr>
            <p:grpSpPr bwMode="auto">
              <a:xfrm>
                <a:off x="1362" y="1146"/>
                <a:ext cx="3651" cy="1948"/>
                <a:chOff x="1458" y="1166"/>
                <a:chExt cx="3651" cy="1948"/>
              </a:xfrm>
            </p:grpSpPr>
            <p:sp>
              <p:nvSpPr>
                <p:cNvPr id="313407" name="Freeform 63"/>
                <p:cNvSpPr>
                  <a:spLocks/>
                </p:cNvSpPr>
                <p:nvPr/>
              </p:nvSpPr>
              <p:spPr bwMode="auto">
                <a:xfrm>
                  <a:off x="1915" y="1432"/>
                  <a:ext cx="995" cy="732"/>
                </a:xfrm>
                <a:custGeom>
                  <a:avLst/>
                  <a:gdLst>
                    <a:gd name="T0" fmla="*/ 1989 w 1989"/>
                    <a:gd name="T1" fmla="*/ 999 h 1464"/>
                    <a:gd name="T2" fmla="*/ 0 w 1989"/>
                    <a:gd name="T3" fmla="*/ 0 h 1464"/>
                    <a:gd name="T4" fmla="*/ 0 w 1989"/>
                    <a:gd name="T5" fmla="*/ 466 h 1464"/>
                    <a:gd name="T6" fmla="*/ 1989 w 1989"/>
                    <a:gd name="T7" fmla="*/ 1464 h 1464"/>
                    <a:gd name="T8" fmla="*/ 1989 w 1989"/>
                    <a:gd name="T9" fmla="*/ 999 h 1464"/>
                  </a:gdLst>
                  <a:ahLst/>
                  <a:cxnLst>
                    <a:cxn ang="0">
                      <a:pos x="T0" y="T1"/>
                    </a:cxn>
                    <a:cxn ang="0">
                      <a:pos x="T2" y="T3"/>
                    </a:cxn>
                    <a:cxn ang="0">
                      <a:pos x="T4" y="T5"/>
                    </a:cxn>
                    <a:cxn ang="0">
                      <a:pos x="T6" y="T7"/>
                    </a:cxn>
                    <a:cxn ang="0">
                      <a:pos x="T8" y="T9"/>
                    </a:cxn>
                  </a:cxnLst>
                  <a:rect l="0" t="0" r="r" b="b"/>
                  <a:pathLst>
                    <a:path w="1989" h="1464">
                      <a:moveTo>
                        <a:pt x="1989" y="999"/>
                      </a:moveTo>
                      <a:lnTo>
                        <a:pt x="0" y="0"/>
                      </a:lnTo>
                      <a:lnTo>
                        <a:pt x="0" y="466"/>
                      </a:lnTo>
                      <a:lnTo>
                        <a:pt x="1989" y="1464"/>
                      </a:lnTo>
                      <a:lnTo>
                        <a:pt x="1989" y="999"/>
                      </a:lnTo>
                      <a:close/>
                    </a:path>
                  </a:pathLst>
                </a:custGeom>
                <a:solidFill>
                  <a:srgbClr val="808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08" name="Freeform 64"/>
                <p:cNvSpPr>
                  <a:spLocks/>
                </p:cNvSpPr>
                <p:nvPr/>
              </p:nvSpPr>
              <p:spPr bwMode="auto">
                <a:xfrm>
                  <a:off x="1915" y="1278"/>
                  <a:ext cx="995" cy="653"/>
                </a:xfrm>
                <a:custGeom>
                  <a:avLst/>
                  <a:gdLst>
                    <a:gd name="T0" fmla="*/ 0 w 1989"/>
                    <a:gd name="T1" fmla="*/ 306 h 1307"/>
                    <a:gd name="T2" fmla="*/ 36 w 1989"/>
                    <a:gd name="T3" fmla="*/ 293 h 1307"/>
                    <a:gd name="T4" fmla="*/ 108 w 1989"/>
                    <a:gd name="T5" fmla="*/ 255 h 1307"/>
                    <a:gd name="T6" fmla="*/ 144 w 1989"/>
                    <a:gd name="T7" fmla="*/ 241 h 1307"/>
                    <a:gd name="T8" fmla="*/ 180 w 1989"/>
                    <a:gd name="T9" fmla="*/ 227 h 1307"/>
                    <a:gd name="T10" fmla="*/ 267 w 1989"/>
                    <a:gd name="T11" fmla="*/ 201 h 1307"/>
                    <a:gd name="T12" fmla="*/ 303 w 1989"/>
                    <a:gd name="T13" fmla="*/ 188 h 1307"/>
                    <a:gd name="T14" fmla="*/ 339 w 1989"/>
                    <a:gd name="T15" fmla="*/ 173 h 1307"/>
                    <a:gd name="T16" fmla="*/ 428 w 1989"/>
                    <a:gd name="T17" fmla="*/ 147 h 1307"/>
                    <a:gd name="T18" fmla="*/ 461 w 1989"/>
                    <a:gd name="T19" fmla="*/ 134 h 1307"/>
                    <a:gd name="T20" fmla="*/ 515 w 1989"/>
                    <a:gd name="T21" fmla="*/ 120 h 1307"/>
                    <a:gd name="T22" fmla="*/ 605 w 1989"/>
                    <a:gd name="T23" fmla="*/ 94 h 1307"/>
                    <a:gd name="T24" fmla="*/ 641 w 1989"/>
                    <a:gd name="T25" fmla="*/ 81 h 1307"/>
                    <a:gd name="T26" fmla="*/ 692 w 1989"/>
                    <a:gd name="T27" fmla="*/ 68 h 1307"/>
                    <a:gd name="T28" fmla="*/ 782 w 1989"/>
                    <a:gd name="T29" fmla="*/ 42 h 1307"/>
                    <a:gd name="T30" fmla="*/ 818 w 1989"/>
                    <a:gd name="T31" fmla="*/ 42 h 1307"/>
                    <a:gd name="T32" fmla="*/ 872 w 1989"/>
                    <a:gd name="T33" fmla="*/ 27 h 1307"/>
                    <a:gd name="T34" fmla="*/ 958 w 1989"/>
                    <a:gd name="T35" fmla="*/ 14 h 1307"/>
                    <a:gd name="T36" fmla="*/ 1012 w 1989"/>
                    <a:gd name="T37" fmla="*/ 0 h 1307"/>
                    <a:gd name="T38" fmla="*/ 1989 w 1989"/>
                    <a:gd name="T39" fmla="*/ 1307 h 1307"/>
                    <a:gd name="T40" fmla="*/ 0 w 1989"/>
                    <a:gd name="T41" fmla="*/ 30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9" h="1307">
                      <a:moveTo>
                        <a:pt x="0" y="306"/>
                      </a:moveTo>
                      <a:lnTo>
                        <a:pt x="36" y="293"/>
                      </a:lnTo>
                      <a:lnTo>
                        <a:pt x="108" y="255"/>
                      </a:lnTo>
                      <a:lnTo>
                        <a:pt x="144" y="241"/>
                      </a:lnTo>
                      <a:lnTo>
                        <a:pt x="180" y="227"/>
                      </a:lnTo>
                      <a:lnTo>
                        <a:pt x="267" y="201"/>
                      </a:lnTo>
                      <a:lnTo>
                        <a:pt x="303" y="188"/>
                      </a:lnTo>
                      <a:lnTo>
                        <a:pt x="339" y="173"/>
                      </a:lnTo>
                      <a:lnTo>
                        <a:pt x="428" y="147"/>
                      </a:lnTo>
                      <a:lnTo>
                        <a:pt x="461" y="134"/>
                      </a:lnTo>
                      <a:lnTo>
                        <a:pt x="515" y="120"/>
                      </a:lnTo>
                      <a:lnTo>
                        <a:pt x="605" y="94"/>
                      </a:lnTo>
                      <a:lnTo>
                        <a:pt x="641" y="81"/>
                      </a:lnTo>
                      <a:lnTo>
                        <a:pt x="692" y="68"/>
                      </a:lnTo>
                      <a:lnTo>
                        <a:pt x="782" y="42"/>
                      </a:lnTo>
                      <a:lnTo>
                        <a:pt x="818" y="42"/>
                      </a:lnTo>
                      <a:lnTo>
                        <a:pt x="872" y="27"/>
                      </a:lnTo>
                      <a:lnTo>
                        <a:pt x="958" y="14"/>
                      </a:lnTo>
                      <a:lnTo>
                        <a:pt x="1012" y="0"/>
                      </a:lnTo>
                      <a:lnTo>
                        <a:pt x="1989" y="1307"/>
                      </a:lnTo>
                      <a:lnTo>
                        <a:pt x="0" y="306"/>
                      </a:lnTo>
                      <a:close/>
                    </a:path>
                  </a:pathLst>
                </a:custGeom>
                <a:solidFill>
                  <a:srgbClr val="FFFF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09" name="Freeform 65"/>
                <p:cNvSpPr>
                  <a:spLocks/>
                </p:cNvSpPr>
                <p:nvPr/>
              </p:nvSpPr>
              <p:spPr bwMode="auto">
                <a:xfrm>
                  <a:off x="1483" y="1910"/>
                  <a:ext cx="1420" cy="279"/>
                </a:xfrm>
                <a:custGeom>
                  <a:avLst/>
                  <a:gdLst>
                    <a:gd name="T0" fmla="*/ 2839 w 2839"/>
                    <a:gd name="T1" fmla="*/ 92 h 558"/>
                    <a:gd name="T2" fmla="*/ 0 w 2839"/>
                    <a:gd name="T3" fmla="*/ 0 h 558"/>
                    <a:gd name="T4" fmla="*/ 0 w 2839"/>
                    <a:gd name="T5" fmla="*/ 465 h 558"/>
                    <a:gd name="T6" fmla="*/ 2839 w 2839"/>
                    <a:gd name="T7" fmla="*/ 558 h 558"/>
                    <a:gd name="T8" fmla="*/ 2839 w 2839"/>
                    <a:gd name="T9" fmla="*/ 92 h 558"/>
                  </a:gdLst>
                  <a:ahLst/>
                  <a:cxnLst>
                    <a:cxn ang="0">
                      <a:pos x="T0" y="T1"/>
                    </a:cxn>
                    <a:cxn ang="0">
                      <a:pos x="T2" y="T3"/>
                    </a:cxn>
                    <a:cxn ang="0">
                      <a:pos x="T4" y="T5"/>
                    </a:cxn>
                    <a:cxn ang="0">
                      <a:pos x="T6" y="T7"/>
                    </a:cxn>
                    <a:cxn ang="0">
                      <a:pos x="T8" y="T9"/>
                    </a:cxn>
                  </a:cxnLst>
                  <a:rect l="0" t="0" r="r" b="b"/>
                  <a:pathLst>
                    <a:path w="2839" h="558">
                      <a:moveTo>
                        <a:pt x="2839" y="92"/>
                      </a:moveTo>
                      <a:lnTo>
                        <a:pt x="0" y="0"/>
                      </a:lnTo>
                      <a:lnTo>
                        <a:pt x="0" y="465"/>
                      </a:lnTo>
                      <a:lnTo>
                        <a:pt x="2839" y="558"/>
                      </a:lnTo>
                      <a:lnTo>
                        <a:pt x="2839" y="92"/>
                      </a:lnTo>
                      <a:close/>
                    </a:path>
                  </a:pathLst>
                </a:custGeom>
                <a:solidFill>
                  <a:srgbClr val="80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0" name="Freeform 66"/>
                <p:cNvSpPr>
                  <a:spLocks/>
                </p:cNvSpPr>
                <p:nvPr/>
              </p:nvSpPr>
              <p:spPr bwMode="auto">
                <a:xfrm>
                  <a:off x="1475" y="1457"/>
                  <a:ext cx="1428" cy="499"/>
                </a:xfrm>
                <a:custGeom>
                  <a:avLst/>
                  <a:gdLst>
                    <a:gd name="T0" fmla="*/ 0 w 2856"/>
                    <a:gd name="T1" fmla="*/ 894 h 999"/>
                    <a:gd name="T2" fmla="*/ 0 w 2856"/>
                    <a:gd name="T3" fmla="*/ 879 h 999"/>
                    <a:gd name="T4" fmla="*/ 18 w 2856"/>
                    <a:gd name="T5" fmla="*/ 826 h 999"/>
                    <a:gd name="T6" fmla="*/ 18 w 2856"/>
                    <a:gd name="T7" fmla="*/ 798 h 999"/>
                    <a:gd name="T8" fmla="*/ 36 w 2856"/>
                    <a:gd name="T9" fmla="*/ 774 h 999"/>
                    <a:gd name="T10" fmla="*/ 36 w 2856"/>
                    <a:gd name="T11" fmla="*/ 760 h 999"/>
                    <a:gd name="T12" fmla="*/ 54 w 2856"/>
                    <a:gd name="T13" fmla="*/ 706 h 999"/>
                    <a:gd name="T14" fmla="*/ 72 w 2856"/>
                    <a:gd name="T15" fmla="*/ 680 h 999"/>
                    <a:gd name="T16" fmla="*/ 90 w 2856"/>
                    <a:gd name="T17" fmla="*/ 667 h 999"/>
                    <a:gd name="T18" fmla="*/ 90 w 2856"/>
                    <a:gd name="T19" fmla="*/ 639 h 999"/>
                    <a:gd name="T20" fmla="*/ 126 w 2856"/>
                    <a:gd name="T21" fmla="*/ 588 h 999"/>
                    <a:gd name="T22" fmla="*/ 144 w 2856"/>
                    <a:gd name="T23" fmla="*/ 573 h 999"/>
                    <a:gd name="T24" fmla="*/ 162 w 2856"/>
                    <a:gd name="T25" fmla="*/ 547 h 999"/>
                    <a:gd name="T26" fmla="*/ 179 w 2856"/>
                    <a:gd name="T27" fmla="*/ 492 h 999"/>
                    <a:gd name="T28" fmla="*/ 197 w 2856"/>
                    <a:gd name="T29" fmla="*/ 479 h 999"/>
                    <a:gd name="T30" fmla="*/ 231 w 2856"/>
                    <a:gd name="T31" fmla="*/ 454 h 999"/>
                    <a:gd name="T32" fmla="*/ 249 w 2856"/>
                    <a:gd name="T33" fmla="*/ 428 h 999"/>
                    <a:gd name="T34" fmla="*/ 285 w 2856"/>
                    <a:gd name="T35" fmla="*/ 387 h 999"/>
                    <a:gd name="T36" fmla="*/ 303 w 2856"/>
                    <a:gd name="T37" fmla="*/ 374 h 999"/>
                    <a:gd name="T38" fmla="*/ 339 w 2856"/>
                    <a:gd name="T39" fmla="*/ 348 h 999"/>
                    <a:gd name="T40" fmla="*/ 357 w 2856"/>
                    <a:gd name="T41" fmla="*/ 320 h 999"/>
                    <a:gd name="T42" fmla="*/ 409 w 2856"/>
                    <a:gd name="T43" fmla="*/ 282 h 999"/>
                    <a:gd name="T44" fmla="*/ 427 w 2856"/>
                    <a:gd name="T45" fmla="*/ 267 h 999"/>
                    <a:gd name="T46" fmla="*/ 462 w 2856"/>
                    <a:gd name="T47" fmla="*/ 241 h 999"/>
                    <a:gd name="T48" fmla="*/ 516 w 2856"/>
                    <a:gd name="T49" fmla="*/ 201 h 999"/>
                    <a:gd name="T50" fmla="*/ 534 w 2856"/>
                    <a:gd name="T51" fmla="*/ 186 h 999"/>
                    <a:gd name="T52" fmla="*/ 570 w 2856"/>
                    <a:gd name="T53" fmla="*/ 160 h 999"/>
                    <a:gd name="T54" fmla="*/ 604 w 2856"/>
                    <a:gd name="T55" fmla="*/ 148 h 999"/>
                    <a:gd name="T56" fmla="*/ 658 w 2856"/>
                    <a:gd name="T57" fmla="*/ 107 h 999"/>
                    <a:gd name="T58" fmla="*/ 692 w 2856"/>
                    <a:gd name="T59" fmla="*/ 94 h 999"/>
                    <a:gd name="T60" fmla="*/ 728 w 2856"/>
                    <a:gd name="T61" fmla="*/ 68 h 999"/>
                    <a:gd name="T62" fmla="*/ 764 w 2856"/>
                    <a:gd name="T63" fmla="*/ 55 h 999"/>
                    <a:gd name="T64" fmla="*/ 835 w 2856"/>
                    <a:gd name="T65" fmla="*/ 14 h 999"/>
                    <a:gd name="T66" fmla="*/ 871 w 2856"/>
                    <a:gd name="T67" fmla="*/ 0 h 999"/>
                    <a:gd name="T68" fmla="*/ 2856 w 2856"/>
                    <a:gd name="T69" fmla="*/ 999 h 999"/>
                    <a:gd name="T70" fmla="*/ 0 w 2856"/>
                    <a:gd name="T71" fmla="*/ 89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6" h="999">
                      <a:moveTo>
                        <a:pt x="0" y="894"/>
                      </a:moveTo>
                      <a:lnTo>
                        <a:pt x="0" y="879"/>
                      </a:lnTo>
                      <a:lnTo>
                        <a:pt x="18" y="826"/>
                      </a:lnTo>
                      <a:lnTo>
                        <a:pt x="18" y="798"/>
                      </a:lnTo>
                      <a:lnTo>
                        <a:pt x="36" y="774"/>
                      </a:lnTo>
                      <a:lnTo>
                        <a:pt x="36" y="760"/>
                      </a:lnTo>
                      <a:lnTo>
                        <a:pt x="54" y="706"/>
                      </a:lnTo>
                      <a:lnTo>
                        <a:pt x="72" y="680"/>
                      </a:lnTo>
                      <a:lnTo>
                        <a:pt x="90" y="667"/>
                      </a:lnTo>
                      <a:lnTo>
                        <a:pt x="90" y="639"/>
                      </a:lnTo>
                      <a:lnTo>
                        <a:pt x="126" y="588"/>
                      </a:lnTo>
                      <a:lnTo>
                        <a:pt x="144" y="573"/>
                      </a:lnTo>
                      <a:lnTo>
                        <a:pt x="162" y="547"/>
                      </a:lnTo>
                      <a:lnTo>
                        <a:pt x="179" y="492"/>
                      </a:lnTo>
                      <a:lnTo>
                        <a:pt x="197" y="479"/>
                      </a:lnTo>
                      <a:lnTo>
                        <a:pt x="231" y="454"/>
                      </a:lnTo>
                      <a:lnTo>
                        <a:pt x="249" y="428"/>
                      </a:lnTo>
                      <a:lnTo>
                        <a:pt x="285" y="387"/>
                      </a:lnTo>
                      <a:lnTo>
                        <a:pt x="303" y="374"/>
                      </a:lnTo>
                      <a:lnTo>
                        <a:pt x="339" y="348"/>
                      </a:lnTo>
                      <a:lnTo>
                        <a:pt x="357" y="320"/>
                      </a:lnTo>
                      <a:lnTo>
                        <a:pt x="409" y="282"/>
                      </a:lnTo>
                      <a:lnTo>
                        <a:pt x="427" y="267"/>
                      </a:lnTo>
                      <a:lnTo>
                        <a:pt x="462" y="241"/>
                      </a:lnTo>
                      <a:lnTo>
                        <a:pt x="516" y="201"/>
                      </a:lnTo>
                      <a:lnTo>
                        <a:pt x="534" y="186"/>
                      </a:lnTo>
                      <a:lnTo>
                        <a:pt x="570" y="160"/>
                      </a:lnTo>
                      <a:lnTo>
                        <a:pt x="604" y="148"/>
                      </a:lnTo>
                      <a:lnTo>
                        <a:pt x="658" y="107"/>
                      </a:lnTo>
                      <a:lnTo>
                        <a:pt x="692" y="94"/>
                      </a:lnTo>
                      <a:lnTo>
                        <a:pt x="728" y="68"/>
                      </a:lnTo>
                      <a:lnTo>
                        <a:pt x="764" y="55"/>
                      </a:lnTo>
                      <a:lnTo>
                        <a:pt x="835" y="14"/>
                      </a:lnTo>
                      <a:lnTo>
                        <a:pt x="871" y="0"/>
                      </a:lnTo>
                      <a:lnTo>
                        <a:pt x="2856" y="999"/>
                      </a:lnTo>
                      <a:lnTo>
                        <a:pt x="0" y="894"/>
                      </a:lnTo>
                      <a:close/>
                    </a:path>
                  </a:pathLst>
                </a:custGeom>
                <a:solidFill>
                  <a:srgbClr val="FF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nvGrpSpPr>
                <p:cNvPr id="313411" name="Group 67"/>
                <p:cNvGrpSpPr>
                  <a:grpSpLocks/>
                </p:cNvGrpSpPr>
                <p:nvPr/>
              </p:nvGrpSpPr>
              <p:grpSpPr bwMode="auto">
                <a:xfrm>
                  <a:off x="1484" y="1910"/>
                  <a:ext cx="1427" cy="733"/>
                  <a:chOff x="1484" y="1910"/>
                  <a:chExt cx="1427" cy="733"/>
                </a:xfrm>
              </p:grpSpPr>
              <p:sp>
                <p:nvSpPr>
                  <p:cNvPr id="313412" name="Freeform 68"/>
                  <p:cNvSpPr>
                    <a:spLocks/>
                  </p:cNvSpPr>
                  <p:nvPr/>
                </p:nvSpPr>
                <p:spPr bwMode="auto">
                  <a:xfrm>
                    <a:off x="1484" y="1964"/>
                    <a:ext cx="328" cy="679"/>
                  </a:xfrm>
                  <a:custGeom>
                    <a:avLst/>
                    <a:gdLst>
                      <a:gd name="T0" fmla="*/ 656 w 656"/>
                      <a:gd name="T1" fmla="*/ 892 h 1358"/>
                      <a:gd name="T2" fmla="*/ 638 w 656"/>
                      <a:gd name="T3" fmla="*/ 864 h 1358"/>
                      <a:gd name="T4" fmla="*/ 566 w 656"/>
                      <a:gd name="T5" fmla="*/ 826 h 1358"/>
                      <a:gd name="T6" fmla="*/ 530 w 656"/>
                      <a:gd name="T7" fmla="*/ 813 h 1358"/>
                      <a:gd name="T8" fmla="*/ 512 w 656"/>
                      <a:gd name="T9" fmla="*/ 785 h 1358"/>
                      <a:gd name="T10" fmla="*/ 462 w 656"/>
                      <a:gd name="T11" fmla="*/ 746 h 1358"/>
                      <a:gd name="T12" fmla="*/ 426 w 656"/>
                      <a:gd name="T13" fmla="*/ 733 h 1358"/>
                      <a:gd name="T14" fmla="*/ 408 w 656"/>
                      <a:gd name="T15" fmla="*/ 705 h 1358"/>
                      <a:gd name="T16" fmla="*/ 354 w 656"/>
                      <a:gd name="T17" fmla="*/ 667 h 1358"/>
                      <a:gd name="T18" fmla="*/ 336 w 656"/>
                      <a:gd name="T19" fmla="*/ 654 h 1358"/>
                      <a:gd name="T20" fmla="*/ 300 w 656"/>
                      <a:gd name="T21" fmla="*/ 626 h 1358"/>
                      <a:gd name="T22" fmla="*/ 264 w 656"/>
                      <a:gd name="T23" fmla="*/ 586 h 1358"/>
                      <a:gd name="T24" fmla="*/ 247 w 656"/>
                      <a:gd name="T25" fmla="*/ 558 h 1358"/>
                      <a:gd name="T26" fmla="*/ 231 w 656"/>
                      <a:gd name="T27" fmla="*/ 532 h 1358"/>
                      <a:gd name="T28" fmla="*/ 177 w 656"/>
                      <a:gd name="T29" fmla="*/ 494 h 1358"/>
                      <a:gd name="T30" fmla="*/ 159 w 656"/>
                      <a:gd name="T31" fmla="*/ 466 h 1358"/>
                      <a:gd name="T32" fmla="*/ 159 w 656"/>
                      <a:gd name="T33" fmla="*/ 453 h 1358"/>
                      <a:gd name="T34" fmla="*/ 123 w 656"/>
                      <a:gd name="T35" fmla="*/ 399 h 1358"/>
                      <a:gd name="T36" fmla="*/ 105 w 656"/>
                      <a:gd name="T37" fmla="*/ 372 h 1358"/>
                      <a:gd name="T38" fmla="*/ 87 w 656"/>
                      <a:gd name="T39" fmla="*/ 359 h 1358"/>
                      <a:gd name="T40" fmla="*/ 69 w 656"/>
                      <a:gd name="T41" fmla="*/ 306 h 1358"/>
                      <a:gd name="T42" fmla="*/ 51 w 656"/>
                      <a:gd name="T43" fmla="*/ 280 h 1358"/>
                      <a:gd name="T44" fmla="*/ 51 w 656"/>
                      <a:gd name="T45" fmla="*/ 267 h 1358"/>
                      <a:gd name="T46" fmla="*/ 35 w 656"/>
                      <a:gd name="T47" fmla="*/ 213 h 1358"/>
                      <a:gd name="T48" fmla="*/ 17 w 656"/>
                      <a:gd name="T49" fmla="*/ 186 h 1358"/>
                      <a:gd name="T50" fmla="*/ 17 w 656"/>
                      <a:gd name="T51" fmla="*/ 160 h 1358"/>
                      <a:gd name="T52" fmla="*/ 0 w 656"/>
                      <a:gd name="T53" fmla="*/ 121 h 1358"/>
                      <a:gd name="T54" fmla="*/ 0 w 656"/>
                      <a:gd name="T55" fmla="*/ 93 h 1358"/>
                      <a:gd name="T56" fmla="*/ 0 w 656"/>
                      <a:gd name="T57" fmla="*/ 66 h 1358"/>
                      <a:gd name="T58" fmla="*/ 0 w 656"/>
                      <a:gd name="T59" fmla="*/ 27 h 1358"/>
                      <a:gd name="T60" fmla="*/ 0 w 656"/>
                      <a:gd name="T61" fmla="*/ 0 h 1358"/>
                      <a:gd name="T62" fmla="*/ 0 w 656"/>
                      <a:gd name="T63" fmla="*/ 466 h 1358"/>
                      <a:gd name="T64" fmla="*/ 0 w 656"/>
                      <a:gd name="T65" fmla="*/ 494 h 1358"/>
                      <a:gd name="T66" fmla="*/ 0 w 656"/>
                      <a:gd name="T67" fmla="*/ 532 h 1358"/>
                      <a:gd name="T68" fmla="*/ 0 w 656"/>
                      <a:gd name="T69" fmla="*/ 558 h 1358"/>
                      <a:gd name="T70" fmla="*/ 0 w 656"/>
                      <a:gd name="T71" fmla="*/ 586 h 1358"/>
                      <a:gd name="T72" fmla="*/ 17 w 656"/>
                      <a:gd name="T73" fmla="*/ 626 h 1358"/>
                      <a:gd name="T74" fmla="*/ 17 w 656"/>
                      <a:gd name="T75" fmla="*/ 654 h 1358"/>
                      <a:gd name="T76" fmla="*/ 35 w 656"/>
                      <a:gd name="T77" fmla="*/ 680 h 1358"/>
                      <a:gd name="T78" fmla="*/ 51 w 656"/>
                      <a:gd name="T79" fmla="*/ 733 h 1358"/>
                      <a:gd name="T80" fmla="*/ 51 w 656"/>
                      <a:gd name="T81" fmla="*/ 746 h 1358"/>
                      <a:gd name="T82" fmla="*/ 69 w 656"/>
                      <a:gd name="T83" fmla="*/ 772 h 1358"/>
                      <a:gd name="T84" fmla="*/ 87 w 656"/>
                      <a:gd name="T85" fmla="*/ 826 h 1358"/>
                      <a:gd name="T86" fmla="*/ 105 w 656"/>
                      <a:gd name="T87" fmla="*/ 839 h 1358"/>
                      <a:gd name="T88" fmla="*/ 123 w 656"/>
                      <a:gd name="T89" fmla="*/ 864 h 1358"/>
                      <a:gd name="T90" fmla="*/ 159 w 656"/>
                      <a:gd name="T91" fmla="*/ 918 h 1358"/>
                      <a:gd name="T92" fmla="*/ 159 w 656"/>
                      <a:gd name="T93" fmla="*/ 932 h 1358"/>
                      <a:gd name="T94" fmla="*/ 177 w 656"/>
                      <a:gd name="T95" fmla="*/ 960 h 1358"/>
                      <a:gd name="T96" fmla="*/ 231 w 656"/>
                      <a:gd name="T97" fmla="*/ 999 h 1358"/>
                      <a:gd name="T98" fmla="*/ 247 w 656"/>
                      <a:gd name="T99" fmla="*/ 1025 h 1358"/>
                      <a:gd name="T100" fmla="*/ 264 w 656"/>
                      <a:gd name="T101" fmla="*/ 1052 h 1358"/>
                      <a:gd name="T102" fmla="*/ 300 w 656"/>
                      <a:gd name="T103" fmla="*/ 1091 h 1358"/>
                      <a:gd name="T104" fmla="*/ 336 w 656"/>
                      <a:gd name="T105" fmla="*/ 1119 h 1358"/>
                      <a:gd name="T106" fmla="*/ 354 w 656"/>
                      <a:gd name="T107" fmla="*/ 1132 h 1358"/>
                      <a:gd name="T108" fmla="*/ 408 w 656"/>
                      <a:gd name="T109" fmla="*/ 1172 h 1358"/>
                      <a:gd name="T110" fmla="*/ 426 w 656"/>
                      <a:gd name="T111" fmla="*/ 1198 h 1358"/>
                      <a:gd name="T112" fmla="*/ 462 w 656"/>
                      <a:gd name="T113" fmla="*/ 1211 h 1358"/>
                      <a:gd name="T114" fmla="*/ 512 w 656"/>
                      <a:gd name="T115" fmla="*/ 1252 h 1358"/>
                      <a:gd name="T116" fmla="*/ 530 w 656"/>
                      <a:gd name="T117" fmla="*/ 1279 h 1358"/>
                      <a:gd name="T118" fmla="*/ 566 w 656"/>
                      <a:gd name="T119" fmla="*/ 1292 h 1358"/>
                      <a:gd name="T120" fmla="*/ 638 w 656"/>
                      <a:gd name="T121" fmla="*/ 1333 h 1358"/>
                      <a:gd name="T122" fmla="*/ 656 w 656"/>
                      <a:gd name="T123" fmla="*/ 1358 h 1358"/>
                      <a:gd name="T124" fmla="*/ 656 w 656"/>
                      <a:gd name="T125" fmla="*/ 89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 h="1358">
                        <a:moveTo>
                          <a:pt x="656" y="892"/>
                        </a:moveTo>
                        <a:lnTo>
                          <a:pt x="638" y="864"/>
                        </a:lnTo>
                        <a:lnTo>
                          <a:pt x="566" y="826"/>
                        </a:lnTo>
                        <a:lnTo>
                          <a:pt x="530" y="813"/>
                        </a:lnTo>
                        <a:lnTo>
                          <a:pt x="512" y="785"/>
                        </a:lnTo>
                        <a:lnTo>
                          <a:pt x="462" y="746"/>
                        </a:lnTo>
                        <a:lnTo>
                          <a:pt x="426" y="733"/>
                        </a:lnTo>
                        <a:lnTo>
                          <a:pt x="408" y="705"/>
                        </a:lnTo>
                        <a:lnTo>
                          <a:pt x="354" y="667"/>
                        </a:lnTo>
                        <a:lnTo>
                          <a:pt x="336" y="654"/>
                        </a:lnTo>
                        <a:lnTo>
                          <a:pt x="300" y="626"/>
                        </a:lnTo>
                        <a:lnTo>
                          <a:pt x="264" y="586"/>
                        </a:lnTo>
                        <a:lnTo>
                          <a:pt x="247" y="558"/>
                        </a:lnTo>
                        <a:lnTo>
                          <a:pt x="231" y="532"/>
                        </a:lnTo>
                        <a:lnTo>
                          <a:pt x="177" y="494"/>
                        </a:lnTo>
                        <a:lnTo>
                          <a:pt x="159" y="466"/>
                        </a:lnTo>
                        <a:lnTo>
                          <a:pt x="159" y="453"/>
                        </a:lnTo>
                        <a:lnTo>
                          <a:pt x="123" y="399"/>
                        </a:lnTo>
                        <a:lnTo>
                          <a:pt x="105" y="372"/>
                        </a:lnTo>
                        <a:lnTo>
                          <a:pt x="87" y="359"/>
                        </a:lnTo>
                        <a:lnTo>
                          <a:pt x="69" y="306"/>
                        </a:lnTo>
                        <a:lnTo>
                          <a:pt x="51" y="280"/>
                        </a:lnTo>
                        <a:lnTo>
                          <a:pt x="51" y="267"/>
                        </a:lnTo>
                        <a:lnTo>
                          <a:pt x="35" y="213"/>
                        </a:lnTo>
                        <a:lnTo>
                          <a:pt x="17" y="186"/>
                        </a:lnTo>
                        <a:lnTo>
                          <a:pt x="17" y="160"/>
                        </a:lnTo>
                        <a:lnTo>
                          <a:pt x="0" y="121"/>
                        </a:lnTo>
                        <a:lnTo>
                          <a:pt x="0" y="93"/>
                        </a:lnTo>
                        <a:lnTo>
                          <a:pt x="0" y="66"/>
                        </a:lnTo>
                        <a:lnTo>
                          <a:pt x="0" y="27"/>
                        </a:lnTo>
                        <a:lnTo>
                          <a:pt x="0" y="0"/>
                        </a:lnTo>
                        <a:lnTo>
                          <a:pt x="0" y="466"/>
                        </a:lnTo>
                        <a:lnTo>
                          <a:pt x="0" y="494"/>
                        </a:lnTo>
                        <a:lnTo>
                          <a:pt x="0" y="532"/>
                        </a:lnTo>
                        <a:lnTo>
                          <a:pt x="0" y="558"/>
                        </a:lnTo>
                        <a:lnTo>
                          <a:pt x="0" y="586"/>
                        </a:lnTo>
                        <a:lnTo>
                          <a:pt x="17" y="626"/>
                        </a:lnTo>
                        <a:lnTo>
                          <a:pt x="17" y="654"/>
                        </a:lnTo>
                        <a:lnTo>
                          <a:pt x="35" y="680"/>
                        </a:lnTo>
                        <a:lnTo>
                          <a:pt x="51" y="733"/>
                        </a:lnTo>
                        <a:lnTo>
                          <a:pt x="51" y="746"/>
                        </a:lnTo>
                        <a:lnTo>
                          <a:pt x="69" y="772"/>
                        </a:lnTo>
                        <a:lnTo>
                          <a:pt x="87" y="826"/>
                        </a:lnTo>
                        <a:lnTo>
                          <a:pt x="105" y="839"/>
                        </a:lnTo>
                        <a:lnTo>
                          <a:pt x="123" y="864"/>
                        </a:lnTo>
                        <a:lnTo>
                          <a:pt x="159" y="918"/>
                        </a:lnTo>
                        <a:lnTo>
                          <a:pt x="159" y="932"/>
                        </a:lnTo>
                        <a:lnTo>
                          <a:pt x="177" y="960"/>
                        </a:lnTo>
                        <a:lnTo>
                          <a:pt x="231" y="999"/>
                        </a:lnTo>
                        <a:lnTo>
                          <a:pt x="247" y="1025"/>
                        </a:lnTo>
                        <a:lnTo>
                          <a:pt x="264" y="1052"/>
                        </a:lnTo>
                        <a:lnTo>
                          <a:pt x="300" y="1091"/>
                        </a:lnTo>
                        <a:lnTo>
                          <a:pt x="336" y="1119"/>
                        </a:lnTo>
                        <a:lnTo>
                          <a:pt x="354" y="1132"/>
                        </a:lnTo>
                        <a:lnTo>
                          <a:pt x="408" y="1172"/>
                        </a:lnTo>
                        <a:lnTo>
                          <a:pt x="426" y="1198"/>
                        </a:lnTo>
                        <a:lnTo>
                          <a:pt x="462" y="1211"/>
                        </a:lnTo>
                        <a:lnTo>
                          <a:pt x="512" y="1252"/>
                        </a:lnTo>
                        <a:lnTo>
                          <a:pt x="530" y="1279"/>
                        </a:lnTo>
                        <a:lnTo>
                          <a:pt x="566" y="1292"/>
                        </a:lnTo>
                        <a:lnTo>
                          <a:pt x="638" y="1333"/>
                        </a:lnTo>
                        <a:lnTo>
                          <a:pt x="656" y="1358"/>
                        </a:lnTo>
                        <a:lnTo>
                          <a:pt x="656" y="892"/>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3" name="Freeform 69"/>
                  <p:cNvSpPr>
                    <a:spLocks/>
                  </p:cNvSpPr>
                  <p:nvPr/>
                </p:nvSpPr>
                <p:spPr bwMode="auto">
                  <a:xfrm>
                    <a:off x="1821" y="1964"/>
                    <a:ext cx="1090" cy="679"/>
                  </a:xfrm>
                  <a:custGeom>
                    <a:avLst/>
                    <a:gdLst>
                      <a:gd name="T0" fmla="*/ 2181 w 2181"/>
                      <a:gd name="T1" fmla="*/ 0 h 1358"/>
                      <a:gd name="T2" fmla="*/ 0 w 2181"/>
                      <a:gd name="T3" fmla="*/ 892 h 1358"/>
                      <a:gd name="T4" fmla="*/ 0 w 2181"/>
                      <a:gd name="T5" fmla="*/ 1358 h 1358"/>
                      <a:gd name="T6" fmla="*/ 2181 w 2181"/>
                      <a:gd name="T7" fmla="*/ 466 h 1358"/>
                      <a:gd name="T8" fmla="*/ 2181 w 2181"/>
                      <a:gd name="T9" fmla="*/ 0 h 1358"/>
                    </a:gdLst>
                    <a:ahLst/>
                    <a:cxnLst>
                      <a:cxn ang="0">
                        <a:pos x="T0" y="T1"/>
                      </a:cxn>
                      <a:cxn ang="0">
                        <a:pos x="T2" y="T3"/>
                      </a:cxn>
                      <a:cxn ang="0">
                        <a:pos x="T4" y="T5"/>
                      </a:cxn>
                      <a:cxn ang="0">
                        <a:pos x="T6" y="T7"/>
                      </a:cxn>
                      <a:cxn ang="0">
                        <a:pos x="T8" y="T9"/>
                      </a:cxn>
                    </a:cxnLst>
                    <a:rect l="0" t="0" r="r" b="b"/>
                    <a:pathLst>
                      <a:path w="2181" h="1358">
                        <a:moveTo>
                          <a:pt x="2181" y="0"/>
                        </a:moveTo>
                        <a:lnTo>
                          <a:pt x="0" y="892"/>
                        </a:lnTo>
                        <a:lnTo>
                          <a:pt x="0" y="1358"/>
                        </a:lnTo>
                        <a:lnTo>
                          <a:pt x="2181" y="466"/>
                        </a:lnTo>
                        <a:lnTo>
                          <a:pt x="2181"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4" name="Freeform 70"/>
                  <p:cNvSpPr>
                    <a:spLocks/>
                  </p:cNvSpPr>
                  <p:nvPr/>
                </p:nvSpPr>
                <p:spPr bwMode="auto">
                  <a:xfrm>
                    <a:off x="1484" y="1910"/>
                    <a:ext cx="1427" cy="500"/>
                  </a:xfrm>
                  <a:custGeom>
                    <a:avLst/>
                    <a:gdLst>
                      <a:gd name="T0" fmla="*/ 656 w 2855"/>
                      <a:gd name="T1" fmla="*/ 1000 h 1000"/>
                      <a:gd name="T2" fmla="*/ 638 w 2855"/>
                      <a:gd name="T3" fmla="*/ 974 h 1000"/>
                      <a:gd name="T4" fmla="*/ 566 w 2855"/>
                      <a:gd name="T5" fmla="*/ 934 h 1000"/>
                      <a:gd name="T6" fmla="*/ 530 w 2855"/>
                      <a:gd name="T7" fmla="*/ 921 h 1000"/>
                      <a:gd name="T8" fmla="*/ 512 w 2855"/>
                      <a:gd name="T9" fmla="*/ 895 h 1000"/>
                      <a:gd name="T10" fmla="*/ 462 w 2855"/>
                      <a:gd name="T11" fmla="*/ 854 h 1000"/>
                      <a:gd name="T12" fmla="*/ 426 w 2855"/>
                      <a:gd name="T13" fmla="*/ 841 h 1000"/>
                      <a:gd name="T14" fmla="*/ 408 w 2855"/>
                      <a:gd name="T15" fmla="*/ 813 h 1000"/>
                      <a:gd name="T16" fmla="*/ 354 w 2855"/>
                      <a:gd name="T17" fmla="*/ 775 h 1000"/>
                      <a:gd name="T18" fmla="*/ 336 w 2855"/>
                      <a:gd name="T19" fmla="*/ 762 h 1000"/>
                      <a:gd name="T20" fmla="*/ 300 w 2855"/>
                      <a:gd name="T21" fmla="*/ 734 h 1000"/>
                      <a:gd name="T22" fmla="*/ 264 w 2855"/>
                      <a:gd name="T23" fmla="*/ 694 h 1000"/>
                      <a:gd name="T24" fmla="*/ 247 w 2855"/>
                      <a:gd name="T25" fmla="*/ 666 h 1000"/>
                      <a:gd name="T26" fmla="*/ 231 w 2855"/>
                      <a:gd name="T27" fmla="*/ 640 h 1000"/>
                      <a:gd name="T28" fmla="*/ 177 w 2855"/>
                      <a:gd name="T29" fmla="*/ 600 h 1000"/>
                      <a:gd name="T30" fmla="*/ 159 w 2855"/>
                      <a:gd name="T31" fmla="*/ 574 h 1000"/>
                      <a:gd name="T32" fmla="*/ 159 w 2855"/>
                      <a:gd name="T33" fmla="*/ 561 h 1000"/>
                      <a:gd name="T34" fmla="*/ 123 w 2855"/>
                      <a:gd name="T35" fmla="*/ 507 h 1000"/>
                      <a:gd name="T36" fmla="*/ 105 w 2855"/>
                      <a:gd name="T37" fmla="*/ 480 h 1000"/>
                      <a:gd name="T38" fmla="*/ 87 w 2855"/>
                      <a:gd name="T39" fmla="*/ 467 h 1000"/>
                      <a:gd name="T40" fmla="*/ 69 w 2855"/>
                      <a:gd name="T41" fmla="*/ 414 h 1000"/>
                      <a:gd name="T42" fmla="*/ 51 w 2855"/>
                      <a:gd name="T43" fmla="*/ 386 h 1000"/>
                      <a:gd name="T44" fmla="*/ 51 w 2855"/>
                      <a:gd name="T45" fmla="*/ 373 h 1000"/>
                      <a:gd name="T46" fmla="*/ 35 w 2855"/>
                      <a:gd name="T47" fmla="*/ 319 h 1000"/>
                      <a:gd name="T48" fmla="*/ 17 w 2855"/>
                      <a:gd name="T49" fmla="*/ 294 h 1000"/>
                      <a:gd name="T50" fmla="*/ 17 w 2855"/>
                      <a:gd name="T51" fmla="*/ 268 h 1000"/>
                      <a:gd name="T52" fmla="*/ 0 w 2855"/>
                      <a:gd name="T53" fmla="*/ 227 h 1000"/>
                      <a:gd name="T54" fmla="*/ 0 w 2855"/>
                      <a:gd name="T55" fmla="*/ 201 h 1000"/>
                      <a:gd name="T56" fmla="*/ 0 w 2855"/>
                      <a:gd name="T57" fmla="*/ 173 h 1000"/>
                      <a:gd name="T58" fmla="*/ 0 w 2855"/>
                      <a:gd name="T59" fmla="*/ 135 h 1000"/>
                      <a:gd name="T60" fmla="*/ 0 w 2855"/>
                      <a:gd name="T61" fmla="*/ 108 h 1000"/>
                      <a:gd name="T62" fmla="*/ 0 w 2855"/>
                      <a:gd name="T63" fmla="*/ 80 h 1000"/>
                      <a:gd name="T64" fmla="*/ 0 w 2855"/>
                      <a:gd name="T65" fmla="*/ 26 h 1000"/>
                      <a:gd name="T66" fmla="*/ 0 w 2855"/>
                      <a:gd name="T67" fmla="*/ 0 h 1000"/>
                      <a:gd name="T68" fmla="*/ 2855 w 2855"/>
                      <a:gd name="T69" fmla="*/ 108 h 1000"/>
                      <a:gd name="T70" fmla="*/ 656 w 2855"/>
                      <a:gd name="T7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5" h="1000">
                        <a:moveTo>
                          <a:pt x="656" y="1000"/>
                        </a:moveTo>
                        <a:lnTo>
                          <a:pt x="638" y="974"/>
                        </a:lnTo>
                        <a:lnTo>
                          <a:pt x="566" y="934"/>
                        </a:lnTo>
                        <a:lnTo>
                          <a:pt x="530" y="921"/>
                        </a:lnTo>
                        <a:lnTo>
                          <a:pt x="512" y="895"/>
                        </a:lnTo>
                        <a:lnTo>
                          <a:pt x="462" y="854"/>
                        </a:lnTo>
                        <a:lnTo>
                          <a:pt x="426" y="841"/>
                        </a:lnTo>
                        <a:lnTo>
                          <a:pt x="408" y="813"/>
                        </a:lnTo>
                        <a:lnTo>
                          <a:pt x="354" y="775"/>
                        </a:lnTo>
                        <a:lnTo>
                          <a:pt x="336" y="762"/>
                        </a:lnTo>
                        <a:lnTo>
                          <a:pt x="300" y="734"/>
                        </a:lnTo>
                        <a:lnTo>
                          <a:pt x="264" y="694"/>
                        </a:lnTo>
                        <a:lnTo>
                          <a:pt x="247" y="666"/>
                        </a:lnTo>
                        <a:lnTo>
                          <a:pt x="231" y="640"/>
                        </a:lnTo>
                        <a:lnTo>
                          <a:pt x="177" y="600"/>
                        </a:lnTo>
                        <a:lnTo>
                          <a:pt x="159" y="574"/>
                        </a:lnTo>
                        <a:lnTo>
                          <a:pt x="159" y="561"/>
                        </a:lnTo>
                        <a:lnTo>
                          <a:pt x="123" y="507"/>
                        </a:lnTo>
                        <a:lnTo>
                          <a:pt x="105" y="480"/>
                        </a:lnTo>
                        <a:lnTo>
                          <a:pt x="87" y="467"/>
                        </a:lnTo>
                        <a:lnTo>
                          <a:pt x="69" y="414"/>
                        </a:lnTo>
                        <a:lnTo>
                          <a:pt x="51" y="386"/>
                        </a:lnTo>
                        <a:lnTo>
                          <a:pt x="51" y="373"/>
                        </a:lnTo>
                        <a:lnTo>
                          <a:pt x="35" y="319"/>
                        </a:lnTo>
                        <a:lnTo>
                          <a:pt x="17" y="294"/>
                        </a:lnTo>
                        <a:lnTo>
                          <a:pt x="17" y="268"/>
                        </a:lnTo>
                        <a:lnTo>
                          <a:pt x="0" y="227"/>
                        </a:lnTo>
                        <a:lnTo>
                          <a:pt x="0" y="201"/>
                        </a:lnTo>
                        <a:lnTo>
                          <a:pt x="0" y="173"/>
                        </a:lnTo>
                        <a:lnTo>
                          <a:pt x="0" y="135"/>
                        </a:lnTo>
                        <a:lnTo>
                          <a:pt x="0" y="108"/>
                        </a:lnTo>
                        <a:lnTo>
                          <a:pt x="0" y="80"/>
                        </a:lnTo>
                        <a:lnTo>
                          <a:pt x="0" y="26"/>
                        </a:lnTo>
                        <a:lnTo>
                          <a:pt x="0" y="0"/>
                        </a:lnTo>
                        <a:lnTo>
                          <a:pt x="2855" y="108"/>
                        </a:lnTo>
                        <a:lnTo>
                          <a:pt x="656" y="100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415" name="Freeform 71"/>
                <p:cNvSpPr>
                  <a:spLocks/>
                </p:cNvSpPr>
                <p:nvPr/>
              </p:nvSpPr>
              <p:spPr bwMode="auto">
                <a:xfrm>
                  <a:off x="2827" y="1223"/>
                  <a:ext cx="426" cy="872"/>
                </a:xfrm>
                <a:custGeom>
                  <a:avLst/>
                  <a:gdLst>
                    <a:gd name="T0" fmla="*/ 844 w 852"/>
                    <a:gd name="T1" fmla="*/ 1277 h 1744"/>
                    <a:gd name="T2" fmla="*/ 0 w 852"/>
                    <a:gd name="T3" fmla="*/ 0 h 1744"/>
                    <a:gd name="T4" fmla="*/ 8 w 852"/>
                    <a:gd name="T5" fmla="*/ 467 h 1744"/>
                    <a:gd name="T6" fmla="*/ 852 w 852"/>
                    <a:gd name="T7" fmla="*/ 1744 h 1744"/>
                    <a:gd name="T8" fmla="*/ 844 w 852"/>
                    <a:gd name="T9" fmla="*/ 1277 h 1744"/>
                  </a:gdLst>
                  <a:ahLst/>
                  <a:cxnLst>
                    <a:cxn ang="0">
                      <a:pos x="T0" y="T1"/>
                    </a:cxn>
                    <a:cxn ang="0">
                      <a:pos x="T2" y="T3"/>
                    </a:cxn>
                    <a:cxn ang="0">
                      <a:pos x="T4" y="T5"/>
                    </a:cxn>
                    <a:cxn ang="0">
                      <a:pos x="T6" y="T7"/>
                    </a:cxn>
                    <a:cxn ang="0">
                      <a:pos x="T8" y="T9"/>
                    </a:cxn>
                  </a:cxnLst>
                  <a:rect l="0" t="0" r="r" b="b"/>
                  <a:pathLst>
                    <a:path w="852" h="1744">
                      <a:moveTo>
                        <a:pt x="844" y="1277"/>
                      </a:moveTo>
                      <a:lnTo>
                        <a:pt x="0" y="0"/>
                      </a:lnTo>
                      <a:lnTo>
                        <a:pt x="8" y="467"/>
                      </a:lnTo>
                      <a:lnTo>
                        <a:pt x="852" y="1744"/>
                      </a:lnTo>
                      <a:lnTo>
                        <a:pt x="844" y="1277"/>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6" name="Freeform 72"/>
                <p:cNvSpPr>
                  <a:spLocks/>
                </p:cNvSpPr>
                <p:nvPr/>
              </p:nvSpPr>
              <p:spPr bwMode="auto">
                <a:xfrm>
                  <a:off x="3249" y="1203"/>
                  <a:ext cx="380" cy="892"/>
                </a:xfrm>
                <a:custGeom>
                  <a:avLst/>
                  <a:gdLst>
                    <a:gd name="T0" fmla="*/ 0 w 761"/>
                    <a:gd name="T1" fmla="*/ 1318 h 1785"/>
                    <a:gd name="T2" fmla="*/ 752 w 761"/>
                    <a:gd name="T3" fmla="*/ 0 h 1785"/>
                    <a:gd name="T4" fmla="*/ 761 w 761"/>
                    <a:gd name="T5" fmla="*/ 466 h 1785"/>
                    <a:gd name="T6" fmla="*/ 8 w 761"/>
                    <a:gd name="T7" fmla="*/ 1785 h 1785"/>
                    <a:gd name="T8" fmla="*/ 0 w 761"/>
                    <a:gd name="T9" fmla="*/ 1318 h 1785"/>
                  </a:gdLst>
                  <a:ahLst/>
                  <a:cxnLst>
                    <a:cxn ang="0">
                      <a:pos x="T0" y="T1"/>
                    </a:cxn>
                    <a:cxn ang="0">
                      <a:pos x="T2" y="T3"/>
                    </a:cxn>
                    <a:cxn ang="0">
                      <a:pos x="T4" y="T5"/>
                    </a:cxn>
                    <a:cxn ang="0">
                      <a:pos x="T6" y="T7"/>
                    </a:cxn>
                    <a:cxn ang="0">
                      <a:pos x="T8" y="T9"/>
                    </a:cxn>
                  </a:cxnLst>
                  <a:rect l="0" t="0" r="r" b="b"/>
                  <a:pathLst>
                    <a:path w="761" h="1785">
                      <a:moveTo>
                        <a:pt x="0" y="1318"/>
                      </a:moveTo>
                      <a:lnTo>
                        <a:pt x="752" y="0"/>
                      </a:lnTo>
                      <a:lnTo>
                        <a:pt x="761" y="466"/>
                      </a:lnTo>
                      <a:lnTo>
                        <a:pt x="8" y="1785"/>
                      </a:lnTo>
                      <a:lnTo>
                        <a:pt x="0" y="1318"/>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7" name="Freeform 73"/>
                <p:cNvSpPr>
                  <a:spLocks/>
                </p:cNvSpPr>
                <p:nvPr/>
              </p:nvSpPr>
              <p:spPr bwMode="auto">
                <a:xfrm>
                  <a:off x="2827" y="1166"/>
                  <a:ext cx="798" cy="696"/>
                </a:xfrm>
                <a:custGeom>
                  <a:avLst/>
                  <a:gdLst>
                    <a:gd name="T0" fmla="*/ 0 w 1596"/>
                    <a:gd name="T1" fmla="*/ 100 h 1391"/>
                    <a:gd name="T2" fmla="*/ 28 w 1596"/>
                    <a:gd name="T3" fmla="*/ 87 h 1391"/>
                    <a:gd name="T4" fmla="*/ 119 w 1596"/>
                    <a:gd name="T5" fmla="*/ 70 h 1391"/>
                    <a:gd name="T6" fmla="*/ 149 w 1596"/>
                    <a:gd name="T7" fmla="*/ 70 h 1391"/>
                    <a:gd name="T8" fmla="*/ 193 w 1596"/>
                    <a:gd name="T9" fmla="*/ 56 h 1391"/>
                    <a:gd name="T10" fmla="*/ 281 w 1596"/>
                    <a:gd name="T11" fmla="*/ 41 h 1391"/>
                    <a:gd name="T12" fmla="*/ 312 w 1596"/>
                    <a:gd name="T13" fmla="*/ 41 h 1391"/>
                    <a:gd name="T14" fmla="*/ 358 w 1596"/>
                    <a:gd name="T15" fmla="*/ 39 h 1391"/>
                    <a:gd name="T16" fmla="*/ 401 w 1596"/>
                    <a:gd name="T17" fmla="*/ 26 h 1391"/>
                    <a:gd name="T18" fmla="*/ 476 w 1596"/>
                    <a:gd name="T19" fmla="*/ 24 h 1391"/>
                    <a:gd name="T20" fmla="*/ 522 w 1596"/>
                    <a:gd name="T21" fmla="*/ 23 h 1391"/>
                    <a:gd name="T22" fmla="*/ 566 w 1596"/>
                    <a:gd name="T23" fmla="*/ 10 h 1391"/>
                    <a:gd name="T24" fmla="*/ 654 w 1596"/>
                    <a:gd name="T25" fmla="*/ 8 h 1391"/>
                    <a:gd name="T26" fmla="*/ 685 w 1596"/>
                    <a:gd name="T27" fmla="*/ 6 h 1391"/>
                    <a:gd name="T28" fmla="*/ 730 w 1596"/>
                    <a:gd name="T29" fmla="*/ 6 h 1391"/>
                    <a:gd name="T30" fmla="*/ 819 w 1596"/>
                    <a:gd name="T31" fmla="*/ 5 h 1391"/>
                    <a:gd name="T32" fmla="*/ 864 w 1596"/>
                    <a:gd name="T33" fmla="*/ 3 h 1391"/>
                    <a:gd name="T34" fmla="*/ 895 w 1596"/>
                    <a:gd name="T35" fmla="*/ 3 h 1391"/>
                    <a:gd name="T36" fmla="*/ 939 w 1596"/>
                    <a:gd name="T37" fmla="*/ 1 h 1391"/>
                    <a:gd name="T38" fmla="*/ 1027 w 1596"/>
                    <a:gd name="T39" fmla="*/ 0 h 1391"/>
                    <a:gd name="T40" fmla="*/ 1073 w 1596"/>
                    <a:gd name="T41" fmla="*/ 0 h 1391"/>
                    <a:gd name="T42" fmla="*/ 1104 w 1596"/>
                    <a:gd name="T43" fmla="*/ 13 h 1391"/>
                    <a:gd name="T44" fmla="*/ 1192 w 1596"/>
                    <a:gd name="T45" fmla="*/ 11 h 1391"/>
                    <a:gd name="T46" fmla="*/ 1237 w 1596"/>
                    <a:gd name="T47" fmla="*/ 10 h 1391"/>
                    <a:gd name="T48" fmla="*/ 1268 w 1596"/>
                    <a:gd name="T49" fmla="*/ 23 h 1391"/>
                    <a:gd name="T50" fmla="*/ 1358 w 1596"/>
                    <a:gd name="T51" fmla="*/ 21 h 1391"/>
                    <a:gd name="T52" fmla="*/ 1402 w 1596"/>
                    <a:gd name="T53" fmla="*/ 34 h 1391"/>
                    <a:gd name="T54" fmla="*/ 1431 w 1596"/>
                    <a:gd name="T55" fmla="*/ 34 h 1391"/>
                    <a:gd name="T56" fmla="*/ 1477 w 1596"/>
                    <a:gd name="T57" fmla="*/ 46 h 1391"/>
                    <a:gd name="T58" fmla="*/ 1569 w 1596"/>
                    <a:gd name="T59" fmla="*/ 57 h 1391"/>
                    <a:gd name="T60" fmla="*/ 1596 w 1596"/>
                    <a:gd name="T61" fmla="*/ 57 h 1391"/>
                    <a:gd name="T62" fmla="*/ 844 w 1596"/>
                    <a:gd name="T63" fmla="*/ 1391 h 1391"/>
                    <a:gd name="T64" fmla="*/ 0 w 1596"/>
                    <a:gd name="T65" fmla="*/ 10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6" h="1391">
                      <a:moveTo>
                        <a:pt x="0" y="100"/>
                      </a:moveTo>
                      <a:lnTo>
                        <a:pt x="28" y="87"/>
                      </a:lnTo>
                      <a:lnTo>
                        <a:pt x="119" y="70"/>
                      </a:lnTo>
                      <a:lnTo>
                        <a:pt x="149" y="70"/>
                      </a:lnTo>
                      <a:lnTo>
                        <a:pt x="193" y="56"/>
                      </a:lnTo>
                      <a:lnTo>
                        <a:pt x="281" y="41"/>
                      </a:lnTo>
                      <a:lnTo>
                        <a:pt x="312" y="41"/>
                      </a:lnTo>
                      <a:lnTo>
                        <a:pt x="358" y="39"/>
                      </a:lnTo>
                      <a:lnTo>
                        <a:pt x="401" y="26"/>
                      </a:lnTo>
                      <a:lnTo>
                        <a:pt x="476" y="24"/>
                      </a:lnTo>
                      <a:lnTo>
                        <a:pt x="522" y="23"/>
                      </a:lnTo>
                      <a:lnTo>
                        <a:pt x="566" y="10"/>
                      </a:lnTo>
                      <a:lnTo>
                        <a:pt x="654" y="8"/>
                      </a:lnTo>
                      <a:lnTo>
                        <a:pt x="685" y="6"/>
                      </a:lnTo>
                      <a:lnTo>
                        <a:pt x="730" y="6"/>
                      </a:lnTo>
                      <a:lnTo>
                        <a:pt x="819" y="5"/>
                      </a:lnTo>
                      <a:lnTo>
                        <a:pt x="864" y="3"/>
                      </a:lnTo>
                      <a:lnTo>
                        <a:pt x="895" y="3"/>
                      </a:lnTo>
                      <a:lnTo>
                        <a:pt x="939" y="1"/>
                      </a:lnTo>
                      <a:lnTo>
                        <a:pt x="1027" y="0"/>
                      </a:lnTo>
                      <a:lnTo>
                        <a:pt x="1073" y="0"/>
                      </a:lnTo>
                      <a:lnTo>
                        <a:pt x="1104" y="13"/>
                      </a:lnTo>
                      <a:lnTo>
                        <a:pt x="1192" y="11"/>
                      </a:lnTo>
                      <a:lnTo>
                        <a:pt x="1237" y="10"/>
                      </a:lnTo>
                      <a:lnTo>
                        <a:pt x="1268" y="23"/>
                      </a:lnTo>
                      <a:lnTo>
                        <a:pt x="1358" y="21"/>
                      </a:lnTo>
                      <a:lnTo>
                        <a:pt x="1402" y="34"/>
                      </a:lnTo>
                      <a:lnTo>
                        <a:pt x="1431" y="34"/>
                      </a:lnTo>
                      <a:lnTo>
                        <a:pt x="1477" y="46"/>
                      </a:lnTo>
                      <a:lnTo>
                        <a:pt x="1569" y="57"/>
                      </a:lnTo>
                      <a:lnTo>
                        <a:pt x="1596" y="57"/>
                      </a:lnTo>
                      <a:lnTo>
                        <a:pt x="844" y="1391"/>
                      </a:lnTo>
                      <a:lnTo>
                        <a:pt x="0" y="100"/>
                      </a:lnTo>
                      <a:close/>
                    </a:path>
                  </a:pathLst>
                </a:custGeom>
                <a:solidFill>
                  <a:srgbClr val="FFFF99"/>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8" name="Freeform 74"/>
                <p:cNvSpPr>
                  <a:spLocks/>
                </p:cNvSpPr>
                <p:nvPr/>
              </p:nvSpPr>
              <p:spPr bwMode="auto">
                <a:xfrm>
                  <a:off x="3270" y="1631"/>
                  <a:ext cx="1134" cy="481"/>
                </a:xfrm>
                <a:custGeom>
                  <a:avLst/>
                  <a:gdLst>
                    <a:gd name="T0" fmla="*/ 0 w 2268"/>
                    <a:gd name="T1" fmla="*/ 495 h 963"/>
                    <a:gd name="T2" fmla="*/ 2260 w 2268"/>
                    <a:gd name="T3" fmla="*/ 0 h 963"/>
                    <a:gd name="T4" fmla="*/ 2268 w 2268"/>
                    <a:gd name="T5" fmla="*/ 467 h 963"/>
                    <a:gd name="T6" fmla="*/ 8 w 2268"/>
                    <a:gd name="T7" fmla="*/ 963 h 963"/>
                    <a:gd name="T8" fmla="*/ 0 w 2268"/>
                    <a:gd name="T9" fmla="*/ 495 h 963"/>
                  </a:gdLst>
                  <a:ahLst/>
                  <a:cxnLst>
                    <a:cxn ang="0">
                      <a:pos x="T0" y="T1"/>
                    </a:cxn>
                    <a:cxn ang="0">
                      <a:pos x="T2" y="T3"/>
                    </a:cxn>
                    <a:cxn ang="0">
                      <a:pos x="T4" y="T5"/>
                    </a:cxn>
                    <a:cxn ang="0">
                      <a:pos x="T6" y="T7"/>
                    </a:cxn>
                    <a:cxn ang="0">
                      <a:pos x="T8" y="T9"/>
                    </a:cxn>
                  </a:cxnLst>
                  <a:rect l="0" t="0" r="r" b="b"/>
                  <a:pathLst>
                    <a:path w="2268" h="963">
                      <a:moveTo>
                        <a:pt x="0" y="495"/>
                      </a:moveTo>
                      <a:lnTo>
                        <a:pt x="2260" y="0"/>
                      </a:lnTo>
                      <a:lnTo>
                        <a:pt x="2268" y="467"/>
                      </a:lnTo>
                      <a:lnTo>
                        <a:pt x="8" y="963"/>
                      </a:lnTo>
                      <a:lnTo>
                        <a:pt x="0" y="495"/>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19" name="Freeform 75"/>
                <p:cNvSpPr>
                  <a:spLocks/>
                </p:cNvSpPr>
                <p:nvPr/>
              </p:nvSpPr>
              <p:spPr bwMode="auto">
                <a:xfrm>
                  <a:off x="3270" y="1212"/>
                  <a:ext cx="1130" cy="667"/>
                </a:xfrm>
                <a:custGeom>
                  <a:avLst/>
                  <a:gdLst>
                    <a:gd name="T0" fmla="*/ 752 w 2260"/>
                    <a:gd name="T1" fmla="*/ 0 h 1334"/>
                    <a:gd name="T2" fmla="*/ 798 w 2260"/>
                    <a:gd name="T3" fmla="*/ 13 h 1334"/>
                    <a:gd name="T4" fmla="*/ 873 w 2260"/>
                    <a:gd name="T5" fmla="*/ 25 h 1334"/>
                    <a:gd name="T6" fmla="*/ 917 w 2260"/>
                    <a:gd name="T7" fmla="*/ 38 h 1334"/>
                    <a:gd name="T8" fmla="*/ 948 w 2260"/>
                    <a:gd name="T9" fmla="*/ 51 h 1334"/>
                    <a:gd name="T10" fmla="*/ 1023 w 2260"/>
                    <a:gd name="T11" fmla="*/ 63 h 1334"/>
                    <a:gd name="T12" fmla="*/ 1069 w 2260"/>
                    <a:gd name="T13" fmla="*/ 74 h 1334"/>
                    <a:gd name="T14" fmla="*/ 1097 w 2260"/>
                    <a:gd name="T15" fmla="*/ 86 h 1334"/>
                    <a:gd name="T16" fmla="*/ 1172 w 2260"/>
                    <a:gd name="T17" fmla="*/ 112 h 1334"/>
                    <a:gd name="T18" fmla="*/ 1218 w 2260"/>
                    <a:gd name="T19" fmla="*/ 125 h 1334"/>
                    <a:gd name="T20" fmla="*/ 1249 w 2260"/>
                    <a:gd name="T21" fmla="*/ 138 h 1334"/>
                    <a:gd name="T22" fmla="*/ 1323 w 2260"/>
                    <a:gd name="T23" fmla="*/ 163 h 1334"/>
                    <a:gd name="T24" fmla="*/ 1354 w 2260"/>
                    <a:gd name="T25" fmla="*/ 176 h 1334"/>
                    <a:gd name="T26" fmla="*/ 1383 w 2260"/>
                    <a:gd name="T27" fmla="*/ 189 h 1334"/>
                    <a:gd name="T28" fmla="*/ 1459 w 2260"/>
                    <a:gd name="T29" fmla="*/ 214 h 1334"/>
                    <a:gd name="T30" fmla="*/ 1488 w 2260"/>
                    <a:gd name="T31" fmla="*/ 226 h 1334"/>
                    <a:gd name="T32" fmla="*/ 1517 w 2260"/>
                    <a:gd name="T33" fmla="*/ 239 h 1334"/>
                    <a:gd name="T34" fmla="*/ 1580 w 2260"/>
                    <a:gd name="T35" fmla="*/ 265 h 1334"/>
                    <a:gd name="T36" fmla="*/ 1625 w 2260"/>
                    <a:gd name="T37" fmla="*/ 291 h 1334"/>
                    <a:gd name="T38" fmla="*/ 1655 w 2260"/>
                    <a:gd name="T39" fmla="*/ 303 h 1334"/>
                    <a:gd name="T40" fmla="*/ 1714 w 2260"/>
                    <a:gd name="T41" fmla="*/ 342 h 1334"/>
                    <a:gd name="T42" fmla="*/ 1730 w 2260"/>
                    <a:gd name="T43" fmla="*/ 355 h 1334"/>
                    <a:gd name="T44" fmla="*/ 1759 w 2260"/>
                    <a:gd name="T45" fmla="*/ 369 h 1334"/>
                    <a:gd name="T46" fmla="*/ 1822 w 2260"/>
                    <a:gd name="T47" fmla="*/ 406 h 1334"/>
                    <a:gd name="T48" fmla="*/ 1851 w 2260"/>
                    <a:gd name="T49" fmla="*/ 420 h 1334"/>
                    <a:gd name="T50" fmla="*/ 1880 w 2260"/>
                    <a:gd name="T51" fmla="*/ 446 h 1334"/>
                    <a:gd name="T52" fmla="*/ 1926 w 2260"/>
                    <a:gd name="T53" fmla="*/ 485 h 1334"/>
                    <a:gd name="T54" fmla="*/ 1956 w 2260"/>
                    <a:gd name="T55" fmla="*/ 499 h 1334"/>
                    <a:gd name="T56" fmla="*/ 1972 w 2260"/>
                    <a:gd name="T57" fmla="*/ 525 h 1334"/>
                    <a:gd name="T58" fmla="*/ 2018 w 2260"/>
                    <a:gd name="T59" fmla="*/ 563 h 1334"/>
                    <a:gd name="T60" fmla="*/ 2049 w 2260"/>
                    <a:gd name="T61" fmla="*/ 576 h 1334"/>
                    <a:gd name="T62" fmla="*/ 2062 w 2260"/>
                    <a:gd name="T63" fmla="*/ 602 h 1334"/>
                    <a:gd name="T64" fmla="*/ 2108 w 2260"/>
                    <a:gd name="T65" fmla="*/ 642 h 1334"/>
                    <a:gd name="T66" fmla="*/ 2123 w 2260"/>
                    <a:gd name="T67" fmla="*/ 668 h 1334"/>
                    <a:gd name="T68" fmla="*/ 2139 w 2260"/>
                    <a:gd name="T69" fmla="*/ 681 h 1334"/>
                    <a:gd name="T70" fmla="*/ 2185 w 2260"/>
                    <a:gd name="T71" fmla="*/ 719 h 1334"/>
                    <a:gd name="T72" fmla="*/ 2199 w 2260"/>
                    <a:gd name="T73" fmla="*/ 745 h 1334"/>
                    <a:gd name="T74" fmla="*/ 2216 w 2260"/>
                    <a:gd name="T75" fmla="*/ 773 h 1334"/>
                    <a:gd name="T76" fmla="*/ 2247 w 2260"/>
                    <a:gd name="T77" fmla="*/ 813 h 1334"/>
                    <a:gd name="T78" fmla="*/ 2260 w 2260"/>
                    <a:gd name="T79" fmla="*/ 839 h 1334"/>
                    <a:gd name="T80" fmla="*/ 0 w 2260"/>
                    <a:gd name="T81" fmla="*/ 1334 h 1334"/>
                    <a:gd name="T82" fmla="*/ 752 w 2260"/>
                    <a:gd name="T83"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0" h="1334">
                      <a:moveTo>
                        <a:pt x="752" y="0"/>
                      </a:moveTo>
                      <a:lnTo>
                        <a:pt x="798" y="13"/>
                      </a:lnTo>
                      <a:lnTo>
                        <a:pt x="873" y="25"/>
                      </a:lnTo>
                      <a:lnTo>
                        <a:pt x="917" y="38"/>
                      </a:lnTo>
                      <a:lnTo>
                        <a:pt x="948" y="51"/>
                      </a:lnTo>
                      <a:lnTo>
                        <a:pt x="1023" y="63"/>
                      </a:lnTo>
                      <a:lnTo>
                        <a:pt x="1069" y="74"/>
                      </a:lnTo>
                      <a:lnTo>
                        <a:pt x="1097" y="86"/>
                      </a:lnTo>
                      <a:lnTo>
                        <a:pt x="1172" y="112"/>
                      </a:lnTo>
                      <a:lnTo>
                        <a:pt x="1218" y="125"/>
                      </a:lnTo>
                      <a:lnTo>
                        <a:pt x="1249" y="138"/>
                      </a:lnTo>
                      <a:lnTo>
                        <a:pt x="1323" y="163"/>
                      </a:lnTo>
                      <a:lnTo>
                        <a:pt x="1354" y="176"/>
                      </a:lnTo>
                      <a:lnTo>
                        <a:pt x="1383" y="189"/>
                      </a:lnTo>
                      <a:lnTo>
                        <a:pt x="1459" y="214"/>
                      </a:lnTo>
                      <a:lnTo>
                        <a:pt x="1488" y="226"/>
                      </a:lnTo>
                      <a:lnTo>
                        <a:pt x="1517" y="239"/>
                      </a:lnTo>
                      <a:lnTo>
                        <a:pt x="1580" y="265"/>
                      </a:lnTo>
                      <a:lnTo>
                        <a:pt x="1625" y="291"/>
                      </a:lnTo>
                      <a:lnTo>
                        <a:pt x="1655" y="303"/>
                      </a:lnTo>
                      <a:lnTo>
                        <a:pt x="1714" y="342"/>
                      </a:lnTo>
                      <a:lnTo>
                        <a:pt x="1730" y="355"/>
                      </a:lnTo>
                      <a:lnTo>
                        <a:pt x="1759" y="369"/>
                      </a:lnTo>
                      <a:lnTo>
                        <a:pt x="1822" y="406"/>
                      </a:lnTo>
                      <a:lnTo>
                        <a:pt x="1851" y="420"/>
                      </a:lnTo>
                      <a:lnTo>
                        <a:pt x="1880" y="446"/>
                      </a:lnTo>
                      <a:lnTo>
                        <a:pt x="1926" y="485"/>
                      </a:lnTo>
                      <a:lnTo>
                        <a:pt x="1956" y="499"/>
                      </a:lnTo>
                      <a:lnTo>
                        <a:pt x="1972" y="525"/>
                      </a:lnTo>
                      <a:lnTo>
                        <a:pt x="2018" y="563"/>
                      </a:lnTo>
                      <a:lnTo>
                        <a:pt x="2049" y="576"/>
                      </a:lnTo>
                      <a:lnTo>
                        <a:pt x="2062" y="602"/>
                      </a:lnTo>
                      <a:lnTo>
                        <a:pt x="2108" y="642"/>
                      </a:lnTo>
                      <a:lnTo>
                        <a:pt x="2123" y="668"/>
                      </a:lnTo>
                      <a:lnTo>
                        <a:pt x="2139" y="681"/>
                      </a:lnTo>
                      <a:lnTo>
                        <a:pt x="2185" y="719"/>
                      </a:lnTo>
                      <a:lnTo>
                        <a:pt x="2199" y="745"/>
                      </a:lnTo>
                      <a:lnTo>
                        <a:pt x="2216" y="773"/>
                      </a:lnTo>
                      <a:lnTo>
                        <a:pt x="2247" y="813"/>
                      </a:lnTo>
                      <a:lnTo>
                        <a:pt x="2260" y="839"/>
                      </a:lnTo>
                      <a:lnTo>
                        <a:pt x="0" y="1334"/>
                      </a:lnTo>
                      <a:lnTo>
                        <a:pt x="752" y="0"/>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20" name="Freeform 76"/>
                <p:cNvSpPr>
                  <a:spLocks/>
                </p:cNvSpPr>
                <p:nvPr/>
              </p:nvSpPr>
              <p:spPr bwMode="auto">
                <a:xfrm>
                  <a:off x="3306" y="1671"/>
                  <a:ext cx="1156" cy="442"/>
                </a:xfrm>
                <a:custGeom>
                  <a:avLst/>
                  <a:gdLst>
                    <a:gd name="T0" fmla="*/ 0 w 2312"/>
                    <a:gd name="T1" fmla="*/ 416 h 883"/>
                    <a:gd name="T2" fmla="*/ 2304 w 2312"/>
                    <a:gd name="T3" fmla="*/ 0 h 883"/>
                    <a:gd name="T4" fmla="*/ 2312 w 2312"/>
                    <a:gd name="T5" fmla="*/ 467 h 883"/>
                    <a:gd name="T6" fmla="*/ 8 w 2312"/>
                    <a:gd name="T7" fmla="*/ 883 h 883"/>
                    <a:gd name="T8" fmla="*/ 0 w 2312"/>
                    <a:gd name="T9" fmla="*/ 416 h 883"/>
                  </a:gdLst>
                  <a:ahLst/>
                  <a:cxnLst>
                    <a:cxn ang="0">
                      <a:pos x="T0" y="T1"/>
                    </a:cxn>
                    <a:cxn ang="0">
                      <a:pos x="T2" y="T3"/>
                    </a:cxn>
                    <a:cxn ang="0">
                      <a:pos x="T4" y="T5"/>
                    </a:cxn>
                    <a:cxn ang="0">
                      <a:pos x="T6" y="T7"/>
                    </a:cxn>
                    <a:cxn ang="0">
                      <a:pos x="T8" y="T9"/>
                    </a:cxn>
                  </a:cxnLst>
                  <a:rect l="0" t="0" r="r" b="b"/>
                  <a:pathLst>
                    <a:path w="2312" h="883">
                      <a:moveTo>
                        <a:pt x="0" y="416"/>
                      </a:moveTo>
                      <a:lnTo>
                        <a:pt x="2304" y="0"/>
                      </a:lnTo>
                      <a:lnTo>
                        <a:pt x="2312" y="467"/>
                      </a:lnTo>
                      <a:lnTo>
                        <a:pt x="8" y="883"/>
                      </a:lnTo>
                      <a:lnTo>
                        <a:pt x="0" y="416"/>
                      </a:lnTo>
                      <a:close/>
                    </a:path>
                  </a:pathLst>
                </a:custGeom>
                <a:solidFill>
                  <a:srgbClr val="6680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21" name="Freeform 77"/>
                <p:cNvSpPr>
                  <a:spLocks/>
                </p:cNvSpPr>
                <p:nvPr/>
              </p:nvSpPr>
              <p:spPr bwMode="auto">
                <a:xfrm>
                  <a:off x="3306" y="1633"/>
                  <a:ext cx="1152" cy="246"/>
                </a:xfrm>
                <a:custGeom>
                  <a:avLst/>
                  <a:gdLst>
                    <a:gd name="T0" fmla="*/ 2260 w 2304"/>
                    <a:gd name="T1" fmla="*/ 0 h 494"/>
                    <a:gd name="T2" fmla="*/ 2275 w 2304"/>
                    <a:gd name="T3" fmla="*/ 27 h 494"/>
                    <a:gd name="T4" fmla="*/ 2291 w 2304"/>
                    <a:gd name="T5" fmla="*/ 40 h 494"/>
                    <a:gd name="T6" fmla="*/ 2304 w 2304"/>
                    <a:gd name="T7" fmla="*/ 65 h 494"/>
                    <a:gd name="T8" fmla="*/ 0 w 2304"/>
                    <a:gd name="T9" fmla="*/ 494 h 494"/>
                    <a:gd name="T10" fmla="*/ 2260 w 2304"/>
                    <a:gd name="T11" fmla="*/ 0 h 494"/>
                  </a:gdLst>
                  <a:ahLst/>
                  <a:cxnLst>
                    <a:cxn ang="0">
                      <a:pos x="T0" y="T1"/>
                    </a:cxn>
                    <a:cxn ang="0">
                      <a:pos x="T2" y="T3"/>
                    </a:cxn>
                    <a:cxn ang="0">
                      <a:pos x="T4" y="T5"/>
                    </a:cxn>
                    <a:cxn ang="0">
                      <a:pos x="T6" y="T7"/>
                    </a:cxn>
                    <a:cxn ang="0">
                      <a:pos x="T8" y="T9"/>
                    </a:cxn>
                    <a:cxn ang="0">
                      <a:pos x="T10" y="T11"/>
                    </a:cxn>
                  </a:cxnLst>
                  <a:rect l="0" t="0" r="r" b="b"/>
                  <a:pathLst>
                    <a:path w="2304" h="494">
                      <a:moveTo>
                        <a:pt x="2260" y="0"/>
                      </a:moveTo>
                      <a:lnTo>
                        <a:pt x="2275" y="27"/>
                      </a:lnTo>
                      <a:lnTo>
                        <a:pt x="2291" y="40"/>
                      </a:lnTo>
                      <a:lnTo>
                        <a:pt x="2304" y="65"/>
                      </a:lnTo>
                      <a:lnTo>
                        <a:pt x="0" y="494"/>
                      </a:lnTo>
                      <a:lnTo>
                        <a:pt x="2260" y="0"/>
                      </a:lnTo>
                      <a:close/>
                    </a:path>
                  </a:pathLst>
                </a:custGeom>
                <a:solidFill>
                  <a:srgbClr val="CCFF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nvGrpSpPr>
                <p:cNvPr id="313422" name="Group 78"/>
                <p:cNvGrpSpPr>
                  <a:grpSpLocks/>
                </p:cNvGrpSpPr>
                <p:nvPr/>
              </p:nvGrpSpPr>
              <p:grpSpPr bwMode="auto">
                <a:xfrm>
                  <a:off x="3271" y="1712"/>
                  <a:ext cx="1207" cy="1115"/>
                  <a:chOff x="3271" y="1712"/>
                  <a:chExt cx="1207" cy="1115"/>
                </a:xfrm>
              </p:grpSpPr>
              <p:sp>
                <p:nvSpPr>
                  <p:cNvPr id="313423" name="Freeform 79"/>
                  <p:cNvSpPr>
                    <a:spLocks/>
                  </p:cNvSpPr>
                  <p:nvPr/>
                </p:nvSpPr>
                <p:spPr bwMode="auto">
                  <a:xfrm>
                    <a:off x="3530" y="1903"/>
                    <a:ext cx="948" cy="924"/>
                  </a:xfrm>
                  <a:custGeom>
                    <a:avLst/>
                    <a:gdLst>
                      <a:gd name="T0" fmla="*/ 1886 w 1895"/>
                      <a:gd name="T1" fmla="*/ 28 h 1849"/>
                      <a:gd name="T2" fmla="*/ 1872 w 1895"/>
                      <a:gd name="T3" fmla="*/ 95 h 1849"/>
                      <a:gd name="T4" fmla="*/ 1872 w 1895"/>
                      <a:gd name="T5" fmla="*/ 161 h 1849"/>
                      <a:gd name="T6" fmla="*/ 1859 w 1895"/>
                      <a:gd name="T7" fmla="*/ 216 h 1849"/>
                      <a:gd name="T8" fmla="*/ 1832 w 1895"/>
                      <a:gd name="T9" fmla="*/ 283 h 1849"/>
                      <a:gd name="T10" fmla="*/ 1818 w 1895"/>
                      <a:gd name="T11" fmla="*/ 336 h 1849"/>
                      <a:gd name="T12" fmla="*/ 1789 w 1895"/>
                      <a:gd name="T13" fmla="*/ 403 h 1849"/>
                      <a:gd name="T14" fmla="*/ 1745 w 1895"/>
                      <a:gd name="T15" fmla="*/ 469 h 1849"/>
                      <a:gd name="T16" fmla="*/ 1715 w 1895"/>
                      <a:gd name="T17" fmla="*/ 525 h 1849"/>
                      <a:gd name="T18" fmla="*/ 1671 w 1895"/>
                      <a:gd name="T19" fmla="*/ 592 h 1849"/>
                      <a:gd name="T20" fmla="*/ 1629 w 1895"/>
                      <a:gd name="T21" fmla="*/ 632 h 1849"/>
                      <a:gd name="T22" fmla="*/ 1570 w 1895"/>
                      <a:gd name="T23" fmla="*/ 701 h 1849"/>
                      <a:gd name="T24" fmla="*/ 1511 w 1895"/>
                      <a:gd name="T25" fmla="*/ 755 h 1849"/>
                      <a:gd name="T26" fmla="*/ 1468 w 1895"/>
                      <a:gd name="T27" fmla="*/ 795 h 1849"/>
                      <a:gd name="T28" fmla="*/ 1395 w 1895"/>
                      <a:gd name="T29" fmla="*/ 864 h 1849"/>
                      <a:gd name="T30" fmla="*/ 1334 w 1895"/>
                      <a:gd name="T31" fmla="*/ 905 h 1849"/>
                      <a:gd name="T32" fmla="*/ 1248 w 1895"/>
                      <a:gd name="T33" fmla="*/ 959 h 1849"/>
                      <a:gd name="T34" fmla="*/ 1172 w 1895"/>
                      <a:gd name="T35" fmla="*/ 1013 h 1849"/>
                      <a:gd name="T36" fmla="*/ 1097 w 1895"/>
                      <a:gd name="T37" fmla="*/ 1041 h 1849"/>
                      <a:gd name="T38" fmla="*/ 1010 w 1895"/>
                      <a:gd name="T39" fmla="*/ 1097 h 1849"/>
                      <a:gd name="T40" fmla="*/ 950 w 1895"/>
                      <a:gd name="T41" fmla="*/ 1124 h 1849"/>
                      <a:gd name="T42" fmla="*/ 847 w 1895"/>
                      <a:gd name="T43" fmla="*/ 1166 h 1849"/>
                      <a:gd name="T44" fmla="*/ 742 w 1895"/>
                      <a:gd name="T45" fmla="*/ 1209 h 1849"/>
                      <a:gd name="T46" fmla="*/ 670 w 1895"/>
                      <a:gd name="T47" fmla="*/ 1237 h 1849"/>
                      <a:gd name="T48" fmla="*/ 549 w 1895"/>
                      <a:gd name="T49" fmla="*/ 1267 h 1849"/>
                      <a:gd name="T50" fmla="*/ 477 w 1895"/>
                      <a:gd name="T51" fmla="*/ 1295 h 1849"/>
                      <a:gd name="T52" fmla="*/ 356 w 1895"/>
                      <a:gd name="T53" fmla="*/ 1321 h 1849"/>
                      <a:gd name="T54" fmla="*/ 253 w 1895"/>
                      <a:gd name="T55" fmla="*/ 1351 h 1849"/>
                      <a:gd name="T56" fmla="*/ 163 w 1895"/>
                      <a:gd name="T57" fmla="*/ 1365 h 1849"/>
                      <a:gd name="T58" fmla="*/ 45 w 1895"/>
                      <a:gd name="T59" fmla="*/ 1382 h 1849"/>
                      <a:gd name="T60" fmla="*/ 8 w 1895"/>
                      <a:gd name="T61" fmla="*/ 1849 h 1849"/>
                      <a:gd name="T62" fmla="*/ 129 w 1895"/>
                      <a:gd name="T63" fmla="*/ 1833 h 1849"/>
                      <a:gd name="T64" fmla="*/ 217 w 1895"/>
                      <a:gd name="T65" fmla="*/ 1818 h 1849"/>
                      <a:gd name="T66" fmla="*/ 335 w 1895"/>
                      <a:gd name="T67" fmla="*/ 1788 h 1849"/>
                      <a:gd name="T68" fmla="*/ 410 w 1895"/>
                      <a:gd name="T69" fmla="*/ 1775 h 1849"/>
                      <a:gd name="T70" fmla="*/ 528 w 1895"/>
                      <a:gd name="T71" fmla="*/ 1746 h 1849"/>
                      <a:gd name="T72" fmla="*/ 633 w 1895"/>
                      <a:gd name="T73" fmla="*/ 1718 h 1849"/>
                      <a:gd name="T74" fmla="*/ 708 w 1895"/>
                      <a:gd name="T75" fmla="*/ 1690 h 1849"/>
                      <a:gd name="T76" fmla="*/ 811 w 1895"/>
                      <a:gd name="T77" fmla="*/ 1647 h 1849"/>
                      <a:gd name="T78" fmla="*/ 886 w 1895"/>
                      <a:gd name="T79" fmla="*/ 1619 h 1849"/>
                      <a:gd name="T80" fmla="*/ 989 w 1895"/>
                      <a:gd name="T81" fmla="*/ 1578 h 1849"/>
                      <a:gd name="T82" fmla="*/ 1078 w 1895"/>
                      <a:gd name="T83" fmla="*/ 1522 h 1849"/>
                      <a:gd name="T84" fmla="*/ 1151 w 1895"/>
                      <a:gd name="T85" fmla="*/ 1494 h 1849"/>
                      <a:gd name="T86" fmla="*/ 1241 w 1895"/>
                      <a:gd name="T87" fmla="*/ 1440 h 1849"/>
                      <a:gd name="T88" fmla="*/ 1285 w 1895"/>
                      <a:gd name="T89" fmla="*/ 1398 h 1849"/>
                      <a:gd name="T90" fmla="*/ 1372 w 1895"/>
                      <a:gd name="T91" fmla="*/ 1344 h 1849"/>
                      <a:gd name="T92" fmla="*/ 1447 w 1895"/>
                      <a:gd name="T93" fmla="*/ 1288 h 1849"/>
                      <a:gd name="T94" fmla="*/ 1490 w 1895"/>
                      <a:gd name="T95" fmla="*/ 1249 h 1849"/>
                      <a:gd name="T96" fmla="*/ 1563 w 1895"/>
                      <a:gd name="T97" fmla="*/ 1180 h 1849"/>
                      <a:gd name="T98" fmla="*/ 1607 w 1895"/>
                      <a:gd name="T99" fmla="*/ 1138 h 1849"/>
                      <a:gd name="T100" fmla="*/ 1652 w 1895"/>
                      <a:gd name="T101" fmla="*/ 1073 h 1849"/>
                      <a:gd name="T102" fmla="*/ 1709 w 1895"/>
                      <a:gd name="T103" fmla="*/ 1004 h 1849"/>
                      <a:gd name="T104" fmla="*/ 1738 w 1895"/>
                      <a:gd name="T105" fmla="*/ 962 h 1849"/>
                      <a:gd name="T106" fmla="*/ 1782 w 1895"/>
                      <a:gd name="T107" fmla="*/ 897 h 1849"/>
                      <a:gd name="T108" fmla="*/ 1812 w 1895"/>
                      <a:gd name="T109" fmla="*/ 842 h 1849"/>
                      <a:gd name="T110" fmla="*/ 1841 w 1895"/>
                      <a:gd name="T111" fmla="*/ 777 h 1849"/>
                      <a:gd name="T112" fmla="*/ 1854 w 1895"/>
                      <a:gd name="T113" fmla="*/ 709 h 1849"/>
                      <a:gd name="T114" fmla="*/ 1868 w 1895"/>
                      <a:gd name="T115" fmla="*/ 655 h 1849"/>
                      <a:gd name="T116" fmla="*/ 1881 w 1895"/>
                      <a:gd name="T117" fmla="*/ 589 h 1849"/>
                      <a:gd name="T118" fmla="*/ 1895 w 1895"/>
                      <a:gd name="T119" fmla="*/ 535 h 1849"/>
                      <a:gd name="T120" fmla="*/ 1894 w 1895"/>
                      <a:gd name="T121" fmla="*/ 46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5" h="1849">
                        <a:moveTo>
                          <a:pt x="1886" y="0"/>
                        </a:moveTo>
                        <a:lnTo>
                          <a:pt x="1886" y="28"/>
                        </a:lnTo>
                        <a:lnTo>
                          <a:pt x="1887" y="67"/>
                        </a:lnTo>
                        <a:lnTo>
                          <a:pt x="1872" y="95"/>
                        </a:lnTo>
                        <a:lnTo>
                          <a:pt x="1872" y="122"/>
                        </a:lnTo>
                        <a:lnTo>
                          <a:pt x="1872" y="161"/>
                        </a:lnTo>
                        <a:lnTo>
                          <a:pt x="1858" y="188"/>
                        </a:lnTo>
                        <a:lnTo>
                          <a:pt x="1859" y="216"/>
                        </a:lnTo>
                        <a:lnTo>
                          <a:pt x="1846" y="242"/>
                        </a:lnTo>
                        <a:lnTo>
                          <a:pt x="1832" y="283"/>
                        </a:lnTo>
                        <a:lnTo>
                          <a:pt x="1833" y="308"/>
                        </a:lnTo>
                        <a:lnTo>
                          <a:pt x="1818" y="336"/>
                        </a:lnTo>
                        <a:lnTo>
                          <a:pt x="1804" y="377"/>
                        </a:lnTo>
                        <a:lnTo>
                          <a:pt x="1789" y="403"/>
                        </a:lnTo>
                        <a:lnTo>
                          <a:pt x="1774" y="431"/>
                        </a:lnTo>
                        <a:lnTo>
                          <a:pt x="1745" y="469"/>
                        </a:lnTo>
                        <a:lnTo>
                          <a:pt x="1730" y="497"/>
                        </a:lnTo>
                        <a:lnTo>
                          <a:pt x="1715" y="525"/>
                        </a:lnTo>
                        <a:lnTo>
                          <a:pt x="1701" y="538"/>
                        </a:lnTo>
                        <a:lnTo>
                          <a:pt x="1671" y="592"/>
                        </a:lnTo>
                        <a:lnTo>
                          <a:pt x="1643" y="605"/>
                        </a:lnTo>
                        <a:lnTo>
                          <a:pt x="1629" y="632"/>
                        </a:lnTo>
                        <a:lnTo>
                          <a:pt x="1599" y="673"/>
                        </a:lnTo>
                        <a:lnTo>
                          <a:pt x="1570" y="701"/>
                        </a:lnTo>
                        <a:lnTo>
                          <a:pt x="1555" y="714"/>
                        </a:lnTo>
                        <a:lnTo>
                          <a:pt x="1511" y="755"/>
                        </a:lnTo>
                        <a:lnTo>
                          <a:pt x="1482" y="783"/>
                        </a:lnTo>
                        <a:lnTo>
                          <a:pt x="1468" y="795"/>
                        </a:lnTo>
                        <a:lnTo>
                          <a:pt x="1439" y="823"/>
                        </a:lnTo>
                        <a:lnTo>
                          <a:pt x="1395" y="864"/>
                        </a:lnTo>
                        <a:lnTo>
                          <a:pt x="1364" y="877"/>
                        </a:lnTo>
                        <a:lnTo>
                          <a:pt x="1334" y="905"/>
                        </a:lnTo>
                        <a:lnTo>
                          <a:pt x="1277" y="933"/>
                        </a:lnTo>
                        <a:lnTo>
                          <a:pt x="1248" y="959"/>
                        </a:lnTo>
                        <a:lnTo>
                          <a:pt x="1231" y="972"/>
                        </a:lnTo>
                        <a:lnTo>
                          <a:pt x="1172" y="1013"/>
                        </a:lnTo>
                        <a:lnTo>
                          <a:pt x="1143" y="1028"/>
                        </a:lnTo>
                        <a:lnTo>
                          <a:pt x="1097" y="1041"/>
                        </a:lnTo>
                        <a:lnTo>
                          <a:pt x="1069" y="1056"/>
                        </a:lnTo>
                        <a:lnTo>
                          <a:pt x="1010" y="1097"/>
                        </a:lnTo>
                        <a:lnTo>
                          <a:pt x="981" y="1112"/>
                        </a:lnTo>
                        <a:lnTo>
                          <a:pt x="950" y="1124"/>
                        </a:lnTo>
                        <a:lnTo>
                          <a:pt x="878" y="1152"/>
                        </a:lnTo>
                        <a:lnTo>
                          <a:pt x="847" y="1166"/>
                        </a:lnTo>
                        <a:lnTo>
                          <a:pt x="803" y="1181"/>
                        </a:lnTo>
                        <a:lnTo>
                          <a:pt x="742" y="1209"/>
                        </a:lnTo>
                        <a:lnTo>
                          <a:pt x="700" y="1222"/>
                        </a:lnTo>
                        <a:lnTo>
                          <a:pt x="670" y="1237"/>
                        </a:lnTo>
                        <a:lnTo>
                          <a:pt x="624" y="1252"/>
                        </a:lnTo>
                        <a:lnTo>
                          <a:pt x="549" y="1267"/>
                        </a:lnTo>
                        <a:lnTo>
                          <a:pt x="520" y="1280"/>
                        </a:lnTo>
                        <a:lnTo>
                          <a:pt x="477" y="1295"/>
                        </a:lnTo>
                        <a:lnTo>
                          <a:pt x="402" y="1308"/>
                        </a:lnTo>
                        <a:lnTo>
                          <a:pt x="356" y="1321"/>
                        </a:lnTo>
                        <a:lnTo>
                          <a:pt x="327" y="1323"/>
                        </a:lnTo>
                        <a:lnTo>
                          <a:pt x="253" y="1351"/>
                        </a:lnTo>
                        <a:lnTo>
                          <a:pt x="209" y="1351"/>
                        </a:lnTo>
                        <a:lnTo>
                          <a:pt x="163" y="1365"/>
                        </a:lnTo>
                        <a:lnTo>
                          <a:pt x="121" y="1367"/>
                        </a:lnTo>
                        <a:lnTo>
                          <a:pt x="45" y="1382"/>
                        </a:lnTo>
                        <a:lnTo>
                          <a:pt x="0" y="1382"/>
                        </a:lnTo>
                        <a:lnTo>
                          <a:pt x="8" y="1849"/>
                        </a:lnTo>
                        <a:lnTo>
                          <a:pt x="54" y="1848"/>
                        </a:lnTo>
                        <a:lnTo>
                          <a:pt x="129" y="1833"/>
                        </a:lnTo>
                        <a:lnTo>
                          <a:pt x="171" y="1833"/>
                        </a:lnTo>
                        <a:lnTo>
                          <a:pt x="217" y="1818"/>
                        </a:lnTo>
                        <a:lnTo>
                          <a:pt x="261" y="1816"/>
                        </a:lnTo>
                        <a:lnTo>
                          <a:pt x="335" y="1788"/>
                        </a:lnTo>
                        <a:lnTo>
                          <a:pt x="364" y="1788"/>
                        </a:lnTo>
                        <a:lnTo>
                          <a:pt x="410" y="1775"/>
                        </a:lnTo>
                        <a:lnTo>
                          <a:pt x="485" y="1760"/>
                        </a:lnTo>
                        <a:lnTo>
                          <a:pt x="528" y="1746"/>
                        </a:lnTo>
                        <a:lnTo>
                          <a:pt x="557" y="1732"/>
                        </a:lnTo>
                        <a:lnTo>
                          <a:pt x="633" y="1718"/>
                        </a:lnTo>
                        <a:lnTo>
                          <a:pt x="678" y="1703"/>
                        </a:lnTo>
                        <a:lnTo>
                          <a:pt x="708" y="1690"/>
                        </a:lnTo>
                        <a:lnTo>
                          <a:pt x="750" y="1675"/>
                        </a:lnTo>
                        <a:lnTo>
                          <a:pt x="811" y="1647"/>
                        </a:lnTo>
                        <a:lnTo>
                          <a:pt x="857" y="1632"/>
                        </a:lnTo>
                        <a:lnTo>
                          <a:pt x="886" y="1619"/>
                        </a:lnTo>
                        <a:lnTo>
                          <a:pt x="958" y="1593"/>
                        </a:lnTo>
                        <a:lnTo>
                          <a:pt x="989" y="1578"/>
                        </a:lnTo>
                        <a:lnTo>
                          <a:pt x="1019" y="1565"/>
                        </a:lnTo>
                        <a:lnTo>
                          <a:pt x="1078" y="1522"/>
                        </a:lnTo>
                        <a:lnTo>
                          <a:pt x="1107" y="1509"/>
                        </a:lnTo>
                        <a:lnTo>
                          <a:pt x="1151" y="1494"/>
                        </a:lnTo>
                        <a:lnTo>
                          <a:pt x="1181" y="1481"/>
                        </a:lnTo>
                        <a:lnTo>
                          <a:pt x="1241" y="1440"/>
                        </a:lnTo>
                        <a:lnTo>
                          <a:pt x="1256" y="1426"/>
                        </a:lnTo>
                        <a:lnTo>
                          <a:pt x="1285" y="1398"/>
                        </a:lnTo>
                        <a:lnTo>
                          <a:pt x="1342" y="1370"/>
                        </a:lnTo>
                        <a:lnTo>
                          <a:pt x="1372" y="1344"/>
                        </a:lnTo>
                        <a:lnTo>
                          <a:pt x="1403" y="1329"/>
                        </a:lnTo>
                        <a:lnTo>
                          <a:pt x="1447" y="1288"/>
                        </a:lnTo>
                        <a:lnTo>
                          <a:pt x="1477" y="1262"/>
                        </a:lnTo>
                        <a:lnTo>
                          <a:pt x="1490" y="1249"/>
                        </a:lnTo>
                        <a:lnTo>
                          <a:pt x="1519" y="1221"/>
                        </a:lnTo>
                        <a:lnTo>
                          <a:pt x="1563" y="1180"/>
                        </a:lnTo>
                        <a:lnTo>
                          <a:pt x="1578" y="1166"/>
                        </a:lnTo>
                        <a:lnTo>
                          <a:pt x="1607" y="1138"/>
                        </a:lnTo>
                        <a:lnTo>
                          <a:pt x="1637" y="1099"/>
                        </a:lnTo>
                        <a:lnTo>
                          <a:pt x="1652" y="1073"/>
                        </a:lnTo>
                        <a:lnTo>
                          <a:pt x="1679" y="1058"/>
                        </a:lnTo>
                        <a:lnTo>
                          <a:pt x="1709" y="1004"/>
                        </a:lnTo>
                        <a:lnTo>
                          <a:pt x="1724" y="990"/>
                        </a:lnTo>
                        <a:lnTo>
                          <a:pt x="1738" y="962"/>
                        </a:lnTo>
                        <a:lnTo>
                          <a:pt x="1753" y="938"/>
                        </a:lnTo>
                        <a:lnTo>
                          <a:pt x="1782" y="897"/>
                        </a:lnTo>
                        <a:lnTo>
                          <a:pt x="1797" y="869"/>
                        </a:lnTo>
                        <a:lnTo>
                          <a:pt x="1812" y="842"/>
                        </a:lnTo>
                        <a:lnTo>
                          <a:pt x="1827" y="801"/>
                        </a:lnTo>
                        <a:lnTo>
                          <a:pt x="1841" y="777"/>
                        </a:lnTo>
                        <a:lnTo>
                          <a:pt x="1840" y="749"/>
                        </a:lnTo>
                        <a:lnTo>
                          <a:pt x="1854" y="709"/>
                        </a:lnTo>
                        <a:lnTo>
                          <a:pt x="1868" y="681"/>
                        </a:lnTo>
                        <a:lnTo>
                          <a:pt x="1868" y="655"/>
                        </a:lnTo>
                        <a:lnTo>
                          <a:pt x="1882" y="627"/>
                        </a:lnTo>
                        <a:lnTo>
                          <a:pt x="1881" y="589"/>
                        </a:lnTo>
                        <a:lnTo>
                          <a:pt x="1881" y="561"/>
                        </a:lnTo>
                        <a:lnTo>
                          <a:pt x="1895" y="535"/>
                        </a:lnTo>
                        <a:lnTo>
                          <a:pt x="1894" y="494"/>
                        </a:lnTo>
                        <a:lnTo>
                          <a:pt x="1894" y="467"/>
                        </a:lnTo>
                        <a:lnTo>
                          <a:pt x="1886"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24" name="Freeform 80"/>
                  <p:cNvSpPr>
                    <a:spLocks/>
                  </p:cNvSpPr>
                  <p:nvPr/>
                </p:nvSpPr>
                <p:spPr bwMode="auto">
                  <a:xfrm>
                    <a:off x="3271" y="1926"/>
                    <a:ext cx="263" cy="901"/>
                  </a:xfrm>
                  <a:custGeom>
                    <a:avLst/>
                    <a:gdLst>
                      <a:gd name="T0" fmla="*/ 0 w 525"/>
                      <a:gd name="T1" fmla="*/ 0 h 1803"/>
                      <a:gd name="T2" fmla="*/ 517 w 525"/>
                      <a:gd name="T3" fmla="*/ 1338 h 1803"/>
                      <a:gd name="T4" fmla="*/ 525 w 525"/>
                      <a:gd name="T5" fmla="*/ 1803 h 1803"/>
                      <a:gd name="T6" fmla="*/ 8 w 525"/>
                      <a:gd name="T7" fmla="*/ 466 h 1803"/>
                      <a:gd name="T8" fmla="*/ 0 w 525"/>
                      <a:gd name="T9" fmla="*/ 0 h 1803"/>
                    </a:gdLst>
                    <a:ahLst/>
                    <a:cxnLst>
                      <a:cxn ang="0">
                        <a:pos x="T0" y="T1"/>
                      </a:cxn>
                      <a:cxn ang="0">
                        <a:pos x="T2" y="T3"/>
                      </a:cxn>
                      <a:cxn ang="0">
                        <a:pos x="T4" y="T5"/>
                      </a:cxn>
                      <a:cxn ang="0">
                        <a:pos x="T6" y="T7"/>
                      </a:cxn>
                      <a:cxn ang="0">
                        <a:pos x="T8" y="T9"/>
                      </a:cxn>
                    </a:cxnLst>
                    <a:rect l="0" t="0" r="r" b="b"/>
                    <a:pathLst>
                      <a:path w="525" h="1803">
                        <a:moveTo>
                          <a:pt x="0" y="0"/>
                        </a:moveTo>
                        <a:lnTo>
                          <a:pt x="517" y="1338"/>
                        </a:lnTo>
                        <a:lnTo>
                          <a:pt x="525" y="1803"/>
                        </a:lnTo>
                        <a:lnTo>
                          <a:pt x="8" y="466"/>
                        </a:lnTo>
                        <a:lnTo>
                          <a:pt x="0"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25" name="Freeform 81"/>
                  <p:cNvSpPr>
                    <a:spLocks/>
                  </p:cNvSpPr>
                  <p:nvPr/>
                </p:nvSpPr>
                <p:spPr bwMode="auto">
                  <a:xfrm>
                    <a:off x="3271" y="1712"/>
                    <a:ext cx="1202" cy="882"/>
                  </a:xfrm>
                  <a:custGeom>
                    <a:avLst/>
                    <a:gdLst>
                      <a:gd name="T0" fmla="*/ 2306 w 2403"/>
                      <a:gd name="T1" fmla="*/ 27 h 1766"/>
                      <a:gd name="T2" fmla="*/ 2339 w 2403"/>
                      <a:gd name="T3" fmla="*/ 93 h 1766"/>
                      <a:gd name="T4" fmla="*/ 2368 w 2403"/>
                      <a:gd name="T5" fmla="*/ 158 h 1766"/>
                      <a:gd name="T6" fmla="*/ 2383 w 2403"/>
                      <a:gd name="T7" fmla="*/ 211 h 1766"/>
                      <a:gd name="T8" fmla="*/ 2385 w 2403"/>
                      <a:gd name="T9" fmla="*/ 278 h 1766"/>
                      <a:gd name="T10" fmla="*/ 2401 w 2403"/>
                      <a:gd name="T11" fmla="*/ 331 h 1766"/>
                      <a:gd name="T12" fmla="*/ 2403 w 2403"/>
                      <a:gd name="T13" fmla="*/ 410 h 1766"/>
                      <a:gd name="T14" fmla="*/ 2388 w 2403"/>
                      <a:gd name="T15" fmla="*/ 477 h 1766"/>
                      <a:gd name="T16" fmla="*/ 2389 w 2403"/>
                      <a:gd name="T17" fmla="*/ 530 h 1766"/>
                      <a:gd name="T18" fmla="*/ 2375 w 2403"/>
                      <a:gd name="T19" fmla="*/ 598 h 1766"/>
                      <a:gd name="T20" fmla="*/ 2363 w 2403"/>
                      <a:gd name="T21" fmla="*/ 652 h 1766"/>
                      <a:gd name="T22" fmla="*/ 2334 w 2403"/>
                      <a:gd name="T23" fmla="*/ 718 h 1766"/>
                      <a:gd name="T24" fmla="*/ 2306 w 2403"/>
                      <a:gd name="T25" fmla="*/ 787 h 1766"/>
                      <a:gd name="T26" fmla="*/ 2277 w 2403"/>
                      <a:gd name="T27" fmla="*/ 841 h 1766"/>
                      <a:gd name="T28" fmla="*/ 2232 w 2403"/>
                      <a:gd name="T29" fmla="*/ 907 h 1766"/>
                      <a:gd name="T30" fmla="*/ 2203 w 2403"/>
                      <a:gd name="T31" fmla="*/ 948 h 1766"/>
                      <a:gd name="T32" fmla="*/ 2146 w 2403"/>
                      <a:gd name="T33" fmla="*/ 1015 h 1766"/>
                      <a:gd name="T34" fmla="*/ 2087 w 2403"/>
                      <a:gd name="T35" fmla="*/ 1083 h 1766"/>
                      <a:gd name="T36" fmla="*/ 2043 w 2403"/>
                      <a:gd name="T37" fmla="*/ 1124 h 1766"/>
                      <a:gd name="T38" fmla="*/ 1984 w 2403"/>
                      <a:gd name="T39" fmla="*/ 1178 h 1766"/>
                      <a:gd name="T40" fmla="*/ 1910 w 2403"/>
                      <a:gd name="T41" fmla="*/ 1246 h 1766"/>
                      <a:gd name="T42" fmla="*/ 1851 w 2403"/>
                      <a:gd name="T43" fmla="*/ 1289 h 1766"/>
                      <a:gd name="T44" fmla="*/ 1763 w 2403"/>
                      <a:gd name="T45" fmla="*/ 1341 h 1766"/>
                      <a:gd name="T46" fmla="*/ 1719 w 2403"/>
                      <a:gd name="T47" fmla="*/ 1369 h 1766"/>
                      <a:gd name="T48" fmla="*/ 1614 w 2403"/>
                      <a:gd name="T49" fmla="*/ 1425 h 1766"/>
                      <a:gd name="T50" fmla="*/ 1526 w 2403"/>
                      <a:gd name="T51" fmla="*/ 1481 h 1766"/>
                      <a:gd name="T52" fmla="*/ 1467 w 2403"/>
                      <a:gd name="T53" fmla="*/ 1507 h 1766"/>
                      <a:gd name="T54" fmla="*/ 1364 w 2403"/>
                      <a:gd name="T55" fmla="*/ 1550 h 1766"/>
                      <a:gd name="T56" fmla="*/ 1289 w 2403"/>
                      <a:gd name="T57" fmla="*/ 1578 h 1766"/>
                      <a:gd name="T58" fmla="*/ 1186 w 2403"/>
                      <a:gd name="T59" fmla="*/ 1619 h 1766"/>
                      <a:gd name="T60" fmla="*/ 1066 w 2403"/>
                      <a:gd name="T61" fmla="*/ 1649 h 1766"/>
                      <a:gd name="T62" fmla="*/ 993 w 2403"/>
                      <a:gd name="T63" fmla="*/ 1677 h 1766"/>
                      <a:gd name="T64" fmla="*/ 873 w 2403"/>
                      <a:gd name="T65" fmla="*/ 1705 h 1766"/>
                      <a:gd name="T66" fmla="*/ 800 w 2403"/>
                      <a:gd name="T67" fmla="*/ 1720 h 1766"/>
                      <a:gd name="T68" fmla="*/ 679 w 2403"/>
                      <a:gd name="T69" fmla="*/ 1749 h 1766"/>
                      <a:gd name="T70" fmla="*/ 561 w 2403"/>
                      <a:gd name="T71" fmla="*/ 1764 h 1766"/>
                      <a:gd name="T72" fmla="*/ 0 w 2403"/>
                      <a:gd name="T73" fmla="*/ 428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3" h="1766">
                        <a:moveTo>
                          <a:pt x="2306" y="0"/>
                        </a:moveTo>
                        <a:lnTo>
                          <a:pt x="2306" y="27"/>
                        </a:lnTo>
                        <a:lnTo>
                          <a:pt x="2337" y="65"/>
                        </a:lnTo>
                        <a:lnTo>
                          <a:pt x="2339" y="93"/>
                        </a:lnTo>
                        <a:lnTo>
                          <a:pt x="2353" y="119"/>
                        </a:lnTo>
                        <a:lnTo>
                          <a:pt x="2368" y="158"/>
                        </a:lnTo>
                        <a:lnTo>
                          <a:pt x="2368" y="186"/>
                        </a:lnTo>
                        <a:lnTo>
                          <a:pt x="2383" y="211"/>
                        </a:lnTo>
                        <a:lnTo>
                          <a:pt x="2385" y="237"/>
                        </a:lnTo>
                        <a:lnTo>
                          <a:pt x="2385" y="278"/>
                        </a:lnTo>
                        <a:lnTo>
                          <a:pt x="2401" y="305"/>
                        </a:lnTo>
                        <a:lnTo>
                          <a:pt x="2401" y="331"/>
                        </a:lnTo>
                        <a:lnTo>
                          <a:pt x="2403" y="384"/>
                        </a:lnTo>
                        <a:lnTo>
                          <a:pt x="2403" y="410"/>
                        </a:lnTo>
                        <a:lnTo>
                          <a:pt x="2403" y="425"/>
                        </a:lnTo>
                        <a:lnTo>
                          <a:pt x="2388" y="477"/>
                        </a:lnTo>
                        <a:lnTo>
                          <a:pt x="2389" y="505"/>
                        </a:lnTo>
                        <a:lnTo>
                          <a:pt x="2389" y="530"/>
                        </a:lnTo>
                        <a:lnTo>
                          <a:pt x="2375" y="571"/>
                        </a:lnTo>
                        <a:lnTo>
                          <a:pt x="2375" y="598"/>
                        </a:lnTo>
                        <a:lnTo>
                          <a:pt x="2363" y="626"/>
                        </a:lnTo>
                        <a:lnTo>
                          <a:pt x="2363" y="652"/>
                        </a:lnTo>
                        <a:lnTo>
                          <a:pt x="2349" y="691"/>
                        </a:lnTo>
                        <a:lnTo>
                          <a:pt x="2334" y="718"/>
                        </a:lnTo>
                        <a:lnTo>
                          <a:pt x="2319" y="746"/>
                        </a:lnTo>
                        <a:lnTo>
                          <a:pt x="2306" y="787"/>
                        </a:lnTo>
                        <a:lnTo>
                          <a:pt x="2291" y="813"/>
                        </a:lnTo>
                        <a:lnTo>
                          <a:pt x="2277" y="841"/>
                        </a:lnTo>
                        <a:lnTo>
                          <a:pt x="2247" y="881"/>
                        </a:lnTo>
                        <a:lnTo>
                          <a:pt x="2232" y="907"/>
                        </a:lnTo>
                        <a:lnTo>
                          <a:pt x="2218" y="920"/>
                        </a:lnTo>
                        <a:lnTo>
                          <a:pt x="2203" y="948"/>
                        </a:lnTo>
                        <a:lnTo>
                          <a:pt x="2160" y="989"/>
                        </a:lnTo>
                        <a:lnTo>
                          <a:pt x="2146" y="1015"/>
                        </a:lnTo>
                        <a:lnTo>
                          <a:pt x="2131" y="1042"/>
                        </a:lnTo>
                        <a:lnTo>
                          <a:pt x="2087" y="1083"/>
                        </a:lnTo>
                        <a:lnTo>
                          <a:pt x="2072" y="1098"/>
                        </a:lnTo>
                        <a:lnTo>
                          <a:pt x="2043" y="1124"/>
                        </a:lnTo>
                        <a:lnTo>
                          <a:pt x="1997" y="1165"/>
                        </a:lnTo>
                        <a:lnTo>
                          <a:pt x="1984" y="1178"/>
                        </a:lnTo>
                        <a:lnTo>
                          <a:pt x="1954" y="1205"/>
                        </a:lnTo>
                        <a:lnTo>
                          <a:pt x="1910" y="1246"/>
                        </a:lnTo>
                        <a:lnTo>
                          <a:pt x="1881" y="1261"/>
                        </a:lnTo>
                        <a:lnTo>
                          <a:pt x="1851" y="1289"/>
                        </a:lnTo>
                        <a:lnTo>
                          <a:pt x="1820" y="1302"/>
                        </a:lnTo>
                        <a:lnTo>
                          <a:pt x="1763" y="1341"/>
                        </a:lnTo>
                        <a:lnTo>
                          <a:pt x="1748" y="1356"/>
                        </a:lnTo>
                        <a:lnTo>
                          <a:pt x="1719" y="1369"/>
                        </a:lnTo>
                        <a:lnTo>
                          <a:pt x="1658" y="1410"/>
                        </a:lnTo>
                        <a:lnTo>
                          <a:pt x="1614" y="1425"/>
                        </a:lnTo>
                        <a:lnTo>
                          <a:pt x="1586" y="1440"/>
                        </a:lnTo>
                        <a:lnTo>
                          <a:pt x="1526" y="1481"/>
                        </a:lnTo>
                        <a:lnTo>
                          <a:pt x="1496" y="1494"/>
                        </a:lnTo>
                        <a:lnTo>
                          <a:pt x="1467" y="1507"/>
                        </a:lnTo>
                        <a:lnTo>
                          <a:pt x="1393" y="1535"/>
                        </a:lnTo>
                        <a:lnTo>
                          <a:pt x="1364" y="1550"/>
                        </a:lnTo>
                        <a:lnTo>
                          <a:pt x="1318" y="1563"/>
                        </a:lnTo>
                        <a:lnTo>
                          <a:pt x="1289" y="1578"/>
                        </a:lnTo>
                        <a:lnTo>
                          <a:pt x="1215" y="1606"/>
                        </a:lnTo>
                        <a:lnTo>
                          <a:pt x="1186" y="1619"/>
                        </a:lnTo>
                        <a:lnTo>
                          <a:pt x="1141" y="1634"/>
                        </a:lnTo>
                        <a:lnTo>
                          <a:pt x="1066" y="1649"/>
                        </a:lnTo>
                        <a:lnTo>
                          <a:pt x="1035" y="1664"/>
                        </a:lnTo>
                        <a:lnTo>
                          <a:pt x="993" y="1677"/>
                        </a:lnTo>
                        <a:lnTo>
                          <a:pt x="917" y="1690"/>
                        </a:lnTo>
                        <a:lnTo>
                          <a:pt x="873" y="1705"/>
                        </a:lnTo>
                        <a:lnTo>
                          <a:pt x="842" y="1705"/>
                        </a:lnTo>
                        <a:lnTo>
                          <a:pt x="800" y="1720"/>
                        </a:lnTo>
                        <a:lnTo>
                          <a:pt x="724" y="1734"/>
                        </a:lnTo>
                        <a:lnTo>
                          <a:pt x="679" y="1749"/>
                        </a:lnTo>
                        <a:lnTo>
                          <a:pt x="636" y="1749"/>
                        </a:lnTo>
                        <a:lnTo>
                          <a:pt x="561" y="1764"/>
                        </a:lnTo>
                        <a:lnTo>
                          <a:pt x="515" y="1766"/>
                        </a:lnTo>
                        <a:lnTo>
                          <a:pt x="0" y="428"/>
                        </a:lnTo>
                        <a:lnTo>
                          <a:pt x="2306" y="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426" name="Rectangle 82"/>
                <p:cNvSpPr>
                  <a:spLocks noChangeArrowheads="1"/>
                </p:cNvSpPr>
                <p:nvPr/>
              </p:nvSpPr>
              <p:spPr bwMode="auto">
                <a:xfrm>
                  <a:off x="2165" y="1287"/>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27" name="Rectangle 83"/>
                <p:cNvSpPr>
                  <a:spLocks noChangeArrowheads="1"/>
                </p:cNvSpPr>
                <p:nvPr/>
              </p:nvSpPr>
              <p:spPr bwMode="auto">
                <a:xfrm>
                  <a:off x="2278" y="1316"/>
                  <a:ext cx="1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ΤΣ</a:t>
                  </a:r>
                  <a:endParaRPr lang="en-GB" sz="2400" b="1" i="1">
                    <a:solidFill>
                      <a:srgbClr val="000000"/>
                    </a:solidFill>
                    <a:latin typeface="Arial" charset="0"/>
                  </a:endParaRPr>
                </a:p>
              </p:txBody>
            </p:sp>
            <p:sp>
              <p:nvSpPr>
                <p:cNvPr id="313428" name="Rectangle 84"/>
                <p:cNvSpPr>
                  <a:spLocks noChangeArrowheads="1"/>
                </p:cNvSpPr>
                <p:nvPr/>
              </p:nvSpPr>
              <p:spPr bwMode="auto">
                <a:xfrm>
                  <a:off x="2254" y="1485"/>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315</a:t>
                  </a:r>
                  <a:endParaRPr lang="en-GB" sz="2400" b="1" i="1">
                    <a:solidFill>
                      <a:srgbClr val="000000"/>
                    </a:solidFill>
                    <a:latin typeface="Arial" charset="0"/>
                  </a:endParaRPr>
                </a:p>
              </p:txBody>
            </p:sp>
            <p:sp>
              <p:nvSpPr>
                <p:cNvPr id="313429" name="Rectangle 85"/>
                <p:cNvSpPr>
                  <a:spLocks noChangeArrowheads="1"/>
                </p:cNvSpPr>
                <p:nvPr/>
              </p:nvSpPr>
              <p:spPr bwMode="auto">
                <a:xfrm>
                  <a:off x="1733" y="1564"/>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30" name="Rectangle 86"/>
                <p:cNvSpPr>
                  <a:spLocks noChangeArrowheads="1"/>
                </p:cNvSpPr>
                <p:nvPr/>
              </p:nvSpPr>
              <p:spPr bwMode="auto">
                <a:xfrm>
                  <a:off x="1847" y="1592"/>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ΕΤΠΑ</a:t>
                  </a:r>
                  <a:endParaRPr lang="en-GB" sz="2400" b="1" i="1">
                    <a:solidFill>
                      <a:srgbClr val="000000"/>
                    </a:solidFill>
                    <a:latin typeface="Arial" charset="0"/>
                  </a:endParaRPr>
                </a:p>
              </p:txBody>
            </p:sp>
            <p:sp>
              <p:nvSpPr>
                <p:cNvPr id="313431" name="Rectangle 87"/>
                <p:cNvSpPr>
                  <a:spLocks noChangeArrowheads="1"/>
                </p:cNvSpPr>
                <p:nvPr/>
              </p:nvSpPr>
              <p:spPr bwMode="auto">
                <a:xfrm>
                  <a:off x="1901" y="1719"/>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535</a:t>
                  </a:r>
                  <a:endParaRPr lang="en-GB" sz="2400" b="1" i="1">
                    <a:solidFill>
                      <a:srgbClr val="000000"/>
                    </a:solidFill>
                    <a:latin typeface="Arial" charset="0"/>
                  </a:endParaRPr>
                </a:p>
              </p:txBody>
            </p:sp>
            <p:sp>
              <p:nvSpPr>
                <p:cNvPr id="313432" name="Rectangle 88"/>
                <p:cNvSpPr>
                  <a:spLocks noChangeArrowheads="1"/>
                </p:cNvSpPr>
                <p:nvPr/>
              </p:nvSpPr>
              <p:spPr bwMode="auto">
                <a:xfrm>
                  <a:off x="3578" y="1406"/>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33" name="Rectangle 89"/>
                <p:cNvSpPr>
                  <a:spLocks noChangeArrowheads="1"/>
                </p:cNvSpPr>
                <p:nvPr/>
              </p:nvSpPr>
              <p:spPr bwMode="auto">
                <a:xfrm>
                  <a:off x="3692" y="1434"/>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ΕΤΠΑ</a:t>
                  </a:r>
                  <a:endParaRPr lang="en-GB" sz="2400" b="1" i="1">
                    <a:solidFill>
                      <a:srgbClr val="000000"/>
                    </a:solidFill>
                    <a:latin typeface="Arial" charset="0"/>
                  </a:endParaRPr>
                </a:p>
              </p:txBody>
            </p:sp>
            <p:sp>
              <p:nvSpPr>
                <p:cNvPr id="313434" name="Rectangle 90"/>
                <p:cNvSpPr>
                  <a:spLocks noChangeArrowheads="1"/>
                </p:cNvSpPr>
                <p:nvPr/>
              </p:nvSpPr>
              <p:spPr bwMode="auto">
                <a:xfrm>
                  <a:off x="3746" y="156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674</a:t>
                  </a:r>
                  <a:endParaRPr lang="en-GB" sz="2400" b="1" i="1">
                    <a:solidFill>
                      <a:srgbClr val="000000"/>
                    </a:solidFill>
                    <a:latin typeface="Arial" charset="0"/>
                  </a:endParaRPr>
                </a:p>
              </p:txBody>
            </p:sp>
            <p:sp>
              <p:nvSpPr>
                <p:cNvPr id="313435" name="Rectangle 91"/>
                <p:cNvSpPr>
                  <a:spLocks noChangeArrowheads="1"/>
                </p:cNvSpPr>
                <p:nvPr/>
              </p:nvSpPr>
              <p:spPr bwMode="auto">
                <a:xfrm>
                  <a:off x="3029" y="1208"/>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36" name="Rectangle 92"/>
                <p:cNvSpPr>
                  <a:spLocks noChangeArrowheads="1"/>
                </p:cNvSpPr>
                <p:nvPr/>
              </p:nvSpPr>
              <p:spPr bwMode="auto">
                <a:xfrm>
                  <a:off x="3141" y="1237"/>
                  <a:ext cx="1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ΤΣ</a:t>
                  </a:r>
                  <a:endParaRPr lang="en-GB" sz="2400" b="1" i="1">
                    <a:solidFill>
                      <a:srgbClr val="000000"/>
                    </a:solidFill>
                    <a:latin typeface="Arial" charset="0"/>
                  </a:endParaRPr>
                </a:p>
              </p:txBody>
            </p:sp>
            <p:sp>
              <p:nvSpPr>
                <p:cNvPr id="313437" name="Rectangle 93"/>
                <p:cNvSpPr>
                  <a:spLocks noChangeArrowheads="1"/>
                </p:cNvSpPr>
                <p:nvPr/>
              </p:nvSpPr>
              <p:spPr bwMode="auto">
                <a:xfrm>
                  <a:off x="3118" y="140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493</a:t>
                  </a:r>
                  <a:endParaRPr lang="en-GB" sz="2400" b="1" i="1">
                    <a:solidFill>
                      <a:srgbClr val="000000"/>
                    </a:solidFill>
                    <a:latin typeface="Arial" charset="0"/>
                  </a:endParaRPr>
                </a:p>
              </p:txBody>
            </p:sp>
            <p:sp>
              <p:nvSpPr>
                <p:cNvPr id="313438" name="Rectangle 94"/>
                <p:cNvSpPr>
                  <a:spLocks noChangeArrowheads="1"/>
                </p:cNvSpPr>
                <p:nvPr/>
              </p:nvSpPr>
              <p:spPr bwMode="auto">
                <a:xfrm>
                  <a:off x="1458" y="1998"/>
                  <a:ext cx="117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39" name="Rectangle 95"/>
                <p:cNvSpPr>
                  <a:spLocks noChangeArrowheads="1"/>
                </p:cNvSpPr>
                <p:nvPr/>
              </p:nvSpPr>
              <p:spPr bwMode="auto">
                <a:xfrm>
                  <a:off x="1545" y="2006"/>
                  <a:ext cx="9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ΕΛΛΗΝΙΚΟ ΚΡΑΤΟΣ</a:t>
                  </a:r>
                  <a:endParaRPr lang="en-GB" sz="2400" b="1" i="1">
                    <a:solidFill>
                      <a:srgbClr val="000000"/>
                    </a:solidFill>
                    <a:latin typeface="Arial" charset="0"/>
                  </a:endParaRPr>
                </a:p>
              </p:txBody>
            </p:sp>
            <p:sp>
              <p:nvSpPr>
                <p:cNvPr id="313440" name="Rectangle 96"/>
                <p:cNvSpPr>
                  <a:spLocks noChangeArrowheads="1"/>
                </p:cNvSpPr>
                <p:nvPr/>
              </p:nvSpPr>
              <p:spPr bwMode="auto">
                <a:xfrm>
                  <a:off x="1960" y="217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560</a:t>
                  </a:r>
                  <a:endParaRPr lang="en-GB" sz="2400" b="1" i="1">
                    <a:solidFill>
                      <a:srgbClr val="000000"/>
                    </a:solidFill>
                    <a:latin typeface="Arial" charset="0"/>
                  </a:endParaRPr>
                </a:p>
              </p:txBody>
            </p:sp>
            <p:sp>
              <p:nvSpPr>
                <p:cNvPr id="313441" name="Rectangle 97"/>
                <p:cNvSpPr>
                  <a:spLocks noChangeArrowheads="1"/>
                </p:cNvSpPr>
                <p:nvPr/>
              </p:nvSpPr>
              <p:spPr bwMode="auto">
                <a:xfrm>
                  <a:off x="3343" y="1958"/>
                  <a:ext cx="113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42" name="Rectangle 98"/>
                <p:cNvSpPr>
                  <a:spLocks noChangeArrowheads="1"/>
                </p:cNvSpPr>
                <p:nvPr/>
              </p:nvSpPr>
              <p:spPr bwMode="auto">
                <a:xfrm>
                  <a:off x="3410" y="1987"/>
                  <a:ext cx="9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ΕΛΛΗΝΙΚΟ ΚΡΑΤΟΣ</a:t>
                  </a:r>
                  <a:endParaRPr lang="en-GB" sz="2400" b="1" i="1">
                    <a:solidFill>
                      <a:srgbClr val="000000"/>
                    </a:solidFill>
                    <a:latin typeface="Arial" charset="0"/>
                  </a:endParaRPr>
                </a:p>
              </p:txBody>
            </p:sp>
            <p:sp>
              <p:nvSpPr>
                <p:cNvPr id="313443" name="Rectangle 99"/>
                <p:cNvSpPr>
                  <a:spLocks noChangeArrowheads="1"/>
                </p:cNvSpPr>
                <p:nvPr/>
              </p:nvSpPr>
              <p:spPr bwMode="auto">
                <a:xfrm>
                  <a:off x="3796" y="2157"/>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1200</a:t>
                  </a:r>
                  <a:endParaRPr lang="en-GB" sz="2400" b="1" i="1">
                    <a:solidFill>
                      <a:srgbClr val="000000"/>
                    </a:solidFill>
                    <a:latin typeface="Arial" charset="0"/>
                  </a:endParaRPr>
                </a:p>
              </p:txBody>
            </p:sp>
            <p:grpSp>
              <p:nvGrpSpPr>
                <p:cNvPr id="313444" name="Group 100"/>
                <p:cNvGrpSpPr>
                  <a:grpSpLocks/>
                </p:cNvGrpSpPr>
                <p:nvPr/>
              </p:nvGrpSpPr>
              <p:grpSpPr bwMode="auto">
                <a:xfrm>
                  <a:off x="2194" y="2195"/>
                  <a:ext cx="1070" cy="919"/>
                  <a:chOff x="2194" y="2195"/>
                  <a:chExt cx="1070" cy="919"/>
                </a:xfrm>
              </p:grpSpPr>
              <p:sp>
                <p:nvSpPr>
                  <p:cNvPr id="313445" name="Freeform 101"/>
                  <p:cNvSpPr>
                    <a:spLocks/>
                  </p:cNvSpPr>
                  <p:nvPr/>
                </p:nvSpPr>
                <p:spPr bwMode="auto">
                  <a:xfrm>
                    <a:off x="2194" y="2632"/>
                    <a:ext cx="655" cy="462"/>
                  </a:xfrm>
                  <a:custGeom>
                    <a:avLst/>
                    <a:gdLst>
                      <a:gd name="T0" fmla="*/ 1284 w 1308"/>
                      <a:gd name="T1" fmla="*/ 456 h 925"/>
                      <a:gd name="T2" fmla="*/ 1166 w 1308"/>
                      <a:gd name="T3" fmla="*/ 443 h 925"/>
                      <a:gd name="T4" fmla="*/ 1102 w 1308"/>
                      <a:gd name="T5" fmla="*/ 443 h 925"/>
                      <a:gd name="T6" fmla="*/ 997 w 1308"/>
                      <a:gd name="T7" fmla="*/ 416 h 925"/>
                      <a:gd name="T8" fmla="*/ 921 w 1308"/>
                      <a:gd name="T9" fmla="*/ 403 h 925"/>
                      <a:gd name="T10" fmla="*/ 816 w 1308"/>
                      <a:gd name="T11" fmla="*/ 379 h 925"/>
                      <a:gd name="T12" fmla="*/ 726 w 1308"/>
                      <a:gd name="T13" fmla="*/ 352 h 925"/>
                      <a:gd name="T14" fmla="*/ 660 w 1308"/>
                      <a:gd name="T15" fmla="*/ 326 h 925"/>
                      <a:gd name="T16" fmla="*/ 557 w 1308"/>
                      <a:gd name="T17" fmla="*/ 300 h 925"/>
                      <a:gd name="T18" fmla="*/ 492 w 1308"/>
                      <a:gd name="T19" fmla="*/ 273 h 925"/>
                      <a:gd name="T20" fmla="*/ 402 w 1308"/>
                      <a:gd name="T21" fmla="*/ 236 h 925"/>
                      <a:gd name="T22" fmla="*/ 350 w 1308"/>
                      <a:gd name="T23" fmla="*/ 209 h 925"/>
                      <a:gd name="T24" fmla="*/ 260 w 1308"/>
                      <a:gd name="T25" fmla="*/ 157 h 925"/>
                      <a:gd name="T26" fmla="*/ 207 w 1308"/>
                      <a:gd name="T27" fmla="*/ 130 h 925"/>
                      <a:gd name="T28" fmla="*/ 129 w 1308"/>
                      <a:gd name="T29" fmla="*/ 78 h 925"/>
                      <a:gd name="T30" fmla="*/ 78 w 1308"/>
                      <a:gd name="T31" fmla="*/ 53 h 925"/>
                      <a:gd name="T32" fmla="*/ 0 w 1308"/>
                      <a:gd name="T33" fmla="*/ 0 h 925"/>
                      <a:gd name="T34" fmla="*/ 26 w 1308"/>
                      <a:gd name="T35" fmla="*/ 469 h 925"/>
                      <a:gd name="T36" fmla="*/ 104 w 1308"/>
                      <a:gd name="T37" fmla="*/ 522 h 925"/>
                      <a:gd name="T38" fmla="*/ 155 w 1308"/>
                      <a:gd name="T39" fmla="*/ 560 h 925"/>
                      <a:gd name="T40" fmla="*/ 234 w 1308"/>
                      <a:gd name="T41" fmla="*/ 599 h 925"/>
                      <a:gd name="T42" fmla="*/ 286 w 1308"/>
                      <a:gd name="T43" fmla="*/ 639 h 925"/>
                      <a:gd name="T44" fmla="*/ 376 w 1308"/>
                      <a:gd name="T45" fmla="*/ 678 h 925"/>
                      <a:gd name="T46" fmla="*/ 466 w 1308"/>
                      <a:gd name="T47" fmla="*/ 716 h 925"/>
                      <a:gd name="T48" fmla="*/ 531 w 1308"/>
                      <a:gd name="T49" fmla="*/ 742 h 925"/>
                      <a:gd name="T50" fmla="*/ 623 w 1308"/>
                      <a:gd name="T51" fmla="*/ 782 h 925"/>
                      <a:gd name="T52" fmla="*/ 687 w 1308"/>
                      <a:gd name="T53" fmla="*/ 795 h 925"/>
                      <a:gd name="T54" fmla="*/ 791 w 1308"/>
                      <a:gd name="T55" fmla="*/ 821 h 925"/>
                      <a:gd name="T56" fmla="*/ 855 w 1308"/>
                      <a:gd name="T57" fmla="*/ 848 h 925"/>
                      <a:gd name="T58" fmla="*/ 960 w 1308"/>
                      <a:gd name="T59" fmla="*/ 872 h 925"/>
                      <a:gd name="T60" fmla="*/ 1024 w 1308"/>
                      <a:gd name="T61" fmla="*/ 885 h 925"/>
                      <a:gd name="T62" fmla="*/ 1140 w 1308"/>
                      <a:gd name="T63" fmla="*/ 899 h 925"/>
                      <a:gd name="T64" fmla="*/ 1205 w 1308"/>
                      <a:gd name="T65" fmla="*/ 912 h 925"/>
                      <a:gd name="T66" fmla="*/ 1308 w 1308"/>
                      <a:gd name="T67"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8" h="925">
                        <a:moveTo>
                          <a:pt x="1308" y="469"/>
                        </a:moveTo>
                        <a:lnTo>
                          <a:pt x="1284" y="456"/>
                        </a:lnTo>
                        <a:lnTo>
                          <a:pt x="1205" y="456"/>
                        </a:lnTo>
                        <a:lnTo>
                          <a:pt x="1166" y="443"/>
                        </a:lnTo>
                        <a:lnTo>
                          <a:pt x="1140" y="443"/>
                        </a:lnTo>
                        <a:lnTo>
                          <a:pt x="1102" y="443"/>
                        </a:lnTo>
                        <a:lnTo>
                          <a:pt x="1024" y="430"/>
                        </a:lnTo>
                        <a:lnTo>
                          <a:pt x="997" y="416"/>
                        </a:lnTo>
                        <a:lnTo>
                          <a:pt x="960" y="416"/>
                        </a:lnTo>
                        <a:lnTo>
                          <a:pt x="921" y="403"/>
                        </a:lnTo>
                        <a:lnTo>
                          <a:pt x="855" y="392"/>
                        </a:lnTo>
                        <a:lnTo>
                          <a:pt x="816" y="379"/>
                        </a:lnTo>
                        <a:lnTo>
                          <a:pt x="791" y="365"/>
                        </a:lnTo>
                        <a:lnTo>
                          <a:pt x="726" y="352"/>
                        </a:lnTo>
                        <a:lnTo>
                          <a:pt x="687" y="339"/>
                        </a:lnTo>
                        <a:lnTo>
                          <a:pt x="660" y="326"/>
                        </a:lnTo>
                        <a:lnTo>
                          <a:pt x="623" y="326"/>
                        </a:lnTo>
                        <a:lnTo>
                          <a:pt x="557" y="300"/>
                        </a:lnTo>
                        <a:lnTo>
                          <a:pt x="531" y="287"/>
                        </a:lnTo>
                        <a:lnTo>
                          <a:pt x="492" y="273"/>
                        </a:lnTo>
                        <a:lnTo>
                          <a:pt x="466" y="260"/>
                        </a:lnTo>
                        <a:lnTo>
                          <a:pt x="402" y="236"/>
                        </a:lnTo>
                        <a:lnTo>
                          <a:pt x="376" y="222"/>
                        </a:lnTo>
                        <a:lnTo>
                          <a:pt x="350" y="209"/>
                        </a:lnTo>
                        <a:lnTo>
                          <a:pt x="286" y="183"/>
                        </a:lnTo>
                        <a:lnTo>
                          <a:pt x="260" y="157"/>
                        </a:lnTo>
                        <a:lnTo>
                          <a:pt x="234" y="143"/>
                        </a:lnTo>
                        <a:lnTo>
                          <a:pt x="207" y="130"/>
                        </a:lnTo>
                        <a:lnTo>
                          <a:pt x="155" y="104"/>
                        </a:lnTo>
                        <a:lnTo>
                          <a:pt x="129" y="78"/>
                        </a:lnTo>
                        <a:lnTo>
                          <a:pt x="104" y="66"/>
                        </a:lnTo>
                        <a:lnTo>
                          <a:pt x="78" y="53"/>
                        </a:lnTo>
                        <a:lnTo>
                          <a:pt x="26" y="13"/>
                        </a:lnTo>
                        <a:lnTo>
                          <a:pt x="0" y="0"/>
                        </a:lnTo>
                        <a:lnTo>
                          <a:pt x="0" y="456"/>
                        </a:lnTo>
                        <a:lnTo>
                          <a:pt x="26" y="469"/>
                        </a:lnTo>
                        <a:lnTo>
                          <a:pt x="78" y="509"/>
                        </a:lnTo>
                        <a:lnTo>
                          <a:pt x="104" y="522"/>
                        </a:lnTo>
                        <a:lnTo>
                          <a:pt x="129" y="535"/>
                        </a:lnTo>
                        <a:lnTo>
                          <a:pt x="155" y="560"/>
                        </a:lnTo>
                        <a:lnTo>
                          <a:pt x="207" y="586"/>
                        </a:lnTo>
                        <a:lnTo>
                          <a:pt x="234" y="599"/>
                        </a:lnTo>
                        <a:lnTo>
                          <a:pt x="260" y="612"/>
                        </a:lnTo>
                        <a:lnTo>
                          <a:pt x="286" y="639"/>
                        </a:lnTo>
                        <a:lnTo>
                          <a:pt x="350" y="665"/>
                        </a:lnTo>
                        <a:lnTo>
                          <a:pt x="376" y="678"/>
                        </a:lnTo>
                        <a:lnTo>
                          <a:pt x="402" y="691"/>
                        </a:lnTo>
                        <a:lnTo>
                          <a:pt x="466" y="716"/>
                        </a:lnTo>
                        <a:lnTo>
                          <a:pt x="492" y="729"/>
                        </a:lnTo>
                        <a:lnTo>
                          <a:pt x="531" y="742"/>
                        </a:lnTo>
                        <a:lnTo>
                          <a:pt x="557" y="755"/>
                        </a:lnTo>
                        <a:lnTo>
                          <a:pt x="623" y="782"/>
                        </a:lnTo>
                        <a:lnTo>
                          <a:pt x="660" y="782"/>
                        </a:lnTo>
                        <a:lnTo>
                          <a:pt x="687" y="795"/>
                        </a:lnTo>
                        <a:lnTo>
                          <a:pt x="726" y="808"/>
                        </a:lnTo>
                        <a:lnTo>
                          <a:pt x="791" y="821"/>
                        </a:lnTo>
                        <a:lnTo>
                          <a:pt x="816" y="834"/>
                        </a:lnTo>
                        <a:lnTo>
                          <a:pt x="855" y="848"/>
                        </a:lnTo>
                        <a:lnTo>
                          <a:pt x="921" y="861"/>
                        </a:lnTo>
                        <a:lnTo>
                          <a:pt x="960" y="872"/>
                        </a:lnTo>
                        <a:lnTo>
                          <a:pt x="997" y="872"/>
                        </a:lnTo>
                        <a:lnTo>
                          <a:pt x="1024" y="885"/>
                        </a:lnTo>
                        <a:lnTo>
                          <a:pt x="1102" y="899"/>
                        </a:lnTo>
                        <a:lnTo>
                          <a:pt x="1140" y="899"/>
                        </a:lnTo>
                        <a:lnTo>
                          <a:pt x="1166" y="899"/>
                        </a:lnTo>
                        <a:lnTo>
                          <a:pt x="1205" y="912"/>
                        </a:lnTo>
                        <a:lnTo>
                          <a:pt x="1284" y="912"/>
                        </a:lnTo>
                        <a:lnTo>
                          <a:pt x="1308" y="925"/>
                        </a:lnTo>
                        <a:lnTo>
                          <a:pt x="1308" y="469"/>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46" name="Freeform 102"/>
                  <p:cNvSpPr>
                    <a:spLocks/>
                  </p:cNvSpPr>
                  <p:nvPr/>
                </p:nvSpPr>
                <p:spPr bwMode="auto">
                  <a:xfrm>
                    <a:off x="2855" y="2195"/>
                    <a:ext cx="143" cy="899"/>
                  </a:xfrm>
                  <a:custGeom>
                    <a:avLst/>
                    <a:gdLst>
                      <a:gd name="T0" fmla="*/ 287 w 287"/>
                      <a:gd name="T1" fmla="*/ 0 h 1798"/>
                      <a:gd name="T2" fmla="*/ 0 w 287"/>
                      <a:gd name="T3" fmla="*/ 1342 h 1798"/>
                      <a:gd name="T4" fmla="*/ 0 w 287"/>
                      <a:gd name="T5" fmla="*/ 1798 h 1798"/>
                      <a:gd name="T6" fmla="*/ 287 w 287"/>
                      <a:gd name="T7" fmla="*/ 457 h 1798"/>
                      <a:gd name="T8" fmla="*/ 287 w 287"/>
                      <a:gd name="T9" fmla="*/ 0 h 1798"/>
                    </a:gdLst>
                    <a:ahLst/>
                    <a:cxnLst>
                      <a:cxn ang="0">
                        <a:pos x="T0" y="T1"/>
                      </a:cxn>
                      <a:cxn ang="0">
                        <a:pos x="T2" y="T3"/>
                      </a:cxn>
                      <a:cxn ang="0">
                        <a:pos x="T4" y="T5"/>
                      </a:cxn>
                      <a:cxn ang="0">
                        <a:pos x="T6" y="T7"/>
                      </a:cxn>
                      <a:cxn ang="0">
                        <a:pos x="T8" y="T9"/>
                      </a:cxn>
                    </a:cxnLst>
                    <a:rect l="0" t="0" r="r" b="b"/>
                    <a:pathLst>
                      <a:path w="287" h="1798">
                        <a:moveTo>
                          <a:pt x="287" y="0"/>
                        </a:moveTo>
                        <a:lnTo>
                          <a:pt x="0" y="1342"/>
                        </a:lnTo>
                        <a:lnTo>
                          <a:pt x="0" y="1798"/>
                        </a:lnTo>
                        <a:lnTo>
                          <a:pt x="287" y="457"/>
                        </a:lnTo>
                        <a:lnTo>
                          <a:pt x="287" y="0"/>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47" name="Freeform 103"/>
                  <p:cNvSpPr>
                    <a:spLocks/>
                  </p:cNvSpPr>
                  <p:nvPr/>
                </p:nvSpPr>
                <p:spPr bwMode="auto">
                  <a:xfrm>
                    <a:off x="2194" y="2195"/>
                    <a:ext cx="804" cy="672"/>
                  </a:xfrm>
                  <a:custGeom>
                    <a:avLst/>
                    <a:gdLst>
                      <a:gd name="T0" fmla="*/ 1308 w 1608"/>
                      <a:gd name="T1" fmla="*/ 1342 h 1342"/>
                      <a:gd name="T2" fmla="*/ 1284 w 1608"/>
                      <a:gd name="T3" fmla="*/ 1329 h 1342"/>
                      <a:gd name="T4" fmla="*/ 1205 w 1608"/>
                      <a:gd name="T5" fmla="*/ 1329 h 1342"/>
                      <a:gd name="T6" fmla="*/ 1166 w 1608"/>
                      <a:gd name="T7" fmla="*/ 1316 h 1342"/>
                      <a:gd name="T8" fmla="*/ 1140 w 1608"/>
                      <a:gd name="T9" fmla="*/ 1316 h 1342"/>
                      <a:gd name="T10" fmla="*/ 1102 w 1608"/>
                      <a:gd name="T11" fmla="*/ 1316 h 1342"/>
                      <a:gd name="T12" fmla="*/ 1024 w 1608"/>
                      <a:gd name="T13" fmla="*/ 1303 h 1342"/>
                      <a:gd name="T14" fmla="*/ 997 w 1608"/>
                      <a:gd name="T15" fmla="*/ 1289 h 1342"/>
                      <a:gd name="T16" fmla="*/ 960 w 1608"/>
                      <a:gd name="T17" fmla="*/ 1289 h 1342"/>
                      <a:gd name="T18" fmla="*/ 921 w 1608"/>
                      <a:gd name="T19" fmla="*/ 1276 h 1342"/>
                      <a:gd name="T20" fmla="*/ 855 w 1608"/>
                      <a:gd name="T21" fmla="*/ 1265 h 1342"/>
                      <a:gd name="T22" fmla="*/ 816 w 1608"/>
                      <a:gd name="T23" fmla="*/ 1252 h 1342"/>
                      <a:gd name="T24" fmla="*/ 791 w 1608"/>
                      <a:gd name="T25" fmla="*/ 1238 h 1342"/>
                      <a:gd name="T26" fmla="*/ 726 w 1608"/>
                      <a:gd name="T27" fmla="*/ 1225 h 1342"/>
                      <a:gd name="T28" fmla="*/ 687 w 1608"/>
                      <a:gd name="T29" fmla="*/ 1212 h 1342"/>
                      <a:gd name="T30" fmla="*/ 660 w 1608"/>
                      <a:gd name="T31" fmla="*/ 1199 h 1342"/>
                      <a:gd name="T32" fmla="*/ 623 w 1608"/>
                      <a:gd name="T33" fmla="*/ 1199 h 1342"/>
                      <a:gd name="T34" fmla="*/ 557 w 1608"/>
                      <a:gd name="T35" fmla="*/ 1173 h 1342"/>
                      <a:gd name="T36" fmla="*/ 531 w 1608"/>
                      <a:gd name="T37" fmla="*/ 1160 h 1342"/>
                      <a:gd name="T38" fmla="*/ 492 w 1608"/>
                      <a:gd name="T39" fmla="*/ 1146 h 1342"/>
                      <a:gd name="T40" fmla="*/ 466 w 1608"/>
                      <a:gd name="T41" fmla="*/ 1133 h 1342"/>
                      <a:gd name="T42" fmla="*/ 402 w 1608"/>
                      <a:gd name="T43" fmla="*/ 1109 h 1342"/>
                      <a:gd name="T44" fmla="*/ 376 w 1608"/>
                      <a:gd name="T45" fmla="*/ 1095 h 1342"/>
                      <a:gd name="T46" fmla="*/ 350 w 1608"/>
                      <a:gd name="T47" fmla="*/ 1082 h 1342"/>
                      <a:gd name="T48" fmla="*/ 286 w 1608"/>
                      <a:gd name="T49" fmla="*/ 1056 h 1342"/>
                      <a:gd name="T50" fmla="*/ 260 w 1608"/>
                      <a:gd name="T51" fmla="*/ 1030 h 1342"/>
                      <a:gd name="T52" fmla="*/ 234 w 1608"/>
                      <a:gd name="T53" fmla="*/ 1016 h 1342"/>
                      <a:gd name="T54" fmla="*/ 207 w 1608"/>
                      <a:gd name="T55" fmla="*/ 1003 h 1342"/>
                      <a:gd name="T56" fmla="*/ 155 w 1608"/>
                      <a:gd name="T57" fmla="*/ 977 h 1342"/>
                      <a:gd name="T58" fmla="*/ 129 w 1608"/>
                      <a:gd name="T59" fmla="*/ 951 h 1342"/>
                      <a:gd name="T60" fmla="*/ 104 w 1608"/>
                      <a:gd name="T61" fmla="*/ 939 h 1342"/>
                      <a:gd name="T62" fmla="*/ 78 w 1608"/>
                      <a:gd name="T63" fmla="*/ 926 h 1342"/>
                      <a:gd name="T64" fmla="*/ 26 w 1608"/>
                      <a:gd name="T65" fmla="*/ 886 h 1342"/>
                      <a:gd name="T66" fmla="*/ 0 w 1608"/>
                      <a:gd name="T67" fmla="*/ 873 h 1342"/>
                      <a:gd name="T68" fmla="*/ 1608 w 1608"/>
                      <a:gd name="T69" fmla="*/ 0 h 1342"/>
                      <a:gd name="T70" fmla="*/ 1308 w 1608"/>
                      <a:gd name="T7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8" h="1342">
                        <a:moveTo>
                          <a:pt x="1308" y="1342"/>
                        </a:moveTo>
                        <a:lnTo>
                          <a:pt x="1284" y="1329"/>
                        </a:lnTo>
                        <a:lnTo>
                          <a:pt x="1205" y="1329"/>
                        </a:lnTo>
                        <a:lnTo>
                          <a:pt x="1166" y="1316"/>
                        </a:lnTo>
                        <a:lnTo>
                          <a:pt x="1140" y="1316"/>
                        </a:lnTo>
                        <a:lnTo>
                          <a:pt x="1102" y="1316"/>
                        </a:lnTo>
                        <a:lnTo>
                          <a:pt x="1024" y="1303"/>
                        </a:lnTo>
                        <a:lnTo>
                          <a:pt x="997" y="1289"/>
                        </a:lnTo>
                        <a:lnTo>
                          <a:pt x="960" y="1289"/>
                        </a:lnTo>
                        <a:lnTo>
                          <a:pt x="921" y="1276"/>
                        </a:lnTo>
                        <a:lnTo>
                          <a:pt x="855" y="1265"/>
                        </a:lnTo>
                        <a:lnTo>
                          <a:pt x="816" y="1252"/>
                        </a:lnTo>
                        <a:lnTo>
                          <a:pt x="791" y="1238"/>
                        </a:lnTo>
                        <a:lnTo>
                          <a:pt x="726" y="1225"/>
                        </a:lnTo>
                        <a:lnTo>
                          <a:pt x="687" y="1212"/>
                        </a:lnTo>
                        <a:lnTo>
                          <a:pt x="660" y="1199"/>
                        </a:lnTo>
                        <a:lnTo>
                          <a:pt x="623" y="1199"/>
                        </a:lnTo>
                        <a:lnTo>
                          <a:pt x="557" y="1173"/>
                        </a:lnTo>
                        <a:lnTo>
                          <a:pt x="531" y="1160"/>
                        </a:lnTo>
                        <a:lnTo>
                          <a:pt x="492" y="1146"/>
                        </a:lnTo>
                        <a:lnTo>
                          <a:pt x="466" y="1133"/>
                        </a:lnTo>
                        <a:lnTo>
                          <a:pt x="402" y="1109"/>
                        </a:lnTo>
                        <a:lnTo>
                          <a:pt x="376" y="1095"/>
                        </a:lnTo>
                        <a:lnTo>
                          <a:pt x="350" y="1082"/>
                        </a:lnTo>
                        <a:lnTo>
                          <a:pt x="286" y="1056"/>
                        </a:lnTo>
                        <a:lnTo>
                          <a:pt x="260" y="1030"/>
                        </a:lnTo>
                        <a:lnTo>
                          <a:pt x="234" y="1016"/>
                        </a:lnTo>
                        <a:lnTo>
                          <a:pt x="207" y="1003"/>
                        </a:lnTo>
                        <a:lnTo>
                          <a:pt x="155" y="977"/>
                        </a:lnTo>
                        <a:lnTo>
                          <a:pt x="129" y="951"/>
                        </a:lnTo>
                        <a:lnTo>
                          <a:pt x="104" y="939"/>
                        </a:lnTo>
                        <a:lnTo>
                          <a:pt x="78" y="926"/>
                        </a:lnTo>
                        <a:lnTo>
                          <a:pt x="26" y="886"/>
                        </a:lnTo>
                        <a:lnTo>
                          <a:pt x="0" y="873"/>
                        </a:lnTo>
                        <a:lnTo>
                          <a:pt x="1608" y="0"/>
                        </a:lnTo>
                        <a:lnTo>
                          <a:pt x="1308" y="1342"/>
                        </a:lnTo>
                        <a:close/>
                      </a:path>
                    </a:pathLst>
                  </a:custGeom>
                  <a:solidFill>
                    <a:srgbClr val="0066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48" name="Freeform 104"/>
                  <p:cNvSpPr>
                    <a:spLocks/>
                  </p:cNvSpPr>
                  <p:nvPr/>
                </p:nvSpPr>
                <p:spPr bwMode="auto">
                  <a:xfrm>
                    <a:off x="2901" y="2867"/>
                    <a:ext cx="363" cy="247"/>
                  </a:xfrm>
                  <a:custGeom>
                    <a:avLst/>
                    <a:gdLst>
                      <a:gd name="T0" fmla="*/ 726 w 726"/>
                      <a:gd name="T1" fmla="*/ 0 h 495"/>
                      <a:gd name="T2" fmla="*/ 687 w 726"/>
                      <a:gd name="T3" fmla="*/ 13 h 495"/>
                      <a:gd name="T4" fmla="*/ 621 w 726"/>
                      <a:gd name="T5" fmla="*/ 13 h 495"/>
                      <a:gd name="T6" fmla="*/ 584 w 726"/>
                      <a:gd name="T7" fmla="*/ 26 h 495"/>
                      <a:gd name="T8" fmla="*/ 545 w 726"/>
                      <a:gd name="T9" fmla="*/ 26 h 495"/>
                      <a:gd name="T10" fmla="*/ 479 w 726"/>
                      <a:gd name="T11" fmla="*/ 26 h 495"/>
                      <a:gd name="T12" fmla="*/ 440 w 726"/>
                      <a:gd name="T13" fmla="*/ 26 h 495"/>
                      <a:gd name="T14" fmla="*/ 402 w 726"/>
                      <a:gd name="T15" fmla="*/ 40 h 495"/>
                      <a:gd name="T16" fmla="*/ 337 w 726"/>
                      <a:gd name="T17" fmla="*/ 40 h 495"/>
                      <a:gd name="T18" fmla="*/ 298 w 726"/>
                      <a:gd name="T19" fmla="*/ 40 h 495"/>
                      <a:gd name="T20" fmla="*/ 258 w 726"/>
                      <a:gd name="T21" fmla="*/ 40 h 495"/>
                      <a:gd name="T22" fmla="*/ 181 w 726"/>
                      <a:gd name="T23" fmla="*/ 40 h 495"/>
                      <a:gd name="T24" fmla="*/ 155 w 726"/>
                      <a:gd name="T25" fmla="*/ 26 h 495"/>
                      <a:gd name="T26" fmla="*/ 116 w 726"/>
                      <a:gd name="T27" fmla="*/ 26 h 495"/>
                      <a:gd name="T28" fmla="*/ 39 w 726"/>
                      <a:gd name="T29" fmla="*/ 26 h 495"/>
                      <a:gd name="T30" fmla="*/ 0 w 726"/>
                      <a:gd name="T31" fmla="*/ 26 h 495"/>
                      <a:gd name="T32" fmla="*/ 0 w 726"/>
                      <a:gd name="T33" fmla="*/ 482 h 495"/>
                      <a:gd name="T34" fmla="*/ 39 w 726"/>
                      <a:gd name="T35" fmla="*/ 482 h 495"/>
                      <a:gd name="T36" fmla="*/ 116 w 726"/>
                      <a:gd name="T37" fmla="*/ 482 h 495"/>
                      <a:gd name="T38" fmla="*/ 155 w 726"/>
                      <a:gd name="T39" fmla="*/ 482 h 495"/>
                      <a:gd name="T40" fmla="*/ 181 w 726"/>
                      <a:gd name="T41" fmla="*/ 495 h 495"/>
                      <a:gd name="T42" fmla="*/ 258 w 726"/>
                      <a:gd name="T43" fmla="*/ 495 h 495"/>
                      <a:gd name="T44" fmla="*/ 298 w 726"/>
                      <a:gd name="T45" fmla="*/ 495 h 495"/>
                      <a:gd name="T46" fmla="*/ 337 w 726"/>
                      <a:gd name="T47" fmla="*/ 495 h 495"/>
                      <a:gd name="T48" fmla="*/ 402 w 726"/>
                      <a:gd name="T49" fmla="*/ 495 h 495"/>
                      <a:gd name="T50" fmla="*/ 440 w 726"/>
                      <a:gd name="T51" fmla="*/ 482 h 495"/>
                      <a:gd name="T52" fmla="*/ 479 w 726"/>
                      <a:gd name="T53" fmla="*/ 482 h 495"/>
                      <a:gd name="T54" fmla="*/ 545 w 726"/>
                      <a:gd name="T55" fmla="*/ 482 h 495"/>
                      <a:gd name="T56" fmla="*/ 584 w 726"/>
                      <a:gd name="T57" fmla="*/ 482 h 495"/>
                      <a:gd name="T58" fmla="*/ 621 w 726"/>
                      <a:gd name="T59" fmla="*/ 469 h 495"/>
                      <a:gd name="T60" fmla="*/ 687 w 726"/>
                      <a:gd name="T61" fmla="*/ 469 h 495"/>
                      <a:gd name="T62" fmla="*/ 726 w 726"/>
                      <a:gd name="T63" fmla="*/ 456 h 495"/>
                      <a:gd name="T64" fmla="*/ 726 w 726"/>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6" h="495">
                        <a:moveTo>
                          <a:pt x="726" y="0"/>
                        </a:moveTo>
                        <a:lnTo>
                          <a:pt x="687" y="13"/>
                        </a:lnTo>
                        <a:lnTo>
                          <a:pt x="621" y="13"/>
                        </a:lnTo>
                        <a:lnTo>
                          <a:pt x="584" y="26"/>
                        </a:lnTo>
                        <a:lnTo>
                          <a:pt x="545" y="26"/>
                        </a:lnTo>
                        <a:lnTo>
                          <a:pt x="479" y="26"/>
                        </a:lnTo>
                        <a:lnTo>
                          <a:pt x="440" y="26"/>
                        </a:lnTo>
                        <a:lnTo>
                          <a:pt x="402" y="40"/>
                        </a:lnTo>
                        <a:lnTo>
                          <a:pt x="337" y="40"/>
                        </a:lnTo>
                        <a:lnTo>
                          <a:pt x="298" y="40"/>
                        </a:lnTo>
                        <a:lnTo>
                          <a:pt x="258" y="40"/>
                        </a:lnTo>
                        <a:lnTo>
                          <a:pt x="181" y="40"/>
                        </a:lnTo>
                        <a:lnTo>
                          <a:pt x="155" y="26"/>
                        </a:lnTo>
                        <a:lnTo>
                          <a:pt x="116" y="26"/>
                        </a:lnTo>
                        <a:lnTo>
                          <a:pt x="39" y="26"/>
                        </a:lnTo>
                        <a:lnTo>
                          <a:pt x="0" y="26"/>
                        </a:lnTo>
                        <a:lnTo>
                          <a:pt x="0" y="482"/>
                        </a:lnTo>
                        <a:lnTo>
                          <a:pt x="39" y="482"/>
                        </a:lnTo>
                        <a:lnTo>
                          <a:pt x="116" y="482"/>
                        </a:lnTo>
                        <a:lnTo>
                          <a:pt x="155" y="482"/>
                        </a:lnTo>
                        <a:lnTo>
                          <a:pt x="181" y="495"/>
                        </a:lnTo>
                        <a:lnTo>
                          <a:pt x="258" y="495"/>
                        </a:lnTo>
                        <a:lnTo>
                          <a:pt x="298" y="495"/>
                        </a:lnTo>
                        <a:lnTo>
                          <a:pt x="337" y="495"/>
                        </a:lnTo>
                        <a:lnTo>
                          <a:pt x="402" y="495"/>
                        </a:lnTo>
                        <a:lnTo>
                          <a:pt x="440" y="482"/>
                        </a:lnTo>
                        <a:lnTo>
                          <a:pt x="479" y="482"/>
                        </a:lnTo>
                        <a:lnTo>
                          <a:pt x="545" y="482"/>
                        </a:lnTo>
                        <a:lnTo>
                          <a:pt x="584" y="482"/>
                        </a:lnTo>
                        <a:lnTo>
                          <a:pt x="621" y="469"/>
                        </a:lnTo>
                        <a:lnTo>
                          <a:pt x="687" y="469"/>
                        </a:lnTo>
                        <a:lnTo>
                          <a:pt x="726" y="456"/>
                        </a:lnTo>
                        <a:lnTo>
                          <a:pt x="726" y="0"/>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449" name="Freeform 105"/>
                  <p:cNvSpPr>
                    <a:spLocks/>
                  </p:cNvSpPr>
                  <p:nvPr/>
                </p:nvSpPr>
                <p:spPr bwMode="auto">
                  <a:xfrm>
                    <a:off x="2901" y="2209"/>
                    <a:ext cx="363" cy="677"/>
                  </a:xfrm>
                  <a:custGeom>
                    <a:avLst/>
                    <a:gdLst>
                      <a:gd name="T0" fmla="*/ 726 w 726"/>
                      <a:gd name="T1" fmla="*/ 1316 h 1356"/>
                      <a:gd name="T2" fmla="*/ 687 w 726"/>
                      <a:gd name="T3" fmla="*/ 1329 h 1356"/>
                      <a:gd name="T4" fmla="*/ 621 w 726"/>
                      <a:gd name="T5" fmla="*/ 1329 h 1356"/>
                      <a:gd name="T6" fmla="*/ 584 w 726"/>
                      <a:gd name="T7" fmla="*/ 1342 h 1356"/>
                      <a:gd name="T8" fmla="*/ 545 w 726"/>
                      <a:gd name="T9" fmla="*/ 1342 h 1356"/>
                      <a:gd name="T10" fmla="*/ 479 w 726"/>
                      <a:gd name="T11" fmla="*/ 1342 h 1356"/>
                      <a:gd name="T12" fmla="*/ 440 w 726"/>
                      <a:gd name="T13" fmla="*/ 1342 h 1356"/>
                      <a:gd name="T14" fmla="*/ 402 w 726"/>
                      <a:gd name="T15" fmla="*/ 1356 h 1356"/>
                      <a:gd name="T16" fmla="*/ 337 w 726"/>
                      <a:gd name="T17" fmla="*/ 1356 h 1356"/>
                      <a:gd name="T18" fmla="*/ 298 w 726"/>
                      <a:gd name="T19" fmla="*/ 1356 h 1356"/>
                      <a:gd name="T20" fmla="*/ 258 w 726"/>
                      <a:gd name="T21" fmla="*/ 1356 h 1356"/>
                      <a:gd name="T22" fmla="*/ 181 w 726"/>
                      <a:gd name="T23" fmla="*/ 1356 h 1356"/>
                      <a:gd name="T24" fmla="*/ 155 w 726"/>
                      <a:gd name="T25" fmla="*/ 1342 h 1356"/>
                      <a:gd name="T26" fmla="*/ 116 w 726"/>
                      <a:gd name="T27" fmla="*/ 1342 h 1356"/>
                      <a:gd name="T28" fmla="*/ 39 w 726"/>
                      <a:gd name="T29" fmla="*/ 1342 h 1356"/>
                      <a:gd name="T30" fmla="*/ 0 w 726"/>
                      <a:gd name="T31" fmla="*/ 1342 h 1356"/>
                      <a:gd name="T32" fmla="*/ 298 w 726"/>
                      <a:gd name="T33" fmla="*/ 0 h 1356"/>
                      <a:gd name="T34" fmla="*/ 726 w 726"/>
                      <a:gd name="T35" fmla="*/ 131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1356">
                        <a:moveTo>
                          <a:pt x="726" y="1316"/>
                        </a:moveTo>
                        <a:lnTo>
                          <a:pt x="687" y="1329"/>
                        </a:lnTo>
                        <a:lnTo>
                          <a:pt x="621" y="1329"/>
                        </a:lnTo>
                        <a:lnTo>
                          <a:pt x="584" y="1342"/>
                        </a:lnTo>
                        <a:lnTo>
                          <a:pt x="545" y="1342"/>
                        </a:lnTo>
                        <a:lnTo>
                          <a:pt x="479" y="1342"/>
                        </a:lnTo>
                        <a:lnTo>
                          <a:pt x="440" y="1342"/>
                        </a:lnTo>
                        <a:lnTo>
                          <a:pt x="402" y="1356"/>
                        </a:lnTo>
                        <a:lnTo>
                          <a:pt x="337" y="1356"/>
                        </a:lnTo>
                        <a:lnTo>
                          <a:pt x="298" y="1356"/>
                        </a:lnTo>
                        <a:lnTo>
                          <a:pt x="258" y="1356"/>
                        </a:lnTo>
                        <a:lnTo>
                          <a:pt x="181" y="1356"/>
                        </a:lnTo>
                        <a:lnTo>
                          <a:pt x="155" y="1342"/>
                        </a:lnTo>
                        <a:lnTo>
                          <a:pt x="116" y="1342"/>
                        </a:lnTo>
                        <a:lnTo>
                          <a:pt x="39" y="1342"/>
                        </a:lnTo>
                        <a:lnTo>
                          <a:pt x="0" y="1342"/>
                        </a:lnTo>
                        <a:lnTo>
                          <a:pt x="298" y="0"/>
                        </a:lnTo>
                        <a:lnTo>
                          <a:pt x="726" y="1316"/>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450" name="Rectangle 106"/>
                <p:cNvSpPr>
                  <a:spLocks noChangeArrowheads="1"/>
                </p:cNvSpPr>
                <p:nvPr/>
              </p:nvSpPr>
              <p:spPr bwMode="auto">
                <a:xfrm>
                  <a:off x="2832" y="2638"/>
                  <a:ext cx="5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51" name="Rectangle 107"/>
                <p:cNvSpPr>
                  <a:spLocks noChangeArrowheads="1"/>
                </p:cNvSpPr>
                <p:nvPr/>
              </p:nvSpPr>
              <p:spPr bwMode="auto">
                <a:xfrm>
                  <a:off x="2963" y="2665"/>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000000"/>
                      </a:solidFill>
                      <a:latin typeface="Arial" charset="0"/>
                    </a:rPr>
                    <a:t>ΕΤΠΑ</a:t>
                  </a:r>
                  <a:endParaRPr lang="en-GB" sz="2400" b="1" i="1">
                    <a:solidFill>
                      <a:srgbClr val="000000"/>
                    </a:solidFill>
                    <a:latin typeface="Arial" charset="0"/>
                  </a:endParaRPr>
                </a:p>
              </p:txBody>
            </p:sp>
            <p:sp>
              <p:nvSpPr>
                <p:cNvPr id="313452" name="Rectangle 108"/>
                <p:cNvSpPr>
                  <a:spLocks noChangeArrowheads="1"/>
                </p:cNvSpPr>
                <p:nvPr/>
              </p:nvSpPr>
              <p:spPr bwMode="auto">
                <a:xfrm>
                  <a:off x="3011" y="2775"/>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000000"/>
                      </a:solidFill>
                      <a:latin typeface="Arial" charset="0"/>
                    </a:rPr>
                    <a:t>200</a:t>
                  </a:r>
                  <a:endParaRPr lang="en-GB" sz="2400" b="1" i="1">
                    <a:solidFill>
                      <a:srgbClr val="000000"/>
                    </a:solidFill>
                    <a:latin typeface="Arial" charset="0"/>
                  </a:endParaRPr>
                </a:p>
              </p:txBody>
            </p:sp>
            <p:sp>
              <p:nvSpPr>
                <p:cNvPr id="313453" name="Rectangle 109"/>
                <p:cNvSpPr>
                  <a:spLocks noChangeArrowheads="1"/>
                </p:cNvSpPr>
                <p:nvPr/>
              </p:nvSpPr>
              <p:spPr bwMode="auto">
                <a:xfrm>
                  <a:off x="2361" y="2472"/>
                  <a:ext cx="66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54" name="Rectangle 110"/>
                <p:cNvSpPr>
                  <a:spLocks noChangeArrowheads="1"/>
                </p:cNvSpPr>
                <p:nvPr/>
              </p:nvSpPr>
              <p:spPr bwMode="auto">
                <a:xfrm>
                  <a:off x="2455" y="2489"/>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ΕΛΛΗΝΙΚΟ </a:t>
                  </a:r>
                  <a:endParaRPr lang="en-GB" sz="2400" b="1" i="1">
                    <a:solidFill>
                      <a:srgbClr val="000000"/>
                    </a:solidFill>
                    <a:latin typeface="Arial" charset="0"/>
                  </a:endParaRPr>
                </a:p>
              </p:txBody>
            </p:sp>
            <p:sp>
              <p:nvSpPr>
                <p:cNvPr id="313455" name="Rectangle 111"/>
                <p:cNvSpPr>
                  <a:spLocks noChangeArrowheads="1"/>
                </p:cNvSpPr>
                <p:nvPr/>
              </p:nvSpPr>
              <p:spPr bwMode="auto">
                <a:xfrm>
                  <a:off x="2508" y="2589"/>
                  <a:ext cx="3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ΚΡΑΤΟΣ</a:t>
                  </a:r>
                  <a:endParaRPr lang="en-GB" sz="2400" b="1" i="1">
                    <a:solidFill>
                      <a:srgbClr val="000000"/>
                    </a:solidFill>
                    <a:latin typeface="Arial" charset="0"/>
                  </a:endParaRPr>
                </a:p>
              </p:txBody>
            </p:sp>
            <p:sp>
              <p:nvSpPr>
                <p:cNvPr id="313456" name="Rectangle 112"/>
                <p:cNvSpPr>
                  <a:spLocks noChangeArrowheads="1"/>
                </p:cNvSpPr>
                <p:nvPr/>
              </p:nvSpPr>
              <p:spPr bwMode="auto">
                <a:xfrm>
                  <a:off x="2619" y="2744"/>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600</a:t>
                  </a:r>
                  <a:endParaRPr lang="en-GB" sz="2400" b="1" i="1">
                    <a:solidFill>
                      <a:srgbClr val="000000"/>
                    </a:solidFill>
                    <a:latin typeface="Arial" charset="0"/>
                  </a:endParaRPr>
                </a:p>
              </p:txBody>
            </p:sp>
            <p:grpSp>
              <p:nvGrpSpPr>
                <p:cNvPr id="313457" name="Group 113"/>
                <p:cNvGrpSpPr>
                  <a:grpSpLocks/>
                </p:cNvGrpSpPr>
                <p:nvPr/>
              </p:nvGrpSpPr>
              <p:grpSpPr bwMode="auto">
                <a:xfrm>
                  <a:off x="4383" y="1638"/>
                  <a:ext cx="726" cy="163"/>
                  <a:chOff x="4383" y="1638"/>
                  <a:chExt cx="726" cy="163"/>
                </a:xfrm>
              </p:grpSpPr>
              <p:sp>
                <p:nvSpPr>
                  <p:cNvPr id="313458" name="Rectangle 114"/>
                  <p:cNvSpPr>
                    <a:spLocks noChangeArrowheads="1"/>
                  </p:cNvSpPr>
                  <p:nvPr/>
                </p:nvSpPr>
                <p:spPr bwMode="auto">
                  <a:xfrm>
                    <a:off x="4559" y="1638"/>
                    <a:ext cx="550" cy="1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59" name="Freeform 115"/>
                  <p:cNvSpPr>
                    <a:spLocks/>
                  </p:cNvSpPr>
                  <p:nvPr/>
                </p:nvSpPr>
                <p:spPr bwMode="auto">
                  <a:xfrm>
                    <a:off x="4383" y="1667"/>
                    <a:ext cx="137" cy="30"/>
                  </a:xfrm>
                  <a:custGeom>
                    <a:avLst/>
                    <a:gdLst>
                      <a:gd name="T0" fmla="*/ 0 w 274"/>
                      <a:gd name="T1" fmla="*/ 0 h 59"/>
                      <a:gd name="T2" fmla="*/ 139 w 274"/>
                      <a:gd name="T3" fmla="*/ 59 h 59"/>
                      <a:gd name="T4" fmla="*/ 274 w 274"/>
                      <a:gd name="T5" fmla="*/ 59 h 59"/>
                    </a:gdLst>
                    <a:ahLst/>
                    <a:cxnLst>
                      <a:cxn ang="0">
                        <a:pos x="T0" y="T1"/>
                      </a:cxn>
                      <a:cxn ang="0">
                        <a:pos x="T2" y="T3"/>
                      </a:cxn>
                      <a:cxn ang="0">
                        <a:pos x="T4" y="T5"/>
                      </a:cxn>
                    </a:cxnLst>
                    <a:rect l="0" t="0" r="r" b="b"/>
                    <a:pathLst>
                      <a:path w="274" h="59">
                        <a:moveTo>
                          <a:pt x="0" y="0"/>
                        </a:moveTo>
                        <a:lnTo>
                          <a:pt x="139" y="59"/>
                        </a:lnTo>
                        <a:lnTo>
                          <a:pt x="274" y="5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60" name="Rectangle 116"/>
                  <p:cNvSpPr>
                    <a:spLocks noChangeArrowheads="1"/>
                  </p:cNvSpPr>
                  <p:nvPr/>
                </p:nvSpPr>
                <p:spPr bwMode="auto">
                  <a:xfrm>
                    <a:off x="4561" y="1640"/>
                    <a:ext cx="546" cy="15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l-GR" sz="2400" b="1">
                      <a:solidFill>
                        <a:srgbClr val="FFFFFF"/>
                      </a:solidFill>
                      <a:latin typeface="Arial" charset="0"/>
                    </a:endParaRPr>
                  </a:p>
                </p:txBody>
              </p:sp>
            </p:grpSp>
            <p:sp>
              <p:nvSpPr>
                <p:cNvPr id="313461" name="Rectangle 117"/>
                <p:cNvSpPr>
                  <a:spLocks noChangeArrowheads="1"/>
                </p:cNvSpPr>
                <p:nvPr/>
              </p:nvSpPr>
              <p:spPr bwMode="auto">
                <a:xfrm>
                  <a:off x="4617" y="1671"/>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rPr>
                    <a:t>ΔΔΜ</a:t>
                  </a:r>
                  <a:endParaRPr lang="en-GB" sz="2400" b="1" i="1">
                    <a:solidFill>
                      <a:srgbClr val="000000"/>
                    </a:solidFill>
                    <a:latin typeface="Arial" charset="0"/>
                  </a:endParaRPr>
                </a:p>
              </p:txBody>
            </p:sp>
            <p:sp>
              <p:nvSpPr>
                <p:cNvPr id="313462" name="Rectangle 118"/>
                <p:cNvSpPr>
                  <a:spLocks noChangeArrowheads="1"/>
                </p:cNvSpPr>
                <p:nvPr/>
              </p:nvSpPr>
              <p:spPr bwMode="auto">
                <a:xfrm>
                  <a:off x="4823" y="1671"/>
                  <a:ext cx="18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rPr>
                    <a:t>33 M</a:t>
                  </a:r>
                  <a:endParaRPr lang="en-GB" sz="2400" b="1" i="1">
                    <a:solidFill>
                      <a:srgbClr val="000000"/>
                    </a:solidFill>
                    <a:latin typeface="Arial" charset="0"/>
                  </a:endParaRPr>
                </a:p>
              </p:txBody>
            </p:sp>
            <p:sp>
              <p:nvSpPr>
                <p:cNvPr id="313463" name="Rectangle 119"/>
                <p:cNvSpPr>
                  <a:spLocks noChangeArrowheads="1"/>
                </p:cNvSpPr>
                <p:nvPr/>
              </p:nvSpPr>
              <p:spPr bwMode="auto">
                <a:xfrm>
                  <a:off x="5008" y="1674"/>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000000"/>
                      </a:solidFill>
                      <a:latin typeface="Arial" charset="0"/>
                    </a:rPr>
                    <a:t>€</a:t>
                  </a:r>
                  <a:endParaRPr lang="en-GB" sz="2400" b="1" i="1">
                    <a:solidFill>
                      <a:srgbClr val="000000"/>
                    </a:solidFill>
                    <a:latin typeface="Arial" charset="0"/>
                  </a:endParaRPr>
                </a:p>
              </p:txBody>
            </p:sp>
            <p:sp>
              <p:nvSpPr>
                <p:cNvPr id="313464" name="Rectangle 120"/>
                <p:cNvSpPr>
                  <a:spLocks noChangeArrowheads="1"/>
                </p:cNvSpPr>
                <p:nvPr/>
              </p:nvSpPr>
              <p:spPr bwMode="auto">
                <a:xfrm>
                  <a:off x="5004" y="1671"/>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latin typeface="Arial" charset="0"/>
                    </a:rPr>
                    <a:t>€</a:t>
                  </a:r>
                  <a:endParaRPr lang="en-GB" sz="2400" b="1" i="1">
                    <a:solidFill>
                      <a:srgbClr val="000000"/>
                    </a:solidFill>
                    <a:latin typeface="Arial" charset="0"/>
                  </a:endParaRPr>
                </a:p>
              </p:txBody>
            </p:sp>
          </p:grpSp>
          <p:sp>
            <p:nvSpPr>
              <p:cNvPr id="313465" name="Rectangle 121"/>
              <p:cNvSpPr>
                <a:spLocks noChangeArrowheads="1"/>
              </p:cNvSpPr>
              <p:nvPr/>
            </p:nvSpPr>
            <p:spPr bwMode="auto">
              <a:xfrm>
                <a:off x="695" y="714"/>
                <a:ext cx="818"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66" name="Rectangle 122"/>
              <p:cNvSpPr>
                <a:spLocks noChangeArrowheads="1"/>
              </p:cNvSpPr>
              <p:nvPr/>
            </p:nvSpPr>
            <p:spPr bwMode="auto">
              <a:xfrm>
                <a:off x="781" y="748"/>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1994 </a:t>
                </a:r>
                <a:endParaRPr lang="en-GB" sz="2400" b="1" i="1">
                  <a:solidFill>
                    <a:srgbClr val="000000"/>
                  </a:solidFill>
                  <a:latin typeface="Arial" charset="0"/>
                </a:endParaRPr>
              </a:p>
            </p:txBody>
          </p:sp>
          <p:sp>
            <p:nvSpPr>
              <p:cNvPr id="313467" name="Rectangle 123"/>
              <p:cNvSpPr>
                <a:spLocks noChangeArrowheads="1"/>
              </p:cNvSpPr>
              <p:nvPr/>
            </p:nvSpPr>
            <p:spPr bwMode="auto">
              <a:xfrm>
                <a:off x="776" y="743"/>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1994 </a:t>
                </a:r>
                <a:endParaRPr lang="en-GB" sz="2400" b="1" i="1">
                  <a:solidFill>
                    <a:srgbClr val="000000"/>
                  </a:solidFill>
                  <a:latin typeface="Arial" charset="0"/>
                </a:endParaRPr>
              </a:p>
            </p:txBody>
          </p:sp>
          <p:sp>
            <p:nvSpPr>
              <p:cNvPr id="313468" name="Rectangle 124"/>
              <p:cNvSpPr>
                <a:spLocks noChangeArrowheads="1"/>
              </p:cNvSpPr>
              <p:nvPr/>
            </p:nvSpPr>
            <p:spPr bwMode="auto">
              <a:xfrm>
                <a:off x="1075" y="748"/>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a:t>
                </a:r>
                <a:endParaRPr lang="en-GB" sz="2400" b="1" i="1">
                  <a:solidFill>
                    <a:srgbClr val="000000"/>
                  </a:solidFill>
                  <a:latin typeface="Arial" charset="0"/>
                </a:endParaRPr>
              </a:p>
            </p:txBody>
          </p:sp>
          <p:sp>
            <p:nvSpPr>
              <p:cNvPr id="313469" name="Rectangle 125"/>
              <p:cNvSpPr>
                <a:spLocks noChangeArrowheads="1"/>
              </p:cNvSpPr>
              <p:nvPr/>
            </p:nvSpPr>
            <p:spPr bwMode="auto">
              <a:xfrm>
                <a:off x="1070" y="743"/>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a:t>
                </a:r>
                <a:endParaRPr lang="en-GB" sz="2400" b="1" i="1">
                  <a:solidFill>
                    <a:srgbClr val="000000"/>
                  </a:solidFill>
                  <a:latin typeface="Arial" charset="0"/>
                </a:endParaRPr>
              </a:p>
            </p:txBody>
          </p:sp>
          <p:sp>
            <p:nvSpPr>
              <p:cNvPr id="313470" name="Rectangle 126"/>
              <p:cNvSpPr>
                <a:spLocks noChangeArrowheads="1"/>
              </p:cNvSpPr>
              <p:nvPr/>
            </p:nvSpPr>
            <p:spPr bwMode="auto">
              <a:xfrm>
                <a:off x="1173" y="74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1999</a:t>
                </a:r>
                <a:endParaRPr lang="en-GB" sz="2400" b="1" i="1">
                  <a:solidFill>
                    <a:srgbClr val="000000"/>
                  </a:solidFill>
                  <a:latin typeface="Arial" charset="0"/>
                </a:endParaRPr>
              </a:p>
            </p:txBody>
          </p:sp>
          <p:sp>
            <p:nvSpPr>
              <p:cNvPr id="313471" name="Rectangle 127"/>
              <p:cNvSpPr>
                <a:spLocks noChangeArrowheads="1"/>
              </p:cNvSpPr>
              <p:nvPr/>
            </p:nvSpPr>
            <p:spPr bwMode="auto">
              <a:xfrm>
                <a:off x="1169" y="74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1999</a:t>
                </a:r>
                <a:endParaRPr lang="en-GB" sz="2400" b="1" i="1">
                  <a:solidFill>
                    <a:srgbClr val="000000"/>
                  </a:solidFill>
                  <a:latin typeface="Arial" charset="0"/>
                </a:endParaRPr>
              </a:p>
            </p:txBody>
          </p:sp>
          <p:sp>
            <p:nvSpPr>
              <p:cNvPr id="313472" name="Line 128"/>
              <p:cNvSpPr>
                <a:spLocks noChangeShapeType="1"/>
              </p:cNvSpPr>
              <p:nvPr/>
            </p:nvSpPr>
            <p:spPr bwMode="auto">
              <a:xfrm>
                <a:off x="782" y="877"/>
                <a:ext cx="652"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73" name="Rectangle 129"/>
              <p:cNvSpPr>
                <a:spLocks noChangeArrowheads="1"/>
              </p:cNvSpPr>
              <p:nvPr/>
            </p:nvSpPr>
            <p:spPr bwMode="auto">
              <a:xfrm>
                <a:off x="781" y="871"/>
                <a:ext cx="655"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74" name="Line 130"/>
              <p:cNvSpPr>
                <a:spLocks noChangeShapeType="1"/>
              </p:cNvSpPr>
              <p:nvPr/>
            </p:nvSpPr>
            <p:spPr bwMode="auto">
              <a:xfrm>
                <a:off x="777" y="872"/>
                <a:ext cx="65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75" name="Rectangle 131"/>
              <p:cNvSpPr>
                <a:spLocks noChangeArrowheads="1"/>
              </p:cNvSpPr>
              <p:nvPr/>
            </p:nvSpPr>
            <p:spPr bwMode="auto">
              <a:xfrm>
                <a:off x="776" y="866"/>
                <a:ext cx="655"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76" name="Rectangle 132"/>
              <p:cNvSpPr>
                <a:spLocks noChangeArrowheads="1"/>
              </p:cNvSpPr>
              <p:nvPr/>
            </p:nvSpPr>
            <p:spPr bwMode="auto">
              <a:xfrm>
                <a:off x="837" y="893"/>
                <a:ext cx="8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GB" sz="1500" b="1">
                    <a:solidFill>
                      <a:srgbClr val="000000"/>
                    </a:solidFill>
                    <a:latin typeface="Arial" charset="0"/>
                  </a:rPr>
                  <a:t>1410 </a:t>
                </a:r>
                <a:r>
                  <a:rPr lang="en-US" sz="1500" b="1">
                    <a:solidFill>
                      <a:srgbClr val="000000"/>
                    </a:solidFill>
                    <a:latin typeface="Arial" charset="0"/>
                  </a:rPr>
                  <a:t>M</a:t>
                </a:r>
                <a:r>
                  <a:rPr lang="el-GR" sz="1500" b="1">
                    <a:solidFill>
                      <a:srgbClr val="000000"/>
                    </a:solidFill>
                    <a:latin typeface="Arial" charset="0"/>
                  </a:rPr>
                  <a:t>€</a:t>
                </a:r>
                <a:endParaRPr lang="en-GB" sz="2400" b="1" i="1">
                  <a:solidFill>
                    <a:srgbClr val="000000"/>
                  </a:solidFill>
                  <a:latin typeface="Arial" charset="0"/>
                </a:endParaRPr>
              </a:p>
            </p:txBody>
          </p:sp>
          <p:sp>
            <p:nvSpPr>
              <p:cNvPr id="313477" name="Rectangle 133"/>
              <p:cNvSpPr>
                <a:spLocks noChangeArrowheads="1"/>
              </p:cNvSpPr>
              <p:nvPr/>
            </p:nvSpPr>
            <p:spPr bwMode="auto">
              <a:xfrm>
                <a:off x="896" y="12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Ε</a:t>
                </a:r>
                <a:endParaRPr lang="en-GB" sz="2400" b="1" i="1">
                  <a:solidFill>
                    <a:srgbClr val="000000"/>
                  </a:solidFill>
                  <a:latin typeface="Arial" charset="0"/>
                </a:endParaRPr>
              </a:p>
            </p:txBody>
          </p:sp>
          <p:sp>
            <p:nvSpPr>
              <p:cNvPr id="313478" name="Rectangle 134"/>
              <p:cNvSpPr>
                <a:spLocks noChangeArrowheads="1"/>
              </p:cNvSpPr>
              <p:nvPr/>
            </p:nvSpPr>
            <p:spPr bwMode="auto">
              <a:xfrm>
                <a:off x="891" y="1200"/>
                <a:ext cx="1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ΕU</a:t>
                </a:r>
                <a:endParaRPr lang="en-GB" sz="2400" b="1" i="1">
                  <a:solidFill>
                    <a:srgbClr val="000000"/>
                  </a:solidFill>
                  <a:latin typeface="Arial" charset="0"/>
                </a:endParaRPr>
              </a:p>
            </p:txBody>
          </p:sp>
          <p:sp>
            <p:nvSpPr>
              <p:cNvPr id="313479" name="Rectangle 135"/>
              <p:cNvSpPr>
                <a:spLocks noChangeArrowheads="1"/>
              </p:cNvSpPr>
              <p:nvPr/>
            </p:nvSpPr>
            <p:spPr bwMode="auto">
              <a:xfrm>
                <a:off x="1086" y="1205"/>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60%</a:t>
                </a:r>
                <a:endParaRPr lang="en-GB" sz="2400" b="1" i="1">
                  <a:solidFill>
                    <a:srgbClr val="000000"/>
                  </a:solidFill>
                  <a:latin typeface="Arial" charset="0"/>
                </a:endParaRPr>
              </a:p>
            </p:txBody>
          </p:sp>
          <p:sp>
            <p:nvSpPr>
              <p:cNvPr id="313480" name="Rectangle 136"/>
              <p:cNvSpPr>
                <a:spLocks noChangeArrowheads="1"/>
              </p:cNvSpPr>
              <p:nvPr/>
            </p:nvSpPr>
            <p:spPr bwMode="auto">
              <a:xfrm>
                <a:off x="1081" y="1200"/>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60%</a:t>
                </a:r>
                <a:endParaRPr lang="en-GB" sz="2400" b="1" i="1">
                  <a:solidFill>
                    <a:srgbClr val="000000"/>
                  </a:solidFill>
                  <a:latin typeface="Arial" charset="0"/>
                </a:endParaRPr>
              </a:p>
            </p:txBody>
          </p:sp>
          <p:sp>
            <p:nvSpPr>
              <p:cNvPr id="313481" name="Rectangle 137"/>
              <p:cNvSpPr>
                <a:spLocks noChangeArrowheads="1"/>
              </p:cNvSpPr>
              <p:nvPr/>
            </p:nvSpPr>
            <p:spPr bwMode="auto">
              <a:xfrm>
                <a:off x="886" y="1347"/>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GR 40%</a:t>
                </a:r>
                <a:endParaRPr lang="en-GB" sz="2400" b="1" i="1">
                  <a:solidFill>
                    <a:srgbClr val="000000"/>
                  </a:solidFill>
                  <a:latin typeface="Arial" charset="0"/>
                </a:endParaRPr>
              </a:p>
            </p:txBody>
          </p:sp>
          <p:sp>
            <p:nvSpPr>
              <p:cNvPr id="313482" name="Rectangle 138"/>
              <p:cNvSpPr>
                <a:spLocks noChangeArrowheads="1"/>
              </p:cNvSpPr>
              <p:nvPr/>
            </p:nvSpPr>
            <p:spPr bwMode="auto">
              <a:xfrm>
                <a:off x="881" y="1342"/>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GR 40%</a:t>
                </a:r>
                <a:endParaRPr lang="en-GB" sz="2400" b="1" i="1">
                  <a:solidFill>
                    <a:srgbClr val="000000"/>
                  </a:solidFill>
                  <a:latin typeface="Arial" charset="0"/>
                </a:endParaRPr>
              </a:p>
            </p:txBody>
          </p:sp>
          <p:sp>
            <p:nvSpPr>
              <p:cNvPr id="313483" name="Rectangle 139"/>
              <p:cNvSpPr>
                <a:spLocks noChangeArrowheads="1"/>
              </p:cNvSpPr>
              <p:nvPr/>
            </p:nvSpPr>
            <p:spPr bwMode="auto">
              <a:xfrm>
                <a:off x="4228" y="624"/>
                <a:ext cx="711"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84" name="Rectangle 140"/>
              <p:cNvSpPr>
                <a:spLocks noChangeArrowheads="1"/>
              </p:cNvSpPr>
              <p:nvPr/>
            </p:nvSpPr>
            <p:spPr bwMode="auto">
              <a:xfrm>
                <a:off x="4306" y="65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2000</a:t>
                </a:r>
                <a:endParaRPr lang="en-GB" sz="2400" b="1" i="1">
                  <a:solidFill>
                    <a:srgbClr val="000000"/>
                  </a:solidFill>
                  <a:latin typeface="Arial" charset="0"/>
                </a:endParaRPr>
              </a:p>
            </p:txBody>
          </p:sp>
          <p:sp>
            <p:nvSpPr>
              <p:cNvPr id="313485" name="Rectangle 141"/>
              <p:cNvSpPr>
                <a:spLocks noChangeArrowheads="1"/>
              </p:cNvSpPr>
              <p:nvPr/>
            </p:nvSpPr>
            <p:spPr bwMode="auto">
              <a:xfrm>
                <a:off x="4302" y="65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2000</a:t>
                </a:r>
                <a:endParaRPr lang="en-GB" sz="2400" b="1" i="1">
                  <a:solidFill>
                    <a:srgbClr val="000000"/>
                  </a:solidFill>
                  <a:latin typeface="Arial" charset="0"/>
                </a:endParaRPr>
              </a:p>
            </p:txBody>
          </p:sp>
          <p:sp>
            <p:nvSpPr>
              <p:cNvPr id="313486" name="Rectangle 142"/>
              <p:cNvSpPr>
                <a:spLocks noChangeArrowheads="1"/>
              </p:cNvSpPr>
              <p:nvPr/>
            </p:nvSpPr>
            <p:spPr bwMode="auto">
              <a:xfrm>
                <a:off x="4568" y="658"/>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a:t>
                </a:r>
                <a:endParaRPr lang="en-GB" sz="2400" b="1" i="1">
                  <a:solidFill>
                    <a:srgbClr val="000000"/>
                  </a:solidFill>
                  <a:latin typeface="Arial" charset="0"/>
                </a:endParaRPr>
              </a:p>
            </p:txBody>
          </p:sp>
          <p:sp>
            <p:nvSpPr>
              <p:cNvPr id="313487" name="Rectangle 143"/>
              <p:cNvSpPr>
                <a:spLocks noChangeArrowheads="1"/>
              </p:cNvSpPr>
              <p:nvPr/>
            </p:nvSpPr>
            <p:spPr bwMode="auto">
              <a:xfrm>
                <a:off x="4563" y="653"/>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a:t>
                </a:r>
                <a:endParaRPr lang="en-GB" sz="2400" b="1" i="1">
                  <a:solidFill>
                    <a:srgbClr val="000000"/>
                  </a:solidFill>
                  <a:latin typeface="Arial" charset="0"/>
                </a:endParaRPr>
              </a:p>
            </p:txBody>
          </p:sp>
          <p:sp>
            <p:nvSpPr>
              <p:cNvPr id="313488" name="Rectangle 144"/>
              <p:cNvSpPr>
                <a:spLocks noChangeArrowheads="1"/>
              </p:cNvSpPr>
              <p:nvPr/>
            </p:nvSpPr>
            <p:spPr bwMode="auto">
              <a:xfrm>
                <a:off x="4607" y="658"/>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2006</a:t>
                </a:r>
                <a:endParaRPr lang="en-GB" sz="2400" b="1" i="1">
                  <a:solidFill>
                    <a:srgbClr val="000000"/>
                  </a:solidFill>
                  <a:latin typeface="Arial" charset="0"/>
                </a:endParaRPr>
              </a:p>
            </p:txBody>
          </p:sp>
          <p:sp>
            <p:nvSpPr>
              <p:cNvPr id="313489" name="Rectangle 145"/>
              <p:cNvSpPr>
                <a:spLocks noChangeArrowheads="1"/>
              </p:cNvSpPr>
              <p:nvPr/>
            </p:nvSpPr>
            <p:spPr bwMode="auto">
              <a:xfrm>
                <a:off x="4602" y="653"/>
                <a:ext cx="2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2006</a:t>
                </a:r>
                <a:endParaRPr lang="en-GB" sz="2400" b="1" i="1">
                  <a:solidFill>
                    <a:srgbClr val="000000"/>
                  </a:solidFill>
                  <a:latin typeface="Arial" charset="0"/>
                </a:endParaRPr>
              </a:p>
            </p:txBody>
          </p:sp>
          <p:sp>
            <p:nvSpPr>
              <p:cNvPr id="313490" name="Line 146"/>
              <p:cNvSpPr>
                <a:spLocks noChangeShapeType="1"/>
              </p:cNvSpPr>
              <p:nvPr/>
            </p:nvSpPr>
            <p:spPr bwMode="auto">
              <a:xfrm>
                <a:off x="4307" y="786"/>
                <a:ext cx="561"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91" name="Rectangle 147"/>
              <p:cNvSpPr>
                <a:spLocks noChangeArrowheads="1"/>
              </p:cNvSpPr>
              <p:nvPr/>
            </p:nvSpPr>
            <p:spPr bwMode="auto">
              <a:xfrm>
                <a:off x="4306" y="780"/>
                <a:ext cx="564" cy="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92" name="Line 148"/>
              <p:cNvSpPr>
                <a:spLocks noChangeShapeType="1"/>
              </p:cNvSpPr>
              <p:nvPr/>
            </p:nvSpPr>
            <p:spPr bwMode="auto">
              <a:xfrm>
                <a:off x="4302" y="781"/>
                <a:ext cx="56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93" name="Rectangle 149"/>
              <p:cNvSpPr>
                <a:spLocks noChangeArrowheads="1"/>
              </p:cNvSpPr>
              <p:nvPr/>
            </p:nvSpPr>
            <p:spPr bwMode="auto">
              <a:xfrm>
                <a:off x="4302" y="775"/>
                <a:ext cx="563"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494" name="Rectangle 150"/>
              <p:cNvSpPr>
                <a:spLocks noChangeArrowheads="1"/>
              </p:cNvSpPr>
              <p:nvPr/>
            </p:nvSpPr>
            <p:spPr bwMode="auto">
              <a:xfrm>
                <a:off x="4292" y="807"/>
                <a:ext cx="4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2400</a:t>
                </a:r>
                <a:r>
                  <a:rPr lang="el-GR" sz="1500" b="1">
                    <a:solidFill>
                      <a:srgbClr val="000000"/>
                    </a:solidFill>
                    <a:latin typeface="Arial" charset="0"/>
                  </a:rPr>
                  <a:t> </a:t>
                </a:r>
                <a:r>
                  <a:rPr lang="en-US" sz="1500" b="1">
                    <a:solidFill>
                      <a:srgbClr val="000000"/>
                    </a:solidFill>
                    <a:latin typeface="Arial" charset="0"/>
                  </a:rPr>
                  <a:t>M</a:t>
                </a:r>
                <a:r>
                  <a:rPr lang="en-GB" sz="1500" b="1">
                    <a:solidFill>
                      <a:srgbClr val="000000"/>
                    </a:solidFill>
                    <a:latin typeface="Arial" charset="0"/>
                  </a:rPr>
                  <a:t>€</a:t>
                </a:r>
                <a:endParaRPr lang="en-GB" sz="2400" b="1" i="1">
                  <a:solidFill>
                    <a:srgbClr val="000000"/>
                  </a:solidFill>
                  <a:latin typeface="Arial" charset="0"/>
                </a:endParaRPr>
              </a:p>
            </p:txBody>
          </p:sp>
          <p:sp>
            <p:nvSpPr>
              <p:cNvPr id="313495" name="Rectangle 151"/>
              <p:cNvSpPr>
                <a:spLocks noChangeArrowheads="1"/>
              </p:cNvSpPr>
              <p:nvPr/>
            </p:nvSpPr>
            <p:spPr bwMode="auto">
              <a:xfrm>
                <a:off x="4793" y="93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endParaRPr lang="en-GB" sz="2400" b="1" i="1">
                  <a:solidFill>
                    <a:srgbClr val="000000"/>
                  </a:solidFill>
                  <a:latin typeface="Arial" charset="0"/>
                </a:endParaRPr>
              </a:p>
            </p:txBody>
          </p:sp>
          <p:sp>
            <p:nvSpPr>
              <p:cNvPr id="313496" name="Rectangle 152"/>
              <p:cNvSpPr>
                <a:spLocks noChangeArrowheads="1"/>
              </p:cNvSpPr>
              <p:nvPr/>
            </p:nvSpPr>
            <p:spPr bwMode="auto">
              <a:xfrm>
                <a:off x="4565" y="1147"/>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50%</a:t>
                </a:r>
                <a:endParaRPr lang="en-GB" sz="2400" b="1" i="1">
                  <a:solidFill>
                    <a:srgbClr val="000000"/>
                  </a:solidFill>
                  <a:latin typeface="Arial" charset="0"/>
                </a:endParaRPr>
              </a:p>
            </p:txBody>
          </p:sp>
          <p:sp>
            <p:nvSpPr>
              <p:cNvPr id="313497" name="Rectangle 153"/>
              <p:cNvSpPr>
                <a:spLocks noChangeArrowheads="1"/>
              </p:cNvSpPr>
              <p:nvPr/>
            </p:nvSpPr>
            <p:spPr bwMode="auto">
              <a:xfrm>
                <a:off x="4560" y="1142"/>
                <a:ext cx="2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50%</a:t>
                </a:r>
                <a:endParaRPr lang="en-GB" sz="2400" b="1" i="1">
                  <a:solidFill>
                    <a:srgbClr val="000000"/>
                  </a:solidFill>
                  <a:latin typeface="Arial" charset="0"/>
                </a:endParaRPr>
              </a:p>
            </p:txBody>
          </p:sp>
          <p:sp>
            <p:nvSpPr>
              <p:cNvPr id="313498" name="Rectangle 154"/>
              <p:cNvSpPr>
                <a:spLocks noChangeArrowheads="1"/>
              </p:cNvSpPr>
              <p:nvPr/>
            </p:nvSpPr>
            <p:spPr bwMode="auto">
              <a:xfrm>
                <a:off x="4365" y="1290"/>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GR 50%</a:t>
                </a:r>
                <a:endParaRPr lang="en-GB" sz="2400" b="1" i="1">
                  <a:solidFill>
                    <a:srgbClr val="000000"/>
                  </a:solidFill>
                  <a:latin typeface="Arial" charset="0"/>
                </a:endParaRPr>
              </a:p>
            </p:txBody>
          </p:sp>
          <p:sp>
            <p:nvSpPr>
              <p:cNvPr id="313499" name="Rectangle 155"/>
              <p:cNvSpPr>
                <a:spLocks noChangeArrowheads="1"/>
              </p:cNvSpPr>
              <p:nvPr/>
            </p:nvSpPr>
            <p:spPr bwMode="auto">
              <a:xfrm>
                <a:off x="4360" y="1285"/>
                <a:ext cx="4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GR 50%</a:t>
                </a:r>
                <a:endParaRPr lang="en-GB" sz="2400" b="1" i="1">
                  <a:solidFill>
                    <a:srgbClr val="000000"/>
                  </a:solidFill>
                  <a:latin typeface="Arial" charset="0"/>
                </a:endParaRPr>
              </a:p>
            </p:txBody>
          </p:sp>
          <p:sp>
            <p:nvSpPr>
              <p:cNvPr id="313500" name="Rectangle 156"/>
              <p:cNvSpPr>
                <a:spLocks noChangeArrowheads="1"/>
              </p:cNvSpPr>
              <p:nvPr/>
            </p:nvSpPr>
            <p:spPr bwMode="auto">
              <a:xfrm>
                <a:off x="1441" y="3083"/>
                <a:ext cx="106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01" name="Rectangle 157"/>
              <p:cNvSpPr>
                <a:spLocks noChangeArrowheads="1"/>
              </p:cNvSpPr>
              <p:nvPr/>
            </p:nvSpPr>
            <p:spPr bwMode="auto">
              <a:xfrm>
                <a:off x="1546" y="3112"/>
                <a:ext cx="107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300" b="1" u="sng">
                    <a:solidFill>
                      <a:srgbClr val="000000"/>
                    </a:solidFill>
                    <a:latin typeface="Arial" charset="0"/>
                  </a:rPr>
                  <a:t>Additional Resources</a:t>
                </a:r>
                <a:endParaRPr lang="en-GB" sz="2400" b="1" i="1" u="sng">
                  <a:solidFill>
                    <a:srgbClr val="000000"/>
                  </a:solidFill>
                  <a:latin typeface="Arial" charset="0"/>
                </a:endParaRPr>
              </a:p>
            </p:txBody>
          </p:sp>
          <p:sp>
            <p:nvSpPr>
              <p:cNvPr id="313502" name="Rectangle 158"/>
              <p:cNvSpPr>
                <a:spLocks noChangeArrowheads="1"/>
              </p:cNvSpPr>
              <p:nvPr/>
            </p:nvSpPr>
            <p:spPr bwMode="auto">
              <a:xfrm>
                <a:off x="1725" y="3243"/>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2004</a:t>
                </a:r>
                <a:endParaRPr lang="en-GB" sz="2400" b="1" i="1">
                  <a:solidFill>
                    <a:srgbClr val="000000"/>
                  </a:solidFill>
                  <a:latin typeface="Arial" charset="0"/>
                </a:endParaRPr>
              </a:p>
            </p:txBody>
          </p:sp>
          <p:sp>
            <p:nvSpPr>
              <p:cNvPr id="313503" name="Rectangle 159"/>
              <p:cNvSpPr>
                <a:spLocks noChangeArrowheads="1"/>
              </p:cNvSpPr>
              <p:nvPr/>
            </p:nvSpPr>
            <p:spPr bwMode="auto">
              <a:xfrm>
                <a:off x="1721" y="3239"/>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2004</a:t>
                </a:r>
                <a:endParaRPr lang="en-GB" sz="2400" b="1" i="1">
                  <a:solidFill>
                    <a:srgbClr val="000000"/>
                  </a:solidFill>
                  <a:latin typeface="Arial" charset="0"/>
                </a:endParaRPr>
              </a:p>
            </p:txBody>
          </p:sp>
          <p:sp>
            <p:nvSpPr>
              <p:cNvPr id="313504" name="Rectangle 160"/>
              <p:cNvSpPr>
                <a:spLocks noChangeArrowheads="1"/>
              </p:cNvSpPr>
              <p:nvPr/>
            </p:nvSpPr>
            <p:spPr bwMode="auto">
              <a:xfrm>
                <a:off x="1957" y="3243"/>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a:t>
                </a:r>
                <a:endParaRPr lang="en-GB" sz="2400" b="1" i="1">
                  <a:solidFill>
                    <a:srgbClr val="000000"/>
                  </a:solidFill>
                  <a:latin typeface="Arial" charset="0"/>
                </a:endParaRPr>
              </a:p>
            </p:txBody>
          </p:sp>
          <p:sp>
            <p:nvSpPr>
              <p:cNvPr id="313505" name="Rectangle 161"/>
              <p:cNvSpPr>
                <a:spLocks noChangeArrowheads="1"/>
              </p:cNvSpPr>
              <p:nvPr/>
            </p:nvSpPr>
            <p:spPr bwMode="auto">
              <a:xfrm>
                <a:off x="1953" y="3239"/>
                <a:ext cx="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a:t>
                </a:r>
                <a:endParaRPr lang="en-GB" sz="2400" b="1" i="1">
                  <a:solidFill>
                    <a:srgbClr val="000000"/>
                  </a:solidFill>
                  <a:latin typeface="Arial" charset="0"/>
                </a:endParaRPr>
              </a:p>
            </p:txBody>
          </p:sp>
          <p:sp>
            <p:nvSpPr>
              <p:cNvPr id="313506" name="Rectangle 162"/>
              <p:cNvSpPr>
                <a:spLocks noChangeArrowheads="1"/>
              </p:cNvSpPr>
              <p:nvPr/>
            </p:nvSpPr>
            <p:spPr bwMode="auto">
              <a:xfrm>
                <a:off x="1992" y="3243"/>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C0C0C0"/>
                    </a:solidFill>
                    <a:latin typeface="Arial" charset="0"/>
                  </a:rPr>
                  <a:t>2008</a:t>
                </a:r>
                <a:endParaRPr lang="en-GB" sz="2400" b="1" i="1">
                  <a:solidFill>
                    <a:srgbClr val="000000"/>
                  </a:solidFill>
                  <a:latin typeface="Arial" charset="0"/>
                </a:endParaRPr>
              </a:p>
            </p:txBody>
          </p:sp>
          <p:sp>
            <p:nvSpPr>
              <p:cNvPr id="313507" name="Rectangle 163"/>
              <p:cNvSpPr>
                <a:spLocks noChangeArrowheads="1"/>
              </p:cNvSpPr>
              <p:nvPr/>
            </p:nvSpPr>
            <p:spPr bwMode="auto">
              <a:xfrm>
                <a:off x="1988" y="3237"/>
                <a:ext cx="2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GB" sz="1300" b="1">
                    <a:solidFill>
                      <a:srgbClr val="000000"/>
                    </a:solidFill>
                    <a:latin typeface="Arial" charset="0"/>
                  </a:rPr>
                  <a:t>2008</a:t>
                </a:r>
                <a:endParaRPr lang="en-GB" sz="2400" b="1" i="1">
                  <a:solidFill>
                    <a:srgbClr val="000000"/>
                  </a:solidFill>
                  <a:latin typeface="Arial" charset="0"/>
                </a:endParaRPr>
              </a:p>
            </p:txBody>
          </p:sp>
          <p:sp>
            <p:nvSpPr>
              <p:cNvPr id="313508" name="Line 164"/>
              <p:cNvSpPr>
                <a:spLocks noChangeShapeType="1"/>
              </p:cNvSpPr>
              <p:nvPr/>
            </p:nvSpPr>
            <p:spPr bwMode="auto">
              <a:xfrm>
                <a:off x="1725" y="3357"/>
                <a:ext cx="498" cy="1"/>
              </a:xfrm>
              <a:prstGeom prst="line">
                <a:avLst/>
              </a:prstGeom>
              <a:noFill/>
              <a:ln w="1588">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09" name="Rectangle 165"/>
              <p:cNvSpPr>
                <a:spLocks noChangeArrowheads="1"/>
              </p:cNvSpPr>
              <p:nvPr/>
            </p:nvSpPr>
            <p:spPr bwMode="auto">
              <a:xfrm>
                <a:off x="1725" y="3352"/>
                <a:ext cx="500" cy="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10" name="Line 166"/>
              <p:cNvSpPr>
                <a:spLocks noChangeShapeType="1"/>
              </p:cNvSpPr>
              <p:nvPr/>
            </p:nvSpPr>
            <p:spPr bwMode="auto">
              <a:xfrm>
                <a:off x="1721" y="3353"/>
                <a:ext cx="49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11" name="Rectangle 167"/>
              <p:cNvSpPr>
                <a:spLocks noChangeArrowheads="1"/>
              </p:cNvSpPr>
              <p:nvPr/>
            </p:nvSpPr>
            <p:spPr bwMode="auto">
              <a:xfrm>
                <a:off x="1721" y="3348"/>
                <a:ext cx="50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12" name="Rectangle 168"/>
              <p:cNvSpPr>
                <a:spLocks noChangeArrowheads="1"/>
              </p:cNvSpPr>
              <p:nvPr/>
            </p:nvSpPr>
            <p:spPr bwMode="auto">
              <a:xfrm>
                <a:off x="1791" y="3366"/>
                <a:ext cx="4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500" b="1">
                    <a:solidFill>
                      <a:srgbClr val="000000"/>
                    </a:solidFill>
                    <a:latin typeface="Arial" charset="0"/>
                  </a:rPr>
                  <a:t>800 M</a:t>
                </a:r>
                <a:r>
                  <a:rPr lang="el-GR" sz="1500" b="1">
                    <a:solidFill>
                      <a:srgbClr val="000000"/>
                    </a:solidFill>
                    <a:latin typeface="Arial" charset="0"/>
                  </a:rPr>
                  <a:t>€</a:t>
                </a:r>
                <a:endParaRPr lang="en-GB" sz="2400" b="1" i="1">
                  <a:solidFill>
                    <a:srgbClr val="000000"/>
                  </a:solidFill>
                  <a:latin typeface="Arial" charset="0"/>
                </a:endParaRPr>
              </a:p>
            </p:txBody>
          </p:sp>
          <p:sp>
            <p:nvSpPr>
              <p:cNvPr id="313513" name="Rectangle 169"/>
              <p:cNvSpPr>
                <a:spLocks noChangeArrowheads="1"/>
              </p:cNvSpPr>
              <p:nvPr/>
            </p:nvSpPr>
            <p:spPr bwMode="auto">
              <a:xfrm>
                <a:off x="1734" y="3507"/>
                <a:ext cx="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000" b="1">
                    <a:solidFill>
                      <a:srgbClr val="000000"/>
                    </a:solidFill>
                    <a:latin typeface="Arial" charset="0"/>
                  </a:rPr>
                  <a:t>(</a:t>
                </a:r>
                <a:endParaRPr lang="en-GB" sz="2400" b="1" i="1">
                  <a:solidFill>
                    <a:srgbClr val="000000"/>
                  </a:solidFill>
                  <a:latin typeface="Arial" charset="0"/>
                </a:endParaRPr>
              </a:p>
            </p:txBody>
          </p:sp>
          <p:sp>
            <p:nvSpPr>
              <p:cNvPr id="313514" name="Freeform 170"/>
              <p:cNvSpPr>
                <a:spLocks/>
              </p:cNvSpPr>
              <p:nvPr/>
            </p:nvSpPr>
            <p:spPr bwMode="auto">
              <a:xfrm>
                <a:off x="1819" y="1412"/>
                <a:ext cx="995" cy="732"/>
              </a:xfrm>
              <a:custGeom>
                <a:avLst/>
                <a:gdLst>
                  <a:gd name="T0" fmla="*/ 1989 w 1989"/>
                  <a:gd name="T1" fmla="*/ 999 h 1464"/>
                  <a:gd name="T2" fmla="*/ 0 w 1989"/>
                  <a:gd name="T3" fmla="*/ 0 h 1464"/>
                  <a:gd name="T4" fmla="*/ 0 w 1989"/>
                  <a:gd name="T5" fmla="*/ 466 h 1464"/>
                  <a:gd name="T6" fmla="*/ 1989 w 1989"/>
                  <a:gd name="T7" fmla="*/ 1464 h 1464"/>
                  <a:gd name="T8" fmla="*/ 1989 w 1989"/>
                  <a:gd name="T9" fmla="*/ 999 h 1464"/>
                </a:gdLst>
                <a:ahLst/>
                <a:cxnLst>
                  <a:cxn ang="0">
                    <a:pos x="T0" y="T1"/>
                  </a:cxn>
                  <a:cxn ang="0">
                    <a:pos x="T2" y="T3"/>
                  </a:cxn>
                  <a:cxn ang="0">
                    <a:pos x="T4" y="T5"/>
                  </a:cxn>
                  <a:cxn ang="0">
                    <a:pos x="T6" y="T7"/>
                  </a:cxn>
                  <a:cxn ang="0">
                    <a:pos x="T8" y="T9"/>
                  </a:cxn>
                </a:cxnLst>
                <a:rect l="0" t="0" r="r" b="b"/>
                <a:pathLst>
                  <a:path w="1989" h="1464">
                    <a:moveTo>
                      <a:pt x="1989" y="999"/>
                    </a:moveTo>
                    <a:lnTo>
                      <a:pt x="0" y="0"/>
                    </a:lnTo>
                    <a:lnTo>
                      <a:pt x="0" y="466"/>
                    </a:lnTo>
                    <a:lnTo>
                      <a:pt x="1989" y="1464"/>
                    </a:lnTo>
                    <a:lnTo>
                      <a:pt x="1989" y="999"/>
                    </a:lnTo>
                    <a:close/>
                  </a:path>
                </a:pathLst>
              </a:custGeom>
              <a:solidFill>
                <a:srgbClr val="808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15" name="Freeform 171"/>
              <p:cNvSpPr>
                <a:spLocks/>
              </p:cNvSpPr>
              <p:nvPr/>
            </p:nvSpPr>
            <p:spPr bwMode="auto">
              <a:xfrm>
                <a:off x="1819" y="1258"/>
                <a:ext cx="995" cy="653"/>
              </a:xfrm>
              <a:custGeom>
                <a:avLst/>
                <a:gdLst>
                  <a:gd name="T0" fmla="*/ 0 w 1989"/>
                  <a:gd name="T1" fmla="*/ 306 h 1307"/>
                  <a:gd name="T2" fmla="*/ 36 w 1989"/>
                  <a:gd name="T3" fmla="*/ 293 h 1307"/>
                  <a:gd name="T4" fmla="*/ 108 w 1989"/>
                  <a:gd name="T5" fmla="*/ 255 h 1307"/>
                  <a:gd name="T6" fmla="*/ 144 w 1989"/>
                  <a:gd name="T7" fmla="*/ 241 h 1307"/>
                  <a:gd name="T8" fmla="*/ 180 w 1989"/>
                  <a:gd name="T9" fmla="*/ 227 h 1307"/>
                  <a:gd name="T10" fmla="*/ 267 w 1989"/>
                  <a:gd name="T11" fmla="*/ 201 h 1307"/>
                  <a:gd name="T12" fmla="*/ 303 w 1989"/>
                  <a:gd name="T13" fmla="*/ 188 h 1307"/>
                  <a:gd name="T14" fmla="*/ 339 w 1989"/>
                  <a:gd name="T15" fmla="*/ 173 h 1307"/>
                  <a:gd name="T16" fmla="*/ 428 w 1989"/>
                  <a:gd name="T17" fmla="*/ 147 h 1307"/>
                  <a:gd name="T18" fmla="*/ 461 w 1989"/>
                  <a:gd name="T19" fmla="*/ 134 h 1307"/>
                  <a:gd name="T20" fmla="*/ 515 w 1989"/>
                  <a:gd name="T21" fmla="*/ 120 h 1307"/>
                  <a:gd name="T22" fmla="*/ 605 w 1989"/>
                  <a:gd name="T23" fmla="*/ 94 h 1307"/>
                  <a:gd name="T24" fmla="*/ 641 w 1989"/>
                  <a:gd name="T25" fmla="*/ 81 h 1307"/>
                  <a:gd name="T26" fmla="*/ 692 w 1989"/>
                  <a:gd name="T27" fmla="*/ 68 h 1307"/>
                  <a:gd name="T28" fmla="*/ 782 w 1989"/>
                  <a:gd name="T29" fmla="*/ 42 h 1307"/>
                  <a:gd name="T30" fmla="*/ 818 w 1989"/>
                  <a:gd name="T31" fmla="*/ 42 h 1307"/>
                  <a:gd name="T32" fmla="*/ 872 w 1989"/>
                  <a:gd name="T33" fmla="*/ 27 h 1307"/>
                  <a:gd name="T34" fmla="*/ 958 w 1989"/>
                  <a:gd name="T35" fmla="*/ 14 h 1307"/>
                  <a:gd name="T36" fmla="*/ 1012 w 1989"/>
                  <a:gd name="T37" fmla="*/ 0 h 1307"/>
                  <a:gd name="T38" fmla="*/ 1989 w 1989"/>
                  <a:gd name="T39" fmla="*/ 1307 h 1307"/>
                  <a:gd name="T40" fmla="*/ 0 w 1989"/>
                  <a:gd name="T41" fmla="*/ 30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9" h="1307">
                    <a:moveTo>
                      <a:pt x="0" y="306"/>
                    </a:moveTo>
                    <a:lnTo>
                      <a:pt x="36" y="293"/>
                    </a:lnTo>
                    <a:lnTo>
                      <a:pt x="108" y="255"/>
                    </a:lnTo>
                    <a:lnTo>
                      <a:pt x="144" y="241"/>
                    </a:lnTo>
                    <a:lnTo>
                      <a:pt x="180" y="227"/>
                    </a:lnTo>
                    <a:lnTo>
                      <a:pt x="267" y="201"/>
                    </a:lnTo>
                    <a:lnTo>
                      <a:pt x="303" y="188"/>
                    </a:lnTo>
                    <a:lnTo>
                      <a:pt x="339" y="173"/>
                    </a:lnTo>
                    <a:lnTo>
                      <a:pt x="428" y="147"/>
                    </a:lnTo>
                    <a:lnTo>
                      <a:pt x="461" y="134"/>
                    </a:lnTo>
                    <a:lnTo>
                      <a:pt x="515" y="120"/>
                    </a:lnTo>
                    <a:lnTo>
                      <a:pt x="605" y="94"/>
                    </a:lnTo>
                    <a:lnTo>
                      <a:pt x="641" y="81"/>
                    </a:lnTo>
                    <a:lnTo>
                      <a:pt x="692" y="68"/>
                    </a:lnTo>
                    <a:lnTo>
                      <a:pt x="782" y="42"/>
                    </a:lnTo>
                    <a:lnTo>
                      <a:pt x="818" y="42"/>
                    </a:lnTo>
                    <a:lnTo>
                      <a:pt x="872" y="27"/>
                    </a:lnTo>
                    <a:lnTo>
                      <a:pt x="958" y="14"/>
                    </a:lnTo>
                    <a:lnTo>
                      <a:pt x="1012" y="0"/>
                    </a:lnTo>
                    <a:lnTo>
                      <a:pt x="1989" y="1307"/>
                    </a:lnTo>
                    <a:lnTo>
                      <a:pt x="0" y="306"/>
                    </a:lnTo>
                    <a:close/>
                  </a:path>
                </a:pathLst>
              </a:custGeom>
              <a:solidFill>
                <a:srgbClr val="FFFF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16" name="Freeform 172"/>
              <p:cNvSpPr>
                <a:spLocks/>
              </p:cNvSpPr>
              <p:nvPr/>
            </p:nvSpPr>
            <p:spPr bwMode="auto">
              <a:xfrm>
                <a:off x="1387" y="1890"/>
                <a:ext cx="1420" cy="279"/>
              </a:xfrm>
              <a:custGeom>
                <a:avLst/>
                <a:gdLst>
                  <a:gd name="T0" fmla="*/ 2839 w 2839"/>
                  <a:gd name="T1" fmla="*/ 92 h 558"/>
                  <a:gd name="T2" fmla="*/ 0 w 2839"/>
                  <a:gd name="T3" fmla="*/ 0 h 558"/>
                  <a:gd name="T4" fmla="*/ 0 w 2839"/>
                  <a:gd name="T5" fmla="*/ 465 h 558"/>
                  <a:gd name="T6" fmla="*/ 2839 w 2839"/>
                  <a:gd name="T7" fmla="*/ 558 h 558"/>
                  <a:gd name="T8" fmla="*/ 2839 w 2839"/>
                  <a:gd name="T9" fmla="*/ 92 h 558"/>
                </a:gdLst>
                <a:ahLst/>
                <a:cxnLst>
                  <a:cxn ang="0">
                    <a:pos x="T0" y="T1"/>
                  </a:cxn>
                  <a:cxn ang="0">
                    <a:pos x="T2" y="T3"/>
                  </a:cxn>
                  <a:cxn ang="0">
                    <a:pos x="T4" y="T5"/>
                  </a:cxn>
                  <a:cxn ang="0">
                    <a:pos x="T6" y="T7"/>
                  </a:cxn>
                  <a:cxn ang="0">
                    <a:pos x="T8" y="T9"/>
                  </a:cxn>
                </a:cxnLst>
                <a:rect l="0" t="0" r="r" b="b"/>
                <a:pathLst>
                  <a:path w="2839" h="558">
                    <a:moveTo>
                      <a:pt x="2839" y="92"/>
                    </a:moveTo>
                    <a:lnTo>
                      <a:pt x="0" y="0"/>
                    </a:lnTo>
                    <a:lnTo>
                      <a:pt x="0" y="465"/>
                    </a:lnTo>
                    <a:lnTo>
                      <a:pt x="2839" y="558"/>
                    </a:lnTo>
                    <a:lnTo>
                      <a:pt x="2839" y="92"/>
                    </a:lnTo>
                    <a:close/>
                  </a:path>
                </a:pathLst>
              </a:custGeom>
              <a:solidFill>
                <a:srgbClr val="80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17" name="Freeform 173"/>
              <p:cNvSpPr>
                <a:spLocks/>
              </p:cNvSpPr>
              <p:nvPr/>
            </p:nvSpPr>
            <p:spPr bwMode="auto">
              <a:xfrm>
                <a:off x="1379" y="1437"/>
                <a:ext cx="1428" cy="499"/>
              </a:xfrm>
              <a:custGeom>
                <a:avLst/>
                <a:gdLst>
                  <a:gd name="T0" fmla="*/ 0 w 2856"/>
                  <a:gd name="T1" fmla="*/ 894 h 999"/>
                  <a:gd name="T2" fmla="*/ 0 w 2856"/>
                  <a:gd name="T3" fmla="*/ 879 h 999"/>
                  <a:gd name="T4" fmla="*/ 18 w 2856"/>
                  <a:gd name="T5" fmla="*/ 826 h 999"/>
                  <a:gd name="T6" fmla="*/ 18 w 2856"/>
                  <a:gd name="T7" fmla="*/ 798 h 999"/>
                  <a:gd name="T8" fmla="*/ 36 w 2856"/>
                  <a:gd name="T9" fmla="*/ 774 h 999"/>
                  <a:gd name="T10" fmla="*/ 36 w 2856"/>
                  <a:gd name="T11" fmla="*/ 760 h 999"/>
                  <a:gd name="T12" fmla="*/ 54 w 2856"/>
                  <a:gd name="T13" fmla="*/ 706 h 999"/>
                  <a:gd name="T14" fmla="*/ 72 w 2856"/>
                  <a:gd name="T15" fmla="*/ 680 h 999"/>
                  <a:gd name="T16" fmla="*/ 90 w 2856"/>
                  <a:gd name="T17" fmla="*/ 667 h 999"/>
                  <a:gd name="T18" fmla="*/ 90 w 2856"/>
                  <a:gd name="T19" fmla="*/ 639 h 999"/>
                  <a:gd name="T20" fmla="*/ 126 w 2856"/>
                  <a:gd name="T21" fmla="*/ 588 h 999"/>
                  <a:gd name="T22" fmla="*/ 144 w 2856"/>
                  <a:gd name="T23" fmla="*/ 573 h 999"/>
                  <a:gd name="T24" fmla="*/ 162 w 2856"/>
                  <a:gd name="T25" fmla="*/ 547 h 999"/>
                  <a:gd name="T26" fmla="*/ 179 w 2856"/>
                  <a:gd name="T27" fmla="*/ 492 h 999"/>
                  <a:gd name="T28" fmla="*/ 197 w 2856"/>
                  <a:gd name="T29" fmla="*/ 479 h 999"/>
                  <a:gd name="T30" fmla="*/ 231 w 2856"/>
                  <a:gd name="T31" fmla="*/ 454 h 999"/>
                  <a:gd name="T32" fmla="*/ 249 w 2856"/>
                  <a:gd name="T33" fmla="*/ 428 h 999"/>
                  <a:gd name="T34" fmla="*/ 285 w 2856"/>
                  <a:gd name="T35" fmla="*/ 387 h 999"/>
                  <a:gd name="T36" fmla="*/ 303 w 2856"/>
                  <a:gd name="T37" fmla="*/ 374 h 999"/>
                  <a:gd name="T38" fmla="*/ 339 w 2856"/>
                  <a:gd name="T39" fmla="*/ 348 h 999"/>
                  <a:gd name="T40" fmla="*/ 357 w 2856"/>
                  <a:gd name="T41" fmla="*/ 320 h 999"/>
                  <a:gd name="T42" fmla="*/ 409 w 2856"/>
                  <a:gd name="T43" fmla="*/ 282 h 999"/>
                  <a:gd name="T44" fmla="*/ 427 w 2856"/>
                  <a:gd name="T45" fmla="*/ 267 h 999"/>
                  <a:gd name="T46" fmla="*/ 462 w 2856"/>
                  <a:gd name="T47" fmla="*/ 241 h 999"/>
                  <a:gd name="T48" fmla="*/ 516 w 2856"/>
                  <a:gd name="T49" fmla="*/ 201 h 999"/>
                  <a:gd name="T50" fmla="*/ 534 w 2856"/>
                  <a:gd name="T51" fmla="*/ 186 h 999"/>
                  <a:gd name="T52" fmla="*/ 570 w 2856"/>
                  <a:gd name="T53" fmla="*/ 160 h 999"/>
                  <a:gd name="T54" fmla="*/ 604 w 2856"/>
                  <a:gd name="T55" fmla="*/ 148 h 999"/>
                  <a:gd name="T56" fmla="*/ 658 w 2856"/>
                  <a:gd name="T57" fmla="*/ 107 h 999"/>
                  <a:gd name="T58" fmla="*/ 692 w 2856"/>
                  <a:gd name="T59" fmla="*/ 94 h 999"/>
                  <a:gd name="T60" fmla="*/ 728 w 2856"/>
                  <a:gd name="T61" fmla="*/ 68 h 999"/>
                  <a:gd name="T62" fmla="*/ 764 w 2856"/>
                  <a:gd name="T63" fmla="*/ 55 h 999"/>
                  <a:gd name="T64" fmla="*/ 835 w 2856"/>
                  <a:gd name="T65" fmla="*/ 14 h 999"/>
                  <a:gd name="T66" fmla="*/ 871 w 2856"/>
                  <a:gd name="T67" fmla="*/ 0 h 999"/>
                  <a:gd name="T68" fmla="*/ 2856 w 2856"/>
                  <a:gd name="T69" fmla="*/ 999 h 999"/>
                  <a:gd name="T70" fmla="*/ 0 w 2856"/>
                  <a:gd name="T71" fmla="*/ 89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6" h="999">
                    <a:moveTo>
                      <a:pt x="0" y="894"/>
                    </a:moveTo>
                    <a:lnTo>
                      <a:pt x="0" y="879"/>
                    </a:lnTo>
                    <a:lnTo>
                      <a:pt x="18" y="826"/>
                    </a:lnTo>
                    <a:lnTo>
                      <a:pt x="18" y="798"/>
                    </a:lnTo>
                    <a:lnTo>
                      <a:pt x="36" y="774"/>
                    </a:lnTo>
                    <a:lnTo>
                      <a:pt x="36" y="760"/>
                    </a:lnTo>
                    <a:lnTo>
                      <a:pt x="54" y="706"/>
                    </a:lnTo>
                    <a:lnTo>
                      <a:pt x="72" y="680"/>
                    </a:lnTo>
                    <a:lnTo>
                      <a:pt x="90" y="667"/>
                    </a:lnTo>
                    <a:lnTo>
                      <a:pt x="90" y="639"/>
                    </a:lnTo>
                    <a:lnTo>
                      <a:pt x="126" y="588"/>
                    </a:lnTo>
                    <a:lnTo>
                      <a:pt x="144" y="573"/>
                    </a:lnTo>
                    <a:lnTo>
                      <a:pt x="162" y="547"/>
                    </a:lnTo>
                    <a:lnTo>
                      <a:pt x="179" y="492"/>
                    </a:lnTo>
                    <a:lnTo>
                      <a:pt x="197" y="479"/>
                    </a:lnTo>
                    <a:lnTo>
                      <a:pt x="231" y="454"/>
                    </a:lnTo>
                    <a:lnTo>
                      <a:pt x="249" y="428"/>
                    </a:lnTo>
                    <a:lnTo>
                      <a:pt x="285" y="387"/>
                    </a:lnTo>
                    <a:lnTo>
                      <a:pt x="303" y="374"/>
                    </a:lnTo>
                    <a:lnTo>
                      <a:pt x="339" y="348"/>
                    </a:lnTo>
                    <a:lnTo>
                      <a:pt x="357" y="320"/>
                    </a:lnTo>
                    <a:lnTo>
                      <a:pt x="409" y="282"/>
                    </a:lnTo>
                    <a:lnTo>
                      <a:pt x="427" y="267"/>
                    </a:lnTo>
                    <a:lnTo>
                      <a:pt x="462" y="241"/>
                    </a:lnTo>
                    <a:lnTo>
                      <a:pt x="516" y="201"/>
                    </a:lnTo>
                    <a:lnTo>
                      <a:pt x="534" y="186"/>
                    </a:lnTo>
                    <a:lnTo>
                      <a:pt x="570" y="160"/>
                    </a:lnTo>
                    <a:lnTo>
                      <a:pt x="604" y="148"/>
                    </a:lnTo>
                    <a:lnTo>
                      <a:pt x="658" y="107"/>
                    </a:lnTo>
                    <a:lnTo>
                      <a:pt x="692" y="94"/>
                    </a:lnTo>
                    <a:lnTo>
                      <a:pt x="728" y="68"/>
                    </a:lnTo>
                    <a:lnTo>
                      <a:pt x="764" y="55"/>
                    </a:lnTo>
                    <a:lnTo>
                      <a:pt x="835" y="14"/>
                    </a:lnTo>
                    <a:lnTo>
                      <a:pt x="871" y="0"/>
                    </a:lnTo>
                    <a:lnTo>
                      <a:pt x="2856" y="999"/>
                    </a:lnTo>
                    <a:lnTo>
                      <a:pt x="0" y="894"/>
                    </a:lnTo>
                    <a:close/>
                  </a:path>
                </a:pathLst>
              </a:custGeom>
              <a:solidFill>
                <a:srgbClr val="FF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nvGrpSpPr>
              <p:cNvPr id="313518" name="Group 174"/>
              <p:cNvGrpSpPr>
                <a:grpSpLocks/>
              </p:cNvGrpSpPr>
              <p:nvPr/>
            </p:nvGrpSpPr>
            <p:grpSpPr bwMode="auto">
              <a:xfrm>
                <a:off x="1388" y="1890"/>
                <a:ext cx="1427" cy="733"/>
                <a:chOff x="1484" y="1910"/>
                <a:chExt cx="1427" cy="733"/>
              </a:xfrm>
            </p:grpSpPr>
            <p:sp>
              <p:nvSpPr>
                <p:cNvPr id="313519" name="Freeform 175"/>
                <p:cNvSpPr>
                  <a:spLocks/>
                </p:cNvSpPr>
                <p:nvPr/>
              </p:nvSpPr>
              <p:spPr bwMode="auto">
                <a:xfrm>
                  <a:off x="1484" y="1964"/>
                  <a:ext cx="328" cy="679"/>
                </a:xfrm>
                <a:custGeom>
                  <a:avLst/>
                  <a:gdLst>
                    <a:gd name="T0" fmla="*/ 656 w 656"/>
                    <a:gd name="T1" fmla="*/ 892 h 1358"/>
                    <a:gd name="T2" fmla="*/ 638 w 656"/>
                    <a:gd name="T3" fmla="*/ 864 h 1358"/>
                    <a:gd name="T4" fmla="*/ 566 w 656"/>
                    <a:gd name="T5" fmla="*/ 826 h 1358"/>
                    <a:gd name="T6" fmla="*/ 530 w 656"/>
                    <a:gd name="T7" fmla="*/ 813 h 1358"/>
                    <a:gd name="T8" fmla="*/ 512 w 656"/>
                    <a:gd name="T9" fmla="*/ 785 h 1358"/>
                    <a:gd name="T10" fmla="*/ 462 w 656"/>
                    <a:gd name="T11" fmla="*/ 746 h 1358"/>
                    <a:gd name="T12" fmla="*/ 426 w 656"/>
                    <a:gd name="T13" fmla="*/ 733 h 1358"/>
                    <a:gd name="T14" fmla="*/ 408 w 656"/>
                    <a:gd name="T15" fmla="*/ 705 h 1358"/>
                    <a:gd name="T16" fmla="*/ 354 w 656"/>
                    <a:gd name="T17" fmla="*/ 667 h 1358"/>
                    <a:gd name="T18" fmla="*/ 336 w 656"/>
                    <a:gd name="T19" fmla="*/ 654 h 1358"/>
                    <a:gd name="T20" fmla="*/ 300 w 656"/>
                    <a:gd name="T21" fmla="*/ 626 h 1358"/>
                    <a:gd name="T22" fmla="*/ 264 w 656"/>
                    <a:gd name="T23" fmla="*/ 586 h 1358"/>
                    <a:gd name="T24" fmla="*/ 247 w 656"/>
                    <a:gd name="T25" fmla="*/ 558 h 1358"/>
                    <a:gd name="T26" fmla="*/ 231 w 656"/>
                    <a:gd name="T27" fmla="*/ 532 h 1358"/>
                    <a:gd name="T28" fmla="*/ 177 w 656"/>
                    <a:gd name="T29" fmla="*/ 494 h 1358"/>
                    <a:gd name="T30" fmla="*/ 159 w 656"/>
                    <a:gd name="T31" fmla="*/ 466 h 1358"/>
                    <a:gd name="T32" fmla="*/ 159 w 656"/>
                    <a:gd name="T33" fmla="*/ 453 h 1358"/>
                    <a:gd name="T34" fmla="*/ 123 w 656"/>
                    <a:gd name="T35" fmla="*/ 399 h 1358"/>
                    <a:gd name="T36" fmla="*/ 105 w 656"/>
                    <a:gd name="T37" fmla="*/ 372 h 1358"/>
                    <a:gd name="T38" fmla="*/ 87 w 656"/>
                    <a:gd name="T39" fmla="*/ 359 h 1358"/>
                    <a:gd name="T40" fmla="*/ 69 w 656"/>
                    <a:gd name="T41" fmla="*/ 306 h 1358"/>
                    <a:gd name="T42" fmla="*/ 51 w 656"/>
                    <a:gd name="T43" fmla="*/ 280 h 1358"/>
                    <a:gd name="T44" fmla="*/ 51 w 656"/>
                    <a:gd name="T45" fmla="*/ 267 h 1358"/>
                    <a:gd name="T46" fmla="*/ 35 w 656"/>
                    <a:gd name="T47" fmla="*/ 213 h 1358"/>
                    <a:gd name="T48" fmla="*/ 17 w 656"/>
                    <a:gd name="T49" fmla="*/ 186 h 1358"/>
                    <a:gd name="T50" fmla="*/ 17 w 656"/>
                    <a:gd name="T51" fmla="*/ 160 h 1358"/>
                    <a:gd name="T52" fmla="*/ 0 w 656"/>
                    <a:gd name="T53" fmla="*/ 121 h 1358"/>
                    <a:gd name="T54" fmla="*/ 0 w 656"/>
                    <a:gd name="T55" fmla="*/ 93 h 1358"/>
                    <a:gd name="T56" fmla="*/ 0 w 656"/>
                    <a:gd name="T57" fmla="*/ 66 h 1358"/>
                    <a:gd name="T58" fmla="*/ 0 w 656"/>
                    <a:gd name="T59" fmla="*/ 27 h 1358"/>
                    <a:gd name="T60" fmla="*/ 0 w 656"/>
                    <a:gd name="T61" fmla="*/ 0 h 1358"/>
                    <a:gd name="T62" fmla="*/ 0 w 656"/>
                    <a:gd name="T63" fmla="*/ 466 h 1358"/>
                    <a:gd name="T64" fmla="*/ 0 w 656"/>
                    <a:gd name="T65" fmla="*/ 494 h 1358"/>
                    <a:gd name="T66" fmla="*/ 0 w 656"/>
                    <a:gd name="T67" fmla="*/ 532 h 1358"/>
                    <a:gd name="T68" fmla="*/ 0 w 656"/>
                    <a:gd name="T69" fmla="*/ 558 h 1358"/>
                    <a:gd name="T70" fmla="*/ 0 w 656"/>
                    <a:gd name="T71" fmla="*/ 586 h 1358"/>
                    <a:gd name="T72" fmla="*/ 17 w 656"/>
                    <a:gd name="T73" fmla="*/ 626 h 1358"/>
                    <a:gd name="T74" fmla="*/ 17 w 656"/>
                    <a:gd name="T75" fmla="*/ 654 h 1358"/>
                    <a:gd name="T76" fmla="*/ 35 w 656"/>
                    <a:gd name="T77" fmla="*/ 680 h 1358"/>
                    <a:gd name="T78" fmla="*/ 51 w 656"/>
                    <a:gd name="T79" fmla="*/ 733 h 1358"/>
                    <a:gd name="T80" fmla="*/ 51 w 656"/>
                    <a:gd name="T81" fmla="*/ 746 h 1358"/>
                    <a:gd name="T82" fmla="*/ 69 w 656"/>
                    <a:gd name="T83" fmla="*/ 772 h 1358"/>
                    <a:gd name="T84" fmla="*/ 87 w 656"/>
                    <a:gd name="T85" fmla="*/ 826 h 1358"/>
                    <a:gd name="T86" fmla="*/ 105 w 656"/>
                    <a:gd name="T87" fmla="*/ 839 h 1358"/>
                    <a:gd name="T88" fmla="*/ 123 w 656"/>
                    <a:gd name="T89" fmla="*/ 864 h 1358"/>
                    <a:gd name="T90" fmla="*/ 159 w 656"/>
                    <a:gd name="T91" fmla="*/ 918 h 1358"/>
                    <a:gd name="T92" fmla="*/ 159 w 656"/>
                    <a:gd name="T93" fmla="*/ 932 h 1358"/>
                    <a:gd name="T94" fmla="*/ 177 w 656"/>
                    <a:gd name="T95" fmla="*/ 960 h 1358"/>
                    <a:gd name="T96" fmla="*/ 231 w 656"/>
                    <a:gd name="T97" fmla="*/ 999 h 1358"/>
                    <a:gd name="T98" fmla="*/ 247 w 656"/>
                    <a:gd name="T99" fmla="*/ 1025 h 1358"/>
                    <a:gd name="T100" fmla="*/ 264 w 656"/>
                    <a:gd name="T101" fmla="*/ 1052 h 1358"/>
                    <a:gd name="T102" fmla="*/ 300 w 656"/>
                    <a:gd name="T103" fmla="*/ 1091 h 1358"/>
                    <a:gd name="T104" fmla="*/ 336 w 656"/>
                    <a:gd name="T105" fmla="*/ 1119 h 1358"/>
                    <a:gd name="T106" fmla="*/ 354 w 656"/>
                    <a:gd name="T107" fmla="*/ 1132 h 1358"/>
                    <a:gd name="T108" fmla="*/ 408 w 656"/>
                    <a:gd name="T109" fmla="*/ 1172 h 1358"/>
                    <a:gd name="T110" fmla="*/ 426 w 656"/>
                    <a:gd name="T111" fmla="*/ 1198 h 1358"/>
                    <a:gd name="T112" fmla="*/ 462 w 656"/>
                    <a:gd name="T113" fmla="*/ 1211 h 1358"/>
                    <a:gd name="T114" fmla="*/ 512 w 656"/>
                    <a:gd name="T115" fmla="*/ 1252 h 1358"/>
                    <a:gd name="T116" fmla="*/ 530 w 656"/>
                    <a:gd name="T117" fmla="*/ 1279 h 1358"/>
                    <a:gd name="T118" fmla="*/ 566 w 656"/>
                    <a:gd name="T119" fmla="*/ 1292 h 1358"/>
                    <a:gd name="T120" fmla="*/ 638 w 656"/>
                    <a:gd name="T121" fmla="*/ 1333 h 1358"/>
                    <a:gd name="T122" fmla="*/ 656 w 656"/>
                    <a:gd name="T123" fmla="*/ 1358 h 1358"/>
                    <a:gd name="T124" fmla="*/ 656 w 656"/>
                    <a:gd name="T125" fmla="*/ 89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 h="1358">
                      <a:moveTo>
                        <a:pt x="656" y="892"/>
                      </a:moveTo>
                      <a:lnTo>
                        <a:pt x="638" y="864"/>
                      </a:lnTo>
                      <a:lnTo>
                        <a:pt x="566" y="826"/>
                      </a:lnTo>
                      <a:lnTo>
                        <a:pt x="530" y="813"/>
                      </a:lnTo>
                      <a:lnTo>
                        <a:pt x="512" y="785"/>
                      </a:lnTo>
                      <a:lnTo>
                        <a:pt x="462" y="746"/>
                      </a:lnTo>
                      <a:lnTo>
                        <a:pt x="426" y="733"/>
                      </a:lnTo>
                      <a:lnTo>
                        <a:pt x="408" y="705"/>
                      </a:lnTo>
                      <a:lnTo>
                        <a:pt x="354" y="667"/>
                      </a:lnTo>
                      <a:lnTo>
                        <a:pt x="336" y="654"/>
                      </a:lnTo>
                      <a:lnTo>
                        <a:pt x="300" y="626"/>
                      </a:lnTo>
                      <a:lnTo>
                        <a:pt x="264" y="586"/>
                      </a:lnTo>
                      <a:lnTo>
                        <a:pt x="247" y="558"/>
                      </a:lnTo>
                      <a:lnTo>
                        <a:pt x="231" y="532"/>
                      </a:lnTo>
                      <a:lnTo>
                        <a:pt x="177" y="494"/>
                      </a:lnTo>
                      <a:lnTo>
                        <a:pt x="159" y="466"/>
                      </a:lnTo>
                      <a:lnTo>
                        <a:pt x="159" y="453"/>
                      </a:lnTo>
                      <a:lnTo>
                        <a:pt x="123" y="399"/>
                      </a:lnTo>
                      <a:lnTo>
                        <a:pt x="105" y="372"/>
                      </a:lnTo>
                      <a:lnTo>
                        <a:pt x="87" y="359"/>
                      </a:lnTo>
                      <a:lnTo>
                        <a:pt x="69" y="306"/>
                      </a:lnTo>
                      <a:lnTo>
                        <a:pt x="51" y="280"/>
                      </a:lnTo>
                      <a:lnTo>
                        <a:pt x="51" y="267"/>
                      </a:lnTo>
                      <a:lnTo>
                        <a:pt x="35" y="213"/>
                      </a:lnTo>
                      <a:lnTo>
                        <a:pt x="17" y="186"/>
                      </a:lnTo>
                      <a:lnTo>
                        <a:pt x="17" y="160"/>
                      </a:lnTo>
                      <a:lnTo>
                        <a:pt x="0" y="121"/>
                      </a:lnTo>
                      <a:lnTo>
                        <a:pt x="0" y="93"/>
                      </a:lnTo>
                      <a:lnTo>
                        <a:pt x="0" y="66"/>
                      </a:lnTo>
                      <a:lnTo>
                        <a:pt x="0" y="27"/>
                      </a:lnTo>
                      <a:lnTo>
                        <a:pt x="0" y="0"/>
                      </a:lnTo>
                      <a:lnTo>
                        <a:pt x="0" y="466"/>
                      </a:lnTo>
                      <a:lnTo>
                        <a:pt x="0" y="494"/>
                      </a:lnTo>
                      <a:lnTo>
                        <a:pt x="0" y="532"/>
                      </a:lnTo>
                      <a:lnTo>
                        <a:pt x="0" y="558"/>
                      </a:lnTo>
                      <a:lnTo>
                        <a:pt x="0" y="586"/>
                      </a:lnTo>
                      <a:lnTo>
                        <a:pt x="17" y="626"/>
                      </a:lnTo>
                      <a:lnTo>
                        <a:pt x="17" y="654"/>
                      </a:lnTo>
                      <a:lnTo>
                        <a:pt x="35" y="680"/>
                      </a:lnTo>
                      <a:lnTo>
                        <a:pt x="51" y="733"/>
                      </a:lnTo>
                      <a:lnTo>
                        <a:pt x="51" y="746"/>
                      </a:lnTo>
                      <a:lnTo>
                        <a:pt x="69" y="772"/>
                      </a:lnTo>
                      <a:lnTo>
                        <a:pt x="87" y="826"/>
                      </a:lnTo>
                      <a:lnTo>
                        <a:pt x="105" y="839"/>
                      </a:lnTo>
                      <a:lnTo>
                        <a:pt x="123" y="864"/>
                      </a:lnTo>
                      <a:lnTo>
                        <a:pt x="159" y="918"/>
                      </a:lnTo>
                      <a:lnTo>
                        <a:pt x="159" y="932"/>
                      </a:lnTo>
                      <a:lnTo>
                        <a:pt x="177" y="960"/>
                      </a:lnTo>
                      <a:lnTo>
                        <a:pt x="231" y="999"/>
                      </a:lnTo>
                      <a:lnTo>
                        <a:pt x="247" y="1025"/>
                      </a:lnTo>
                      <a:lnTo>
                        <a:pt x="264" y="1052"/>
                      </a:lnTo>
                      <a:lnTo>
                        <a:pt x="300" y="1091"/>
                      </a:lnTo>
                      <a:lnTo>
                        <a:pt x="336" y="1119"/>
                      </a:lnTo>
                      <a:lnTo>
                        <a:pt x="354" y="1132"/>
                      </a:lnTo>
                      <a:lnTo>
                        <a:pt x="408" y="1172"/>
                      </a:lnTo>
                      <a:lnTo>
                        <a:pt x="426" y="1198"/>
                      </a:lnTo>
                      <a:lnTo>
                        <a:pt x="462" y="1211"/>
                      </a:lnTo>
                      <a:lnTo>
                        <a:pt x="512" y="1252"/>
                      </a:lnTo>
                      <a:lnTo>
                        <a:pt x="530" y="1279"/>
                      </a:lnTo>
                      <a:lnTo>
                        <a:pt x="566" y="1292"/>
                      </a:lnTo>
                      <a:lnTo>
                        <a:pt x="638" y="1333"/>
                      </a:lnTo>
                      <a:lnTo>
                        <a:pt x="656" y="1358"/>
                      </a:lnTo>
                      <a:lnTo>
                        <a:pt x="656" y="892"/>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0" name="Freeform 176"/>
                <p:cNvSpPr>
                  <a:spLocks/>
                </p:cNvSpPr>
                <p:nvPr/>
              </p:nvSpPr>
              <p:spPr bwMode="auto">
                <a:xfrm>
                  <a:off x="1821" y="1964"/>
                  <a:ext cx="1090" cy="679"/>
                </a:xfrm>
                <a:custGeom>
                  <a:avLst/>
                  <a:gdLst>
                    <a:gd name="T0" fmla="*/ 2181 w 2181"/>
                    <a:gd name="T1" fmla="*/ 0 h 1358"/>
                    <a:gd name="T2" fmla="*/ 0 w 2181"/>
                    <a:gd name="T3" fmla="*/ 892 h 1358"/>
                    <a:gd name="T4" fmla="*/ 0 w 2181"/>
                    <a:gd name="T5" fmla="*/ 1358 h 1358"/>
                    <a:gd name="T6" fmla="*/ 2181 w 2181"/>
                    <a:gd name="T7" fmla="*/ 466 h 1358"/>
                    <a:gd name="T8" fmla="*/ 2181 w 2181"/>
                    <a:gd name="T9" fmla="*/ 0 h 1358"/>
                  </a:gdLst>
                  <a:ahLst/>
                  <a:cxnLst>
                    <a:cxn ang="0">
                      <a:pos x="T0" y="T1"/>
                    </a:cxn>
                    <a:cxn ang="0">
                      <a:pos x="T2" y="T3"/>
                    </a:cxn>
                    <a:cxn ang="0">
                      <a:pos x="T4" y="T5"/>
                    </a:cxn>
                    <a:cxn ang="0">
                      <a:pos x="T6" y="T7"/>
                    </a:cxn>
                    <a:cxn ang="0">
                      <a:pos x="T8" y="T9"/>
                    </a:cxn>
                  </a:cxnLst>
                  <a:rect l="0" t="0" r="r" b="b"/>
                  <a:pathLst>
                    <a:path w="2181" h="1358">
                      <a:moveTo>
                        <a:pt x="2181" y="0"/>
                      </a:moveTo>
                      <a:lnTo>
                        <a:pt x="0" y="892"/>
                      </a:lnTo>
                      <a:lnTo>
                        <a:pt x="0" y="1358"/>
                      </a:lnTo>
                      <a:lnTo>
                        <a:pt x="2181" y="466"/>
                      </a:lnTo>
                      <a:lnTo>
                        <a:pt x="2181"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1" name="Freeform 177"/>
                <p:cNvSpPr>
                  <a:spLocks/>
                </p:cNvSpPr>
                <p:nvPr/>
              </p:nvSpPr>
              <p:spPr bwMode="auto">
                <a:xfrm>
                  <a:off x="1484" y="1910"/>
                  <a:ext cx="1427" cy="500"/>
                </a:xfrm>
                <a:custGeom>
                  <a:avLst/>
                  <a:gdLst>
                    <a:gd name="T0" fmla="*/ 656 w 2855"/>
                    <a:gd name="T1" fmla="*/ 1000 h 1000"/>
                    <a:gd name="T2" fmla="*/ 638 w 2855"/>
                    <a:gd name="T3" fmla="*/ 974 h 1000"/>
                    <a:gd name="T4" fmla="*/ 566 w 2855"/>
                    <a:gd name="T5" fmla="*/ 934 h 1000"/>
                    <a:gd name="T6" fmla="*/ 530 w 2855"/>
                    <a:gd name="T7" fmla="*/ 921 h 1000"/>
                    <a:gd name="T8" fmla="*/ 512 w 2855"/>
                    <a:gd name="T9" fmla="*/ 895 h 1000"/>
                    <a:gd name="T10" fmla="*/ 462 w 2855"/>
                    <a:gd name="T11" fmla="*/ 854 h 1000"/>
                    <a:gd name="T12" fmla="*/ 426 w 2855"/>
                    <a:gd name="T13" fmla="*/ 841 h 1000"/>
                    <a:gd name="T14" fmla="*/ 408 w 2855"/>
                    <a:gd name="T15" fmla="*/ 813 h 1000"/>
                    <a:gd name="T16" fmla="*/ 354 w 2855"/>
                    <a:gd name="T17" fmla="*/ 775 h 1000"/>
                    <a:gd name="T18" fmla="*/ 336 w 2855"/>
                    <a:gd name="T19" fmla="*/ 762 h 1000"/>
                    <a:gd name="T20" fmla="*/ 300 w 2855"/>
                    <a:gd name="T21" fmla="*/ 734 h 1000"/>
                    <a:gd name="T22" fmla="*/ 264 w 2855"/>
                    <a:gd name="T23" fmla="*/ 694 h 1000"/>
                    <a:gd name="T24" fmla="*/ 247 w 2855"/>
                    <a:gd name="T25" fmla="*/ 666 h 1000"/>
                    <a:gd name="T26" fmla="*/ 231 w 2855"/>
                    <a:gd name="T27" fmla="*/ 640 h 1000"/>
                    <a:gd name="T28" fmla="*/ 177 w 2855"/>
                    <a:gd name="T29" fmla="*/ 600 h 1000"/>
                    <a:gd name="T30" fmla="*/ 159 w 2855"/>
                    <a:gd name="T31" fmla="*/ 574 h 1000"/>
                    <a:gd name="T32" fmla="*/ 159 w 2855"/>
                    <a:gd name="T33" fmla="*/ 561 h 1000"/>
                    <a:gd name="T34" fmla="*/ 123 w 2855"/>
                    <a:gd name="T35" fmla="*/ 507 h 1000"/>
                    <a:gd name="T36" fmla="*/ 105 w 2855"/>
                    <a:gd name="T37" fmla="*/ 480 h 1000"/>
                    <a:gd name="T38" fmla="*/ 87 w 2855"/>
                    <a:gd name="T39" fmla="*/ 467 h 1000"/>
                    <a:gd name="T40" fmla="*/ 69 w 2855"/>
                    <a:gd name="T41" fmla="*/ 414 h 1000"/>
                    <a:gd name="T42" fmla="*/ 51 w 2855"/>
                    <a:gd name="T43" fmla="*/ 386 h 1000"/>
                    <a:gd name="T44" fmla="*/ 51 w 2855"/>
                    <a:gd name="T45" fmla="*/ 373 h 1000"/>
                    <a:gd name="T46" fmla="*/ 35 w 2855"/>
                    <a:gd name="T47" fmla="*/ 319 h 1000"/>
                    <a:gd name="T48" fmla="*/ 17 w 2855"/>
                    <a:gd name="T49" fmla="*/ 294 h 1000"/>
                    <a:gd name="T50" fmla="*/ 17 w 2855"/>
                    <a:gd name="T51" fmla="*/ 268 h 1000"/>
                    <a:gd name="T52" fmla="*/ 0 w 2855"/>
                    <a:gd name="T53" fmla="*/ 227 h 1000"/>
                    <a:gd name="T54" fmla="*/ 0 w 2855"/>
                    <a:gd name="T55" fmla="*/ 201 h 1000"/>
                    <a:gd name="T56" fmla="*/ 0 w 2855"/>
                    <a:gd name="T57" fmla="*/ 173 h 1000"/>
                    <a:gd name="T58" fmla="*/ 0 w 2855"/>
                    <a:gd name="T59" fmla="*/ 135 h 1000"/>
                    <a:gd name="T60" fmla="*/ 0 w 2855"/>
                    <a:gd name="T61" fmla="*/ 108 h 1000"/>
                    <a:gd name="T62" fmla="*/ 0 w 2855"/>
                    <a:gd name="T63" fmla="*/ 80 h 1000"/>
                    <a:gd name="T64" fmla="*/ 0 w 2855"/>
                    <a:gd name="T65" fmla="*/ 26 h 1000"/>
                    <a:gd name="T66" fmla="*/ 0 w 2855"/>
                    <a:gd name="T67" fmla="*/ 0 h 1000"/>
                    <a:gd name="T68" fmla="*/ 2855 w 2855"/>
                    <a:gd name="T69" fmla="*/ 108 h 1000"/>
                    <a:gd name="T70" fmla="*/ 656 w 2855"/>
                    <a:gd name="T7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5" h="1000">
                      <a:moveTo>
                        <a:pt x="656" y="1000"/>
                      </a:moveTo>
                      <a:lnTo>
                        <a:pt x="638" y="974"/>
                      </a:lnTo>
                      <a:lnTo>
                        <a:pt x="566" y="934"/>
                      </a:lnTo>
                      <a:lnTo>
                        <a:pt x="530" y="921"/>
                      </a:lnTo>
                      <a:lnTo>
                        <a:pt x="512" y="895"/>
                      </a:lnTo>
                      <a:lnTo>
                        <a:pt x="462" y="854"/>
                      </a:lnTo>
                      <a:lnTo>
                        <a:pt x="426" y="841"/>
                      </a:lnTo>
                      <a:lnTo>
                        <a:pt x="408" y="813"/>
                      </a:lnTo>
                      <a:lnTo>
                        <a:pt x="354" y="775"/>
                      </a:lnTo>
                      <a:lnTo>
                        <a:pt x="336" y="762"/>
                      </a:lnTo>
                      <a:lnTo>
                        <a:pt x="300" y="734"/>
                      </a:lnTo>
                      <a:lnTo>
                        <a:pt x="264" y="694"/>
                      </a:lnTo>
                      <a:lnTo>
                        <a:pt x="247" y="666"/>
                      </a:lnTo>
                      <a:lnTo>
                        <a:pt x="231" y="640"/>
                      </a:lnTo>
                      <a:lnTo>
                        <a:pt x="177" y="600"/>
                      </a:lnTo>
                      <a:lnTo>
                        <a:pt x="159" y="574"/>
                      </a:lnTo>
                      <a:lnTo>
                        <a:pt x="159" y="561"/>
                      </a:lnTo>
                      <a:lnTo>
                        <a:pt x="123" y="507"/>
                      </a:lnTo>
                      <a:lnTo>
                        <a:pt x="105" y="480"/>
                      </a:lnTo>
                      <a:lnTo>
                        <a:pt x="87" y="467"/>
                      </a:lnTo>
                      <a:lnTo>
                        <a:pt x="69" y="414"/>
                      </a:lnTo>
                      <a:lnTo>
                        <a:pt x="51" y="386"/>
                      </a:lnTo>
                      <a:lnTo>
                        <a:pt x="51" y="373"/>
                      </a:lnTo>
                      <a:lnTo>
                        <a:pt x="35" y="319"/>
                      </a:lnTo>
                      <a:lnTo>
                        <a:pt x="17" y="294"/>
                      </a:lnTo>
                      <a:lnTo>
                        <a:pt x="17" y="268"/>
                      </a:lnTo>
                      <a:lnTo>
                        <a:pt x="0" y="227"/>
                      </a:lnTo>
                      <a:lnTo>
                        <a:pt x="0" y="201"/>
                      </a:lnTo>
                      <a:lnTo>
                        <a:pt x="0" y="173"/>
                      </a:lnTo>
                      <a:lnTo>
                        <a:pt x="0" y="135"/>
                      </a:lnTo>
                      <a:lnTo>
                        <a:pt x="0" y="108"/>
                      </a:lnTo>
                      <a:lnTo>
                        <a:pt x="0" y="80"/>
                      </a:lnTo>
                      <a:lnTo>
                        <a:pt x="0" y="26"/>
                      </a:lnTo>
                      <a:lnTo>
                        <a:pt x="0" y="0"/>
                      </a:lnTo>
                      <a:lnTo>
                        <a:pt x="2855" y="108"/>
                      </a:lnTo>
                      <a:lnTo>
                        <a:pt x="656" y="100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522" name="Freeform 178"/>
              <p:cNvSpPr>
                <a:spLocks/>
              </p:cNvSpPr>
              <p:nvPr/>
            </p:nvSpPr>
            <p:spPr bwMode="auto">
              <a:xfrm>
                <a:off x="2731" y="1203"/>
                <a:ext cx="426" cy="872"/>
              </a:xfrm>
              <a:custGeom>
                <a:avLst/>
                <a:gdLst>
                  <a:gd name="T0" fmla="*/ 844 w 852"/>
                  <a:gd name="T1" fmla="*/ 1277 h 1744"/>
                  <a:gd name="T2" fmla="*/ 0 w 852"/>
                  <a:gd name="T3" fmla="*/ 0 h 1744"/>
                  <a:gd name="T4" fmla="*/ 8 w 852"/>
                  <a:gd name="T5" fmla="*/ 467 h 1744"/>
                  <a:gd name="T6" fmla="*/ 852 w 852"/>
                  <a:gd name="T7" fmla="*/ 1744 h 1744"/>
                  <a:gd name="T8" fmla="*/ 844 w 852"/>
                  <a:gd name="T9" fmla="*/ 1277 h 1744"/>
                </a:gdLst>
                <a:ahLst/>
                <a:cxnLst>
                  <a:cxn ang="0">
                    <a:pos x="T0" y="T1"/>
                  </a:cxn>
                  <a:cxn ang="0">
                    <a:pos x="T2" y="T3"/>
                  </a:cxn>
                  <a:cxn ang="0">
                    <a:pos x="T4" y="T5"/>
                  </a:cxn>
                  <a:cxn ang="0">
                    <a:pos x="T6" y="T7"/>
                  </a:cxn>
                  <a:cxn ang="0">
                    <a:pos x="T8" y="T9"/>
                  </a:cxn>
                </a:cxnLst>
                <a:rect l="0" t="0" r="r" b="b"/>
                <a:pathLst>
                  <a:path w="852" h="1744">
                    <a:moveTo>
                      <a:pt x="844" y="1277"/>
                    </a:moveTo>
                    <a:lnTo>
                      <a:pt x="0" y="0"/>
                    </a:lnTo>
                    <a:lnTo>
                      <a:pt x="8" y="467"/>
                    </a:lnTo>
                    <a:lnTo>
                      <a:pt x="852" y="1744"/>
                    </a:lnTo>
                    <a:lnTo>
                      <a:pt x="844" y="1277"/>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3" name="Freeform 179"/>
              <p:cNvSpPr>
                <a:spLocks/>
              </p:cNvSpPr>
              <p:nvPr/>
            </p:nvSpPr>
            <p:spPr bwMode="auto">
              <a:xfrm>
                <a:off x="3153" y="1183"/>
                <a:ext cx="380" cy="892"/>
              </a:xfrm>
              <a:custGeom>
                <a:avLst/>
                <a:gdLst>
                  <a:gd name="T0" fmla="*/ 0 w 761"/>
                  <a:gd name="T1" fmla="*/ 1318 h 1785"/>
                  <a:gd name="T2" fmla="*/ 752 w 761"/>
                  <a:gd name="T3" fmla="*/ 0 h 1785"/>
                  <a:gd name="T4" fmla="*/ 761 w 761"/>
                  <a:gd name="T5" fmla="*/ 466 h 1785"/>
                  <a:gd name="T6" fmla="*/ 8 w 761"/>
                  <a:gd name="T7" fmla="*/ 1785 h 1785"/>
                  <a:gd name="T8" fmla="*/ 0 w 761"/>
                  <a:gd name="T9" fmla="*/ 1318 h 1785"/>
                </a:gdLst>
                <a:ahLst/>
                <a:cxnLst>
                  <a:cxn ang="0">
                    <a:pos x="T0" y="T1"/>
                  </a:cxn>
                  <a:cxn ang="0">
                    <a:pos x="T2" y="T3"/>
                  </a:cxn>
                  <a:cxn ang="0">
                    <a:pos x="T4" y="T5"/>
                  </a:cxn>
                  <a:cxn ang="0">
                    <a:pos x="T6" y="T7"/>
                  </a:cxn>
                  <a:cxn ang="0">
                    <a:pos x="T8" y="T9"/>
                  </a:cxn>
                </a:cxnLst>
                <a:rect l="0" t="0" r="r" b="b"/>
                <a:pathLst>
                  <a:path w="761" h="1785">
                    <a:moveTo>
                      <a:pt x="0" y="1318"/>
                    </a:moveTo>
                    <a:lnTo>
                      <a:pt x="752" y="0"/>
                    </a:lnTo>
                    <a:lnTo>
                      <a:pt x="761" y="466"/>
                    </a:lnTo>
                    <a:lnTo>
                      <a:pt x="8" y="1785"/>
                    </a:lnTo>
                    <a:lnTo>
                      <a:pt x="0" y="1318"/>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4" name="Freeform 180"/>
              <p:cNvSpPr>
                <a:spLocks/>
              </p:cNvSpPr>
              <p:nvPr/>
            </p:nvSpPr>
            <p:spPr bwMode="auto">
              <a:xfrm>
                <a:off x="2731" y="1146"/>
                <a:ext cx="798" cy="696"/>
              </a:xfrm>
              <a:custGeom>
                <a:avLst/>
                <a:gdLst>
                  <a:gd name="T0" fmla="*/ 0 w 1596"/>
                  <a:gd name="T1" fmla="*/ 100 h 1391"/>
                  <a:gd name="T2" fmla="*/ 28 w 1596"/>
                  <a:gd name="T3" fmla="*/ 87 h 1391"/>
                  <a:gd name="T4" fmla="*/ 119 w 1596"/>
                  <a:gd name="T5" fmla="*/ 70 h 1391"/>
                  <a:gd name="T6" fmla="*/ 149 w 1596"/>
                  <a:gd name="T7" fmla="*/ 70 h 1391"/>
                  <a:gd name="T8" fmla="*/ 193 w 1596"/>
                  <a:gd name="T9" fmla="*/ 56 h 1391"/>
                  <a:gd name="T10" fmla="*/ 281 w 1596"/>
                  <a:gd name="T11" fmla="*/ 41 h 1391"/>
                  <a:gd name="T12" fmla="*/ 312 w 1596"/>
                  <a:gd name="T13" fmla="*/ 41 h 1391"/>
                  <a:gd name="T14" fmla="*/ 358 w 1596"/>
                  <a:gd name="T15" fmla="*/ 39 h 1391"/>
                  <a:gd name="T16" fmla="*/ 401 w 1596"/>
                  <a:gd name="T17" fmla="*/ 26 h 1391"/>
                  <a:gd name="T18" fmla="*/ 476 w 1596"/>
                  <a:gd name="T19" fmla="*/ 24 h 1391"/>
                  <a:gd name="T20" fmla="*/ 522 w 1596"/>
                  <a:gd name="T21" fmla="*/ 23 h 1391"/>
                  <a:gd name="T22" fmla="*/ 566 w 1596"/>
                  <a:gd name="T23" fmla="*/ 10 h 1391"/>
                  <a:gd name="T24" fmla="*/ 654 w 1596"/>
                  <a:gd name="T25" fmla="*/ 8 h 1391"/>
                  <a:gd name="T26" fmla="*/ 685 w 1596"/>
                  <a:gd name="T27" fmla="*/ 6 h 1391"/>
                  <a:gd name="T28" fmla="*/ 730 w 1596"/>
                  <a:gd name="T29" fmla="*/ 6 h 1391"/>
                  <a:gd name="T30" fmla="*/ 819 w 1596"/>
                  <a:gd name="T31" fmla="*/ 5 h 1391"/>
                  <a:gd name="T32" fmla="*/ 864 w 1596"/>
                  <a:gd name="T33" fmla="*/ 3 h 1391"/>
                  <a:gd name="T34" fmla="*/ 895 w 1596"/>
                  <a:gd name="T35" fmla="*/ 3 h 1391"/>
                  <a:gd name="T36" fmla="*/ 939 w 1596"/>
                  <a:gd name="T37" fmla="*/ 1 h 1391"/>
                  <a:gd name="T38" fmla="*/ 1027 w 1596"/>
                  <a:gd name="T39" fmla="*/ 0 h 1391"/>
                  <a:gd name="T40" fmla="*/ 1073 w 1596"/>
                  <a:gd name="T41" fmla="*/ 0 h 1391"/>
                  <a:gd name="T42" fmla="*/ 1104 w 1596"/>
                  <a:gd name="T43" fmla="*/ 13 h 1391"/>
                  <a:gd name="T44" fmla="*/ 1192 w 1596"/>
                  <a:gd name="T45" fmla="*/ 11 h 1391"/>
                  <a:gd name="T46" fmla="*/ 1237 w 1596"/>
                  <a:gd name="T47" fmla="*/ 10 h 1391"/>
                  <a:gd name="T48" fmla="*/ 1268 w 1596"/>
                  <a:gd name="T49" fmla="*/ 23 h 1391"/>
                  <a:gd name="T50" fmla="*/ 1358 w 1596"/>
                  <a:gd name="T51" fmla="*/ 21 h 1391"/>
                  <a:gd name="T52" fmla="*/ 1402 w 1596"/>
                  <a:gd name="T53" fmla="*/ 34 h 1391"/>
                  <a:gd name="T54" fmla="*/ 1431 w 1596"/>
                  <a:gd name="T55" fmla="*/ 34 h 1391"/>
                  <a:gd name="T56" fmla="*/ 1477 w 1596"/>
                  <a:gd name="T57" fmla="*/ 46 h 1391"/>
                  <a:gd name="T58" fmla="*/ 1569 w 1596"/>
                  <a:gd name="T59" fmla="*/ 57 h 1391"/>
                  <a:gd name="T60" fmla="*/ 1596 w 1596"/>
                  <a:gd name="T61" fmla="*/ 57 h 1391"/>
                  <a:gd name="T62" fmla="*/ 844 w 1596"/>
                  <a:gd name="T63" fmla="*/ 1391 h 1391"/>
                  <a:gd name="T64" fmla="*/ 0 w 1596"/>
                  <a:gd name="T65" fmla="*/ 10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6" h="1391">
                    <a:moveTo>
                      <a:pt x="0" y="100"/>
                    </a:moveTo>
                    <a:lnTo>
                      <a:pt x="28" y="87"/>
                    </a:lnTo>
                    <a:lnTo>
                      <a:pt x="119" y="70"/>
                    </a:lnTo>
                    <a:lnTo>
                      <a:pt x="149" y="70"/>
                    </a:lnTo>
                    <a:lnTo>
                      <a:pt x="193" y="56"/>
                    </a:lnTo>
                    <a:lnTo>
                      <a:pt x="281" y="41"/>
                    </a:lnTo>
                    <a:lnTo>
                      <a:pt x="312" y="41"/>
                    </a:lnTo>
                    <a:lnTo>
                      <a:pt x="358" y="39"/>
                    </a:lnTo>
                    <a:lnTo>
                      <a:pt x="401" y="26"/>
                    </a:lnTo>
                    <a:lnTo>
                      <a:pt x="476" y="24"/>
                    </a:lnTo>
                    <a:lnTo>
                      <a:pt x="522" y="23"/>
                    </a:lnTo>
                    <a:lnTo>
                      <a:pt x="566" y="10"/>
                    </a:lnTo>
                    <a:lnTo>
                      <a:pt x="654" y="8"/>
                    </a:lnTo>
                    <a:lnTo>
                      <a:pt x="685" y="6"/>
                    </a:lnTo>
                    <a:lnTo>
                      <a:pt x="730" y="6"/>
                    </a:lnTo>
                    <a:lnTo>
                      <a:pt x="819" y="5"/>
                    </a:lnTo>
                    <a:lnTo>
                      <a:pt x="864" y="3"/>
                    </a:lnTo>
                    <a:lnTo>
                      <a:pt x="895" y="3"/>
                    </a:lnTo>
                    <a:lnTo>
                      <a:pt x="939" y="1"/>
                    </a:lnTo>
                    <a:lnTo>
                      <a:pt x="1027" y="0"/>
                    </a:lnTo>
                    <a:lnTo>
                      <a:pt x="1073" y="0"/>
                    </a:lnTo>
                    <a:lnTo>
                      <a:pt x="1104" y="13"/>
                    </a:lnTo>
                    <a:lnTo>
                      <a:pt x="1192" y="11"/>
                    </a:lnTo>
                    <a:lnTo>
                      <a:pt x="1237" y="10"/>
                    </a:lnTo>
                    <a:lnTo>
                      <a:pt x="1268" y="23"/>
                    </a:lnTo>
                    <a:lnTo>
                      <a:pt x="1358" y="21"/>
                    </a:lnTo>
                    <a:lnTo>
                      <a:pt x="1402" y="34"/>
                    </a:lnTo>
                    <a:lnTo>
                      <a:pt x="1431" y="34"/>
                    </a:lnTo>
                    <a:lnTo>
                      <a:pt x="1477" y="46"/>
                    </a:lnTo>
                    <a:lnTo>
                      <a:pt x="1569" y="57"/>
                    </a:lnTo>
                    <a:lnTo>
                      <a:pt x="1596" y="57"/>
                    </a:lnTo>
                    <a:lnTo>
                      <a:pt x="844" y="1391"/>
                    </a:lnTo>
                    <a:lnTo>
                      <a:pt x="0" y="100"/>
                    </a:lnTo>
                    <a:close/>
                  </a:path>
                </a:pathLst>
              </a:custGeom>
              <a:solidFill>
                <a:srgbClr val="FFFF99"/>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5" name="Freeform 181"/>
              <p:cNvSpPr>
                <a:spLocks/>
              </p:cNvSpPr>
              <p:nvPr/>
            </p:nvSpPr>
            <p:spPr bwMode="auto">
              <a:xfrm>
                <a:off x="3174" y="1611"/>
                <a:ext cx="1134" cy="481"/>
              </a:xfrm>
              <a:custGeom>
                <a:avLst/>
                <a:gdLst>
                  <a:gd name="T0" fmla="*/ 0 w 2268"/>
                  <a:gd name="T1" fmla="*/ 495 h 963"/>
                  <a:gd name="T2" fmla="*/ 2260 w 2268"/>
                  <a:gd name="T3" fmla="*/ 0 h 963"/>
                  <a:gd name="T4" fmla="*/ 2268 w 2268"/>
                  <a:gd name="T5" fmla="*/ 467 h 963"/>
                  <a:gd name="T6" fmla="*/ 8 w 2268"/>
                  <a:gd name="T7" fmla="*/ 963 h 963"/>
                  <a:gd name="T8" fmla="*/ 0 w 2268"/>
                  <a:gd name="T9" fmla="*/ 495 h 963"/>
                </a:gdLst>
                <a:ahLst/>
                <a:cxnLst>
                  <a:cxn ang="0">
                    <a:pos x="T0" y="T1"/>
                  </a:cxn>
                  <a:cxn ang="0">
                    <a:pos x="T2" y="T3"/>
                  </a:cxn>
                  <a:cxn ang="0">
                    <a:pos x="T4" y="T5"/>
                  </a:cxn>
                  <a:cxn ang="0">
                    <a:pos x="T6" y="T7"/>
                  </a:cxn>
                  <a:cxn ang="0">
                    <a:pos x="T8" y="T9"/>
                  </a:cxn>
                </a:cxnLst>
                <a:rect l="0" t="0" r="r" b="b"/>
                <a:pathLst>
                  <a:path w="2268" h="963">
                    <a:moveTo>
                      <a:pt x="0" y="495"/>
                    </a:moveTo>
                    <a:lnTo>
                      <a:pt x="2260" y="0"/>
                    </a:lnTo>
                    <a:lnTo>
                      <a:pt x="2268" y="467"/>
                    </a:lnTo>
                    <a:lnTo>
                      <a:pt x="8" y="963"/>
                    </a:lnTo>
                    <a:lnTo>
                      <a:pt x="0" y="495"/>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6" name="Freeform 182"/>
              <p:cNvSpPr>
                <a:spLocks/>
              </p:cNvSpPr>
              <p:nvPr/>
            </p:nvSpPr>
            <p:spPr bwMode="auto">
              <a:xfrm>
                <a:off x="3174" y="1192"/>
                <a:ext cx="1130" cy="667"/>
              </a:xfrm>
              <a:custGeom>
                <a:avLst/>
                <a:gdLst>
                  <a:gd name="T0" fmla="*/ 752 w 2260"/>
                  <a:gd name="T1" fmla="*/ 0 h 1334"/>
                  <a:gd name="T2" fmla="*/ 798 w 2260"/>
                  <a:gd name="T3" fmla="*/ 13 h 1334"/>
                  <a:gd name="T4" fmla="*/ 873 w 2260"/>
                  <a:gd name="T5" fmla="*/ 25 h 1334"/>
                  <a:gd name="T6" fmla="*/ 917 w 2260"/>
                  <a:gd name="T7" fmla="*/ 38 h 1334"/>
                  <a:gd name="T8" fmla="*/ 948 w 2260"/>
                  <a:gd name="T9" fmla="*/ 51 h 1334"/>
                  <a:gd name="T10" fmla="*/ 1023 w 2260"/>
                  <a:gd name="T11" fmla="*/ 63 h 1334"/>
                  <a:gd name="T12" fmla="*/ 1069 w 2260"/>
                  <a:gd name="T13" fmla="*/ 74 h 1334"/>
                  <a:gd name="T14" fmla="*/ 1097 w 2260"/>
                  <a:gd name="T15" fmla="*/ 86 h 1334"/>
                  <a:gd name="T16" fmla="*/ 1172 w 2260"/>
                  <a:gd name="T17" fmla="*/ 112 h 1334"/>
                  <a:gd name="T18" fmla="*/ 1218 w 2260"/>
                  <a:gd name="T19" fmla="*/ 125 h 1334"/>
                  <a:gd name="T20" fmla="*/ 1249 w 2260"/>
                  <a:gd name="T21" fmla="*/ 138 h 1334"/>
                  <a:gd name="T22" fmla="*/ 1323 w 2260"/>
                  <a:gd name="T23" fmla="*/ 163 h 1334"/>
                  <a:gd name="T24" fmla="*/ 1354 w 2260"/>
                  <a:gd name="T25" fmla="*/ 176 h 1334"/>
                  <a:gd name="T26" fmla="*/ 1383 w 2260"/>
                  <a:gd name="T27" fmla="*/ 189 h 1334"/>
                  <a:gd name="T28" fmla="*/ 1459 w 2260"/>
                  <a:gd name="T29" fmla="*/ 214 h 1334"/>
                  <a:gd name="T30" fmla="*/ 1488 w 2260"/>
                  <a:gd name="T31" fmla="*/ 226 h 1334"/>
                  <a:gd name="T32" fmla="*/ 1517 w 2260"/>
                  <a:gd name="T33" fmla="*/ 239 h 1334"/>
                  <a:gd name="T34" fmla="*/ 1580 w 2260"/>
                  <a:gd name="T35" fmla="*/ 265 h 1334"/>
                  <a:gd name="T36" fmla="*/ 1625 w 2260"/>
                  <a:gd name="T37" fmla="*/ 291 h 1334"/>
                  <a:gd name="T38" fmla="*/ 1655 w 2260"/>
                  <a:gd name="T39" fmla="*/ 303 h 1334"/>
                  <a:gd name="T40" fmla="*/ 1714 w 2260"/>
                  <a:gd name="T41" fmla="*/ 342 h 1334"/>
                  <a:gd name="T42" fmla="*/ 1730 w 2260"/>
                  <a:gd name="T43" fmla="*/ 355 h 1334"/>
                  <a:gd name="T44" fmla="*/ 1759 w 2260"/>
                  <a:gd name="T45" fmla="*/ 369 h 1334"/>
                  <a:gd name="T46" fmla="*/ 1822 w 2260"/>
                  <a:gd name="T47" fmla="*/ 406 h 1334"/>
                  <a:gd name="T48" fmla="*/ 1851 w 2260"/>
                  <a:gd name="T49" fmla="*/ 420 h 1334"/>
                  <a:gd name="T50" fmla="*/ 1880 w 2260"/>
                  <a:gd name="T51" fmla="*/ 446 h 1334"/>
                  <a:gd name="T52" fmla="*/ 1926 w 2260"/>
                  <a:gd name="T53" fmla="*/ 485 h 1334"/>
                  <a:gd name="T54" fmla="*/ 1956 w 2260"/>
                  <a:gd name="T55" fmla="*/ 499 h 1334"/>
                  <a:gd name="T56" fmla="*/ 1972 w 2260"/>
                  <a:gd name="T57" fmla="*/ 525 h 1334"/>
                  <a:gd name="T58" fmla="*/ 2018 w 2260"/>
                  <a:gd name="T59" fmla="*/ 563 h 1334"/>
                  <a:gd name="T60" fmla="*/ 2049 w 2260"/>
                  <a:gd name="T61" fmla="*/ 576 h 1334"/>
                  <a:gd name="T62" fmla="*/ 2062 w 2260"/>
                  <a:gd name="T63" fmla="*/ 602 h 1334"/>
                  <a:gd name="T64" fmla="*/ 2108 w 2260"/>
                  <a:gd name="T65" fmla="*/ 642 h 1334"/>
                  <a:gd name="T66" fmla="*/ 2123 w 2260"/>
                  <a:gd name="T67" fmla="*/ 668 h 1334"/>
                  <a:gd name="T68" fmla="*/ 2139 w 2260"/>
                  <a:gd name="T69" fmla="*/ 681 h 1334"/>
                  <a:gd name="T70" fmla="*/ 2185 w 2260"/>
                  <a:gd name="T71" fmla="*/ 719 h 1334"/>
                  <a:gd name="T72" fmla="*/ 2199 w 2260"/>
                  <a:gd name="T73" fmla="*/ 745 h 1334"/>
                  <a:gd name="T74" fmla="*/ 2216 w 2260"/>
                  <a:gd name="T75" fmla="*/ 773 h 1334"/>
                  <a:gd name="T76" fmla="*/ 2247 w 2260"/>
                  <a:gd name="T77" fmla="*/ 813 h 1334"/>
                  <a:gd name="T78" fmla="*/ 2260 w 2260"/>
                  <a:gd name="T79" fmla="*/ 839 h 1334"/>
                  <a:gd name="T80" fmla="*/ 0 w 2260"/>
                  <a:gd name="T81" fmla="*/ 1334 h 1334"/>
                  <a:gd name="T82" fmla="*/ 752 w 2260"/>
                  <a:gd name="T83"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0" h="1334">
                    <a:moveTo>
                      <a:pt x="752" y="0"/>
                    </a:moveTo>
                    <a:lnTo>
                      <a:pt x="798" y="13"/>
                    </a:lnTo>
                    <a:lnTo>
                      <a:pt x="873" y="25"/>
                    </a:lnTo>
                    <a:lnTo>
                      <a:pt x="917" y="38"/>
                    </a:lnTo>
                    <a:lnTo>
                      <a:pt x="948" y="51"/>
                    </a:lnTo>
                    <a:lnTo>
                      <a:pt x="1023" y="63"/>
                    </a:lnTo>
                    <a:lnTo>
                      <a:pt x="1069" y="74"/>
                    </a:lnTo>
                    <a:lnTo>
                      <a:pt x="1097" y="86"/>
                    </a:lnTo>
                    <a:lnTo>
                      <a:pt x="1172" y="112"/>
                    </a:lnTo>
                    <a:lnTo>
                      <a:pt x="1218" y="125"/>
                    </a:lnTo>
                    <a:lnTo>
                      <a:pt x="1249" y="138"/>
                    </a:lnTo>
                    <a:lnTo>
                      <a:pt x="1323" y="163"/>
                    </a:lnTo>
                    <a:lnTo>
                      <a:pt x="1354" y="176"/>
                    </a:lnTo>
                    <a:lnTo>
                      <a:pt x="1383" y="189"/>
                    </a:lnTo>
                    <a:lnTo>
                      <a:pt x="1459" y="214"/>
                    </a:lnTo>
                    <a:lnTo>
                      <a:pt x="1488" y="226"/>
                    </a:lnTo>
                    <a:lnTo>
                      <a:pt x="1517" y="239"/>
                    </a:lnTo>
                    <a:lnTo>
                      <a:pt x="1580" y="265"/>
                    </a:lnTo>
                    <a:lnTo>
                      <a:pt x="1625" y="291"/>
                    </a:lnTo>
                    <a:lnTo>
                      <a:pt x="1655" y="303"/>
                    </a:lnTo>
                    <a:lnTo>
                      <a:pt x="1714" y="342"/>
                    </a:lnTo>
                    <a:lnTo>
                      <a:pt x="1730" y="355"/>
                    </a:lnTo>
                    <a:lnTo>
                      <a:pt x="1759" y="369"/>
                    </a:lnTo>
                    <a:lnTo>
                      <a:pt x="1822" y="406"/>
                    </a:lnTo>
                    <a:lnTo>
                      <a:pt x="1851" y="420"/>
                    </a:lnTo>
                    <a:lnTo>
                      <a:pt x="1880" y="446"/>
                    </a:lnTo>
                    <a:lnTo>
                      <a:pt x="1926" y="485"/>
                    </a:lnTo>
                    <a:lnTo>
                      <a:pt x="1956" y="499"/>
                    </a:lnTo>
                    <a:lnTo>
                      <a:pt x="1972" y="525"/>
                    </a:lnTo>
                    <a:lnTo>
                      <a:pt x="2018" y="563"/>
                    </a:lnTo>
                    <a:lnTo>
                      <a:pt x="2049" y="576"/>
                    </a:lnTo>
                    <a:lnTo>
                      <a:pt x="2062" y="602"/>
                    </a:lnTo>
                    <a:lnTo>
                      <a:pt x="2108" y="642"/>
                    </a:lnTo>
                    <a:lnTo>
                      <a:pt x="2123" y="668"/>
                    </a:lnTo>
                    <a:lnTo>
                      <a:pt x="2139" y="681"/>
                    </a:lnTo>
                    <a:lnTo>
                      <a:pt x="2185" y="719"/>
                    </a:lnTo>
                    <a:lnTo>
                      <a:pt x="2199" y="745"/>
                    </a:lnTo>
                    <a:lnTo>
                      <a:pt x="2216" y="773"/>
                    </a:lnTo>
                    <a:lnTo>
                      <a:pt x="2247" y="813"/>
                    </a:lnTo>
                    <a:lnTo>
                      <a:pt x="2260" y="839"/>
                    </a:lnTo>
                    <a:lnTo>
                      <a:pt x="0" y="1334"/>
                    </a:lnTo>
                    <a:lnTo>
                      <a:pt x="752" y="0"/>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7" name="Freeform 183"/>
              <p:cNvSpPr>
                <a:spLocks/>
              </p:cNvSpPr>
              <p:nvPr/>
            </p:nvSpPr>
            <p:spPr bwMode="auto">
              <a:xfrm>
                <a:off x="3210" y="1651"/>
                <a:ext cx="1156" cy="442"/>
              </a:xfrm>
              <a:custGeom>
                <a:avLst/>
                <a:gdLst>
                  <a:gd name="T0" fmla="*/ 0 w 2312"/>
                  <a:gd name="T1" fmla="*/ 416 h 883"/>
                  <a:gd name="T2" fmla="*/ 2304 w 2312"/>
                  <a:gd name="T3" fmla="*/ 0 h 883"/>
                  <a:gd name="T4" fmla="*/ 2312 w 2312"/>
                  <a:gd name="T5" fmla="*/ 467 h 883"/>
                  <a:gd name="T6" fmla="*/ 8 w 2312"/>
                  <a:gd name="T7" fmla="*/ 883 h 883"/>
                  <a:gd name="T8" fmla="*/ 0 w 2312"/>
                  <a:gd name="T9" fmla="*/ 416 h 883"/>
                </a:gdLst>
                <a:ahLst/>
                <a:cxnLst>
                  <a:cxn ang="0">
                    <a:pos x="T0" y="T1"/>
                  </a:cxn>
                  <a:cxn ang="0">
                    <a:pos x="T2" y="T3"/>
                  </a:cxn>
                  <a:cxn ang="0">
                    <a:pos x="T4" y="T5"/>
                  </a:cxn>
                  <a:cxn ang="0">
                    <a:pos x="T6" y="T7"/>
                  </a:cxn>
                  <a:cxn ang="0">
                    <a:pos x="T8" y="T9"/>
                  </a:cxn>
                </a:cxnLst>
                <a:rect l="0" t="0" r="r" b="b"/>
                <a:pathLst>
                  <a:path w="2312" h="883">
                    <a:moveTo>
                      <a:pt x="0" y="416"/>
                    </a:moveTo>
                    <a:lnTo>
                      <a:pt x="2304" y="0"/>
                    </a:lnTo>
                    <a:lnTo>
                      <a:pt x="2312" y="467"/>
                    </a:lnTo>
                    <a:lnTo>
                      <a:pt x="8" y="883"/>
                    </a:lnTo>
                    <a:lnTo>
                      <a:pt x="0" y="416"/>
                    </a:lnTo>
                    <a:close/>
                  </a:path>
                </a:pathLst>
              </a:custGeom>
              <a:solidFill>
                <a:srgbClr val="6680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28" name="Freeform 184"/>
              <p:cNvSpPr>
                <a:spLocks/>
              </p:cNvSpPr>
              <p:nvPr/>
            </p:nvSpPr>
            <p:spPr bwMode="auto">
              <a:xfrm>
                <a:off x="3210" y="1613"/>
                <a:ext cx="1152" cy="246"/>
              </a:xfrm>
              <a:custGeom>
                <a:avLst/>
                <a:gdLst>
                  <a:gd name="T0" fmla="*/ 2260 w 2304"/>
                  <a:gd name="T1" fmla="*/ 0 h 494"/>
                  <a:gd name="T2" fmla="*/ 2275 w 2304"/>
                  <a:gd name="T3" fmla="*/ 27 h 494"/>
                  <a:gd name="T4" fmla="*/ 2291 w 2304"/>
                  <a:gd name="T5" fmla="*/ 40 h 494"/>
                  <a:gd name="T6" fmla="*/ 2304 w 2304"/>
                  <a:gd name="T7" fmla="*/ 65 h 494"/>
                  <a:gd name="T8" fmla="*/ 0 w 2304"/>
                  <a:gd name="T9" fmla="*/ 494 h 494"/>
                  <a:gd name="T10" fmla="*/ 2260 w 2304"/>
                  <a:gd name="T11" fmla="*/ 0 h 494"/>
                </a:gdLst>
                <a:ahLst/>
                <a:cxnLst>
                  <a:cxn ang="0">
                    <a:pos x="T0" y="T1"/>
                  </a:cxn>
                  <a:cxn ang="0">
                    <a:pos x="T2" y="T3"/>
                  </a:cxn>
                  <a:cxn ang="0">
                    <a:pos x="T4" y="T5"/>
                  </a:cxn>
                  <a:cxn ang="0">
                    <a:pos x="T6" y="T7"/>
                  </a:cxn>
                  <a:cxn ang="0">
                    <a:pos x="T8" y="T9"/>
                  </a:cxn>
                  <a:cxn ang="0">
                    <a:pos x="T10" y="T11"/>
                  </a:cxn>
                </a:cxnLst>
                <a:rect l="0" t="0" r="r" b="b"/>
                <a:pathLst>
                  <a:path w="2304" h="494">
                    <a:moveTo>
                      <a:pt x="2260" y="0"/>
                    </a:moveTo>
                    <a:lnTo>
                      <a:pt x="2275" y="27"/>
                    </a:lnTo>
                    <a:lnTo>
                      <a:pt x="2291" y="40"/>
                    </a:lnTo>
                    <a:lnTo>
                      <a:pt x="2304" y="65"/>
                    </a:lnTo>
                    <a:lnTo>
                      <a:pt x="0" y="494"/>
                    </a:lnTo>
                    <a:lnTo>
                      <a:pt x="2260" y="0"/>
                    </a:lnTo>
                    <a:close/>
                  </a:path>
                </a:pathLst>
              </a:custGeom>
              <a:solidFill>
                <a:srgbClr val="CCFF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nvGrpSpPr>
              <p:cNvPr id="313529" name="Group 185"/>
              <p:cNvGrpSpPr>
                <a:grpSpLocks/>
              </p:cNvGrpSpPr>
              <p:nvPr/>
            </p:nvGrpSpPr>
            <p:grpSpPr bwMode="auto">
              <a:xfrm>
                <a:off x="3175" y="1692"/>
                <a:ext cx="1207" cy="1115"/>
                <a:chOff x="3271" y="1712"/>
                <a:chExt cx="1207" cy="1115"/>
              </a:xfrm>
            </p:grpSpPr>
            <p:sp>
              <p:nvSpPr>
                <p:cNvPr id="313530" name="Freeform 186"/>
                <p:cNvSpPr>
                  <a:spLocks/>
                </p:cNvSpPr>
                <p:nvPr/>
              </p:nvSpPr>
              <p:spPr bwMode="auto">
                <a:xfrm>
                  <a:off x="3530" y="1903"/>
                  <a:ext cx="948" cy="924"/>
                </a:xfrm>
                <a:custGeom>
                  <a:avLst/>
                  <a:gdLst>
                    <a:gd name="T0" fmla="*/ 1886 w 1895"/>
                    <a:gd name="T1" fmla="*/ 28 h 1849"/>
                    <a:gd name="T2" fmla="*/ 1872 w 1895"/>
                    <a:gd name="T3" fmla="*/ 95 h 1849"/>
                    <a:gd name="T4" fmla="*/ 1872 w 1895"/>
                    <a:gd name="T5" fmla="*/ 161 h 1849"/>
                    <a:gd name="T6" fmla="*/ 1859 w 1895"/>
                    <a:gd name="T7" fmla="*/ 216 h 1849"/>
                    <a:gd name="T8" fmla="*/ 1832 w 1895"/>
                    <a:gd name="T9" fmla="*/ 283 h 1849"/>
                    <a:gd name="T10" fmla="*/ 1818 w 1895"/>
                    <a:gd name="T11" fmla="*/ 336 h 1849"/>
                    <a:gd name="T12" fmla="*/ 1789 w 1895"/>
                    <a:gd name="T13" fmla="*/ 403 h 1849"/>
                    <a:gd name="T14" fmla="*/ 1745 w 1895"/>
                    <a:gd name="T15" fmla="*/ 469 h 1849"/>
                    <a:gd name="T16" fmla="*/ 1715 w 1895"/>
                    <a:gd name="T17" fmla="*/ 525 h 1849"/>
                    <a:gd name="T18" fmla="*/ 1671 w 1895"/>
                    <a:gd name="T19" fmla="*/ 592 h 1849"/>
                    <a:gd name="T20" fmla="*/ 1629 w 1895"/>
                    <a:gd name="T21" fmla="*/ 632 h 1849"/>
                    <a:gd name="T22" fmla="*/ 1570 w 1895"/>
                    <a:gd name="T23" fmla="*/ 701 h 1849"/>
                    <a:gd name="T24" fmla="*/ 1511 w 1895"/>
                    <a:gd name="T25" fmla="*/ 755 h 1849"/>
                    <a:gd name="T26" fmla="*/ 1468 w 1895"/>
                    <a:gd name="T27" fmla="*/ 795 h 1849"/>
                    <a:gd name="T28" fmla="*/ 1395 w 1895"/>
                    <a:gd name="T29" fmla="*/ 864 h 1849"/>
                    <a:gd name="T30" fmla="*/ 1334 w 1895"/>
                    <a:gd name="T31" fmla="*/ 905 h 1849"/>
                    <a:gd name="T32" fmla="*/ 1248 w 1895"/>
                    <a:gd name="T33" fmla="*/ 959 h 1849"/>
                    <a:gd name="T34" fmla="*/ 1172 w 1895"/>
                    <a:gd name="T35" fmla="*/ 1013 h 1849"/>
                    <a:gd name="T36" fmla="*/ 1097 w 1895"/>
                    <a:gd name="T37" fmla="*/ 1041 h 1849"/>
                    <a:gd name="T38" fmla="*/ 1010 w 1895"/>
                    <a:gd name="T39" fmla="*/ 1097 h 1849"/>
                    <a:gd name="T40" fmla="*/ 950 w 1895"/>
                    <a:gd name="T41" fmla="*/ 1124 h 1849"/>
                    <a:gd name="T42" fmla="*/ 847 w 1895"/>
                    <a:gd name="T43" fmla="*/ 1166 h 1849"/>
                    <a:gd name="T44" fmla="*/ 742 w 1895"/>
                    <a:gd name="T45" fmla="*/ 1209 h 1849"/>
                    <a:gd name="T46" fmla="*/ 670 w 1895"/>
                    <a:gd name="T47" fmla="*/ 1237 h 1849"/>
                    <a:gd name="T48" fmla="*/ 549 w 1895"/>
                    <a:gd name="T49" fmla="*/ 1267 h 1849"/>
                    <a:gd name="T50" fmla="*/ 477 w 1895"/>
                    <a:gd name="T51" fmla="*/ 1295 h 1849"/>
                    <a:gd name="T52" fmla="*/ 356 w 1895"/>
                    <a:gd name="T53" fmla="*/ 1321 h 1849"/>
                    <a:gd name="T54" fmla="*/ 253 w 1895"/>
                    <a:gd name="T55" fmla="*/ 1351 h 1849"/>
                    <a:gd name="T56" fmla="*/ 163 w 1895"/>
                    <a:gd name="T57" fmla="*/ 1365 h 1849"/>
                    <a:gd name="T58" fmla="*/ 45 w 1895"/>
                    <a:gd name="T59" fmla="*/ 1382 h 1849"/>
                    <a:gd name="T60" fmla="*/ 8 w 1895"/>
                    <a:gd name="T61" fmla="*/ 1849 h 1849"/>
                    <a:gd name="T62" fmla="*/ 129 w 1895"/>
                    <a:gd name="T63" fmla="*/ 1833 h 1849"/>
                    <a:gd name="T64" fmla="*/ 217 w 1895"/>
                    <a:gd name="T65" fmla="*/ 1818 h 1849"/>
                    <a:gd name="T66" fmla="*/ 335 w 1895"/>
                    <a:gd name="T67" fmla="*/ 1788 h 1849"/>
                    <a:gd name="T68" fmla="*/ 410 w 1895"/>
                    <a:gd name="T69" fmla="*/ 1775 h 1849"/>
                    <a:gd name="T70" fmla="*/ 528 w 1895"/>
                    <a:gd name="T71" fmla="*/ 1746 h 1849"/>
                    <a:gd name="T72" fmla="*/ 633 w 1895"/>
                    <a:gd name="T73" fmla="*/ 1718 h 1849"/>
                    <a:gd name="T74" fmla="*/ 708 w 1895"/>
                    <a:gd name="T75" fmla="*/ 1690 h 1849"/>
                    <a:gd name="T76" fmla="*/ 811 w 1895"/>
                    <a:gd name="T77" fmla="*/ 1647 h 1849"/>
                    <a:gd name="T78" fmla="*/ 886 w 1895"/>
                    <a:gd name="T79" fmla="*/ 1619 h 1849"/>
                    <a:gd name="T80" fmla="*/ 989 w 1895"/>
                    <a:gd name="T81" fmla="*/ 1578 h 1849"/>
                    <a:gd name="T82" fmla="*/ 1078 w 1895"/>
                    <a:gd name="T83" fmla="*/ 1522 h 1849"/>
                    <a:gd name="T84" fmla="*/ 1151 w 1895"/>
                    <a:gd name="T85" fmla="*/ 1494 h 1849"/>
                    <a:gd name="T86" fmla="*/ 1241 w 1895"/>
                    <a:gd name="T87" fmla="*/ 1440 h 1849"/>
                    <a:gd name="T88" fmla="*/ 1285 w 1895"/>
                    <a:gd name="T89" fmla="*/ 1398 h 1849"/>
                    <a:gd name="T90" fmla="*/ 1372 w 1895"/>
                    <a:gd name="T91" fmla="*/ 1344 h 1849"/>
                    <a:gd name="T92" fmla="*/ 1447 w 1895"/>
                    <a:gd name="T93" fmla="*/ 1288 h 1849"/>
                    <a:gd name="T94" fmla="*/ 1490 w 1895"/>
                    <a:gd name="T95" fmla="*/ 1249 h 1849"/>
                    <a:gd name="T96" fmla="*/ 1563 w 1895"/>
                    <a:gd name="T97" fmla="*/ 1180 h 1849"/>
                    <a:gd name="T98" fmla="*/ 1607 w 1895"/>
                    <a:gd name="T99" fmla="*/ 1138 h 1849"/>
                    <a:gd name="T100" fmla="*/ 1652 w 1895"/>
                    <a:gd name="T101" fmla="*/ 1073 h 1849"/>
                    <a:gd name="T102" fmla="*/ 1709 w 1895"/>
                    <a:gd name="T103" fmla="*/ 1004 h 1849"/>
                    <a:gd name="T104" fmla="*/ 1738 w 1895"/>
                    <a:gd name="T105" fmla="*/ 962 h 1849"/>
                    <a:gd name="T106" fmla="*/ 1782 w 1895"/>
                    <a:gd name="T107" fmla="*/ 897 h 1849"/>
                    <a:gd name="T108" fmla="*/ 1812 w 1895"/>
                    <a:gd name="T109" fmla="*/ 842 h 1849"/>
                    <a:gd name="T110" fmla="*/ 1841 w 1895"/>
                    <a:gd name="T111" fmla="*/ 777 h 1849"/>
                    <a:gd name="T112" fmla="*/ 1854 w 1895"/>
                    <a:gd name="T113" fmla="*/ 709 h 1849"/>
                    <a:gd name="T114" fmla="*/ 1868 w 1895"/>
                    <a:gd name="T115" fmla="*/ 655 h 1849"/>
                    <a:gd name="T116" fmla="*/ 1881 w 1895"/>
                    <a:gd name="T117" fmla="*/ 589 h 1849"/>
                    <a:gd name="T118" fmla="*/ 1895 w 1895"/>
                    <a:gd name="T119" fmla="*/ 535 h 1849"/>
                    <a:gd name="T120" fmla="*/ 1894 w 1895"/>
                    <a:gd name="T121" fmla="*/ 46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5" h="1849">
                      <a:moveTo>
                        <a:pt x="1886" y="0"/>
                      </a:moveTo>
                      <a:lnTo>
                        <a:pt x="1886" y="28"/>
                      </a:lnTo>
                      <a:lnTo>
                        <a:pt x="1887" y="67"/>
                      </a:lnTo>
                      <a:lnTo>
                        <a:pt x="1872" y="95"/>
                      </a:lnTo>
                      <a:lnTo>
                        <a:pt x="1872" y="122"/>
                      </a:lnTo>
                      <a:lnTo>
                        <a:pt x="1872" y="161"/>
                      </a:lnTo>
                      <a:lnTo>
                        <a:pt x="1858" y="188"/>
                      </a:lnTo>
                      <a:lnTo>
                        <a:pt x="1859" y="216"/>
                      </a:lnTo>
                      <a:lnTo>
                        <a:pt x="1846" y="242"/>
                      </a:lnTo>
                      <a:lnTo>
                        <a:pt x="1832" y="283"/>
                      </a:lnTo>
                      <a:lnTo>
                        <a:pt x="1833" y="308"/>
                      </a:lnTo>
                      <a:lnTo>
                        <a:pt x="1818" y="336"/>
                      </a:lnTo>
                      <a:lnTo>
                        <a:pt x="1804" y="377"/>
                      </a:lnTo>
                      <a:lnTo>
                        <a:pt x="1789" y="403"/>
                      </a:lnTo>
                      <a:lnTo>
                        <a:pt x="1774" y="431"/>
                      </a:lnTo>
                      <a:lnTo>
                        <a:pt x="1745" y="469"/>
                      </a:lnTo>
                      <a:lnTo>
                        <a:pt x="1730" y="497"/>
                      </a:lnTo>
                      <a:lnTo>
                        <a:pt x="1715" y="525"/>
                      </a:lnTo>
                      <a:lnTo>
                        <a:pt x="1701" y="538"/>
                      </a:lnTo>
                      <a:lnTo>
                        <a:pt x="1671" y="592"/>
                      </a:lnTo>
                      <a:lnTo>
                        <a:pt x="1643" y="605"/>
                      </a:lnTo>
                      <a:lnTo>
                        <a:pt x="1629" y="632"/>
                      </a:lnTo>
                      <a:lnTo>
                        <a:pt x="1599" y="673"/>
                      </a:lnTo>
                      <a:lnTo>
                        <a:pt x="1570" y="701"/>
                      </a:lnTo>
                      <a:lnTo>
                        <a:pt x="1555" y="714"/>
                      </a:lnTo>
                      <a:lnTo>
                        <a:pt x="1511" y="755"/>
                      </a:lnTo>
                      <a:lnTo>
                        <a:pt x="1482" y="783"/>
                      </a:lnTo>
                      <a:lnTo>
                        <a:pt x="1468" y="795"/>
                      </a:lnTo>
                      <a:lnTo>
                        <a:pt x="1439" y="823"/>
                      </a:lnTo>
                      <a:lnTo>
                        <a:pt x="1395" y="864"/>
                      </a:lnTo>
                      <a:lnTo>
                        <a:pt x="1364" y="877"/>
                      </a:lnTo>
                      <a:lnTo>
                        <a:pt x="1334" y="905"/>
                      </a:lnTo>
                      <a:lnTo>
                        <a:pt x="1277" y="933"/>
                      </a:lnTo>
                      <a:lnTo>
                        <a:pt x="1248" y="959"/>
                      </a:lnTo>
                      <a:lnTo>
                        <a:pt x="1231" y="972"/>
                      </a:lnTo>
                      <a:lnTo>
                        <a:pt x="1172" y="1013"/>
                      </a:lnTo>
                      <a:lnTo>
                        <a:pt x="1143" y="1028"/>
                      </a:lnTo>
                      <a:lnTo>
                        <a:pt x="1097" y="1041"/>
                      </a:lnTo>
                      <a:lnTo>
                        <a:pt x="1069" y="1056"/>
                      </a:lnTo>
                      <a:lnTo>
                        <a:pt x="1010" y="1097"/>
                      </a:lnTo>
                      <a:lnTo>
                        <a:pt x="981" y="1112"/>
                      </a:lnTo>
                      <a:lnTo>
                        <a:pt x="950" y="1124"/>
                      </a:lnTo>
                      <a:lnTo>
                        <a:pt x="878" y="1152"/>
                      </a:lnTo>
                      <a:lnTo>
                        <a:pt x="847" y="1166"/>
                      </a:lnTo>
                      <a:lnTo>
                        <a:pt x="803" y="1181"/>
                      </a:lnTo>
                      <a:lnTo>
                        <a:pt x="742" y="1209"/>
                      </a:lnTo>
                      <a:lnTo>
                        <a:pt x="700" y="1222"/>
                      </a:lnTo>
                      <a:lnTo>
                        <a:pt x="670" y="1237"/>
                      </a:lnTo>
                      <a:lnTo>
                        <a:pt x="624" y="1252"/>
                      </a:lnTo>
                      <a:lnTo>
                        <a:pt x="549" y="1267"/>
                      </a:lnTo>
                      <a:lnTo>
                        <a:pt x="520" y="1280"/>
                      </a:lnTo>
                      <a:lnTo>
                        <a:pt x="477" y="1295"/>
                      </a:lnTo>
                      <a:lnTo>
                        <a:pt x="402" y="1308"/>
                      </a:lnTo>
                      <a:lnTo>
                        <a:pt x="356" y="1321"/>
                      </a:lnTo>
                      <a:lnTo>
                        <a:pt x="327" y="1323"/>
                      </a:lnTo>
                      <a:lnTo>
                        <a:pt x="253" y="1351"/>
                      </a:lnTo>
                      <a:lnTo>
                        <a:pt x="209" y="1351"/>
                      </a:lnTo>
                      <a:lnTo>
                        <a:pt x="163" y="1365"/>
                      </a:lnTo>
                      <a:lnTo>
                        <a:pt x="121" y="1367"/>
                      </a:lnTo>
                      <a:lnTo>
                        <a:pt x="45" y="1382"/>
                      </a:lnTo>
                      <a:lnTo>
                        <a:pt x="0" y="1382"/>
                      </a:lnTo>
                      <a:lnTo>
                        <a:pt x="8" y="1849"/>
                      </a:lnTo>
                      <a:lnTo>
                        <a:pt x="54" y="1848"/>
                      </a:lnTo>
                      <a:lnTo>
                        <a:pt x="129" y="1833"/>
                      </a:lnTo>
                      <a:lnTo>
                        <a:pt x="171" y="1833"/>
                      </a:lnTo>
                      <a:lnTo>
                        <a:pt x="217" y="1818"/>
                      </a:lnTo>
                      <a:lnTo>
                        <a:pt x="261" y="1816"/>
                      </a:lnTo>
                      <a:lnTo>
                        <a:pt x="335" y="1788"/>
                      </a:lnTo>
                      <a:lnTo>
                        <a:pt x="364" y="1788"/>
                      </a:lnTo>
                      <a:lnTo>
                        <a:pt x="410" y="1775"/>
                      </a:lnTo>
                      <a:lnTo>
                        <a:pt x="485" y="1760"/>
                      </a:lnTo>
                      <a:lnTo>
                        <a:pt x="528" y="1746"/>
                      </a:lnTo>
                      <a:lnTo>
                        <a:pt x="557" y="1732"/>
                      </a:lnTo>
                      <a:lnTo>
                        <a:pt x="633" y="1718"/>
                      </a:lnTo>
                      <a:lnTo>
                        <a:pt x="678" y="1703"/>
                      </a:lnTo>
                      <a:lnTo>
                        <a:pt x="708" y="1690"/>
                      </a:lnTo>
                      <a:lnTo>
                        <a:pt x="750" y="1675"/>
                      </a:lnTo>
                      <a:lnTo>
                        <a:pt x="811" y="1647"/>
                      </a:lnTo>
                      <a:lnTo>
                        <a:pt x="857" y="1632"/>
                      </a:lnTo>
                      <a:lnTo>
                        <a:pt x="886" y="1619"/>
                      </a:lnTo>
                      <a:lnTo>
                        <a:pt x="958" y="1593"/>
                      </a:lnTo>
                      <a:lnTo>
                        <a:pt x="989" y="1578"/>
                      </a:lnTo>
                      <a:lnTo>
                        <a:pt x="1019" y="1565"/>
                      </a:lnTo>
                      <a:lnTo>
                        <a:pt x="1078" y="1522"/>
                      </a:lnTo>
                      <a:lnTo>
                        <a:pt x="1107" y="1509"/>
                      </a:lnTo>
                      <a:lnTo>
                        <a:pt x="1151" y="1494"/>
                      </a:lnTo>
                      <a:lnTo>
                        <a:pt x="1181" y="1481"/>
                      </a:lnTo>
                      <a:lnTo>
                        <a:pt x="1241" y="1440"/>
                      </a:lnTo>
                      <a:lnTo>
                        <a:pt x="1256" y="1426"/>
                      </a:lnTo>
                      <a:lnTo>
                        <a:pt x="1285" y="1398"/>
                      </a:lnTo>
                      <a:lnTo>
                        <a:pt x="1342" y="1370"/>
                      </a:lnTo>
                      <a:lnTo>
                        <a:pt x="1372" y="1344"/>
                      </a:lnTo>
                      <a:lnTo>
                        <a:pt x="1403" y="1329"/>
                      </a:lnTo>
                      <a:lnTo>
                        <a:pt x="1447" y="1288"/>
                      </a:lnTo>
                      <a:lnTo>
                        <a:pt x="1477" y="1262"/>
                      </a:lnTo>
                      <a:lnTo>
                        <a:pt x="1490" y="1249"/>
                      </a:lnTo>
                      <a:lnTo>
                        <a:pt x="1519" y="1221"/>
                      </a:lnTo>
                      <a:lnTo>
                        <a:pt x="1563" y="1180"/>
                      </a:lnTo>
                      <a:lnTo>
                        <a:pt x="1578" y="1166"/>
                      </a:lnTo>
                      <a:lnTo>
                        <a:pt x="1607" y="1138"/>
                      </a:lnTo>
                      <a:lnTo>
                        <a:pt x="1637" y="1099"/>
                      </a:lnTo>
                      <a:lnTo>
                        <a:pt x="1652" y="1073"/>
                      </a:lnTo>
                      <a:lnTo>
                        <a:pt x="1679" y="1058"/>
                      </a:lnTo>
                      <a:lnTo>
                        <a:pt x="1709" y="1004"/>
                      </a:lnTo>
                      <a:lnTo>
                        <a:pt x="1724" y="990"/>
                      </a:lnTo>
                      <a:lnTo>
                        <a:pt x="1738" y="962"/>
                      </a:lnTo>
                      <a:lnTo>
                        <a:pt x="1753" y="938"/>
                      </a:lnTo>
                      <a:lnTo>
                        <a:pt x="1782" y="897"/>
                      </a:lnTo>
                      <a:lnTo>
                        <a:pt x="1797" y="869"/>
                      </a:lnTo>
                      <a:lnTo>
                        <a:pt x="1812" y="842"/>
                      </a:lnTo>
                      <a:lnTo>
                        <a:pt x="1827" y="801"/>
                      </a:lnTo>
                      <a:lnTo>
                        <a:pt x="1841" y="777"/>
                      </a:lnTo>
                      <a:lnTo>
                        <a:pt x="1840" y="749"/>
                      </a:lnTo>
                      <a:lnTo>
                        <a:pt x="1854" y="709"/>
                      </a:lnTo>
                      <a:lnTo>
                        <a:pt x="1868" y="681"/>
                      </a:lnTo>
                      <a:lnTo>
                        <a:pt x="1868" y="655"/>
                      </a:lnTo>
                      <a:lnTo>
                        <a:pt x="1882" y="627"/>
                      </a:lnTo>
                      <a:lnTo>
                        <a:pt x="1881" y="589"/>
                      </a:lnTo>
                      <a:lnTo>
                        <a:pt x="1881" y="561"/>
                      </a:lnTo>
                      <a:lnTo>
                        <a:pt x="1895" y="535"/>
                      </a:lnTo>
                      <a:lnTo>
                        <a:pt x="1894" y="494"/>
                      </a:lnTo>
                      <a:lnTo>
                        <a:pt x="1894" y="467"/>
                      </a:lnTo>
                      <a:lnTo>
                        <a:pt x="1886"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31" name="Freeform 187"/>
                <p:cNvSpPr>
                  <a:spLocks/>
                </p:cNvSpPr>
                <p:nvPr/>
              </p:nvSpPr>
              <p:spPr bwMode="auto">
                <a:xfrm>
                  <a:off x="3271" y="1926"/>
                  <a:ext cx="263" cy="901"/>
                </a:xfrm>
                <a:custGeom>
                  <a:avLst/>
                  <a:gdLst>
                    <a:gd name="T0" fmla="*/ 0 w 525"/>
                    <a:gd name="T1" fmla="*/ 0 h 1803"/>
                    <a:gd name="T2" fmla="*/ 517 w 525"/>
                    <a:gd name="T3" fmla="*/ 1338 h 1803"/>
                    <a:gd name="T4" fmla="*/ 525 w 525"/>
                    <a:gd name="T5" fmla="*/ 1803 h 1803"/>
                    <a:gd name="T6" fmla="*/ 8 w 525"/>
                    <a:gd name="T7" fmla="*/ 466 h 1803"/>
                    <a:gd name="T8" fmla="*/ 0 w 525"/>
                    <a:gd name="T9" fmla="*/ 0 h 1803"/>
                  </a:gdLst>
                  <a:ahLst/>
                  <a:cxnLst>
                    <a:cxn ang="0">
                      <a:pos x="T0" y="T1"/>
                    </a:cxn>
                    <a:cxn ang="0">
                      <a:pos x="T2" y="T3"/>
                    </a:cxn>
                    <a:cxn ang="0">
                      <a:pos x="T4" y="T5"/>
                    </a:cxn>
                    <a:cxn ang="0">
                      <a:pos x="T6" y="T7"/>
                    </a:cxn>
                    <a:cxn ang="0">
                      <a:pos x="T8" y="T9"/>
                    </a:cxn>
                  </a:cxnLst>
                  <a:rect l="0" t="0" r="r" b="b"/>
                  <a:pathLst>
                    <a:path w="525" h="1803">
                      <a:moveTo>
                        <a:pt x="0" y="0"/>
                      </a:moveTo>
                      <a:lnTo>
                        <a:pt x="517" y="1338"/>
                      </a:lnTo>
                      <a:lnTo>
                        <a:pt x="525" y="1803"/>
                      </a:lnTo>
                      <a:lnTo>
                        <a:pt x="8" y="466"/>
                      </a:lnTo>
                      <a:lnTo>
                        <a:pt x="0"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32" name="Freeform 188"/>
                <p:cNvSpPr>
                  <a:spLocks/>
                </p:cNvSpPr>
                <p:nvPr/>
              </p:nvSpPr>
              <p:spPr bwMode="auto">
                <a:xfrm>
                  <a:off x="3271" y="1712"/>
                  <a:ext cx="1202" cy="882"/>
                </a:xfrm>
                <a:custGeom>
                  <a:avLst/>
                  <a:gdLst>
                    <a:gd name="T0" fmla="*/ 2306 w 2403"/>
                    <a:gd name="T1" fmla="*/ 27 h 1766"/>
                    <a:gd name="T2" fmla="*/ 2339 w 2403"/>
                    <a:gd name="T3" fmla="*/ 93 h 1766"/>
                    <a:gd name="T4" fmla="*/ 2368 w 2403"/>
                    <a:gd name="T5" fmla="*/ 158 h 1766"/>
                    <a:gd name="T6" fmla="*/ 2383 w 2403"/>
                    <a:gd name="T7" fmla="*/ 211 h 1766"/>
                    <a:gd name="T8" fmla="*/ 2385 w 2403"/>
                    <a:gd name="T9" fmla="*/ 278 h 1766"/>
                    <a:gd name="T10" fmla="*/ 2401 w 2403"/>
                    <a:gd name="T11" fmla="*/ 331 h 1766"/>
                    <a:gd name="T12" fmla="*/ 2403 w 2403"/>
                    <a:gd name="T13" fmla="*/ 410 h 1766"/>
                    <a:gd name="T14" fmla="*/ 2388 w 2403"/>
                    <a:gd name="T15" fmla="*/ 477 h 1766"/>
                    <a:gd name="T16" fmla="*/ 2389 w 2403"/>
                    <a:gd name="T17" fmla="*/ 530 h 1766"/>
                    <a:gd name="T18" fmla="*/ 2375 w 2403"/>
                    <a:gd name="T19" fmla="*/ 598 h 1766"/>
                    <a:gd name="T20" fmla="*/ 2363 w 2403"/>
                    <a:gd name="T21" fmla="*/ 652 h 1766"/>
                    <a:gd name="T22" fmla="*/ 2334 w 2403"/>
                    <a:gd name="T23" fmla="*/ 718 h 1766"/>
                    <a:gd name="T24" fmla="*/ 2306 w 2403"/>
                    <a:gd name="T25" fmla="*/ 787 h 1766"/>
                    <a:gd name="T26" fmla="*/ 2277 w 2403"/>
                    <a:gd name="T27" fmla="*/ 841 h 1766"/>
                    <a:gd name="T28" fmla="*/ 2232 w 2403"/>
                    <a:gd name="T29" fmla="*/ 907 h 1766"/>
                    <a:gd name="T30" fmla="*/ 2203 w 2403"/>
                    <a:gd name="T31" fmla="*/ 948 h 1766"/>
                    <a:gd name="T32" fmla="*/ 2146 w 2403"/>
                    <a:gd name="T33" fmla="*/ 1015 h 1766"/>
                    <a:gd name="T34" fmla="*/ 2087 w 2403"/>
                    <a:gd name="T35" fmla="*/ 1083 h 1766"/>
                    <a:gd name="T36" fmla="*/ 2043 w 2403"/>
                    <a:gd name="T37" fmla="*/ 1124 h 1766"/>
                    <a:gd name="T38" fmla="*/ 1984 w 2403"/>
                    <a:gd name="T39" fmla="*/ 1178 h 1766"/>
                    <a:gd name="T40" fmla="*/ 1910 w 2403"/>
                    <a:gd name="T41" fmla="*/ 1246 h 1766"/>
                    <a:gd name="T42" fmla="*/ 1851 w 2403"/>
                    <a:gd name="T43" fmla="*/ 1289 h 1766"/>
                    <a:gd name="T44" fmla="*/ 1763 w 2403"/>
                    <a:gd name="T45" fmla="*/ 1341 h 1766"/>
                    <a:gd name="T46" fmla="*/ 1719 w 2403"/>
                    <a:gd name="T47" fmla="*/ 1369 h 1766"/>
                    <a:gd name="T48" fmla="*/ 1614 w 2403"/>
                    <a:gd name="T49" fmla="*/ 1425 h 1766"/>
                    <a:gd name="T50" fmla="*/ 1526 w 2403"/>
                    <a:gd name="T51" fmla="*/ 1481 h 1766"/>
                    <a:gd name="T52" fmla="*/ 1467 w 2403"/>
                    <a:gd name="T53" fmla="*/ 1507 h 1766"/>
                    <a:gd name="T54" fmla="*/ 1364 w 2403"/>
                    <a:gd name="T55" fmla="*/ 1550 h 1766"/>
                    <a:gd name="T56" fmla="*/ 1289 w 2403"/>
                    <a:gd name="T57" fmla="*/ 1578 h 1766"/>
                    <a:gd name="T58" fmla="*/ 1186 w 2403"/>
                    <a:gd name="T59" fmla="*/ 1619 h 1766"/>
                    <a:gd name="T60" fmla="*/ 1066 w 2403"/>
                    <a:gd name="T61" fmla="*/ 1649 h 1766"/>
                    <a:gd name="T62" fmla="*/ 993 w 2403"/>
                    <a:gd name="T63" fmla="*/ 1677 h 1766"/>
                    <a:gd name="T64" fmla="*/ 873 w 2403"/>
                    <a:gd name="T65" fmla="*/ 1705 h 1766"/>
                    <a:gd name="T66" fmla="*/ 800 w 2403"/>
                    <a:gd name="T67" fmla="*/ 1720 h 1766"/>
                    <a:gd name="T68" fmla="*/ 679 w 2403"/>
                    <a:gd name="T69" fmla="*/ 1749 h 1766"/>
                    <a:gd name="T70" fmla="*/ 561 w 2403"/>
                    <a:gd name="T71" fmla="*/ 1764 h 1766"/>
                    <a:gd name="T72" fmla="*/ 0 w 2403"/>
                    <a:gd name="T73" fmla="*/ 428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3" h="1766">
                      <a:moveTo>
                        <a:pt x="2306" y="0"/>
                      </a:moveTo>
                      <a:lnTo>
                        <a:pt x="2306" y="27"/>
                      </a:lnTo>
                      <a:lnTo>
                        <a:pt x="2337" y="65"/>
                      </a:lnTo>
                      <a:lnTo>
                        <a:pt x="2339" y="93"/>
                      </a:lnTo>
                      <a:lnTo>
                        <a:pt x="2353" y="119"/>
                      </a:lnTo>
                      <a:lnTo>
                        <a:pt x="2368" y="158"/>
                      </a:lnTo>
                      <a:lnTo>
                        <a:pt x="2368" y="186"/>
                      </a:lnTo>
                      <a:lnTo>
                        <a:pt x="2383" y="211"/>
                      </a:lnTo>
                      <a:lnTo>
                        <a:pt x="2385" y="237"/>
                      </a:lnTo>
                      <a:lnTo>
                        <a:pt x="2385" y="278"/>
                      </a:lnTo>
                      <a:lnTo>
                        <a:pt x="2401" y="305"/>
                      </a:lnTo>
                      <a:lnTo>
                        <a:pt x="2401" y="331"/>
                      </a:lnTo>
                      <a:lnTo>
                        <a:pt x="2403" y="384"/>
                      </a:lnTo>
                      <a:lnTo>
                        <a:pt x="2403" y="410"/>
                      </a:lnTo>
                      <a:lnTo>
                        <a:pt x="2403" y="425"/>
                      </a:lnTo>
                      <a:lnTo>
                        <a:pt x="2388" y="477"/>
                      </a:lnTo>
                      <a:lnTo>
                        <a:pt x="2389" y="505"/>
                      </a:lnTo>
                      <a:lnTo>
                        <a:pt x="2389" y="530"/>
                      </a:lnTo>
                      <a:lnTo>
                        <a:pt x="2375" y="571"/>
                      </a:lnTo>
                      <a:lnTo>
                        <a:pt x="2375" y="598"/>
                      </a:lnTo>
                      <a:lnTo>
                        <a:pt x="2363" y="626"/>
                      </a:lnTo>
                      <a:lnTo>
                        <a:pt x="2363" y="652"/>
                      </a:lnTo>
                      <a:lnTo>
                        <a:pt x="2349" y="691"/>
                      </a:lnTo>
                      <a:lnTo>
                        <a:pt x="2334" y="718"/>
                      </a:lnTo>
                      <a:lnTo>
                        <a:pt x="2319" y="746"/>
                      </a:lnTo>
                      <a:lnTo>
                        <a:pt x="2306" y="787"/>
                      </a:lnTo>
                      <a:lnTo>
                        <a:pt x="2291" y="813"/>
                      </a:lnTo>
                      <a:lnTo>
                        <a:pt x="2277" y="841"/>
                      </a:lnTo>
                      <a:lnTo>
                        <a:pt x="2247" y="881"/>
                      </a:lnTo>
                      <a:lnTo>
                        <a:pt x="2232" y="907"/>
                      </a:lnTo>
                      <a:lnTo>
                        <a:pt x="2218" y="920"/>
                      </a:lnTo>
                      <a:lnTo>
                        <a:pt x="2203" y="948"/>
                      </a:lnTo>
                      <a:lnTo>
                        <a:pt x="2160" y="989"/>
                      </a:lnTo>
                      <a:lnTo>
                        <a:pt x="2146" y="1015"/>
                      </a:lnTo>
                      <a:lnTo>
                        <a:pt x="2131" y="1042"/>
                      </a:lnTo>
                      <a:lnTo>
                        <a:pt x="2087" y="1083"/>
                      </a:lnTo>
                      <a:lnTo>
                        <a:pt x="2072" y="1098"/>
                      </a:lnTo>
                      <a:lnTo>
                        <a:pt x="2043" y="1124"/>
                      </a:lnTo>
                      <a:lnTo>
                        <a:pt x="1997" y="1165"/>
                      </a:lnTo>
                      <a:lnTo>
                        <a:pt x="1984" y="1178"/>
                      </a:lnTo>
                      <a:lnTo>
                        <a:pt x="1954" y="1205"/>
                      </a:lnTo>
                      <a:lnTo>
                        <a:pt x="1910" y="1246"/>
                      </a:lnTo>
                      <a:lnTo>
                        <a:pt x="1881" y="1261"/>
                      </a:lnTo>
                      <a:lnTo>
                        <a:pt x="1851" y="1289"/>
                      </a:lnTo>
                      <a:lnTo>
                        <a:pt x="1820" y="1302"/>
                      </a:lnTo>
                      <a:lnTo>
                        <a:pt x="1763" y="1341"/>
                      </a:lnTo>
                      <a:lnTo>
                        <a:pt x="1748" y="1356"/>
                      </a:lnTo>
                      <a:lnTo>
                        <a:pt x="1719" y="1369"/>
                      </a:lnTo>
                      <a:lnTo>
                        <a:pt x="1658" y="1410"/>
                      </a:lnTo>
                      <a:lnTo>
                        <a:pt x="1614" y="1425"/>
                      </a:lnTo>
                      <a:lnTo>
                        <a:pt x="1586" y="1440"/>
                      </a:lnTo>
                      <a:lnTo>
                        <a:pt x="1526" y="1481"/>
                      </a:lnTo>
                      <a:lnTo>
                        <a:pt x="1496" y="1494"/>
                      </a:lnTo>
                      <a:lnTo>
                        <a:pt x="1467" y="1507"/>
                      </a:lnTo>
                      <a:lnTo>
                        <a:pt x="1393" y="1535"/>
                      </a:lnTo>
                      <a:lnTo>
                        <a:pt x="1364" y="1550"/>
                      </a:lnTo>
                      <a:lnTo>
                        <a:pt x="1318" y="1563"/>
                      </a:lnTo>
                      <a:lnTo>
                        <a:pt x="1289" y="1578"/>
                      </a:lnTo>
                      <a:lnTo>
                        <a:pt x="1215" y="1606"/>
                      </a:lnTo>
                      <a:lnTo>
                        <a:pt x="1186" y="1619"/>
                      </a:lnTo>
                      <a:lnTo>
                        <a:pt x="1141" y="1634"/>
                      </a:lnTo>
                      <a:lnTo>
                        <a:pt x="1066" y="1649"/>
                      </a:lnTo>
                      <a:lnTo>
                        <a:pt x="1035" y="1664"/>
                      </a:lnTo>
                      <a:lnTo>
                        <a:pt x="993" y="1677"/>
                      </a:lnTo>
                      <a:lnTo>
                        <a:pt x="917" y="1690"/>
                      </a:lnTo>
                      <a:lnTo>
                        <a:pt x="873" y="1705"/>
                      </a:lnTo>
                      <a:lnTo>
                        <a:pt x="842" y="1705"/>
                      </a:lnTo>
                      <a:lnTo>
                        <a:pt x="800" y="1720"/>
                      </a:lnTo>
                      <a:lnTo>
                        <a:pt x="724" y="1734"/>
                      </a:lnTo>
                      <a:lnTo>
                        <a:pt x="679" y="1749"/>
                      </a:lnTo>
                      <a:lnTo>
                        <a:pt x="636" y="1749"/>
                      </a:lnTo>
                      <a:lnTo>
                        <a:pt x="561" y="1764"/>
                      </a:lnTo>
                      <a:lnTo>
                        <a:pt x="515" y="1766"/>
                      </a:lnTo>
                      <a:lnTo>
                        <a:pt x="0" y="428"/>
                      </a:lnTo>
                      <a:lnTo>
                        <a:pt x="2306" y="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533" name="Rectangle 189"/>
              <p:cNvSpPr>
                <a:spLocks noChangeArrowheads="1"/>
              </p:cNvSpPr>
              <p:nvPr/>
            </p:nvSpPr>
            <p:spPr bwMode="auto">
              <a:xfrm>
                <a:off x="2069" y="1267"/>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34" name="Rectangle 190"/>
              <p:cNvSpPr>
                <a:spLocks noChangeArrowheads="1"/>
              </p:cNvSpPr>
              <p:nvPr/>
            </p:nvSpPr>
            <p:spPr bwMode="auto">
              <a:xfrm>
                <a:off x="2182" y="1296"/>
                <a:ext cx="1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ΤΣ</a:t>
                </a:r>
                <a:endParaRPr lang="en-GB" sz="2400" b="1" i="1">
                  <a:solidFill>
                    <a:srgbClr val="000000"/>
                  </a:solidFill>
                  <a:latin typeface="Arial" charset="0"/>
                </a:endParaRPr>
              </a:p>
            </p:txBody>
          </p:sp>
          <p:sp>
            <p:nvSpPr>
              <p:cNvPr id="313535" name="Rectangle 191"/>
              <p:cNvSpPr>
                <a:spLocks noChangeArrowheads="1"/>
              </p:cNvSpPr>
              <p:nvPr/>
            </p:nvSpPr>
            <p:spPr bwMode="auto">
              <a:xfrm>
                <a:off x="2158" y="1465"/>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315</a:t>
                </a:r>
                <a:endParaRPr lang="en-GB" sz="2400" b="1" i="1">
                  <a:solidFill>
                    <a:srgbClr val="000000"/>
                  </a:solidFill>
                  <a:latin typeface="Arial" charset="0"/>
                </a:endParaRPr>
              </a:p>
            </p:txBody>
          </p:sp>
          <p:sp>
            <p:nvSpPr>
              <p:cNvPr id="313536" name="Rectangle 192"/>
              <p:cNvSpPr>
                <a:spLocks noChangeArrowheads="1"/>
              </p:cNvSpPr>
              <p:nvPr/>
            </p:nvSpPr>
            <p:spPr bwMode="auto">
              <a:xfrm>
                <a:off x="1637" y="1544"/>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37" name="Rectangle 193"/>
              <p:cNvSpPr>
                <a:spLocks noChangeArrowheads="1"/>
              </p:cNvSpPr>
              <p:nvPr/>
            </p:nvSpPr>
            <p:spPr bwMode="auto">
              <a:xfrm>
                <a:off x="1751" y="1572"/>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ΕΤΠΑ</a:t>
                </a:r>
                <a:endParaRPr lang="en-GB" sz="2400" b="1" i="1">
                  <a:solidFill>
                    <a:srgbClr val="000000"/>
                  </a:solidFill>
                  <a:latin typeface="Arial" charset="0"/>
                </a:endParaRPr>
              </a:p>
            </p:txBody>
          </p:sp>
          <p:sp>
            <p:nvSpPr>
              <p:cNvPr id="313538" name="Rectangle 194"/>
              <p:cNvSpPr>
                <a:spLocks noChangeArrowheads="1"/>
              </p:cNvSpPr>
              <p:nvPr/>
            </p:nvSpPr>
            <p:spPr bwMode="auto">
              <a:xfrm>
                <a:off x="1805" y="1699"/>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535</a:t>
                </a:r>
                <a:endParaRPr lang="en-GB" sz="2400" b="1" i="1">
                  <a:solidFill>
                    <a:srgbClr val="000000"/>
                  </a:solidFill>
                  <a:latin typeface="Arial" charset="0"/>
                </a:endParaRPr>
              </a:p>
            </p:txBody>
          </p:sp>
          <p:sp>
            <p:nvSpPr>
              <p:cNvPr id="313539" name="Rectangle 195"/>
              <p:cNvSpPr>
                <a:spLocks noChangeArrowheads="1"/>
              </p:cNvSpPr>
              <p:nvPr/>
            </p:nvSpPr>
            <p:spPr bwMode="auto">
              <a:xfrm>
                <a:off x="3482" y="1386"/>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40" name="Rectangle 196"/>
              <p:cNvSpPr>
                <a:spLocks noChangeArrowheads="1"/>
              </p:cNvSpPr>
              <p:nvPr/>
            </p:nvSpPr>
            <p:spPr bwMode="auto">
              <a:xfrm>
                <a:off x="3596" y="1414"/>
                <a:ext cx="2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ΕΤΠΑ</a:t>
                </a:r>
                <a:endParaRPr lang="en-GB" sz="2400" b="1" i="1">
                  <a:solidFill>
                    <a:srgbClr val="000000"/>
                  </a:solidFill>
                  <a:latin typeface="Arial" charset="0"/>
                </a:endParaRPr>
              </a:p>
            </p:txBody>
          </p:sp>
          <p:sp>
            <p:nvSpPr>
              <p:cNvPr id="313541" name="Rectangle 197"/>
              <p:cNvSpPr>
                <a:spLocks noChangeArrowheads="1"/>
              </p:cNvSpPr>
              <p:nvPr/>
            </p:nvSpPr>
            <p:spPr bwMode="auto">
              <a:xfrm>
                <a:off x="3650" y="154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674</a:t>
                </a:r>
                <a:endParaRPr lang="en-GB" sz="2400" b="1" i="1">
                  <a:solidFill>
                    <a:srgbClr val="000000"/>
                  </a:solidFill>
                  <a:latin typeface="Arial" charset="0"/>
                </a:endParaRPr>
              </a:p>
            </p:txBody>
          </p:sp>
          <p:sp>
            <p:nvSpPr>
              <p:cNvPr id="313542" name="Rectangle 198"/>
              <p:cNvSpPr>
                <a:spLocks noChangeArrowheads="1"/>
              </p:cNvSpPr>
              <p:nvPr/>
            </p:nvSpPr>
            <p:spPr bwMode="auto">
              <a:xfrm>
                <a:off x="2933" y="1188"/>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43" name="Rectangle 199"/>
              <p:cNvSpPr>
                <a:spLocks noChangeArrowheads="1"/>
              </p:cNvSpPr>
              <p:nvPr/>
            </p:nvSpPr>
            <p:spPr bwMode="auto">
              <a:xfrm>
                <a:off x="3045" y="1217"/>
                <a:ext cx="1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ΤΣ</a:t>
                </a:r>
                <a:endParaRPr lang="en-GB" sz="2400" b="1" i="1">
                  <a:solidFill>
                    <a:srgbClr val="000000"/>
                  </a:solidFill>
                  <a:latin typeface="Arial" charset="0"/>
                </a:endParaRPr>
              </a:p>
            </p:txBody>
          </p:sp>
          <p:sp>
            <p:nvSpPr>
              <p:cNvPr id="313544" name="Rectangle 200"/>
              <p:cNvSpPr>
                <a:spLocks noChangeArrowheads="1"/>
              </p:cNvSpPr>
              <p:nvPr/>
            </p:nvSpPr>
            <p:spPr bwMode="auto">
              <a:xfrm>
                <a:off x="3022" y="138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493</a:t>
                </a:r>
                <a:endParaRPr lang="en-GB" sz="2400" b="1" i="1">
                  <a:solidFill>
                    <a:srgbClr val="000000"/>
                  </a:solidFill>
                  <a:latin typeface="Arial" charset="0"/>
                </a:endParaRPr>
              </a:p>
            </p:txBody>
          </p:sp>
          <p:sp>
            <p:nvSpPr>
              <p:cNvPr id="313545" name="Rectangle 201"/>
              <p:cNvSpPr>
                <a:spLocks noChangeArrowheads="1"/>
              </p:cNvSpPr>
              <p:nvPr/>
            </p:nvSpPr>
            <p:spPr bwMode="auto">
              <a:xfrm>
                <a:off x="1362" y="1978"/>
                <a:ext cx="117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46" name="Rectangle 202"/>
              <p:cNvSpPr>
                <a:spLocks noChangeArrowheads="1"/>
              </p:cNvSpPr>
              <p:nvPr/>
            </p:nvSpPr>
            <p:spPr bwMode="auto">
              <a:xfrm>
                <a:off x="1449" y="1986"/>
                <a:ext cx="9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ΕΛΛΗΝΙΚΟ ΚΡΑΤΟΣ</a:t>
                </a:r>
                <a:endParaRPr lang="en-GB" sz="2400" b="1" i="1">
                  <a:solidFill>
                    <a:srgbClr val="000000"/>
                  </a:solidFill>
                  <a:latin typeface="Arial" charset="0"/>
                </a:endParaRPr>
              </a:p>
            </p:txBody>
          </p:sp>
          <p:sp>
            <p:nvSpPr>
              <p:cNvPr id="313547" name="Rectangle 203"/>
              <p:cNvSpPr>
                <a:spLocks noChangeArrowheads="1"/>
              </p:cNvSpPr>
              <p:nvPr/>
            </p:nvSpPr>
            <p:spPr bwMode="auto">
              <a:xfrm>
                <a:off x="1864" y="215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560</a:t>
                </a:r>
                <a:endParaRPr lang="en-GB" sz="2400" b="1" i="1">
                  <a:solidFill>
                    <a:srgbClr val="000000"/>
                  </a:solidFill>
                  <a:latin typeface="Arial" charset="0"/>
                </a:endParaRPr>
              </a:p>
            </p:txBody>
          </p:sp>
          <p:sp>
            <p:nvSpPr>
              <p:cNvPr id="313548" name="Rectangle 204"/>
              <p:cNvSpPr>
                <a:spLocks noChangeArrowheads="1"/>
              </p:cNvSpPr>
              <p:nvPr/>
            </p:nvSpPr>
            <p:spPr bwMode="auto">
              <a:xfrm>
                <a:off x="3247" y="1938"/>
                <a:ext cx="113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49" name="Rectangle 205"/>
              <p:cNvSpPr>
                <a:spLocks noChangeArrowheads="1"/>
              </p:cNvSpPr>
              <p:nvPr/>
            </p:nvSpPr>
            <p:spPr bwMode="auto">
              <a:xfrm>
                <a:off x="3314" y="1967"/>
                <a:ext cx="9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ΕΛΛΗΝΙΚΟ ΚΡΑΤΟΣ</a:t>
                </a:r>
                <a:endParaRPr lang="en-GB" sz="2400" b="1" i="1">
                  <a:solidFill>
                    <a:srgbClr val="000000"/>
                  </a:solidFill>
                  <a:latin typeface="Arial" charset="0"/>
                </a:endParaRPr>
              </a:p>
            </p:txBody>
          </p:sp>
          <p:sp>
            <p:nvSpPr>
              <p:cNvPr id="313550" name="Rectangle 206"/>
              <p:cNvSpPr>
                <a:spLocks noChangeArrowheads="1"/>
              </p:cNvSpPr>
              <p:nvPr/>
            </p:nvSpPr>
            <p:spPr bwMode="auto">
              <a:xfrm>
                <a:off x="3700" y="2137"/>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1200</a:t>
                </a:r>
                <a:endParaRPr lang="en-GB" sz="2400" b="1" i="1">
                  <a:solidFill>
                    <a:srgbClr val="000000"/>
                  </a:solidFill>
                  <a:latin typeface="Arial" charset="0"/>
                </a:endParaRPr>
              </a:p>
            </p:txBody>
          </p:sp>
          <p:grpSp>
            <p:nvGrpSpPr>
              <p:cNvPr id="313551" name="Group 207"/>
              <p:cNvGrpSpPr>
                <a:grpSpLocks/>
              </p:cNvGrpSpPr>
              <p:nvPr/>
            </p:nvGrpSpPr>
            <p:grpSpPr bwMode="auto">
              <a:xfrm>
                <a:off x="2098" y="2175"/>
                <a:ext cx="1070" cy="919"/>
                <a:chOff x="2194" y="2195"/>
                <a:chExt cx="1070" cy="919"/>
              </a:xfrm>
            </p:grpSpPr>
            <p:sp>
              <p:nvSpPr>
                <p:cNvPr id="313552" name="Freeform 208"/>
                <p:cNvSpPr>
                  <a:spLocks/>
                </p:cNvSpPr>
                <p:nvPr/>
              </p:nvSpPr>
              <p:spPr bwMode="auto">
                <a:xfrm>
                  <a:off x="2194" y="2632"/>
                  <a:ext cx="655" cy="462"/>
                </a:xfrm>
                <a:custGeom>
                  <a:avLst/>
                  <a:gdLst>
                    <a:gd name="T0" fmla="*/ 1284 w 1308"/>
                    <a:gd name="T1" fmla="*/ 456 h 925"/>
                    <a:gd name="T2" fmla="*/ 1166 w 1308"/>
                    <a:gd name="T3" fmla="*/ 443 h 925"/>
                    <a:gd name="T4" fmla="*/ 1102 w 1308"/>
                    <a:gd name="T5" fmla="*/ 443 h 925"/>
                    <a:gd name="T6" fmla="*/ 997 w 1308"/>
                    <a:gd name="T7" fmla="*/ 416 h 925"/>
                    <a:gd name="T8" fmla="*/ 921 w 1308"/>
                    <a:gd name="T9" fmla="*/ 403 h 925"/>
                    <a:gd name="T10" fmla="*/ 816 w 1308"/>
                    <a:gd name="T11" fmla="*/ 379 h 925"/>
                    <a:gd name="T12" fmla="*/ 726 w 1308"/>
                    <a:gd name="T13" fmla="*/ 352 h 925"/>
                    <a:gd name="T14" fmla="*/ 660 w 1308"/>
                    <a:gd name="T15" fmla="*/ 326 h 925"/>
                    <a:gd name="T16" fmla="*/ 557 w 1308"/>
                    <a:gd name="T17" fmla="*/ 300 h 925"/>
                    <a:gd name="T18" fmla="*/ 492 w 1308"/>
                    <a:gd name="T19" fmla="*/ 273 h 925"/>
                    <a:gd name="T20" fmla="*/ 402 w 1308"/>
                    <a:gd name="T21" fmla="*/ 236 h 925"/>
                    <a:gd name="T22" fmla="*/ 350 w 1308"/>
                    <a:gd name="T23" fmla="*/ 209 h 925"/>
                    <a:gd name="T24" fmla="*/ 260 w 1308"/>
                    <a:gd name="T25" fmla="*/ 157 h 925"/>
                    <a:gd name="T26" fmla="*/ 207 w 1308"/>
                    <a:gd name="T27" fmla="*/ 130 h 925"/>
                    <a:gd name="T28" fmla="*/ 129 w 1308"/>
                    <a:gd name="T29" fmla="*/ 78 h 925"/>
                    <a:gd name="T30" fmla="*/ 78 w 1308"/>
                    <a:gd name="T31" fmla="*/ 53 h 925"/>
                    <a:gd name="T32" fmla="*/ 0 w 1308"/>
                    <a:gd name="T33" fmla="*/ 0 h 925"/>
                    <a:gd name="T34" fmla="*/ 26 w 1308"/>
                    <a:gd name="T35" fmla="*/ 469 h 925"/>
                    <a:gd name="T36" fmla="*/ 104 w 1308"/>
                    <a:gd name="T37" fmla="*/ 522 h 925"/>
                    <a:gd name="T38" fmla="*/ 155 w 1308"/>
                    <a:gd name="T39" fmla="*/ 560 h 925"/>
                    <a:gd name="T40" fmla="*/ 234 w 1308"/>
                    <a:gd name="T41" fmla="*/ 599 h 925"/>
                    <a:gd name="T42" fmla="*/ 286 w 1308"/>
                    <a:gd name="T43" fmla="*/ 639 h 925"/>
                    <a:gd name="T44" fmla="*/ 376 w 1308"/>
                    <a:gd name="T45" fmla="*/ 678 h 925"/>
                    <a:gd name="T46" fmla="*/ 466 w 1308"/>
                    <a:gd name="T47" fmla="*/ 716 h 925"/>
                    <a:gd name="T48" fmla="*/ 531 w 1308"/>
                    <a:gd name="T49" fmla="*/ 742 h 925"/>
                    <a:gd name="T50" fmla="*/ 623 w 1308"/>
                    <a:gd name="T51" fmla="*/ 782 h 925"/>
                    <a:gd name="T52" fmla="*/ 687 w 1308"/>
                    <a:gd name="T53" fmla="*/ 795 h 925"/>
                    <a:gd name="T54" fmla="*/ 791 w 1308"/>
                    <a:gd name="T55" fmla="*/ 821 h 925"/>
                    <a:gd name="T56" fmla="*/ 855 w 1308"/>
                    <a:gd name="T57" fmla="*/ 848 h 925"/>
                    <a:gd name="T58" fmla="*/ 960 w 1308"/>
                    <a:gd name="T59" fmla="*/ 872 h 925"/>
                    <a:gd name="T60" fmla="*/ 1024 w 1308"/>
                    <a:gd name="T61" fmla="*/ 885 h 925"/>
                    <a:gd name="T62" fmla="*/ 1140 w 1308"/>
                    <a:gd name="T63" fmla="*/ 899 h 925"/>
                    <a:gd name="T64" fmla="*/ 1205 w 1308"/>
                    <a:gd name="T65" fmla="*/ 912 h 925"/>
                    <a:gd name="T66" fmla="*/ 1308 w 1308"/>
                    <a:gd name="T67"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8" h="925">
                      <a:moveTo>
                        <a:pt x="1308" y="469"/>
                      </a:moveTo>
                      <a:lnTo>
                        <a:pt x="1284" y="456"/>
                      </a:lnTo>
                      <a:lnTo>
                        <a:pt x="1205" y="456"/>
                      </a:lnTo>
                      <a:lnTo>
                        <a:pt x="1166" y="443"/>
                      </a:lnTo>
                      <a:lnTo>
                        <a:pt x="1140" y="443"/>
                      </a:lnTo>
                      <a:lnTo>
                        <a:pt x="1102" y="443"/>
                      </a:lnTo>
                      <a:lnTo>
                        <a:pt x="1024" y="430"/>
                      </a:lnTo>
                      <a:lnTo>
                        <a:pt x="997" y="416"/>
                      </a:lnTo>
                      <a:lnTo>
                        <a:pt x="960" y="416"/>
                      </a:lnTo>
                      <a:lnTo>
                        <a:pt x="921" y="403"/>
                      </a:lnTo>
                      <a:lnTo>
                        <a:pt x="855" y="392"/>
                      </a:lnTo>
                      <a:lnTo>
                        <a:pt x="816" y="379"/>
                      </a:lnTo>
                      <a:lnTo>
                        <a:pt x="791" y="365"/>
                      </a:lnTo>
                      <a:lnTo>
                        <a:pt x="726" y="352"/>
                      </a:lnTo>
                      <a:lnTo>
                        <a:pt x="687" y="339"/>
                      </a:lnTo>
                      <a:lnTo>
                        <a:pt x="660" y="326"/>
                      </a:lnTo>
                      <a:lnTo>
                        <a:pt x="623" y="326"/>
                      </a:lnTo>
                      <a:lnTo>
                        <a:pt x="557" y="300"/>
                      </a:lnTo>
                      <a:lnTo>
                        <a:pt x="531" y="287"/>
                      </a:lnTo>
                      <a:lnTo>
                        <a:pt x="492" y="273"/>
                      </a:lnTo>
                      <a:lnTo>
                        <a:pt x="466" y="260"/>
                      </a:lnTo>
                      <a:lnTo>
                        <a:pt x="402" y="236"/>
                      </a:lnTo>
                      <a:lnTo>
                        <a:pt x="376" y="222"/>
                      </a:lnTo>
                      <a:lnTo>
                        <a:pt x="350" y="209"/>
                      </a:lnTo>
                      <a:lnTo>
                        <a:pt x="286" y="183"/>
                      </a:lnTo>
                      <a:lnTo>
                        <a:pt x="260" y="157"/>
                      </a:lnTo>
                      <a:lnTo>
                        <a:pt x="234" y="143"/>
                      </a:lnTo>
                      <a:lnTo>
                        <a:pt x="207" y="130"/>
                      </a:lnTo>
                      <a:lnTo>
                        <a:pt x="155" y="104"/>
                      </a:lnTo>
                      <a:lnTo>
                        <a:pt x="129" y="78"/>
                      </a:lnTo>
                      <a:lnTo>
                        <a:pt x="104" y="66"/>
                      </a:lnTo>
                      <a:lnTo>
                        <a:pt x="78" y="53"/>
                      </a:lnTo>
                      <a:lnTo>
                        <a:pt x="26" y="13"/>
                      </a:lnTo>
                      <a:lnTo>
                        <a:pt x="0" y="0"/>
                      </a:lnTo>
                      <a:lnTo>
                        <a:pt x="0" y="456"/>
                      </a:lnTo>
                      <a:lnTo>
                        <a:pt x="26" y="469"/>
                      </a:lnTo>
                      <a:lnTo>
                        <a:pt x="78" y="509"/>
                      </a:lnTo>
                      <a:lnTo>
                        <a:pt x="104" y="522"/>
                      </a:lnTo>
                      <a:lnTo>
                        <a:pt x="129" y="535"/>
                      </a:lnTo>
                      <a:lnTo>
                        <a:pt x="155" y="560"/>
                      </a:lnTo>
                      <a:lnTo>
                        <a:pt x="207" y="586"/>
                      </a:lnTo>
                      <a:lnTo>
                        <a:pt x="234" y="599"/>
                      </a:lnTo>
                      <a:lnTo>
                        <a:pt x="260" y="612"/>
                      </a:lnTo>
                      <a:lnTo>
                        <a:pt x="286" y="639"/>
                      </a:lnTo>
                      <a:lnTo>
                        <a:pt x="350" y="665"/>
                      </a:lnTo>
                      <a:lnTo>
                        <a:pt x="376" y="678"/>
                      </a:lnTo>
                      <a:lnTo>
                        <a:pt x="402" y="691"/>
                      </a:lnTo>
                      <a:lnTo>
                        <a:pt x="466" y="716"/>
                      </a:lnTo>
                      <a:lnTo>
                        <a:pt x="492" y="729"/>
                      </a:lnTo>
                      <a:lnTo>
                        <a:pt x="531" y="742"/>
                      </a:lnTo>
                      <a:lnTo>
                        <a:pt x="557" y="755"/>
                      </a:lnTo>
                      <a:lnTo>
                        <a:pt x="623" y="782"/>
                      </a:lnTo>
                      <a:lnTo>
                        <a:pt x="660" y="782"/>
                      </a:lnTo>
                      <a:lnTo>
                        <a:pt x="687" y="795"/>
                      </a:lnTo>
                      <a:lnTo>
                        <a:pt x="726" y="808"/>
                      </a:lnTo>
                      <a:lnTo>
                        <a:pt x="791" y="821"/>
                      </a:lnTo>
                      <a:lnTo>
                        <a:pt x="816" y="834"/>
                      </a:lnTo>
                      <a:lnTo>
                        <a:pt x="855" y="848"/>
                      </a:lnTo>
                      <a:lnTo>
                        <a:pt x="921" y="861"/>
                      </a:lnTo>
                      <a:lnTo>
                        <a:pt x="960" y="872"/>
                      </a:lnTo>
                      <a:lnTo>
                        <a:pt x="997" y="872"/>
                      </a:lnTo>
                      <a:lnTo>
                        <a:pt x="1024" y="885"/>
                      </a:lnTo>
                      <a:lnTo>
                        <a:pt x="1102" y="899"/>
                      </a:lnTo>
                      <a:lnTo>
                        <a:pt x="1140" y="899"/>
                      </a:lnTo>
                      <a:lnTo>
                        <a:pt x="1166" y="899"/>
                      </a:lnTo>
                      <a:lnTo>
                        <a:pt x="1205" y="912"/>
                      </a:lnTo>
                      <a:lnTo>
                        <a:pt x="1284" y="912"/>
                      </a:lnTo>
                      <a:lnTo>
                        <a:pt x="1308" y="925"/>
                      </a:lnTo>
                      <a:lnTo>
                        <a:pt x="1308" y="469"/>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53" name="Freeform 209"/>
                <p:cNvSpPr>
                  <a:spLocks/>
                </p:cNvSpPr>
                <p:nvPr/>
              </p:nvSpPr>
              <p:spPr bwMode="auto">
                <a:xfrm>
                  <a:off x="2855" y="2195"/>
                  <a:ext cx="143" cy="899"/>
                </a:xfrm>
                <a:custGeom>
                  <a:avLst/>
                  <a:gdLst>
                    <a:gd name="T0" fmla="*/ 287 w 287"/>
                    <a:gd name="T1" fmla="*/ 0 h 1798"/>
                    <a:gd name="T2" fmla="*/ 0 w 287"/>
                    <a:gd name="T3" fmla="*/ 1342 h 1798"/>
                    <a:gd name="T4" fmla="*/ 0 w 287"/>
                    <a:gd name="T5" fmla="*/ 1798 h 1798"/>
                    <a:gd name="T6" fmla="*/ 287 w 287"/>
                    <a:gd name="T7" fmla="*/ 457 h 1798"/>
                    <a:gd name="T8" fmla="*/ 287 w 287"/>
                    <a:gd name="T9" fmla="*/ 0 h 1798"/>
                  </a:gdLst>
                  <a:ahLst/>
                  <a:cxnLst>
                    <a:cxn ang="0">
                      <a:pos x="T0" y="T1"/>
                    </a:cxn>
                    <a:cxn ang="0">
                      <a:pos x="T2" y="T3"/>
                    </a:cxn>
                    <a:cxn ang="0">
                      <a:pos x="T4" y="T5"/>
                    </a:cxn>
                    <a:cxn ang="0">
                      <a:pos x="T6" y="T7"/>
                    </a:cxn>
                    <a:cxn ang="0">
                      <a:pos x="T8" y="T9"/>
                    </a:cxn>
                  </a:cxnLst>
                  <a:rect l="0" t="0" r="r" b="b"/>
                  <a:pathLst>
                    <a:path w="287" h="1798">
                      <a:moveTo>
                        <a:pt x="287" y="0"/>
                      </a:moveTo>
                      <a:lnTo>
                        <a:pt x="0" y="1342"/>
                      </a:lnTo>
                      <a:lnTo>
                        <a:pt x="0" y="1798"/>
                      </a:lnTo>
                      <a:lnTo>
                        <a:pt x="287" y="457"/>
                      </a:lnTo>
                      <a:lnTo>
                        <a:pt x="287" y="0"/>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54" name="Freeform 210"/>
                <p:cNvSpPr>
                  <a:spLocks/>
                </p:cNvSpPr>
                <p:nvPr/>
              </p:nvSpPr>
              <p:spPr bwMode="auto">
                <a:xfrm>
                  <a:off x="2194" y="2195"/>
                  <a:ext cx="804" cy="672"/>
                </a:xfrm>
                <a:custGeom>
                  <a:avLst/>
                  <a:gdLst>
                    <a:gd name="T0" fmla="*/ 1308 w 1608"/>
                    <a:gd name="T1" fmla="*/ 1342 h 1342"/>
                    <a:gd name="T2" fmla="*/ 1284 w 1608"/>
                    <a:gd name="T3" fmla="*/ 1329 h 1342"/>
                    <a:gd name="T4" fmla="*/ 1205 w 1608"/>
                    <a:gd name="T5" fmla="*/ 1329 h 1342"/>
                    <a:gd name="T6" fmla="*/ 1166 w 1608"/>
                    <a:gd name="T7" fmla="*/ 1316 h 1342"/>
                    <a:gd name="T8" fmla="*/ 1140 w 1608"/>
                    <a:gd name="T9" fmla="*/ 1316 h 1342"/>
                    <a:gd name="T10" fmla="*/ 1102 w 1608"/>
                    <a:gd name="T11" fmla="*/ 1316 h 1342"/>
                    <a:gd name="T12" fmla="*/ 1024 w 1608"/>
                    <a:gd name="T13" fmla="*/ 1303 h 1342"/>
                    <a:gd name="T14" fmla="*/ 997 w 1608"/>
                    <a:gd name="T15" fmla="*/ 1289 h 1342"/>
                    <a:gd name="T16" fmla="*/ 960 w 1608"/>
                    <a:gd name="T17" fmla="*/ 1289 h 1342"/>
                    <a:gd name="T18" fmla="*/ 921 w 1608"/>
                    <a:gd name="T19" fmla="*/ 1276 h 1342"/>
                    <a:gd name="T20" fmla="*/ 855 w 1608"/>
                    <a:gd name="T21" fmla="*/ 1265 h 1342"/>
                    <a:gd name="T22" fmla="*/ 816 w 1608"/>
                    <a:gd name="T23" fmla="*/ 1252 h 1342"/>
                    <a:gd name="T24" fmla="*/ 791 w 1608"/>
                    <a:gd name="T25" fmla="*/ 1238 h 1342"/>
                    <a:gd name="T26" fmla="*/ 726 w 1608"/>
                    <a:gd name="T27" fmla="*/ 1225 h 1342"/>
                    <a:gd name="T28" fmla="*/ 687 w 1608"/>
                    <a:gd name="T29" fmla="*/ 1212 h 1342"/>
                    <a:gd name="T30" fmla="*/ 660 w 1608"/>
                    <a:gd name="T31" fmla="*/ 1199 h 1342"/>
                    <a:gd name="T32" fmla="*/ 623 w 1608"/>
                    <a:gd name="T33" fmla="*/ 1199 h 1342"/>
                    <a:gd name="T34" fmla="*/ 557 w 1608"/>
                    <a:gd name="T35" fmla="*/ 1173 h 1342"/>
                    <a:gd name="T36" fmla="*/ 531 w 1608"/>
                    <a:gd name="T37" fmla="*/ 1160 h 1342"/>
                    <a:gd name="T38" fmla="*/ 492 w 1608"/>
                    <a:gd name="T39" fmla="*/ 1146 h 1342"/>
                    <a:gd name="T40" fmla="*/ 466 w 1608"/>
                    <a:gd name="T41" fmla="*/ 1133 h 1342"/>
                    <a:gd name="T42" fmla="*/ 402 w 1608"/>
                    <a:gd name="T43" fmla="*/ 1109 h 1342"/>
                    <a:gd name="T44" fmla="*/ 376 w 1608"/>
                    <a:gd name="T45" fmla="*/ 1095 h 1342"/>
                    <a:gd name="T46" fmla="*/ 350 w 1608"/>
                    <a:gd name="T47" fmla="*/ 1082 h 1342"/>
                    <a:gd name="T48" fmla="*/ 286 w 1608"/>
                    <a:gd name="T49" fmla="*/ 1056 h 1342"/>
                    <a:gd name="T50" fmla="*/ 260 w 1608"/>
                    <a:gd name="T51" fmla="*/ 1030 h 1342"/>
                    <a:gd name="T52" fmla="*/ 234 w 1608"/>
                    <a:gd name="T53" fmla="*/ 1016 h 1342"/>
                    <a:gd name="T54" fmla="*/ 207 w 1608"/>
                    <a:gd name="T55" fmla="*/ 1003 h 1342"/>
                    <a:gd name="T56" fmla="*/ 155 w 1608"/>
                    <a:gd name="T57" fmla="*/ 977 h 1342"/>
                    <a:gd name="T58" fmla="*/ 129 w 1608"/>
                    <a:gd name="T59" fmla="*/ 951 h 1342"/>
                    <a:gd name="T60" fmla="*/ 104 w 1608"/>
                    <a:gd name="T61" fmla="*/ 939 h 1342"/>
                    <a:gd name="T62" fmla="*/ 78 w 1608"/>
                    <a:gd name="T63" fmla="*/ 926 h 1342"/>
                    <a:gd name="T64" fmla="*/ 26 w 1608"/>
                    <a:gd name="T65" fmla="*/ 886 h 1342"/>
                    <a:gd name="T66" fmla="*/ 0 w 1608"/>
                    <a:gd name="T67" fmla="*/ 873 h 1342"/>
                    <a:gd name="T68" fmla="*/ 1608 w 1608"/>
                    <a:gd name="T69" fmla="*/ 0 h 1342"/>
                    <a:gd name="T70" fmla="*/ 1308 w 1608"/>
                    <a:gd name="T7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8" h="1342">
                      <a:moveTo>
                        <a:pt x="1308" y="1342"/>
                      </a:moveTo>
                      <a:lnTo>
                        <a:pt x="1284" y="1329"/>
                      </a:lnTo>
                      <a:lnTo>
                        <a:pt x="1205" y="1329"/>
                      </a:lnTo>
                      <a:lnTo>
                        <a:pt x="1166" y="1316"/>
                      </a:lnTo>
                      <a:lnTo>
                        <a:pt x="1140" y="1316"/>
                      </a:lnTo>
                      <a:lnTo>
                        <a:pt x="1102" y="1316"/>
                      </a:lnTo>
                      <a:lnTo>
                        <a:pt x="1024" y="1303"/>
                      </a:lnTo>
                      <a:lnTo>
                        <a:pt x="997" y="1289"/>
                      </a:lnTo>
                      <a:lnTo>
                        <a:pt x="960" y="1289"/>
                      </a:lnTo>
                      <a:lnTo>
                        <a:pt x="921" y="1276"/>
                      </a:lnTo>
                      <a:lnTo>
                        <a:pt x="855" y="1265"/>
                      </a:lnTo>
                      <a:lnTo>
                        <a:pt x="816" y="1252"/>
                      </a:lnTo>
                      <a:lnTo>
                        <a:pt x="791" y="1238"/>
                      </a:lnTo>
                      <a:lnTo>
                        <a:pt x="726" y="1225"/>
                      </a:lnTo>
                      <a:lnTo>
                        <a:pt x="687" y="1212"/>
                      </a:lnTo>
                      <a:lnTo>
                        <a:pt x="660" y="1199"/>
                      </a:lnTo>
                      <a:lnTo>
                        <a:pt x="623" y="1199"/>
                      </a:lnTo>
                      <a:lnTo>
                        <a:pt x="557" y="1173"/>
                      </a:lnTo>
                      <a:lnTo>
                        <a:pt x="531" y="1160"/>
                      </a:lnTo>
                      <a:lnTo>
                        <a:pt x="492" y="1146"/>
                      </a:lnTo>
                      <a:lnTo>
                        <a:pt x="466" y="1133"/>
                      </a:lnTo>
                      <a:lnTo>
                        <a:pt x="402" y="1109"/>
                      </a:lnTo>
                      <a:lnTo>
                        <a:pt x="376" y="1095"/>
                      </a:lnTo>
                      <a:lnTo>
                        <a:pt x="350" y="1082"/>
                      </a:lnTo>
                      <a:lnTo>
                        <a:pt x="286" y="1056"/>
                      </a:lnTo>
                      <a:lnTo>
                        <a:pt x="260" y="1030"/>
                      </a:lnTo>
                      <a:lnTo>
                        <a:pt x="234" y="1016"/>
                      </a:lnTo>
                      <a:lnTo>
                        <a:pt x="207" y="1003"/>
                      </a:lnTo>
                      <a:lnTo>
                        <a:pt x="155" y="977"/>
                      </a:lnTo>
                      <a:lnTo>
                        <a:pt x="129" y="951"/>
                      </a:lnTo>
                      <a:lnTo>
                        <a:pt x="104" y="939"/>
                      </a:lnTo>
                      <a:lnTo>
                        <a:pt x="78" y="926"/>
                      </a:lnTo>
                      <a:lnTo>
                        <a:pt x="26" y="886"/>
                      </a:lnTo>
                      <a:lnTo>
                        <a:pt x="0" y="873"/>
                      </a:lnTo>
                      <a:lnTo>
                        <a:pt x="1608" y="0"/>
                      </a:lnTo>
                      <a:lnTo>
                        <a:pt x="1308" y="1342"/>
                      </a:lnTo>
                      <a:close/>
                    </a:path>
                  </a:pathLst>
                </a:custGeom>
                <a:solidFill>
                  <a:srgbClr val="0066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55" name="Freeform 211"/>
                <p:cNvSpPr>
                  <a:spLocks/>
                </p:cNvSpPr>
                <p:nvPr/>
              </p:nvSpPr>
              <p:spPr bwMode="auto">
                <a:xfrm>
                  <a:off x="2901" y="2867"/>
                  <a:ext cx="363" cy="247"/>
                </a:xfrm>
                <a:custGeom>
                  <a:avLst/>
                  <a:gdLst>
                    <a:gd name="T0" fmla="*/ 726 w 726"/>
                    <a:gd name="T1" fmla="*/ 0 h 495"/>
                    <a:gd name="T2" fmla="*/ 687 w 726"/>
                    <a:gd name="T3" fmla="*/ 13 h 495"/>
                    <a:gd name="T4" fmla="*/ 621 w 726"/>
                    <a:gd name="T5" fmla="*/ 13 h 495"/>
                    <a:gd name="T6" fmla="*/ 584 w 726"/>
                    <a:gd name="T7" fmla="*/ 26 h 495"/>
                    <a:gd name="T8" fmla="*/ 545 w 726"/>
                    <a:gd name="T9" fmla="*/ 26 h 495"/>
                    <a:gd name="T10" fmla="*/ 479 w 726"/>
                    <a:gd name="T11" fmla="*/ 26 h 495"/>
                    <a:gd name="T12" fmla="*/ 440 w 726"/>
                    <a:gd name="T13" fmla="*/ 26 h 495"/>
                    <a:gd name="T14" fmla="*/ 402 w 726"/>
                    <a:gd name="T15" fmla="*/ 40 h 495"/>
                    <a:gd name="T16" fmla="*/ 337 w 726"/>
                    <a:gd name="T17" fmla="*/ 40 h 495"/>
                    <a:gd name="T18" fmla="*/ 298 w 726"/>
                    <a:gd name="T19" fmla="*/ 40 h 495"/>
                    <a:gd name="T20" fmla="*/ 258 w 726"/>
                    <a:gd name="T21" fmla="*/ 40 h 495"/>
                    <a:gd name="T22" fmla="*/ 181 w 726"/>
                    <a:gd name="T23" fmla="*/ 40 h 495"/>
                    <a:gd name="T24" fmla="*/ 155 w 726"/>
                    <a:gd name="T25" fmla="*/ 26 h 495"/>
                    <a:gd name="T26" fmla="*/ 116 w 726"/>
                    <a:gd name="T27" fmla="*/ 26 h 495"/>
                    <a:gd name="T28" fmla="*/ 39 w 726"/>
                    <a:gd name="T29" fmla="*/ 26 h 495"/>
                    <a:gd name="T30" fmla="*/ 0 w 726"/>
                    <a:gd name="T31" fmla="*/ 26 h 495"/>
                    <a:gd name="T32" fmla="*/ 0 w 726"/>
                    <a:gd name="T33" fmla="*/ 482 h 495"/>
                    <a:gd name="T34" fmla="*/ 39 w 726"/>
                    <a:gd name="T35" fmla="*/ 482 h 495"/>
                    <a:gd name="T36" fmla="*/ 116 w 726"/>
                    <a:gd name="T37" fmla="*/ 482 h 495"/>
                    <a:gd name="T38" fmla="*/ 155 w 726"/>
                    <a:gd name="T39" fmla="*/ 482 h 495"/>
                    <a:gd name="T40" fmla="*/ 181 w 726"/>
                    <a:gd name="T41" fmla="*/ 495 h 495"/>
                    <a:gd name="T42" fmla="*/ 258 w 726"/>
                    <a:gd name="T43" fmla="*/ 495 h 495"/>
                    <a:gd name="T44" fmla="*/ 298 w 726"/>
                    <a:gd name="T45" fmla="*/ 495 h 495"/>
                    <a:gd name="T46" fmla="*/ 337 w 726"/>
                    <a:gd name="T47" fmla="*/ 495 h 495"/>
                    <a:gd name="T48" fmla="*/ 402 w 726"/>
                    <a:gd name="T49" fmla="*/ 495 h 495"/>
                    <a:gd name="T50" fmla="*/ 440 w 726"/>
                    <a:gd name="T51" fmla="*/ 482 h 495"/>
                    <a:gd name="T52" fmla="*/ 479 w 726"/>
                    <a:gd name="T53" fmla="*/ 482 h 495"/>
                    <a:gd name="T54" fmla="*/ 545 w 726"/>
                    <a:gd name="T55" fmla="*/ 482 h 495"/>
                    <a:gd name="T56" fmla="*/ 584 w 726"/>
                    <a:gd name="T57" fmla="*/ 482 h 495"/>
                    <a:gd name="T58" fmla="*/ 621 w 726"/>
                    <a:gd name="T59" fmla="*/ 469 h 495"/>
                    <a:gd name="T60" fmla="*/ 687 w 726"/>
                    <a:gd name="T61" fmla="*/ 469 h 495"/>
                    <a:gd name="T62" fmla="*/ 726 w 726"/>
                    <a:gd name="T63" fmla="*/ 456 h 495"/>
                    <a:gd name="T64" fmla="*/ 726 w 726"/>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6" h="495">
                      <a:moveTo>
                        <a:pt x="726" y="0"/>
                      </a:moveTo>
                      <a:lnTo>
                        <a:pt x="687" y="13"/>
                      </a:lnTo>
                      <a:lnTo>
                        <a:pt x="621" y="13"/>
                      </a:lnTo>
                      <a:lnTo>
                        <a:pt x="584" y="26"/>
                      </a:lnTo>
                      <a:lnTo>
                        <a:pt x="545" y="26"/>
                      </a:lnTo>
                      <a:lnTo>
                        <a:pt x="479" y="26"/>
                      </a:lnTo>
                      <a:lnTo>
                        <a:pt x="440" y="26"/>
                      </a:lnTo>
                      <a:lnTo>
                        <a:pt x="402" y="40"/>
                      </a:lnTo>
                      <a:lnTo>
                        <a:pt x="337" y="40"/>
                      </a:lnTo>
                      <a:lnTo>
                        <a:pt x="298" y="40"/>
                      </a:lnTo>
                      <a:lnTo>
                        <a:pt x="258" y="40"/>
                      </a:lnTo>
                      <a:lnTo>
                        <a:pt x="181" y="40"/>
                      </a:lnTo>
                      <a:lnTo>
                        <a:pt x="155" y="26"/>
                      </a:lnTo>
                      <a:lnTo>
                        <a:pt x="116" y="26"/>
                      </a:lnTo>
                      <a:lnTo>
                        <a:pt x="39" y="26"/>
                      </a:lnTo>
                      <a:lnTo>
                        <a:pt x="0" y="26"/>
                      </a:lnTo>
                      <a:lnTo>
                        <a:pt x="0" y="482"/>
                      </a:lnTo>
                      <a:lnTo>
                        <a:pt x="39" y="482"/>
                      </a:lnTo>
                      <a:lnTo>
                        <a:pt x="116" y="482"/>
                      </a:lnTo>
                      <a:lnTo>
                        <a:pt x="155" y="482"/>
                      </a:lnTo>
                      <a:lnTo>
                        <a:pt x="181" y="495"/>
                      </a:lnTo>
                      <a:lnTo>
                        <a:pt x="258" y="495"/>
                      </a:lnTo>
                      <a:lnTo>
                        <a:pt x="298" y="495"/>
                      </a:lnTo>
                      <a:lnTo>
                        <a:pt x="337" y="495"/>
                      </a:lnTo>
                      <a:lnTo>
                        <a:pt x="402" y="495"/>
                      </a:lnTo>
                      <a:lnTo>
                        <a:pt x="440" y="482"/>
                      </a:lnTo>
                      <a:lnTo>
                        <a:pt x="479" y="482"/>
                      </a:lnTo>
                      <a:lnTo>
                        <a:pt x="545" y="482"/>
                      </a:lnTo>
                      <a:lnTo>
                        <a:pt x="584" y="482"/>
                      </a:lnTo>
                      <a:lnTo>
                        <a:pt x="621" y="469"/>
                      </a:lnTo>
                      <a:lnTo>
                        <a:pt x="687" y="469"/>
                      </a:lnTo>
                      <a:lnTo>
                        <a:pt x="726" y="456"/>
                      </a:lnTo>
                      <a:lnTo>
                        <a:pt x="726" y="0"/>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56" name="Freeform 212"/>
                <p:cNvSpPr>
                  <a:spLocks/>
                </p:cNvSpPr>
                <p:nvPr/>
              </p:nvSpPr>
              <p:spPr bwMode="auto">
                <a:xfrm>
                  <a:off x="2901" y="2209"/>
                  <a:ext cx="363" cy="677"/>
                </a:xfrm>
                <a:custGeom>
                  <a:avLst/>
                  <a:gdLst>
                    <a:gd name="T0" fmla="*/ 726 w 726"/>
                    <a:gd name="T1" fmla="*/ 1316 h 1356"/>
                    <a:gd name="T2" fmla="*/ 687 w 726"/>
                    <a:gd name="T3" fmla="*/ 1329 h 1356"/>
                    <a:gd name="T4" fmla="*/ 621 w 726"/>
                    <a:gd name="T5" fmla="*/ 1329 h 1356"/>
                    <a:gd name="T6" fmla="*/ 584 w 726"/>
                    <a:gd name="T7" fmla="*/ 1342 h 1356"/>
                    <a:gd name="T8" fmla="*/ 545 w 726"/>
                    <a:gd name="T9" fmla="*/ 1342 h 1356"/>
                    <a:gd name="T10" fmla="*/ 479 w 726"/>
                    <a:gd name="T11" fmla="*/ 1342 h 1356"/>
                    <a:gd name="T12" fmla="*/ 440 w 726"/>
                    <a:gd name="T13" fmla="*/ 1342 h 1356"/>
                    <a:gd name="T14" fmla="*/ 402 w 726"/>
                    <a:gd name="T15" fmla="*/ 1356 h 1356"/>
                    <a:gd name="T16" fmla="*/ 337 w 726"/>
                    <a:gd name="T17" fmla="*/ 1356 h 1356"/>
                    <a:gd name="T18" fmla="*/ 298 w 726"/>
                    <a:gd name="T19" fmla="*/ 1356 h 1356"/>
                    <a:gd name="T20" fmla="*/ 258 w 726"/>
                    <a:gd name="T21" fmla="*/ 1356 h 1356"/>
                    <a:gd name="T22" fmla="*/ 181 w 726"/>
                    <a:gd name="T23" fmla="*/ 1356 h 1356"/>
                    <a:gd name="T24" fmla="*/ 155 w 726"/>
                    <a:gd name="T25" fmla="*/ 1342 h 1356"/>
                    <a:gd name="T26" fmla="*/ 116 w 726"/>
                    <a:gd name="T27" fmla="*/ 1342 h 1356"/>
                    <a:gd name="T28" fmla="*/ 39 w 726"/>
                    <a:gd name="T29" fmla="*/ 1342 h 1356"/>
                    <a:gd name="T30" fmla="*/ 0 w 726"/>
                    <a:gd name="T31" fmla="*/ 1342 h 1356"/>
                    <a:gd name="T32" fmla="*/ 298 w 726"/>
                    <a:gd name="T33" fmla="*/ 0 h 1356"/>
                    <a:gd name="T34" fmla="*/ 726 w 726"/>
                    <a:gd name="T35" fmla="*/ 131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1356">
                      <a:moveTo>
                        <a:pt x="726" y="1316"/>
                      </a:moveTo>
                      <a:lnTo>
                        <a:pt x="687" y="1329"/>
                      </a:lnTo>
                      <a:lnTo>
                        <a:pt x="621" y="1329"/>
                      </a:lnTo>
                      <a:lnTo>
                        <a:pt x="584" y="1342"/>
                      </a:lnTo>
                      <a:lnTo>
                        <a:pt x="545" y="1342"/>
                      </a:lnTo>
                      <a:lnTo>
                        <a:pt x="479" y="1342"/>
                      </a:lnTo>
                      <a:lnTo>
                        <a:pt x="440" y="1342"/>
                      </a:lnTo>
                      <a:lnTo>
                        <a:pt x="402" y="1356"/>
                      </a:lnTo>
                      <a:lnTo>
                        <a:pt x="337" y="1356"/>
                      </a:lnTo>
                      <a:lnTo>
                        <a:pt x="298" y="1356"/>
                      </a:lnTo>
                      <a:lnTo>
                        <a:pt x="258" y="1356"/>
                      </a:lnTo>
                      <a:lnTo>
                        <a:pt x="181" y="1356"/>
                      </a:lnTo>
                      <a:lnTo>
                        <a:pt x="155" y="1342"/>
                      </a:lnTo>
                      <a:lnTo>
                        <a:pt x="116" y="1342"/>
                      </a:lnTo>
                      <a:lnTo>
                        <a:pt x="39" y="1342"/>
                      </a:lnTo>
                      <a:lnTo>
                        <a:pt x="0" y="1342"/>
                      </a:lnTo>
                      <a:lnTo>
                        <a:pt x="298" y="0"/>
                      </a:lnTo>
                      <a:lnTo>
                        <a:pt x="726" y="1316"/>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grpSp>
          <p:sp>
            <p:nvSpPr>
              <p:cNvPr id="313557" name="Rectangle 213"/>
              <p:cNvSpPr>
                <a:spLocks noChangeArrowheads="1"/>
              </p:cNvSpPr>
              <p:nvPr/>
            </p:nvSpPr>
            <p:spPr bwMode="auto">
              <a:xfrm>
                <a:off x="2736" y="2618"/>
                <a:ext cx="5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58" name="Rectangle 214"/>
              <p:cNvSpPr>
                <a:spLocks noChangeArrowheads="1"/>
              </p:cNvSpPr>
              <p:nvPr/>
            </p:nvSpPr>
            <p:spPr bwMode="auto">
              <a:xfrm>
                <a:off x="2867" y="2645"/>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000000"/>
                    </a:solidFill>
                    <a:latin typeface="Arial" charset="0"/>
                  </a:rPr>
                  <a:t>ΕΤΠΑ</a:t>
                </a:r>
                <a:endParaRPr lang="en-GB" sz="2400" b="1" i="1">
                  <a:solidFill>
                    <a:srgbClr val="000000"/>
                  </a:solidFill>
                  <a:latin typeface="Arial" charset="0"/>
                </a:endParaRPr>
              </a:p>
            </p:txBody>
          </p:sp>
          <p:sp>
            <p:nvSpPr>
              <p:cNvPr id="313559" name="Rectangle 215"/>
              <p:cNvSpPr>
                <a:spLocks noChangeArrowheads="1"/>
              </p:cNvSpPr>
              <p:nvPr/>
            </p:nvSpPr>
            <p:spPr bwMode="auto">
              <a:xfrm>
                <a:off x="2915" y="2755"/>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000000"/>
                    </a:solidFill>
                    <a:latin typeface="Arial" charset="0"/>
                  </a:rPr>
                  <a:t>200</a:t>
                </a:r>
                <a:endParaRPr lang="en-GB" sz="2400" b="1" i="1">
                  <a:solidFill>
                    <a:srgbClr val="000000"/>
                  </a:solidFill>
                  <a:latin typeface="Arial" charset="0"/>
                </a:endParaRPr>
              </a:p>
            </p:txBody>
          </p:sp>
          <p:sp>
            <p:nvSpPr>
              <p:cNvPr id="313560" name="Rectangle 216"/>
              <p:cNvSpPr>
                <a:spLocks noChangeArrowheads="1"/>
              </p:cNvSpPr>
              <p:nvPr/>
            </p:nvSpPr>
            <p:spPr bwMode="auto">
              <a:xfrm>
                <a:off x="2265" y="2452"/>
                <a:ext cx="66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61" name="Rectangle 217"/>
              <p:cNvSpPr>
                <a:spLocks noChangeArrowheads="1"/>
              </p:cNvSpPr>
              <p:nvPr/>
            </p:nvSpPr>
            <p:spPr bwMode="auto">
              <a:xfrm>
                <a:off x="2359" y="2469"/>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ΕΛΛΗΝΙΚΟ </a:t>
                </a:r>
                <a:endParaRPr lang="en-GB" sz="2400" b="1" i="1">
                  <a:solidFill>
                    <a:srgbClr val="000000"/>
                  </a:solidFill>
                  <a:latin typeface="Arial" charset="0"/>
                </a:endParaRPr>
              </a:p>
            </p:txBody>
          </p:sp>
          <p:sp>
            <p:nvSpPr>
              <p:cNvPr id="313562" name="Rectangle 218"/>
              <p:cNvSpPr>
                <a:spLocks noChangeArrowheads="1"/>
              </p:cNvSpPr>
              <p:nvPr/>
            </p:nvSpPr>
            <p:spPr bwMode="auto">
              <a:xfrm>
                <a:off x="2412" y="2569"/>
                <a:ext cx="3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ΚΡΑΤΟΣ</a:t>
                </a:r>
                <a:endParaRPr lang="en-GB" sz="2400" b="1" i="1">
                  <a:solidFill>
                    <a:srgbClr val="000000"/>
                  </a:solidFill>
                  <a:latin typeface="Arial" charset="0"/>
                </a:endParaRPr>
              </a:p>
            </p:txBody>
          </p:sp>
          <p:sp>
            <p:nvSpPr>
              <p:cNvPr id="313563" name="Rectangle 219"/>
              <p:cNvSpPr>
                <a:spLocks noChangeArrowheads="1"/>
              </p:cNvSpPr>
              <p:nvPr/>
            </p:nvSpPr>
            <p:spPr bwMode="auto">
              <a:xfrm>
                <a:off x="2523" y="2724"/>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600</a:t>
                </a:r>
                <a:endParaRPr lang="en-GB" sz="2400" b="1" i="1">
                  <a:solidFill>
                    <a:srgbClr val="000000"/>
                  </a:solidFill>
                  <a:latin typeface="Arial" charset="0"/>
                </a:endParaRPr>
              </a:p>
            </p:txBody>
          </p:sp>
          <p:sp>
            <p:nvSpPr>
              <p:cNvPr id="313564" name="Rectangle 220"/>
              <p:cNvSpPr>
                <a:spLocks noChangeArrowheads="1"/>
              </p:cNvSpPr>
              <p:nvPr/>
            </p:nvSpPr>
            <p:spPr bwMode="auto">
              <a:xfrm>
                <a:off x="4521" y="1651"/>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rPr>
                  <a:t>ΔΔΜ</a:t>
                </a:r>
                <a:endParaRPr lang="en-GB" sz="2400" b="1" i="1">
                  <a:solidFill>
                    <a:srgbClr val="000000"/>
                  </a:solidFill>
                  <a:latin typeface="Arial" charset="0"/>
                </a:endParaRPr>
              </a:p>
            </p:txBody>
          </p:sp>
          <p:sp>
            <p:nvSpPr>
              <p:cNvPr id="313565" name="Rectangle 221"/>
              <p:cNvSpPr>
                <a:spLocks noChangeArrowheads="1"/>
              </p:cNvSpPr>
              <p:nvPr/>
            </p:nvSpPr>
            <p:spPr bwMode="auto">
              <a:xfrm>
                <a:off x="4727" y="1651"/>
                <a:ext cx="18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rPr>
                  <a:t>33 M</a:t>
                </a:r>
                <a:endParaRPr lang="en-GB" sz="2400" b="1" i="1">
                  <a:solidFill>
                    <a:srgbClr val="000000"/>
                  </a:solidFill>
                  <a:latin typeface="Arial" charset="0"/>
                </a:endParaRPr>
              </a:p>
            </p:txBody>
          </p:sp>
          <p:sp>
            <p:nvSpPr>
              <p:cNvPr id="313566" name="Rectangle 222"/>
              <p:cNvSpPr>
                <a:spLocks noChangeArrowheads="1"/>
              </p:cNvSpPr>
              <p:nvPr/>
            </p:nvSpPr>
            <p:spPr bwMode="auto">
              <a:xfrm>
                <a:off x="4912" y="1654"/>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000000"/>
                    </a:solidFill>
                    <a:latin typeface="Arial" charset="0"/>
                  </a:rPr>
                  <a:t>€</a:t>
                </a:r>
                <a:endParaRPr lang="en-GB" sz="2400" b="1" i="1">
                  <a:solidFill>
                    <a:srgbClr val="000000"/>
                  </a:solidFill>
                  <a:latin typeface="Arial" charset="0"/>
                </a:endParaRPr>
              </a:p>
            </p:txBody>
          </p:sp>
          <p:sp>
            <p:nvSpPr>
              <p:cNvPr id="313567" name="Rectangle 223"/>
              <p:cNvSpPr>
                <a:spLocks noChangeArrowheads="1"/>
              </p:cNvSpPr>
              <p:nvPr/>
            </p:nvSpPr>
            <p:spPr bwMode="auto">
              <a:xfrm>
                <a:off x="4908" y="1651"/>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a:solidFill>
                      <a:srgbClr val="808080"/>
                    </a:solidFill>
                    <a:latin typeface="Arial" charset="0"/>
                  </a:rPr>
                  <a:t>€</a:t>
                </a:r>
                <a:endParaRPr lang="en-GB" sz="2400" b="1" i="1">
                  <a:solidFill>
                    <a:srgbClr val="000000"/>
                  </a:solidFill>
                  <a:latin typeface="Arial" charset="0"/>
                </a:endParaRPr>
              </a:p>
            </p:txBody>
          </p:sp>
          <p:sp>
            <p:nvSpPr>
              <p:cNvPr id="313568" name="Freeform 224"/>
              <p:cNvSpPr>
                <a:spLocks/>
              </p:cNvSpPr>
              <p:nvPr/>
            </p:nvSpPr>
            <p:spPr bwMode="auto">
              <a:xfrm>
                <a:off x="1819" y="1412"/>
                <a:ext cx="995" cy="732"/>
              </a:xfrm>
              <a:custGeom>
                <a:avLst/>
                <a:gdLst>
                  <a:gd name="T0" fmla="*/ 1989 w 1989"/>
                  <a:gd name="T1" fmla="*/ 999 h 1464"/>
                  <a:gd name="T2" fmla="*/ 0 w 1989"/>
                  <a:gd name="T3" fmla="*/ 0 h 1464"/>
                  <a:gd name="T4" fmla="*/ 0 w 1989"/>
                  <a:gd name="T5" fmla="*/ 466 h 1464"/>
                  <a:gd name="T6" fmla="*/ 1989 w 1989"/>
                  <a:gd name="T7" fmla="*/ 1464 h 1464"/>
                  <a:gd name="T8" fmla="*/ 1989 w 1989"/>
                  <a:gd name="T9" fmla="*/ 999 h 1464"/>
                </a:gdLst>
                <a:ahLst/>
                <a:cxnLst>
                  <a:cxn ang="0">
                    <a:pos x="T0" y="T1"/>
                  </a:cxn>
                  <a:cxn ang="0">
                    <a:pos x="T2" y="T3"/>
                  </a:cxn>
                  <a:cxn ang="0">
                    <a:pos x="T4" y="T5"/>
                  </a:cxn>
                  <a:cxn ang="0">
                    <a:pos x="T6" y="T7"/>
                  </a:cxn>
                  <a:cxn ang="0">
                    <a:pos x="T8" y="T9"/>
                  </a:cxn>
                </a:cxnLst>
                <a:rect l="0" t="0" r="r" b="b"/>
                <a:pathLst>
                  <a:path w="1989" h="1464">
                    <a:moveTo>
                      <a:pt x="1989" y="999"/>
                    </a:moveTo>
                    <a:lnTo>
                      <a:pt x="0" y="0"/>
                    </a:lnTo>
                    <a:lnTo>
                      <a:pt x="0" y="466"/>
                    </a:lnTo>
                    <a:lnTo>
                      <a:pt x="1989" y="1464"/>
                    </a:lnTo>
                    <a:lnTo>
                      <a:pt x="1989" y="999"/>
                    </a:lnTo>
                    <a:close/>
                  </a:path>
                </a:pathLst>
              </a:custGeom>
              <a:solidFill>
                <a:srgbClr val="808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69" name="Freeform 225"/>
              <p:cNvSpPr>
                <a:spLocks/>
              </p:cNvSpPr>
              <p:nvPr/>
            </p:nvSpPr>
            <p:spPr bwMode="auto">
              <a:xfrm>
                <a:off x="1819" y="1258"/>
                <a:ext cx="995" cy="653"/>
              </a:xfrm>
              <a:custGeom>
                <a:avLst/>
                <a:gdLst>
                  <a:gd name="T0" fmla="*/ 0 w 1989"/>
                  <a:gd name="T1" fmla="*/ 306 h 1307"/>
                  <a:gd name="T2" fmla="*/ 36 w 1989"/>
                  <a:gd name="T3" fmla="*/ 293 h 1307"/>
                  <a:gd name="T4" fmla="*/ 108 w 1989"/>
                  <a:gd name="T5" fmla="*/ 255 h 1307"/>
                  <a:gd name="T6" fmla="*/ 144 w 1989"/>
                  <a:gd name="T7" fmla="*/ 241 h 1307"/>
                  <a:gd name="T8" fmla="*/ 180 w 1989"/>
                  <a:gd name="T9" fmla="*/ 227 h 1307"/>
                  <a:gd name="T10" fmla="*/ 267 w 1989"/>
                  <a:gd name="T11" fmla="*/ 201 h 1307"/>
                  <a:gd name="T12" fmla="*/ 303 w 1989"/>
                  <a:gd name="T13" fmla="*/ 188 h 1307"/>
                  <a:gd name="T14" fmla="*/ 339 w 1989"/>
                  <a:gd name="T15" fmla="*/ 173 h 1307"/>
                  <a:gd name="T16" fmla="*/ 428 w 1989"/>
                  <a:gd name="T17" fmla="*/ 147 h 1307"/>
                  <a:gd name="T18" fmla="*/ 461 w 1989"/>
                  <a:gd name="T19" fmla="*/ 134 h 1307"/>
                  <a:gd name="T20" fmla="*/ 515 w 1989"/>
                  <a:gd name="T21" fmla="*/ 120 h 1307"/>
                  <a:gd name="T22" fmla="*/ 605 w 1989"/>
                  <a:gd name="T23" fmla="*/ 94 h 1307"/>
                  <a:gd name="T24" fmla="*/ 641 w 1989"/>
                  <a:gd name="T25" fmla="*/ 81 h 1307"/>
                  <a:gd name="T26" fmla="*/ 692 w 1989"/>
                  <a:gd name="T27" fmla="*/ 68 h 1307"/>
                  <a:gd name="T28" fmla="*/ 782 w 1989"/>
                  <a:gd name="T29" fmla="*/ 42 h 1307"/>
                  <a:gd name="T30" fmla="*/ 818 w 1989"/>
                  <a:gd name="T31" fmla="*/ 42 h 1307"/>
                  <a:gd name="T32" fmla="*/ 872 w 1989"/>
                  <a:gd name="T33" fmla="*/ 27 h 1307"/>
                  <a:gd name="T34" fmla="*/ 958 w 1989"/>
                  <a:gd name="T35" fmla="*/ 14 h 1307"/>
                  <a:gd name="T36" fmla="*/ 1012 w 1989"/>
                  <a:gd name="T37" fmla="*/ 0 h 1307"/>
                  <a:gd name="T38" fmla="*/ 1989 w 1989"/>
                  <a:gd name="T39" fmla="*/ 1307 h 1307"/>
                  <a:gd name="T40" fmla="*/ 0 w 1989"/>
                  <a:gd name="T41" fmla="*/ 30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9" h="1307">
                    <a:moveTo>
                      <a:pt x="0" y="306"/>
                    </a:moveTo>
                    <a:lnTo>
                      <a:pt x="36" y="293"/>
                    </a:lnTo>
                    <a:lnTo>
                      <a:pt x="108" y="255"/>
                    </a:lnTo>
                    <a:lnTo>
                      <a:pt x="144" y="241"/>
                    </a:lnTo>
                    <a:lnTo>
                      <a:pt x="180" y="227"/>
                    </a:lnTo>
                    <a:lnTo>
                      <a:pt x="267" y="201"/>
                    </a:lnTo>
                    <a:lnTo>
                      <a:pt x="303" y="188"/>
                    </a:lnTo>
                    <a:lnTo>
                      <a:pt x="339" y="173"/>
                    </a:lnTo>
                    <a:lnTo>
                      <a:pt x="428" y="147"/>
                    </a:lnTo>
                    <a:lnTo>
                      <a:pt x="461" y="134"/>
                    </a:lnTo>
                    <a:lnTo>
                      <a:pt x="515" y="120"/>
                    </a:lnTo>
                    <a:lnTo>
                      <a:pt x="605" y="94"/>
                    </a:lnTo>
                    <a:lnTo>
                      <a:pt x="641" y="81"/>
                    </a:lnTo>
                    <a:lnTo>
                      <a:pt x="692" y="68"/>
                    </a:lnTo>
                    <a:lnTo>
                      <a:pt x="782" y="42"/>
                    </a:lnTo>
                    <a:lnTo>
                      <a:pt x="818" y="42"/>
                    </a:lnTo>
                    <a:lnTo>
                      <a:pt x="872" y="27"/>
                    </a:lnTo>
                    <a:lnTo>
                      <a:pt x="958" y="14"/>
                    </a:lnTo>
                    <a:lnTo>
                      <a:pt x="1012" y="0"/>
                    </a:lnTo>
                    <a:lnTo>
                      <a:pt x="1989" y="1307"/>
                    </a:lnTo>
                    <a:lnTo>
                      <a:pt x="0" y="306"/>
                    </a:lnTo>
                    <a:close/>
                  </a:path>
                </a:pathLst>
              </a:custGeom>
              <a:solidFill>
                <a:srgbClr val="FFFF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0" name="Freeform 226"/>
              <p:cNvSpPr>
                <a:spLocks/>
              </p:cNvSpPr>
              <p:nvPr/>
            </p:nvSpPr>
            <p:spPr bwMode="auto">
              <a:xfrm>
                <a:off x="1387" y="1890"/>
                <a:ext cx="1420" cy="279"/>
              </a:xfrm>
              <a:custGeom>
                <a:avLst/>
                <a:gdLst>
                  <a:gd name="T0" fmla="*/ 2839 w 2839"/>
                  <a:gd name="T1" fmla="*/ 92 h 558"/>
                  <a:gd name="T2" fmla="*/ 0 w 2839"/>
                  <a:gd name="T3" fmla="*/ 0 h 558"/>
                  <a:gd name="T4" fmla="*/ 0 w 2839"/>
                  <a:gd name="T5" fmla="*/ 465 h 558"/>
                  <a:gd name="T6" fmla="*/ 2839 w 2839"/>
                  <a:gd name="T7" fmla="*/ 558 h 558"/>
                  <a:gd name="T8" fmla="*/ 2839 w 2839"/>
                  <a:gd name="T9" fmla="*/ 92 h 558"/>
                </a:gdLst>
                <a:ahLst/>
                <a:cxnLst>
                  <a:cxn ang="0">
                    <a:pos x="T0" y="T1"/>
                  </a:cxn>
                  <a:cxn ang="0">
                    <a:pos x="T2" y="T3"/>
                  </a:cxn>
                  <a:cxn ang="0">
                    <a:pos x="T4" y="T5"/>
                  </a:cxn>
                  <a:cxn ang="0">
                    <a:pos x="T6" y="T7"/>
                  </a:cxn>
                  <a:cxn ang="0">
                    <a:pos x="T8" y="T9"/>
                  </a:cxn>
                </a:cxnLst>
                <a:rect l="0" t="0" r="r" b="b"/>
                <a:pathLst>
                  <a:path w="2839" h="558">
                    <a:moveTo>
                      <a:pt x="2839" y="92"/>
                    </a:moveTo>
                    <a:lnTo>
                      <a:pt x="0" y="0"/>
                    </a:lnTo>
                    <a:lnTo>
                      <a:pt x="0" y="465"/>
                    </a:lnTo>
                    <a:lnTo>
                      <a:pt x="2839" y="558"/>
                    </a:lnTo>
                    <a:lnTo>
                      <a:pt x="2839" y="92"/>
                    </a:lnTo>
                    <a:close/>
                  </a:path>
                </a:pathLst>
              </a:custGeom>
              <a:solidFill>
                <a:srgbClr val="80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1" name="Freeform 227"/>
              <p:cNvSpPr>
                <a:spLocks/>
              </p:cNvSpPr>
              <p:nvPr/>
            </p:nvSpPr>
            <p:spPr bwMode="auto">
              <a:xfrm>
                <a:off x="1379" y="1437"/>
                <a:ext cx="1428" cy="499"/>
              </a:xfrm>
              <a:custGeom>
                <a:avLst/>
                <a:gdLst>
                  <a:gd name="T0" fmla="*/ 0 w 2856"/>
                  <a:gd name="T1" fmla="*/ 894 h 999"/>
                  <a:gd name="T2" fmla="*/ 0 w 2856"/>
                  <a:gd name="T3" fmla="*/ 879 h 999"/>
                  <a:gd name="T4" fmla="*/ 18 w 2856"/>
                  <a:gd name="T5" fmla="*/ 826 h 999"/>
                  <a:gd name="T6" fmla="*/ 18 w 2856"/>
                  <a:gd name="T7" fmla="*/ 798 h 999"/>
                  <a:gd name="T8" fmla="*/ 36 w 2856"/>
                  <a:gd name="T9" fmla="*/ 774 h 999"/>
                  <a:gd name="T10" fmla="*/ 36 w 2856"/>
                  <a:gd name="T11" fmla="*/ 760 h 999"/>
                  <a:gd name="T12" fmla="*/ 54 w 2856"/>
                  <a:gd name="T13" fmla="*/ 706 h 999"/>
                  <a:gd name="T14" fmla="*/ 72 w 2856"/>
                  <a:gd name="T15" fmla="*/ 680 h 999"/>
                  <a:gd name="T16" fmla="*/ 90 w 2856"/>
                  <a:gd name="T17" fmla="*/ 667 h 999"/>
                  <a:gd name="T18" fmla="*/ 90 w 2856"/>
                  <a:gd name="T19" fmla="*/ 639 h 999"/>
                  <a:gd name="T20" fmla="*/ 126 w 2856"/>
                  <a:gd name="T21" fmla="*/ 588 h 999"/>
                  <a:gd name="T22" fmla="*/ 144 w 2856"/>
                  <a:gd name="T23" fmla="*/ 573 h 999"/>
                  <a:gd name="T24" fmla="*/ 162 w 2856"/>
                  <a:gd name="T25" fmla="*/ 547 h 999"/>
                  <a:gd name="T26" fmla="*/ 179 w 2856"/>
                  <a:gd name="T27" fmla="*/ 492 h 999"/>
                  <a:gd name="T28" fmla="*/ 197 w 2856"/>
                  <a:gd name="T29" fmla="*/ 479 h 999"/>
                  <a:gd name="T30" fmla="*/ 231 w 2856"/>
                  <a:gd name="T31" fmla="*/ 454 h 999"/>
                  <a:gd name="T32" fmla="*/ 249 w 2856"/>
                  <a:gd name="T33" fmla="*/ 428 h 999"/>
                  <a:gd name="T34" fmla="*/ 285 w 2856"/>
                  <a:gd name="T35" fmla="*/ 387 h 999"/>
                  <a:gd name="T36" fmla="*/ 303 w 2856"/>
                  <a:gd name="T37" fmla="*/ 374 h 999"/>
                  <a:gd name="T38" fmla="*/ 339 w 2856"/>
                  <a:gd name="T39" fmla="*/ 348 h 999"/>
                  <a:gd name="T40" fmla="*/ 357 w 2856"/>
                  <a:gd name="T41" fmla="*/ 320 h 999"/>
                  <a:gd name="T42" fmla="*/ 409 w 2856"/>
                  <a:gd name="T43" fmla="*/ 282 h 999"/>
                  <a:gd name="T44" fmla="*/ 427 w 2856"/>
                  <a:gd name="T45" fmla="*/ 267 h 999"/>
                  <a:gd name="T46" fmla="*/ 462 w 2856"/>
                  <a:gd name="T47" fmla="*/ 241 h 999"/>
                  <a:gd name="T48" fmla="*/ 516 w 2856"/>
                  <a:gd name="T49" fmla="*/ 201 h 999"/>
                  <a:gd name="T50" fmla="*/ 534 w 2856"/>
                  <a:gd name="T51" fmla="*/ 186 h 999"/>
                  <a:gd name="T52" fmla="*/ 570 w 2856"/>
                  <a:gd name="T53" fmla="*/ 160 h 999"/>
                  <a:gd name="T54" fmla="*/ 604 w 2856"/>
                  <a:gd name="T55" fmla="*/ 148 h 999"/>
                  <a:gd name="T56" fmla="*/ 658 w 2856"/>
                  <a:gd name="T57" fmla="*/ 107 h 999"/>
                  <a:gd name="T58" fmla="*/ 692 w 2856"/>
                  <a:gd name="T59" fmla="*/ 94 h 999"/>
                  <a:gd name="T60" fmla="*/ 728 w 2856"/>
                  <a:gd name="T61" fmla="*/ 68 h 999"/>
                  <a:gd name="T62" fmla="*/ 764 w 2856"/>
                  <a:gd name="T63" fmla="*/ 55 h 999"/>
                  <a:gd name="T64" fmla="*/ 835 w 2856"/>
                  <a:gd name="T65" fmla="*/ 14 h 999"/>
                  <a:gd name="T66" fmla="*/ 871 w 2856"/>
                  <a:gd name="T67" fmla="*/ 0 h 999"/>
                  <a:gd name="T68" fmla="*/ 2856 w 2856"/>
                  <a:gd name="T69" fmla="*/ 999 h 999"/>
                  <a:gd name="T70" fmla="*/ 0 w 2856"/>
                  <a:gd name="T71" fmla="*/ 89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6" h="999">
                    <a:moveTo>
                      <a:pt x="0" y="894"/>
                    </a:moveTo>
                    <a:lnTo>
                      <a:pt x="0" y="879"/>
                    </a:lnTo>
                    <a:lnTo>
                      <a:pt x="18" y="826"/>
                    </a:lnTo>
                    <a:lnTo>
                      <a:pt x="18" y="798"/>
                    </a:lnTo>
                    <a:lnTo>
                      <a:pt x="36" y="774"/>
                    </a:lnTo>
                    <a:lnTo>
                      <a:pt x="36" y="760"/>
                    </a:lnTo>
                    <a:lnTo>
                      <a:pt x="54" y="706"/>
                    </a:lnTo>
                    <a:lnTo>
                      <a:pt x="72" y="680"/>
                    </a:lnTo>
                    <a:lnTo>
                      <a:pt x="90" y="667"/>
                    </a:lnTo>
                    <a:lnTo>
                      <a:pt x="90" y="639"/>
                    </a:lnTo>
                    <a:lnTo>
                      <a:pt x="126" y="588"/>
                    </a:lnTo>
                    <a:lnTo>
                      <a:pt x="144" y="573"/>
                    </a:lnTo>
                    <a:lnTo>
                      <a:pt x="162" y="547"/>
                    </a:lnTo>
                    <a:lnTo>
                      <a:pt x="179" y="492"/>
                    </a:lnTo>
                    <a:lnTo>
                      <a:pt x="197" y="479"/>
                    </a:lnTo>
                    <a:lnTo>
                      <a:pt x="231" y="454"/>
                    </a:lnTo>
                    <a:lnTo>
                      <a:pt x="249" y="428"/>
                    </a:lnTo>
                    <a:lnTo>
                      <a:pt x="285" y="387"/>
                    </a:lnTo>
                    <a:lnTo>
                      <a:pt x="303" y="374"/>
                    </a:lnTo>
                    <a:lnTo>
                      <a:pt x="339" y="348"/>
                    </a:lnTo>
                    <a:lnTo>
                      <a:pt x="357" y="320"/>
                    </a:lnTo>
                    <a:lnTo>
                      <a:pt x="409" y="282"/>
                    </a:lnTo>
                    <a:lnTo>
                      <a:pt x="427" y="267"/>
                    </a:lnTo>
                    <a:lnTo>
                      <a:pt x="462" y="241"/>
                    </a:lnTo>
                    <a:lnTo>
                      <a:pt x="516" y="201"/>
                    </a:lnTo>
                    <a:lnTo>
                      <a:pt x="534" y="186"/>
                    </a:lnTo>
                    <a:lnTo>
                      <a:pt x="570" y="160"/>
                    </a:lnTo>
                    <a:lnTo>
                      <a:pt x="604" y="148"/>
                    </a:lnTo>
                    <a:lnTo>
                      <a:pt x="658" y="107"/>
                    </a:lnTo>
                    <a:lnTo>
                      <a:pt x="692" y="94"/>
                    </a:lnTo>
                    <a:lnTo>
                      <a:pt x="728" y="68"/>
                    </a:lnTo>
                    <a:lnTo>
                      <a:pt x="764" y="55"/>
                    </a:lnTo>
                    <a:lnTo>
                      <a:pt x="835" y="14"/>
                    </a:lnTo>
                    <a:lnTo>
                      <a:pt x="871" y="0"/>
                    </a:lnTo>
                    <a:lnTo>
                      <a:pt x="2856" y="999"/>
                    </a:lnTo>
                    <a:lnTo>
                      <a:pt x="0" y="894"/>
                    </a:lnTo>
                    <a:close/>
                  </a:path>
                </a:pathLst>
              </a:custGeom>
              <a:solidFill>
                <a:srgbClr val="FF00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2" name="Freeform 228"/>
              <p:cNvSpPr>
                <a:spLocks/>
              </p:cNvSpPr>
              <p:nvPr/>
            </p:nvSpPr>
            <p:spPr bwMode="auto">
              <a:xfrm>
                <a:off x="1388" y="1944"/>
                <a:ext cx="328" cy="679"/>
              </a:xfrm>
              <a:custGeom>
                <a:avLst/>
                <a:gdLst>
                  <a:gd name="T0" fmla="*/ 656 w 656"/>
                  <a:gd name="T1" fmla="*/ 892 h 1358"/>
                  <a:gd name="T2" fmla="*/ 638 w 656"/>
                  <a:gd name="T3" fmla="*/ 864 h 1358"/>
                  <a:gd name="T4" fmla="*/ 566 w 656"/>
                  <a:gd name="T5" fmla="*/ 826 h 1358"/>
                  <a:gd name="T6" fmla="*/ 530 w 656"/>
                  <a:gd name="T7" fmla="*/ 813 h 1358"/>
                  <a:gd name="T8" fmla="*/ 512 w 656"/>
                  <a:gd name="T9" fmla="*/ 785 h 1358"/>
                  <a:gd name="T10" fmla="*/ 462 w 656"/>
                  <a:gd name="T11" fmla="*/ 746 h 1358"/>
                  <a:gd name="T12" fmla="*/ 426 w 656"/>
                  <a:gd name="T13" fmla="*/ 733 h 1358"/>
                  <a:gd name="T14" fmla="*/ 408 w 656"/>
                  <a:gd name="T15" fmla="*/ 705 h 1358"/>
                  <a:gd name="T16" fmla="*/ 354 w 656"/>
                  <a:gd name="T17" fmla="*/ 667 h 1358"/>
                  <a:gd name="T18" fmla="*/ 336 w 656"/>
                  <a:gd name="T19" fmla="*/ 654 h 1358"/>
                  <a:gd name="T20" fmla="*/ 300 w 656"/>
                  <a:gd name="T21" fmla="*/ 626 h 1358"/>
                  <a:gd name="T22" fmla="*/ 264 w 656"/>
                  <a:gd name="T23" fmla="*/ 586 h 1358"/>
                  <a:gd name="T24" fmla="*/ 247 w 656"/>
                  <a:gd name="T25" fmla="*/ 558 h 1358"/>
                  <a:gd name="T26" fmla="*/ 231 w 656"/>
                  <a:gd name="T27" fmla="*/ 532 h 1358"/>
                  <a:gd name="T28" fmla="*/ 177 w 656"/>
                  <a:gd name="T29" fmla="*/ 494 h 1358"/>
                  <a:gd name="T30" fmla="*/ 159 w 656"/>
                  <a:gd name="T31" fmla="*/ 466 h 1358"/>
                  <a:gd name="T32" fmla="*/ 159 w 656"/>
                  <a:gd name="T33" fmla="*/ 453 h 1358"/>
                  <a:gd name="T34" fmla="*/ 123 w 656"/>
                  <a:gd name="T35" fmla="*/ 399 h 1358"/>
                  <a:gd name="T36" fmla="*/ 105 w 656"/>
                  <a:gd name="T37" fmla="*/ 372 h 1358"/>
                  <a:gd name="T38" fmla="*/ 87 w 656"/>
                  <a:gd name="T39" fmla="*/ 359 h 1358"/>
                  <a:gd name="T40" fmla="*/ 69 w 656"/>
                  <a:gd name="T41" fmla="*/ 306 h 1358"/>
                  <a:gd name="T42" fmla="*/ 51 w 656"/>
                  <a:gd name="T43" fmla="*/ 280 h 1358"/>
                  <a:gd name="T44" fmla="*/ 51 w 656"/>
                  <a:gd name="T45" fmla="*/ 267 h 1358"/>
                  <a:gd name="T46" fmla="*/ 35 w 656"/>
                  <a:gd name="T47" fmla="*/ 213 h 1358"/>
                  <a:gd name="T48" fmla="*/ 17 w 656"/>
                  <a:gd name="T49" fmla="*/ 186 h 1358"/>
                  <a:gd name="T50" fmla="*/ 17 w 656"/>
                  <a:gd name="T51" fmla="*/ 160 h 1358"/>
                  <a:gd name="T52" fmla="*/ 0 w 656"/>
                  <a:gd name="T53" fmla="*/ 121 h 1358"/>
                  <a:gd name="T54" fmla="*/ 0 w 656"/>
                  <a:gd name="T55" fmla="*/ 93 h 1358"/>
                  <a:gd name="T56" fmla="*/ 0 w 656"/>
                  <a:gd name="T57" fmla="*/ 66 h 1358"/>
                  <a:gd name="T58" fmla="*/ 0 w 656"/>
                  <a:gd name="T59" fmla="*/ 27 h 1358"/>
                  <a:gd name="T60" fmla="*/ 0 w 656"/>
                  <a:gd name="T61" fmla="*/ 0 h 1358"/>
                  <a:gd name="T62" fmla="*/ 0 w 656"/>
                  <a:gd name="T63" fmla="*/ 466 h 1358"/>
                  <a:gd name="T64" fmla="*/ 0 w 656"/>
                  <a:gd name="T65" fmla="*/ 494 h 1358"/>
                  <a:gd name="T66" fmla="*/ 0 w 656"/>
                  <a:gd name="T67" fmla="*/ 532 h 1358"/>
                  <a:gd name="T68" fmla="*/ 0 w 656"/>
                  <a:gd name="T69" fmla="*/ 558 h 1358"/>
                  <a:gd name="T70" fmla="*/ 0 w 656"/>
                  <a:gd name="T71" fmla="*/ 586 h 1358"/>
                  <a:gd name="T72" fmla="*/ 17 w 656"/>
                  <a:gd name="T73" fmla="*/ 626 h 1358"/>
                  <a:gd name="T74" fmla="*/ 17 w 656"/>
                  <a:gd name="T75" fmla="*/ 654 h 1358"/>
                  <a:gd name="T76" fmla="*/ 35 w 656"/>
                  <a:gd name="T77" fmla="*/ 680 h 1358"/>
                  <a:gd name="T78" fmla="*/ 51 w 656"/>
                  <a:gd name="T79" fmla="*/ 733 h 1358"/>
                  <a:gd name="T80" fmla="*/ 51 w 656"/>
                  <a:gd name="T81" fmla="*/ 746 h 1358"/>
                  <a:gd name="T82" fmla="*/ 69 w 656"/>
                  <a:gd name="T83" fmla="*/ 772 h 1358"/>
                  <a:gd name="T84" fmla="*/ 87 w 656"/>
                  <a:gd name="T85" fmla="*/ 826 h 1358"/>
                  <a:gd name="T86" fmla="*/ 105 w 656"/>
                  <a:gd name="T87" fmla="*/ 839 h 1358"/>
                  <a:gd name="T88" fmla="*/ 123 w 656"/>
                  <a:gd name="T89" fmla="*/ 864 h 1358"/>
                  <a:gd name="T90" fmla="*/ 159 w 656"/>
                  <a:gd name="T91" fmla="*/ 918 h 1358"/>
                  <a:gd name="T92" fmla="*/ 159 w 656"/>
                  <a:gd name="T93" fmla="*/ 932 h 1358"/>
                  <a:gd name="T94" fmla="*/ 177 w 656"/>
                  <a:gd name="T95" fmla="*/ 960 h 1358"/>
                  <a:gd name="T96" fmla="*/ 231 w 656"/>
                  <a:gd name="T97" fmla="*/ 999 h 1358"/>
                  <a:gd name="T98" fmla="*/ 247 w 656"/>
                  <a:gd name="T99" fmla="*/ 1025 h 1358"/>
                  <a:gd name="T100" fmla="*/ 264 w 656"/>
                  <a:gd name="T101" fmla="*/ 1052 h 1358"/>
                  <a:gd name="T102" fmla="*/ 300 w 656"/>
                  <a:gd name="T103" fmla="*/ 1091 h 1358"/>
                  <a:gd name="T104" fmla="*/ 336 w 656"/>
                  <a:gd name="T105" fmla="*/ 1119 h 1358"/>
                  <a:gd name="T106" fmla="*/ 354 w 656"/>
                  <a:gd name="T107" fmla="*/ 1132 h 1358"/>
                  <a:gd name="T108" fmla="*/ 408 w 656"/>
                  <a:gd name="T109" fmla="*/ 1172 h 1358"/>
                  <a:gd name="T110" fmla="*/ 426 w 656"/>
                  <a:gd name="T111" fmla="*/ 1198 h 1358"/>
                  <a:gd name="T112" fmla="*/ 462 w 656"/>
                  <a:gd name="T113" fmla="*/ 1211 h 1358"/>
                  <a:gd name="T114" fmla="*/ 512 w 656"/>
                  <a:gd name="T115" fmla="*/ 1252 h 1358"/>
                  <a:gd name="T116" fmla="*/ 530 w 656"/>
                  <a:gd name="T117" fmla="*/ 1279 h 1358"/>
                  <a:gd name="T118" fmla="*/ 566 w 656"/>
                  <a:gd name="T119" fmla="*/ 1292 h 1358"/>
                  <a:gd name="T120" fmla="*/ 638 w 656"/>
                  <a:gd name="T121" fmla="*/ 1333 h 1358"/>
                  <a:gd name="T122" fmla="*/ 656 w 656"/>
                  <a:gd name="T123" fmla="*/ 1358 h 1358"/>
                  <a:gd name="T124" fmla="*/ 656 w 656"/>
                  <a:gd name="T125" fmla="*/ 89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 h="1358">
                    <a:moveTo>
                      <a:pt x="656" y="892"/>
                    </a:moveTo>
                    <a:lnTo>
                      <a:pt x="638" y="864"/>
                    </a:lnTo>
                    <a:lnTo>
                      <a:pt x="566" y="826"/>
                    </a:lnTo>
                    <a:lnTo>
                      <a:pt x="530" y="813"/>
                    </a:lnTo>
                    <a:lnTo>
                      <a:pt x="512" y="785"/>
                    </a:lnTo>
                    <a:lnTo>
                      <a:pt x="462" y="746"/>
                    </a:lnTo>
                    <a:lnTo>
                      <a:pt x="426" y="733"/>
                    </a:lnTo>
                    <a:lnTo>
                      <a:pt x="408" y="705"/>
                    </a:lnTo>
                    <a:lnTo>
                      <a:pt x="354" y="667"/>
                    </a:lnTo>
                    <a:lnTo>
                      <a:pt x="336" y="654"/>
                    </a:lnTo>
                    <a:lnTo>
                      <a:pt x="300" y="626"/>
                    </a:lnTo>
                    <a:lnTo>
                      <a:pt x="264" y="586"/>
                    </a:lnTo>
                    <a:lnTo>
                      <a:pt x="247" y="558"/>
                    </a:lnTo>
                    <a:lnTo>
                      <a:pt x="231" y="532"/>
                    </a:lnTo>
                    <a:lnTo>
                      <a:pt x="177" y="494"/>
                    </a:lnTo>
                    <a:lnTo>
                      <a:pt x="159" y="466"/>
                    </a:lnTo>
                    <a:lnTo>
                      <a:pt x="159" y="453"/>
                    </a:lnTo>
                    <a:lnTo>
                      <a:pt x="123" y="399"/>
                    </a:lnTo>
                    <a:lnTo>
                      <a:pt x="105" y="372"/>
                    </a:lnTo>
                    <a:lnTo>
                      <a:pt x="87" y="359"/>
                    </a:lnTo>
                    <a:lnTo>
                      <a:pt x="69" y="306"/>
                    </a:lnTo>
                    <a:lnTo>
                      <a:pt x="51" y="280"/>
                    </a:lnTo>
                    <a:lnTo>
                      <a:pt x="51" y="267"/>
                    </a:lnTo>
                    <a:lnTo>
                      <a:pt x="35" y="213"/>
                    </a:lnTo>
                    <a:lnTo>
                      <a:pt x="17" y="186"/>
                    </a:lnTo>
                    <a:lnTo>
                      <a:pt x="17" y="160"/>
                    </a:lnTo>
                    <a:lnTo>
                      <a:pt x="0" y="121"/>
                    </a:lnTo>
                    <a:lnTo>
                      <a:pt x="0" y="93"/>
                    </a:lnTo>
                    <a:lnTo>
                      <a:pt x="0" y="66"/>
                    </a:lnTo>
                    <a:lnTo>
                      <a:pt x="0" y="27"/>
                    </a:lnTo>
                    <a:lnTo>
                      <a:pt x="0" y="0"/>
                    </a:lnTo>
                    <a:lnTo>
                      <a:pt x="0" y="466"/>
                    </a:lnTo>
                    <a:lnTo>
                      <a:pt x="0" y="494"/>
                    </a:lnTo>
                    <a:lnTo>
                      <a:pt x="0" y="532"/>
                    </a:lnTo>
                    <a:lnTo>
                      <a:pt x="0" y="558"/>
                    </a:lnTo>
                    <a:lnTo>
                      <a:pt x="0" y="586"/>
                    </a:lnTo>
                    <a:lnTo>
                      <a:pt x="17" y="626"/>
                    </a:lnTo>
                    <a:lnTo>
                      <a:pt x="17" y="654"/>
                    </a:lnTo>
                    <a:lnTo>
                      <a:pt x="35" y="680"/>
                    </a:lnTo>
                    <a:lnTo>
                      <a:pt x="51" y="733"/>
                    </a:lnTo>
                    <a:lnTo>
                      <a:pt x="51" y="746"/>
                    </a:lnTo>
                    <a:lnTo>
                      <a:pt x="69" y="772"/>
                    </a:lnTo>
                    <a:lnTo>
                      <a:pt x="87" y="826"/>
                    </a:lnTo>
                    <a:lnTo>
                      <a:pt x="105" y="839"/>
                    </a:lnTo>
                    <a:lnTo>
                      <a:pt x="123" y="864"/>
                    </a:lnTo>
                    <a:lnTo>
                      <a:pt x="159" y="918"/>
                    </a:lnTo>
                    <a:lnTo>
                      <a:pt x="159" y="932"/>
                    </a:lnTo>
                    <a:lnTo>
                      <a:pt x="177" y="960"/>
                    </a:lnTo>
                    <a:lnTo>
                      <a:pt x="231" y="999"/>
                    </a:lnTo>
                    <a:lnTo>
                      <a:pt x="247" y="1025"/>
                    </a:lnTo>
                    <a:lnTo>
                      <a:pt x="264" y="1052"/>
                    </a:lnTo>
                    <a:lnTo>
                      <a:pt x="300" y="1091"/>
                    </a:lnTo>
                    <a:lnTo>
                      <a:pt x="336" y="1119"/>
                    </a:lnTo>
                    <a:lnTo>
                      <a:pt x="354" y="1132"/>
                    </a:lnTo>
                    <a:lnTo>
                      <a:pt x="408" y="1172"/>
                    </a:lnTo>
                    <a:lnTo>
                      <a:pt x="426" y="1198"/>
                    </a:lnTo>
                    <a:lnTo>
                      <a:pt x="462" y="1211"/>
                    </a:lnTo>
                    <a:lnTo>
                      <a:pt x="512" y="1252"/>
                    </a:lnTo>
                    <a:lnTo>
                      <a:pt x="530" y="1279"/>
                    </a:lnTo>
                    <a:lnTo>
                      <a:pt x="566" y="1292"/>
                    </a:lnTo>
                    <a:lnTo>
                      <a:pt x="638" y="1333"/>
                    </a:lnTo>
                    <a:lnTo>
                      <a:pt x="656" y="1358"/>
                    </a:lnTo>
                    <a:lnTo>
                      <a:pt x="656" y="892"/>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3" name="Freeform 229"/>
              <p:cNvSpPr>
                <a:spLocks/>
              </p:cNvSpPr>
              <p:nvPr/>
            </p:nvSpPr>
            <p:spPr bwMode="auto">
              <a:xfrm>
                <a:off x="1725" y="1944"/>
                <a:ext cx="1090" cy="679"/>
              </a:xfrm>
              <a:custGeom>
                <a:avLst/>
                <a:gdLst>
                  <a:gd name="T0" fmla="*/ 2181 w 2181"/>
                  <a:gd name="T1" fmla="*/ 0 h 1358"/>
                  <a:gd name="T2" fmla="*/ 0 w 2181"/>
                  <a:gd name="T3" fmla="*/ 892 h 1358"/>
                  <a:gd name="T4" fmla="*/ 0 w 2181"/>
                  <a:gd name="T5" fmla="*/ 1358 h 1358"/>
                  <a:gd name="T6" fmla="*/ 2181 w 2181"/>
                  <a:gd name="T7" fmla="*/ 466 h 1358"/>
                  <a:gd name="T8" fmla="*/ 2181 w 2181"/>
                  <a:gd name="T9" fmla="*/ 0 h 1358"/>
                </a:gdLst>
                <a:ahLst/>
                <a:cxnLst>
                  <a:cxn ang="0">
                    <a:pos x="T0" y="T1"/>
                  </a:cxn>
                  <a:cxn ang="0">
                    <a:pos x="T2" y="T3"/>
                  </a:cxn>
                  <a:cxn ang="0">
                    <a:pos x="T4" y="T5"/>
                  </a:cxn>
                  <a:cxn ang="0">
                    <a:pos x="T6" y="T7"/>
                  </a:cxn>
                  <a:cxn ang="0">
                    <a:pos x="T8" y="T9"/>
                  </a:cxn>
                </a:cxnLst>
                <a:rect l="0" t="0" r="r" b="b"/>
                <a:pathLst>
                  <a:path w="2181" h="1358">
                    <a:moveTo>
                      <a:pt x="2181" y="0"/>
                    </a:moveTo>
                    <a:lnTo>
                      <a:pt x="0" y="892"/>
                    </a:lnTo>
                    <a:lnTo>
                      <a:pt x="0" y="1358"/>
                    </a:lnTo>
                    <a:lnTo>
                      <a:pt x="2181" y="466"/>
                    </a:lnTo>
                    <a:lnTo>
                      <a:pt x="2181"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4" name="Freeform 230"/>
              <p:cNvSpPr>
                <a:spLocks/>
              </p:cNvSpPr>
              <p:nvPr/>
            </p:nvSpPr>
            <p:spPr bwMode="auto">
              <a:xfrm>
                <a:off x="1388" y="1890"/>
                <a:ext cx="1427" cy="500"/>
              </a:xfrm>
              <a:custGeom>
                <a:avLst/>
                <a:gdLst>
                  <a:gd name="T0" fmla="*/ 656 w 2855"/>
                  <a:gd name="T1" fmla="*/ 1000 h 1000"/>
                  <a:gd name="T2" fmla="*/ 638 w 2855"/>
                  <a:gd name="T3" fmla="*/ 974 h 1000"/>
                  <a:gd name="T4" fmla="*/ 566 w 2855"/>
                  <a:gd name="T5" fmla="*/ 934 h 1000"/>
                  <a:gd name="T6" fmla="*/ 530 w 2855"/>
                  <a:gd name="T7" fmla="*/ 921 h 1000"/>
                  <a:gd name="T8" fmla="*/ 512 w 2855"/>
                  <a:gd name="T9" fmla="*/ 895 h 1000"/>
                  <a:gd name="T10" fmla="*/ 462 w 2855"/>
                  <a:gd name="T11" fmla="*/ 854 h 1000"/>
                  <a:gd name="T12" fmla="*/ 426 w 2855"/>
                  <a:gd name="T13" fmla="*/ 841 h 1000"/>
                  <a:gd name="T14" fmla="*/ 408 w 2855"/>
                  <a:gd name="T15" fmla="*/ 813 h 1000"/>
                  <a:gd name="T16" fmla="*/ 354 w 2855"/>
                  <a:gd name="T17" fmla="*/ 775 h 1000"/>
                  <a:gd name="T18" fmla="*/ 336 w 2855"/>
                  <a:gd name="T19" fmla="*/ 762 h 1000"/>
                  <a:gd name="T20" fmla="*/ 300 w 2855"/>
                  <a:gd name="T21" fmla="*/ 734 h 1000"/>
                  <a:gd name="T22" fmla="*/ 264 w 2855"/>
                  <a:gd name="T23" fmla="*/ 694 h 1000"/>
                  <a:gd name="T24" fmla="*/ 247 w 2855"/>
                  <a:gd name="T25" fmla="*/ 666 h 1000"/>
                  <a:gd name="T26" fmla="*/ 231 w 2855"/>
                  <a:gd name="T27" fmla="*/ 640 h 1000"/>
                  <a:gd name="T28" fmla="*/ 177 w 2855"/>
                  <a:gd name="T29" fmla="*/ 600 h 1000"/>
                  <a:gd name="T30" fmla="*/ 159 w 2855"/>
                  <a:gd name="T31" fmla="*/ 574 h 1000"/>
                  <a:gd name="T32" fmla="*/ 159 w 2855"/>
                  <a:gd name="T33" fmla="*/ 561 h 1000"/>
                  <a:gd name="T34" fmla="*/ 123 w 2855"/>
                  <a:gd name="T35" fmla="*/ 507 h 1000"/>
                  <a:gd name="T36" fmla="*/ 105 w 2855"/>
                  <a:gd name="T37" fmla="*/ 480 h 1000"/>
                  <a:gd name="T38" fmla="*/ 87 w 2855"/>
                  <a:gd name="T39" fmla="*/ 467 h 1000"/>
                  <a:gd name="T40" fmla="*/ 69 w 2855"/>
                  <a:gd name="T41" fmla="*/ 414 h 1000"/>
                  <a:gd name="T42" fmla="*/ 51 w 2855"/>
                  <a:gd name="T43" fmla="*/ 386 h 1000"/>
                  <a:gd name="T44" fmla="*/ 51 w 2855"/>
                  <a:gd name="T45" fmla="*/ 373 h 1000"/>
                  <a:gd name="T46" fmla="*/ 35 w 2855"/>
                  <a:gd name="T47" fmla="*/ 319 h 1000"/>
                  <a:gd name="T48" fmla="*/ 17 w 2855"/>
                  <a:gd name="T49" fmla="*/ 294 h 1000"/>
                  <a:gd name="T50" fmla="*/ 17 w 2855"/>
                  <a:gd name="T51" fmla="*/ 268 h 1000"/>
                  <a:gd name="T52" fmla="*/ 0 w 2855"/>
                  <a:gd name="T53" fmla="*/ 227 h 1000"/>
                  <a:gd name="T54" fmla="*/ 0 w 2855"/>
                  <a:gd name="T55" fmla="*/ 201 h 1000"/>
                  <a:gd name="T56" fmla="*/ 0 w 2855"/>
                  <a:gd name="T57" fmla="*/ 173 h 1000"/>
                  <a:gd name="T58" fmla="*/ 0 w 2855"/>
                  <a:gd name="T59" fmla="*/ 135 h 1000"/>
                  <a:gd name="T60" fmla="*/ 0 w 2855"/>
                  <a:gd name="T61" fmla="*/ 108 h 1000"/>
                  <a:gd name="T62" fmla="*/ 0 w 2855"/>
                  <a:gd name="T63" fmla="*/ 80 h 1000"/>
                  <a:gd name="T64" fmla="*/ 0 w 2855"/>
                  <a:gd name="T65" fmla="*/ 26 h 1000"/>
                  <a:gd name="T66" fmla="*/ 0 w 2855"/>
                  <a:gd name="T67" fmla="*/ 0 h 1000"/>
                  <a:gd name="T68" fmla="*/ 2855 w 2855"/>
                  <a:gd name="T69" fmla="*/ 108 h 1000"/>
                  <a:gd name="T70" fmla="*/ 656 w 2855"/>
                  <a:gd name="T7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5" h="1000">
                    <a:moveTo>
                      <a:pt x="656" y="1000"/>
                    </a:moveTo>
                    <a:lnTo>
                      <a:pt x="638" y="974"/>
                    </a:lnTo>
                    <a:lnTo>
                      <a:pt x="566" y="934"/>
                    </a:lnTo>
                    <a:lnTo>
                      <a:pt x="530" y="921"/>
                    </a:lnTo>
                    <a:lnTo>
                      <a:pt x="512" y="895"/>
                    </a:lnTo>
                    <a:lnTo>
                      <a:pt x="462" y="854"/>
                    </a:lnTo>
                    <a:lnTo>
                      <a:pt x="426" y="841"/>
                    </a:lnTo>
                    <a:lnTo>
                      <a:pt x="408" y="813"/>
                    </a:lnTo>
                    <a:lnTo>
                      <a:pt x="354" y="775"/>
                    </a:lnTo>
                    <a:lnTo>
                      <a:pt x="336" y="762"/>
                    </a:lnTo>
                    <a:lnTo>
                      <a:pt x="300" y="734"/>
                    </a:lnTo>
                    <a:lnTo>
                      <a:pt x="264" y="694"/>
                    </a:lnTo>
                    <a:lnTo>
                      <a:pt x="247" y="666"/>
                    </a:lnTo>
                    <a:lnTo>
                      <a:pt x="231" y="640"/>
                    </a:lnTo>
                    <a:lnTo>
                      <a:pt x="177" y="600"/>
                    </a:lnTo>
                    <a:lnTo>
                      <a:pt x="159" y="574"/>
                    </a:lnTo>
                    <a:lnTo>
                      <a:pt x="159" y="561"/>
                    </a:lnTo>
                    <a:lnTo>
                      <a:pt x="123" y="507"/>
                    </a:lnTo>
                    <a:lnTo>
                      <a:pt x="105" y="480"/>
                    </a:lnTo>
                    <a:lnTo>
                      <a:pt x="87" y="467"/>
                    </a:lnTo>
                    <a:lnTo>
                      <a:pt x="69" y="414"/>
                    </a:lnTo>
                    <a:lnTo>
                      <a:pt x="51" y="386"/>
                    </a:lnTo>
                    <a:lnTo>
                      <a:pt x="51" y="373"/>
                    </a:lnTo>
                    <a:lnTo>
                      <a:pt x="35" y="319"/>
                    </a:lnTo>
                    <a:lnTo>
                      <a:pt x="17" y="294"/>
                    </a:lnTo>
                    <a:lnTo>
                      <a:pt x="17" y="268"/>
                    </a:lnTo>
                    <a:lnTo>
                      <a:pt x="0" y="227"/>
                    </a:lnTo>
                    <a:lnTo>
                      <a:pt x="0" y="201"/>
                    </a:lnTo>
                    <a:lnTo>
                      <a:pt x="0" y="173"/>
                    </a:lnTo>
                    <a:lnTo>
                      <a:pt x="0" y="135"/>
                    </a:lnTo>
                    <a:lnTo>
                      <a:pt x="0" y="108"/>
                    </a:lnTo>
                    <a:lnTo>
                      <a:pt x="0" y="80"/>
                    </a:lnTo>
                    <a:lnTo>
                      <a:pt x="0" y="26"/>
                    </a:lnTo>
                    <a:lnTo>
                      <a:pt x="0" y="0"/>
                    </a:lnTo>
                    <a:lnTo>
                      <a:pt x="2855" y="108"/>
                    </a:lnTo>
                    <a:lnTo>
                      <a:pt x="656" y="100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5" name="Freeform 231"/>
              <p:cNvSpPr>
                <a:spLocks/>
              </p:cNvSpPr>
              <p:nvPr/>
            </p:nvSpPr>
            <p:spPr bwMode="auto">
              <a:xfrm>
                <a:off x="1388" y="1944"/>
                <a:ext cx="328" cy="679"/>
              </a:xfrm>
              <a:custGeom>
                <a:avLst/>
                <a:gdLst>
                  <a:gd name="T0" fmla="*/ 656 w 656"/>
                  <a:gd name="T1" fmla="*/ 892 h 1358"/>
                  <a:gd name="T2" fmla="*/ 638 w 656"/>
                  <a:gd name="T3" fmla="*/ 864 h 1358"/>
                  <a:gd name="T4" fmla="*/ 566 w 656"/>
                  <a:gd name="T5" fmla="*/ 826 h 1358"/>
                  <a:gd name="T6" fmla="*/ 530 w 656"/>
                  <a:gd name="T7" fmla="*/ 813 h 1358"/>
                  <a:gd name="T8" fmla="*/ 512 w 656"/>
                  <a:gd name="T9" fmla="*/ 785 h 1358"/>
                  <a:gd name="T10" fmla="*/ 462 w 656"/>
                  <a:gd name="T11" fmla="*/ 746 h 1358"/>
                  <a:gd name="T12" fmla="*/ 426 w 656"/>
                  <a:gd name="T13" fmla="*/ 733 h 1358"/>
                  <a:gd name="T14" fmla="*/ 408 w 656"/>
                  <a:gd name="T15" fmla="*/ 705 h 1358"/>
                  <a:gd name="T16" fmla="*/ 354 w 656"/>
                  <a:gd name="T17" fmla="*/ 667 h 1358"/>
                  <a:gd name="T18" fmla="*/ 336 w 656"/>
                  <a:gd name="T19" fmla="*/ 654 h 1358"/>
                  <a:gd name="T20" fmla="*/ 300 w 656"/>
                  <a:gd name="T21" fmla="*/ 626 h 1358"/>
                  <a:gd name="T22" fmla="*/ 264 w 656"/>
                  <a:gd name="T23" fmla="*/ 586 h 1358"/>
                  <a:gd name="T24" fmla="*/ 247 w 656"/>
                  <a:gd name="T25" fmla="*/ 558 h 1358"/>
                  <a:gd name="T26" fmla="*/ 231 w 656"/>
                  <a:gd name="T27" fmla="*/ 532 h 1358"/>
                  <a:gd name="T28" fmla="*/ 177 w 656"/>
                  <a:gd name="T29" fmla="*/ 494 h 1358"/>
                  <a:gd name="T30" fmla="*/ 159 w 656"/>
                  <a:gd name="T31" fmla="*/ 466 h 1358"/>
                  <a:gd name="T32" fmla="*/ 159 w 656"/>
                  <a:gd name="T33" fmla="*/ 453 h 1358"/>
                  <a:gd name="T34" fmla="*/ 123 w 656"/>
                  <a:gd name="T35" fmla="*/ 399 h 1358"/>
                  <a:gd name="T36" fmla="*/ 105 w 656"/>
                  <a:gd name="T37" fmla="*/ 372 h 1358"/>
                  <a:gd name="T38" fmla="*/ 87 w 656"/>
                  <a:gd name="T39" fmla="*/ 359 h 1358"/>
                  <a:gd name="T40" fmla="*/ 69 w 656"/>
                  <a:gd name="T41" fmla="*/ 306 h 1358"/>
                  <a:gd name="T42" fmla="*/ 51 w 656"/>
                  <a:gd name="T43" fmla="*/ 280 h 1358"/>
                  <a:gd name="T44" fmla="*/ 51 w 656"/>
                  <a:gd name="T45" fmla="*/ 267 h 1358"/>
                  <a:gd name="T46" fmla="*/ 35 w 656"/>
                  <a:gd name="T47" fmla="*/ 213 h 1358"/>
                  <a:gd name="T48" fmla="*/ 17 w 656"/>
                  <a:gd name="T49" fmla="*/ 186 h 1358"/>
                  <a:gd name="T50" fmla="*/ 17 w 656"/>
                  <a:gd name="T51" fmla="*/ 160 h 1358"/>
                  <a:gd name="T52" fmla="*/ 0 w 656"/>
                  <a:gd name="T53" fmla="*/ 121 h 1358"/>
                  <a:gd name="T54" fmla="*/ 0 w 656"/>
                  <a:gd name="T55" fmla="*/ 93 h 1358"/>
                  <a:gd name="T56" fmla="*/ 0 w 656"/>
                  <a:gd name="T57" fmla="*/ 66 h 1358"/>
                  <a:gd name="T58" fmla="*/ 0 w 656"/>
                  <a:gd name="T59" fmla="*/ 27 h 1358"/>
                  <a:gd name="T60" fmla="*/ 0 w 656"/>
                  <a:gd name="T61" fmla="*/ 0 h 1358"/>
                  <a:gd name="T62" fmla="*/ 0 w 656"/>
                  <a:gd name="T63" fmla="*/ 466 h 1358"/>
                  <a:gd name="T64" fmla="*/ 0 w 656"/>
                  <a:gd name="T65" fmla="*/ 494 h 1358"/>
                  <a:gd name="T66" fmla="*/ 0 w 656"/>
                  <a:gd name="T67" fmla="*/ 532 h 1358"/>
                  <a:gd name="T68" fmla="*/ 0 w 656"/>
                  <a:gd name="T69" fmla="*/ 558 h 1358"/>
                  <a:gd name="T70" fmla="*/ 0 w 656"/>
                  <a:gd name="T71" fmla="*/ 586 h 1358"/>
                  <a:gd name="T72" fmla="*/ 17 w 656"/>
                  <a:gd name="T73" fmla="*/ 626 h 1358"/>
                  <a:gd name="T74" fmla="*/ 17 w 656"/>
                  <a:gd name="T75" fmla="*/ 654 h 1358"/>
                  <a:gd name="T76" fmla="*/ 35 w 656"/>
                  <a:gd name="T77" fmla="*/ 680 h 1358"/>
                  <a:gd name="T78" fmla="*/ 51 w 656"/>
                  <a:gd name="T79" fmla="*/ 733 h 1358"/>
                  <a:gd name="T80" fmla="*/ 51 w 656"/>
                  <a:gd name="T81" fmla="*/ 746 h 1358"/>
                  <a:gd name="T82" fmla="*/ 69 w 656"/>
                  <a:gd name="T83" fmla="*/ 772 h 1358"/>
                  <a:gd name="T84" fmla="*/ 87 w 656"/>
                  <a:gd name="T85" fmla="*/ 826 h 1358"/>
                  <a:gd name="T86" fmla="*/ 105 w 656"/>
                  <a:gd name="T87" fmla="*/ 839 h 1358"/>
                  <a:gd name="T88" fmla="*/ 123 w 656"/>
                  <a:gd name="T89" fmla="*/ 864 h 1358"/>
                  <a:gd name="T90" fmla="*/ 159 w 656"/>
                  <a:gd name="T91" fmla="*/ 918 h 1358"/>
                  <a:gd name="T92" fmla="*/ 159 w 656"/>
                  <a:gd name="T93" fmla="*/ 932 h 1358"/>
                  <a:gd name="T94" fmla="*/ 177 w 656"/>
                  <a:gd name="T95" fmla="*/ 960 h 1358"/>
                  <a:gd name="T96" fmla="*/ 231 w 656"/>
                  <a:gd name="T97" fmla="*/ 999 h 1358"/>
                  <a:gd name="T98" fmla="*/ 247 w 656"/>
                  <a:gd name="T99" fmla="*/ 1025 h 1358"/>
                  <a:gd name="T100" fmla="*/ 264 w 656"/>
                  <a:gd name="T101" fmla="*/ 1052 h 1358"/>
                  <a:gd name="T102" fmla="*/ 300 w 656"/>
                  <a:gd name="T103" fmla="*/ 1091 h 1358"/>
                  <a:gd name="T104" fmla="*/ 336 w 656"/>
                  <a:gd name="T105" fmla="*/ 1119 h 1358"/>
                  <a:gd name="T106" fmla="*/ 354 w 656"/>
                  <a:gd name="T107" fmla="*/ 1132 h 1358"/>
                  <a:gd name="T108" fmla="*/ 408 w 656"/>
                  <a:gd name="T109" fmla="*/ 1172 h 1358"/>
                  <a:gd name="T110" fmla="*/ 426 w 656"/>
                  <a:gd name="T111" fmla="*/ 1198 h 1358"/>
                  <a:gd name="T112" fmla="*/ 462 w 656"/>
                  <a:gd name="T113" fmla="*/ 1211 h 1358"/>
                  <a:gd name="T114" fmla="*/ 512 w 656"/>
                  <a:gd name="T115" fmla="*/ 1252 h 1358"/>
                  <a:gd name="T116" fmla="*/ 530 w 656"/>
                  <a:gd name="T117" fmla="*/ 1279 h 1358"/>
                  <a:gd name="T118" fmla="*/ 566 w 656"/>
                  <a:gd name="T119" fmla="*/ 1292 h 1358"/>
                  <a:gd name="T120" fmla="*/ 638 w 656"/>
                  <a:gd name="T121" fmla="*/ 1333 h 1358"/>
                  <a:gd name="T122" fmla="*/ 656 w 656"/>
                  <a:gd name="T123" fmla="*/ 1358 h 1358"/>
                  <a:gd name="T124" fmla="*/ 656 w 656"/>
                  <a:gd name="T125" fmla="*/ 892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 h="1358">
                    <a:moveTo>
                      <a:pt x="656" y="892"/>
                    </a:moveTo>
                    <a:lnTo>
                      <a:pt x="638" y="864"/>
                    </a:lnTo>
                    <a:lnTo>
                      <a:pt x="566" y="826"/>
                    </a:lnTo>
                    <a:lnTo>
                      <a:pt x="530" y="813"/>
                    </a:lnTo>
                    <a:lnTo>
                      <a:pt x="512" y="785"/>
                    </a:lnTo>
                    <a:lnTo>
                      <a:pt x="462" y="746"/>
                    </a:lnTo>
                    <a:lnTo>
                      <a:pt x="426" y="733"/>
                    </a:lnTo>
                    <a:lnTo>
                      <a:pt x="408" y="705"/>
                    </a:lnTo>
                    <a:lnTo>
                      <a:pt x="354" y="667"/>
                    </a:lnTo>
                    <a:lnTo>
                      <a:pt x="336" y="654"/>
                    </a:lnTo>
                    <a:lnTo>
                      <a:pt x="300" y="626"/>
                    </a:lnTo>
                    <a:lnTo>
                      <a:pt x="264" y="586"/>
                    </a:lnTo>
                    <a:lnTo>
                      <a:pt x="247" y="558"/>
                    </a:lnTo>
                    <a:lnTo>
                      <a:pt x="231" y="532"/>
                    </a:lnTo>
                    <a:lnTo>
                      <a:pt x="177" y="494"/>
                    </a:lnTo>
                    <a:lnTo>
                      <a:pt x="159" y="466"/>
                    </a:lnTo>
                    <a:lnTo>
                      <a:pt x="159" y="453"/>
                    </a:lnTo>
                    <a:lnTo>
                      <a:pt x="123" y="399"/>
                    </a:lnTo>
                    <a:lnTo>
                      <a:pt x="105" y="372"/>
                    </a:lnTo>
                    <a:lnTo>
                      <a:pt x="87" y="359"/>
                    </a:lnTo>
                    <a:lnTo>
                      <a:pt x="69" y="306"/>
                    </a:lnTo>
                    <a:lnTo>
                      <a:pt x="51" y="280"/>
                    </a:lnTo>
                    <a:lnTo>
                      <a:pt x="51" y="267"/>
                    </a:lnTo>
                    <a:lnTo>
                      <a:pt x="35" y="213"/>
                    </a:lnTo>
                    <a:lnTo>
                      <a:pt x="17" y="186"/>
                    </a:lnTo>
                    <a:lnTo>
                      <a:pt x="17" y="160"/>
                    </a:lnTo>
                    <a:lnTo>
                      <a:pt x="0" y="121"/>
                    </a:lnTo>
                    <a:lnTo>
                      <a:pt x="0" y="93"/>
                    </a:lnTo>
                    <a:lnTo>
                      <a:pt x="0" y="66"/>
                    </a:lnTo>
                    <a:lnTo>
                      <a:pt x="0" y="27"/>
                    </a:lnTo>
                    <a:lnTo>
                      <a:pt x="0" y="0"/>
                    </a:lnTo>
                    <a:lnTo>
                      <a:pt x="0" y="466"/>
                    </a:lnTo>
                    <a:lnTo>
                      <a:pt x="0" y="494"/>
                    </a:lnTo>
                    <a:lnTo>
                      <a:pt x="0" y="532"/>
                    </a:lnTo>
                    <a:lnTo>
                      <a:pt x="0" y="558"/>
                    </a:lnTo>
                    <a:lnTo>
                      <a:pt x="0" y="586"/>
                    </a:lnTo>
                    <a:lnTo>
                      <a:pt x="17" y="626"/>
                    </a:lnTo>
                    <a:lnTo>
                      <a:pt x="17" y="654"/>
                    </a:lnTo>
                    <a:lnTo>
                      <a:pt x="35" y="680"/>
                    </a:lnTo>
                    <a:lnTo>
                      <a:pt x="51" y="733"/>
                    </a:lnTo>
                    <a:lnTo>
                      <a:pt x="51" y="746"/>
                    </a:lnTo>
                    <a:lnTo>
                      <a:pt x="69" y="772"/>
                    </a:lnTo>
                    <a:lnTo>
                      <a:pt x="87" y="826"/>
                    </a:lnTo>
                    <a:lnTo>
                      <a:pt x="105" y="839"/>
                    </a:lnTo>
                    <a:lnTo>
                      <a:pt x="123" y="864"/>
                    </a:lnTo>
                    <a:lnTo>
                      <a:pt x="159" y="918"/>
                    </a:lnTo>
                    <a:lnTo>
                      <a:pt x="159" y="932"/>
                    </a:lnTo>
                    <a:lnTo>
                      <a:pt x="177" y="960"/>
                    </a:lnTo>
                    <a:lnTo>
                      <a:pt x="231" y="999"/>
                    </a:lnTo>
                    <a:lnTo>
                      <a:pt x="247" y="1025"/>
                    </a:lnTo>
                    <a:lnTo>
                      <a:pt x="264" y="1052"/>
                    </a:lnTo>
                    <a:lnTo>
                      <a:pt x="300" y="1091"/>
                    </a:lnTo>
                    <a:lnTo>
                      <a:pt x="336" y="1119"/>
                    </a:lnTo>
                    <a:lnTo>
                      <a:pt x="354" y="1132"/>
                    </a:lnTo>
                    <a:lnTo>
                      <a:pt x="408" y="1172"/>
                    </a:lnTo>
                    <a:lnTo>
                      <a:pt x="426" y="1198"/>
                    </a:lnTo>
                    <a:lnTo>
                      <a:pt x="462" y="1211"/>
                    </a:lnTo>
                    <a:lnTo>
                      <a:pt x="512" y="1252"/>
                    </a:lnTo>
                    <a:lnTo>
                      <a:pt x="530" y="1279"/>
                    </a:lnTo>
                    <a:lnTo>
                      <a:pt x="566" y="1292"/>
                    </a:lnTo>
                    <a:lnTo>
                      <a:pt x="638" y="1333"/>
                    </a:lnTo>
                    <a:lnTo>
                      <a:pt x="656" y="1358"/>
                    </a:lnTo>
                    <a:lnTo>
                      <a:pt x="656" y="892"/>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6" name="Freeform 232"/>
              <p:cNvSpPr>
                <a:spLocks/>
              </p:cNvSpPr>
              <p:nvPr/>
            </p:nvSpPr>
            <p:spPr bwMode="auto">
              <a:xfrm>
                <a:off x="1725" y="1944"/>
                <a:ext cx="1090" cy="679"/>
              </a:xfrm>
              <a:custGeom>
                <a:avLst/>
                <a:gdLst>
                  <a:gd name="T0" fmla="*/ 2181 w 2181"/>
                  <a:gd name="T1" fmla="*/ 0 h 1358"/>
                  <a:gd name="T2" fmla="*/ 0 w 2181"/>
                  <a:gd name="T3" fmla="*/ 892 h 1358"/>
                  <a:gd name="T4" fmla="*/ 0 w 2181"/>
                  <a:gd name="T5" fmla="*/ 1358 h 1358"/>
                  <a:gd name="T6" fmla="*/ 2181 w 2181"/>
                  <a:gd name="T7" fmla="*/ 466 h 1358"/>
                  <a:gd name="T8" fmla="*/ 2181 w 2181"/>
                  <a:gd name="T9" fmla="*/ 0 h 1358"/>
                </a:gdLst>
                <a:ahLst/>
                <a:cxnLst>
                  <a:cxn ang="0">
                    <a:pos x="T0" y="T1"/>
                  </a:cxn>
                  <a:cxn ang="0">
                    <a:pos x="T2" y="T3"/>
                  </a:cxn>
                  <a:cxn ang="0">
                    <a:pos x="T4" y="T5"/>
                  </a:cxn>
                  <a:cxn ang="0">
                    <a:pos x="T6" y="T7"/>
                  </a:cxn>
                  <a:cxn ang="0">
                    <a:pos x="T8" y="T9"/>
                  </a:cxn>
                </a:cxnLst>
                <a:rect l="0" t="0" r="r" b="b"/>
                <a:pathLst>
                  <a:path w="2181" h="1358">
                    <a:moveTo>
                      <a:pt x="2181" y="0"/>
                    </a:moveTo>
                    <a:lnTo>
                      <a:pt x="0" y="892"/>
                    </a:lnTo>
                    <a:lnTo>
                      <a:pt x="0" y="1358"/>
                    </a:lnTo>
                    <a:lnTo>
                      <a:pt x="2181" y="466"/>
                    </a:lnTo>
                    <a:lnTo>
                      <a:pt x="2181"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7" name="Freeform 233"/>
              <p:cNvSpPr>
                <a:spLocks/>
              </p:cNvSpPr>
              <p:nvPr/>
            </p:nvSpPr>
            <p:spPr bwMode="auto">
              <a:xfrm>
                <a:off x="1388" y="1890"/>
                <a:ext cx="1427" cy="500"/>
              </a:xfrm>
              <a:custGeom>
                <a:avLst/>
                <a:gdLst>
                  <a:gd name="T0" fmla="*/ 656 w 2855"/>
                  <a:gd name="T1" fmla="*/ 1000 h 1000"/>
                  <a:gd name="T2" fmla="*/ 638 w 2855"/>
                  <a:gd name="T3" fmla="*/ 974 h 1000"/>
                  <a:gd name="T4" fmla="*/ 566 w 2855"/>
                  <a:gd name="T5" fmla="*/ 934 h 1000"/>
                  <a:gd name="T6" fmla="*/ 530 w 2855"/>
                  <a:gd name="T7" fmla="*/ 921 h 1000"/>
                  <a:gd name="T8" fmla="*/ 512 w 2855"/>
                  <a:gd name="T9" fmla="*/ 895 h 1000"/>
                  <a:gd name="T10" fmla="*/ 462 w 2855"/>
                  <a:gd name="T11" fmla="*/ 854 h 1000"/>
                  <a:gd name="T12" fmla="*/ 426 w 2855"/>
                  <a:gd name="T13" fmla="*/ 841 h 1000"/>
                  <a:gd name="T14" fmla="*/ 408 w 2855"/>
                  <a:gd name="T15" fmla="*/ 813 h 1000"/>
                  <a:gd name="T16" fmla="*/ 354 w 2855"/>
                  <a:gd name="T17" fmla="*/ 775 h 1000"/>
                  <a:gd name="T18" fmla="*/ 336 w 2855"/>
                  <a:gd name="T19" fmla="*/ 762 h 1000"/>
                  <a:gd name="T20" fmla="*/ 300 w 2855"/>
                  <a:gd name="T21" fmla="*/ 734 h 1000"/>
                  <a:gd name="T22" fmla="*/ 264 w 2855"/>
                  <a:gd name="T23" fmla="*/ 694 h 1000"/>
                  <a:gd name="T24" fmla="*/ 247 w 2855"/>
                  <a:gd name="T25" fmla="*/ 666 h 1000"/>
                  <a:gd name="T26" fmla="*/ 231 w 2855"/>
                  <a:gd name="T27" fmla="*/ 640 h 1000"/>
                  <a:gd name="T28" fmla="*/ 177 w 2855"/>
                  <a:gd name="T29" fmla="*/ 600 h 1000"/>
                  <a:gd name="T30" fmla="*/ 159 w 2855"/>
                  <a:gd name="T31" fmla="*/ 574 h 1000"/>
                  <a:gd name="T32" fmla="*/ 159 w 2855"/>
                  <a:gd name="T33" fmla="*/ 561 h 1000"/>
                  <a:gd name="T34" fmla="*/ 123 w 2855"/>
                  <a:gd name="T35" fmla="*/ 507 h 1000"/>
                  <a:gd name="T36" fmla="*/ 105 w 2855"/>
                  <a:gd name="T37" fmla="*/ 480 h 1000"/>
                  <a:gd name="T38" fmla="*/ 87 w 2855"/>
                  <a:gd name="T39" fmla="*/ 467 h 1000"/>
                  <a:gd name="T40" fmla="*/ 69 w 2855"/>
                  <a:gd name="T41" fmla="*/ 414 h 1000"/>
                  <a:gd name="T42" fmla="*/ 51 w 2855"/>
                  <a:gd name="T43" fmla="*/ 386 h 1000"/>
                  <a:gd name="T44" fmla="*/ 51 w 2855"/>
                  <a:gd name="T45" fmla="*/ 373 h 1000"/>
                  <a:gd name="T46" fmla="*/ 35 w 2855"/>
                  <a:gd name="T47" fmla="*/ 319 h 1000"/>
                  <a:gd name="T48" fmla="*/ 17 w 2855"/>
                  <a:gd name="T49" fmla="*/ 294 h 1000"/>
                  <a:gd name="T50" fmla="*/ 17 w 2855"/>
                  <a:gd name="T51" fmla="*/ 268 h 1000"/>
                  <a:gd name="T52" fmla="*/ 0 w 2855"/>
                  <a:gd name="T53" fmla="*/ 227 h 1000"/>
                  <a:gd name="T54" fmla="*/ 0 w 2855"/>
                  <a:gd name="T55" fmla="*/ 201 h 1000"/>
                  <a:gd name="T56" fmla="*/ 0 w 2855"/>
                  <a:gd name="T57" fmla="*/ 173 h 1000"/>
                  <a:gd name="T58" fmla="*/ 0 w 2855"/>
                  <a:gd name="T59" fmla="*/ 135 h 1000"/>
                  <a:gd name="T60" fmla="*/ 0 w 2855"/>
                  <a:gd name="T61" fmla="*/ 108 h 1000"/>
                  <a:gd name="T62" fmla="*/ 0 w 2855"/>
                  <a:gd name="T63" fmla="*/ 80 h 1000"/>
                  <a:gd name="T64" fmla="*/ 0 w 2855"/>
                  <a:gd name="T65" fmla="*/ 26 h 1000"/>
                  <a:gd name="T66" fmla="*/ 0 w 2855"/>
                  <a:gd name="T67" fmla="*/ 0 h 1000"/>
                  <a:gd name="T68" fmla="*/ 2855 w 2855"/>
                  <a:gd name="T69" fmla="*/ 108 h 1000"/>
                  <a:gd name="T70" fmla="*/ 656 w 2855"/>
                  <a:gd name="T71"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5" h="1000">
                    <a:moveTo>
                      <a:pt x="656" y="1000"/>
                    </a:moveTo>
                    <a:lnTo>
                      <a:pt x="638" y="974"/>
                    </a:lnTo>
                    <a:lnTo>
                      <a:pt x="566" y="934"/>
                    </a:lnTo>
                    <a:lnTo>
                      <a:pt x="530" y="921"/>
                    </a:lnTo>
                    <a:lnTo>
                      <a:pt x="512" y="895"/>
                    </a:lnTo>
                    <a:lnTo>
                      <a:pt x="462" y="854"/>
                    </a:lnTo>
                    <a:lnTo>
                      <a:pt x="426" y="841"/>
                    </a:lnTo>
                    <a:lnTo>
                      <a:pt x="408" y="813"/>
                    </a:lnTo>
                    <a:lnTo>
                      <a:pt x="354" y="775"/>
                    </a:lnTo>
                    <a:lnTo>
                      <a:pt x="336" y="762"/>
                    </a:lnTo>
                    <a:lnTo>
                      <a:pt x="300" y="734"/>
                    </a:lnTo>
                    <a:lnTo>
                      <a:pt x="264" y="694"/>
                    </a:lnTo>
                    <a:lnTo>
                      <a:pt x="247" y="666"/>
                    </a:lnTo>
                    <a:lnTo>
                      <a:pt x="231" y="640"/>
                    </a:lnTo>
                    <a:lnTo>
                      <a:pt x="177" y="600"/>
                    </a:lnTo>
                    <a:lnTo>
                      <a:pt x="159" y="574"/>
                    </a:lnTo>
                    <a:lnTo>
                      <a:pt x="159" y="561"/>
                    </a:lnTo>
                    <a:lnTo>
                      <a:pt x="123" y="507"/>
                    </a:lnTo>
                    <a:lnTo>
                      <a:pt x="105" y="480"/>
                    </a:lnTo>
                    <a:lnTo>
                      <a:pt x="87" y="467"/>
                    </a:lnTo>
                    <a:lnTo>
                      <a:pt x="69" y="414"/>
                    </a:lnTo>
                    <a:lnTo>
                      <a:pt x="51" y="386"/>
                    </a:lnTo>
                    <a:lnTo>
                      <a:pt x="51" y="373"/>
                    </a:lnTo>
                    <a:lnTo>
                      <a:pt x="35" y="319"/>
                    </a:lnTo>
                    <a:lnTo>
                      <a:pt x="17" y="294"/>
                    </a:lnTo>
                    <a:lnTo>
                      <a:pt x="17" y="268"/>
                    </a:lnTo>
                    <a:lnTo>
                      <a:pt x="0" y="227"/>
                    </a:lnTo>
                    <a:lnTo>
                      <a:pt x="0" y="201"/>
                    </a:lnTo>
                    <a:lnTo>
                      <a:pt x="0" y="173"/>
                    </a:lnTo>
                    <a:lnTo>
                      <a:pt x="0" y="135"/>
                    </a:lnTo>
                    <a:lnTo>
                      <a:pt x="0" y="108"/>
                    </a:lnTo>
                    <a:lnTo>
                      <a:pt x="0" y="80"/>
                    </a:lnTo>
                    <a:lnTo>
                      <a:pt x="0" y="26"/>
                    </a:lnTo>
                    <a:lnTo>
                      <a:pt x="0" y="0"/>
                    </a:lnTo>
                    <a:lnTo>
                      <a:pt x="2855" y="108"/>
                    </a:lnTo>
                    <a:lnTo>
                      <a:pt x="656" y="100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8" name="Freeform 234"/>
              <p:cNvSpPr>
                <a:spLocks/>
              </p:cNvSpPr>
              <p:nvPr/>
            </p:nvSpPr>
            <p:spPr bwMode="auto">
              <a:xfrm>
                <a:off x="2731" y="1203"/>
                <a:ext cx="426" cy="872"/>
              </a:xfrm>
              <a:custGeom>
                <a:avLst/>
                <a:gdLst>
                  <a:gd name="T0" fmla="*/ 844 w 852"/>
                  <a:gd name="T1" fmla="*/ 1277 h 1744"/>
                  <a:gd name="T2" fmla="*/ 0 w 852"/>
                  <a:gd name="T3" fmla="*/ 0 h 1744"/>
                  <a:gd name="T4" fmla="*/ 8 w 852"/>
                  <a:gd name="T5" fmla="*/ 467 h 1744"/>
                  <a:gd name="T6" fmla="*/ 852 w 852"/>
                  <a:gd name="T7" fmla="*/ 1744 h 1744"/>
                  <a:gd name="T8" fmla="*/ 844 w 852"/>
                  <a:gd name="T9" fmla="*/ 1277 h 1744"/>
                </a:gdLst>
                <a:ahLst/>
                <a:cxnLst>
                  <a:cxn ang="0">
                    <a:pos x="T0" y="T1"/>
                  </a:cxn>
                  <a:cxn ang="0">
                    <a:pos x="T2" y="T3"/>
                  </a:cxn>
                  <a:cxn ang="0">
                    <a:pos x="T4" y="T5"/>
                  </a:cxn>
                  <a:cxn ang="0">
                    <a:pos x="T6" y="T7"/>
                  </a:cxn>
                  <a:cxn ang="0">
                    <a:pos x="T8" y="T9"/>
                  </a:cxn>
                </a:cxnLst>
                <a:rect l="0" t="0" r="r" b="b"/>
                <a:pathLst>
                  <a:path w="852" h="1744">
                    <a:moveTo>
                      <a:pt x="844" y="1277"/>
                    </a:moveTo>
                    <a:lnTo>
                      <a:pt x="0" y="0"/>
                    </a:lnTo>
                    <a:lnTo>
                      <a:pt x="8" y="467"/>
                    </a:lnTo>
                    <a:lnTo>
                      <a:pt x="852" y="1744"/>
                    </a:lnTo>
                    <a:lnTo>
                      <a:pt x="844" y="1277"/>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79" name="Freeform 235"/>
              <p:cNvSpPr>
                <a:spLocks/>
              </p:cNvSpPr>
              <p:nvPr/>
            </p:nvSpPr>
            <p:spPr bwMode="auto">
              <a:xfrm>
                <a:off x="3153" y="1183"/>
                <a:ext cx="380" cy="892"/>
              </a:xfrm>
              <a:custGeom>
                <a:avLst/>
                <a:gdLst>
                  <a:gd name="T0" fmla="*/ 0 w 761"/>
                  <a:gd name="T1" fmla="*/ 1318 h 1785"/>
                  <a:gd name="T2" fmla="*/ 752 w 761"/>
                  <a:gd name="T3" fmla="*/ 0 h 1785"/>
                  <a:gd name="T4" fmla="*/ 761 w 761"/>
                  <a:gd name="T5" fmla="*/ 466 h 1785"/>
                  <a:gd name="T6" fmla="*/ 8 w 761"/>
                  <a:gd name="T7" fmla="*/ 1785 h 1785"/>
                  <a:gd name="T8" fmla="*/ 0 w 761"/>
                  <a:gd name="T9" fmla="*/ 1318 h 1785"/>
                </a:gdLst>
                <a:ahLst/>
                <a:cxnLst>
                  <a:cxn ang="0">
                    <a:pos x="T0" y="T1"/>
                  </a:cxn>
                  <a:cxn ang="0">
                    <a:pos x="T2" y="T3"/>
                  </a:cxn>
                  <a:cxn ang="0">
                    <a:pos x="T4" y="T5"/>
                  </a:cxn>
                  <a:cxn ang="0">
                    <a:pos x="T6" y="T7"/>
                  </a:cxn>
                  <a:cxn ang="0">
                    <a:pos x="T8" y="T9"/>
                  </a:cxn>
                </a:cxnLst>
                <a:rect l="0" t="0" r="r" b="b"/>
                <a:pathLst>
                  <a:path w="761" h="1785">
                    <a:moveTo>
                      <a:pt x="0" y="1318"/>
                    </a:moveTo>
                    <a:lnTo>
                      <a:pt x="752" y="0"/>
                    </a:lnTo>
                    <a:lnTo>
                      <a:pt x="761" y="466"/>
                    </a:lnTo>
                    <a:lnTo>
                      <a:pt x="8" y="1785"/>
                    </a:lnTo>
                    <a:lnTo>
                      <a:pt x="0" y="1318"/>
                    </a:lnTo>
                    <a:close/>
                  </a:path>
                </a:pathLst>
              </a:custGeom>
              <a:solidFill>
                <a:srgbClr val="80804D"/>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0" name="Freeform 236"/>
              <p:cNvSpPr>
                <a:spLocks/>
              </p:cNvSpPr>
              <p:nvPr/>
            </p:nvSpPr>
            <p:spPr bwMode="auto">
              <a:xfrm>
                <a:off x="2731" y="1146"/>
                <a:ext cx="798" cy="696"/>
              </a:xfrm>
              <a:custGeom>
                <a:avLst/>
                <a:gdLst>
                  <a:gd name="T0" fmla="*/ 0 w 1596"/>
                  <a:gd name="T1" fmla="*/ 100 h 1391"/>
                  <a:gd name="T2" fmla="*/ 28 w 1596"/>
                  <a:gd name="T3" fmla="*/ 87 h 1391"/>
                  <a:gd name="T4" fmla="*/ 119 w 1596"/>
                  <a:gd name="T5" fmla="*/ 70 h 1391"/>
                  <a:gd name="T6" fmla="*/ 149 w 1596"/>
                  <a:gd name="T7" fmla="*/ 70 h 1391"/>
                  <a:gd name="T8" fmla="*/ 193 w 1596"/>
                  <a:gd name="T9" fmla="*/ 56 h 1391"/>
                  <a:gd name="T10" fmla="*/ 281 w 1596"/>
                  <a:gd name="T11" fmla="*/ 41 h 1391"/>
                  <a:gd name="T12" fmla="*/ 312 w 1596"/>
                  <a:gd name="T13" fmla="*/ 41 h 1391"/>
                  <a:gd name="T14" fmla="*/ 358 w 1596"/>
                  <a:gd name="T15" fmla="*/ 39 h 1391"/>
                  <a:gd name="T16" fmla="*/ 401 w 1596"/>
                  <a:gd name="T17" fmla="*/ 26 h 1391"/>
                  <a:gd name="T18" fmla="*/ 476 w 1596"/>
                  <a:gd name="T19" fmla="*/ 24 h 1391"/>
                  <a:gd name="T20" fmla="*/ 522 w 1596"/>
                  <a:gd name="T21" fmla="*/ 23 h 1391"/>
                  <a:gd name="T22" fmla="*/ 566 w 1596"/>
                  <a:gd name="T23" fmla="*/ 10 h 1391"/>
                  <a:gd name="T24" fmla="*/ 654 w 1596"/>
                  <a:gd name="T25" fmla="*/ 8 h 1391"/>
                  <a:gd name="T26" fmla="*/ 685 w 1596"/>
                  <a:gd name="T27" fmla="*/ 6 h 1391"/>
                  <a:gd name="T28" fmla="*/ 730 w 1596"/>
                  <a:gd name="T29" fmla="*/ 6 h 1391"/>
                  <a:gd name="T30" fmla="*/ 819 w 1596"/>
                  <a:gd name="T31" fmla="*/ 5 h 1391"/>
                  <a:gd name="T32" fmla="*/ 864 w 1596"/>
                  <a:gd name="T33" fmla="*/ 3 h 1391"/>
                  <a:gd name="T34" fmla="*/ 895 w 1596"/>
                  <a:gd name="T35" fmla="*/ 3 h 1391"/>
                  <a:gd name="T36" fmla="*/ 939 w 1596"/>
                  <a:gd name="T37" fmla="*/ 1 h 1391"/>
                  <a:gd name="T38" fmla="*/ 1027 w 1596"/>
                  <a:gd name="T39" fmla="*/ 0 h 1391"/>
                  <a:gd name="T40" fmla="*/ 1073 w 1596"/>
                  <a:gd name="T41" fmla="*/ 0 h 1391"/>
                  <a:gd name="T42" fmla="*/ 1104 w 1596"/>
                  <a:gd name="T43" fmla="*/ 13 h 1391"/>
                  <a:gd name="T44" fmla="*/ 1192 w 1596"/>
                  <a:gd name="T45" fmla="*/ 11 h 1391"/>
                  <a:gd name="T46" fmla="*/ 1237 w 1596"/>
                  <a:gd name="T47" fmla="*/ 10 h 1391"/>
                  <a:gd name="T48" fmla="*/ 1268 w 1596"/>
                  <a:gd name="T49" fmla="*/ 23 h 1391"/>
                  <a:gd name="T50" fmla="*/ 1358 w 1596"/>
                  <a:gd name="T51" fmla="*/ 21 h 1391"/>
                  <a:gd name="T52" fmla="*/ 1402 w 1596"/>
                  <a:gd name="T53" fmla="*/ 34 h 1391"/>
                  <a:gd name="T54" fmla="*/ 1431 w 1596"/>
                  <a:gd name="T55" fmla="*/ 34 h 1391"/>
                  <a:gd name="T56" fmla="*/ 1477 w 1596"/>
                  <a:gd name="T57" fmla="*/ 46 h 1391"/>
                  <a:gd name="T58" fmla="*/ 1569 w 1596"/>
                  <a:gd name="T59" fmla="*/ 57 h 1391"/>
                  <a:gd name="T60" fmla="*/ 1596 w 1596"/>
                  <a:gd name="T61" fmla="*/ 57 h 1391"/>
                  <a:gd name="T62" fmla="*/ 844 w 1596"/>
                  <a:gd name="T63" fmla="*/ 1391 h 1391"/>
                  <a:gd name="T64" fmla="*/ 0 w 1596"/>
                  <a:gd name="T65" fmla="*/ 10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6" h="1391">
                    <a:moveTo>
                      <a:pt x="0" y="100"/>
                    </a:moveTo>
                    <a:lnTo>
                      <a:pt x="28" y="87"/>
                    </a:lnTo>
                    <a:lnTo>
                      <a:pt x="119" y="70"/>
                    </a:lnTo>
                    <a:lnTo>
                      <a:pt x="149" y="70"/>
                    </a:lnTo>
                    <a:lnTo>
                      <a:pt x="193" y="56"/>
                    </a:lnTo>
                    <a:lnTo>
                      <a:pt x="281" y="41"/>
                    </a:lnTo>
                    <a:lnTo>
                      <a:pt x="312" y="41"/>
                    </a:lnTo>
                    <a:lnTo>
                      <a:pt x="358" y="39"/>
                    </a:lnTo>
                    <a:lnTo>
                      <a:pt x="401" y="26"/>
                    </a:lnTo>
                    <a:lnTo>
                      <a:pt x="476" y="24"/>
                    </a:lnTo>
                    <a:lnTo>
                      <a:pt x="522" y="23"/>
                    </a:lnTo>
                    <a:lnTo>
                      <a:pt x="566" y="10"/>
                    </a:lnTo>
                    <a:lnTo>
                      <a:pt x="654" y="8"/>
                    </a:lnTo>
                    <a:lnTo>
                      <a:pt x="685" y="6"/>
                    </a:lnTo>
                    <a:lnTo>
                      <a:pt x="730" y="6"/>
                    </a:lnTo>
                    <a:lnTo>
                      <a:pt x="819" y="5"/>
                    </a:lnTo>
                    <a:lnTo>
                      <a:pt x="864" y="3"/>
                    </a:lnTo>
                    <a:lnTo>
                      <a:pt x="895" y="3"/>
                    </a:lnTo>
                    <a:lnTo>
                      <a:pt x="939" y="1"/>
                    </a:lnTo>
                    <a:lnTo>
                      <a:pt x="1027" y="0"/>
                    </a:lnTo>
                    <a:lnTo>
                      <a:pt x="1073" y="0"/>
                    </a:lnTo>
                    <a:lnTo>
                      <a:pt x="1104" y="13"/>
                    </a:lnTo>
                    <a:lnTo>
                      <a:pt x="1192" y="11"/>
                    </a:lnTo>
                    <a:lnTo>
                      <a:pt x="1237" y="10"/>
                    </a:lnTo>
                    <a:lnTo>
                      <a:pt x="1268" y="23"/>
                    </a:lnTo>
                    <a:lnTo>
                      <a:pt x="1358" y="21"/>
                    </a:lnTo>
                    <a:lnTo>
                      <a:pt x="1402" y="34"/>
                    </a:lnTo>
                    <a:lnTo>
                      <a:pt x="1431" y="34"/>
                    </a:lnTo>
                    <a:lnTo>
                      <a:pt x="1477" y="46"/>
                    </a:lnTo>
                    <a:lnTo>
                      <a:pt x="1569" y="57"/>
                    </a:lnTo>
                    <a:lnTo>
                      <a:pt x="1596" y="57"/>
                    </a:lnTo>
                    <a:lnTo>
                      <a:pt x="844" y="1391"/>
                    </a:lnTo>
                    <a:lnTo>
                      <a:pt x="0" y="100"/>
                    </a:lnTo>
                    <a:close/>
                  </a:path>
                </a:pathLst>
              </a:custGeom>
              <a:solidFill>
                <a:srgbClr val="FFFF99"/>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1" name="Freeform 237"/>
              <p:cNvSpPr>
                <a:spLocks/>
              </p:cNvSpPr>
              <p:nvPr/>
            </p:nvSpPr>
            <p:spPr bwMode="auto">
              <a:xfrm>
                <a:off x="3174" y="1611"/>
                <a:ext cx="1134" cy="481"/>
              </a:xfrm>
              <a:custGeom>
                <a:avLst/>
                <a:gdLst>
                  <a:gd name="T0" fmla="*/ 0 w 2268"/>
                  <a:gd name="T1" fmla="*/ 495 h 963"/>
                  <a:gd name="T2" fmla="*/ 2260 w 2268"/>
                  <a:gd name="T3" fmla="*/ 0 h 963"/>
                  <a:gd name="T4" fmla="*/ 2268 w 2268"/>
                  <a:gd name="T5" fmla="*/ 467 h 963"/>
                  <a:gd name="T6" fmla="*/ 8 w 2268"/>
                  <a:gd name="T7" fmla="*/ 963 h 963"/>
                  <a:gd name="T8" fmla="*/ 0 w 2268"/>
                  <a:gd name="T9" fmla="*/ 495 h 963"/>
                </a:gdLst>
                <a:ahLst/>
                <a:cxnLst>
                  <a:cxn ang="0">
                    <a:pos x="T0" y="T1"/>
                  </a:cxn>
                  <a:cxn ang="0">
                    <a:pos x="T2" y="T3"/>
                  </a:cxn>
                  <a:cxn ang="0">
                    <a:pos x="T4" y="T5"/>
                  </a:cxn>
                  <a:cxn ang="0">
                    <a:pos x="T6" y="T7"/>
                  </a:cxn>
                  <a:cxn ang="0">
                    <a:pos x="T8" y="T9"/>
                  </a:cxn>
                </a:cxnLst>
                <a:rect l="0" t="0" r="r" b="b"/>
                <a:pathLst>
                  <a:path w="2268" h="963">
                    <a:moveTo>
                      <a:pt x="0" y="495"/>
                    </a:moveTo>
                    <a:lnTo>
                      <a:pt x="2260" y="0"/>
                    </a:lnTo>
                    <a:lnTo>
                      <a:pt x="2268" y="467"/>
                    </a:lnTo>
                    <a:lnTo>
                      <a:pt x="8" y="963"/>
                    </a:lnTo>
                    <a:lnTo>
                      <a:pt x="0" y="495"/>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2" name="Freeform 238"/>
              <p:cNvSpPr>
                <a:spLocks/>
              </p:cNvSpPr>
              <p:nvPr/>
            </p:nvSpPr>
            <p:spPr bwMode="auto">
              <a:xfrm>
                <a:off x="3174" y="1192"/>
                <a:ext cx="1130" cy="667"/>
              </a:xfrm>
              <a:custGeom>
                <a:avLst/>
                <a:gdLst>
                  <a:gd name="T0" fmla="*/ 752 w 2260"/>
                  <a:gd name="T1" fmla="*/ 0 h 1334"/>
                  <a:gd name="T2" fmla="*/ 798 w 2260"/>
                  <a:gd name="T3" fmla="*/ 13 h 1334"/>
                  <a:gd name="T4" fmla="*/ 873 w 2260"/>
                  <a:gd name="T5" fmla="*/ 25 h 1334"/>
                  <a:gd name="T6" fmla="*/ 917 w 2260"/>
                  <a:gd name="T7" fmla="*/ 38 h 1334"/>
                  <a:gd name="T8" fmla="*/ 948 w 2260"/>
                  <a:gd name="T9" fmla="*/ 51 h 1334"/>
                  <a:gd name="T10" fmla="*/ 1023 w 2260"/>
                  <a:gd name="T11" fmla="*/ 63 h 1334"/>
                  <a:gd name="T12" fmla="*/ 1069 w 2260"/>
                  <a:gd name="T13" fmla="*/ 74 h 1334"/>
                  <a:gd name="T14" fmla="*/ 1097 w 2260"/>
                  <a:gd name="T15" fmla="*/ 86 h 1334"/>
                  <a:gd name="T16" fmla="*/ 1172 w 2260"/>
                  <a:gd name="T17" fmla="*/ 112 h 1334"/>
                  <a:gd name="T18" fmla="*/ 1218 w 2260"/>
                  <a:gd name="T19" fmla="*/ 125 h 1334"/>
                  <a:gd name="T20" fmla="*/ 1249 w 2260"/>
                  <a:gd name="T21" fmla="*/ 138 h 1334"/>
                  <a:gd name="T22" fmla="*/ 1323 w 2260"/>
                  <a:gd name="T23" fmla="*/ 163 h 1334"/>
                  <a:gd name="T24" fmla="*/ 1354 w 2260"/>
                  <a:gd name="T25" fmla="*/ 176 h 1334"/>
                  <a:gd name="T26" fmla="*/ 1383 w 2260"/>
                  <a:gd name="T27" fmla="*/ 189 h 1334"/>
                  <a:gd name="T28" fmla="*/ 1459 w 2260"/>
                  <a:gd name="T29" fmla="*/ 214 h 1334"/>
                  <a:gd name="T30" fmla="*/ 1488 w 2260"/>
                  <a:gd name="T31" fmla="*/ 226 h 1334"/>
                  <a:gd name="T32" fmla="*/ 1517 w 2260"/>
                  <a:gd name="T33" fmla="*/ 239 h 1334"/>
                  <a:gd name="T34" fmla="*/ 1580 w 2260"/>
                  <a:gd name="T35" fmla="*/ 265 h 1334"/>
                  <a:gd name="T36" fmla="*/ 1625 w 2260"/>
                  <a:gd name="T37" fmla="*/ 291 h 1334"/>
                  <a:gd name="T38" fmla="*/ 1655 w 2260"/>
                  <a:gd name="T39" fmla="*/ 303 h 1334"/>
                  <a:gd name="T40" fmla="*/ 1714 w 2260"/>
                  <a:gd name="T41" fmla="*/ 342 h 1334"/>
                  <a:gd name="T42" fmla="*/ 1730 w 2260"/>
                  <a:gd name="T43" fmla="*/ 355 h 1334"/>
                  <a:gd name="T44" fmla="*/ 1759 w 2260"/>
                  <a:gd name="T45" fmla="*/ 369 h 1334"/>
                  <a:gd name="T46" fmla="*/ 1822 w 2260"/>
                  <a:gd name="T47" fmla="*/ 406 h 1334"/>
                  <a:gd name="T48" fmla="*/ 1851 w 2260"/>
                  <a:gd name="T49" fmla="*/ 420 h 1334"/>
                  <a:gd name="T50" fmla="*/ 1880 w 2260"/>
                  <a:gd name="T51" fmla="*/ 446 h 1334"/>
                  <a:gd name="T52" fmla="*/ 1926 w 2260"/>
                  <a:gd name="T53" fmla="*/ 485 h 1334"/>
                  <a:gd name="T54" fmla="*/ 1956 w 2260"/>
                  <a:gd name="T55" fmla="*/ 499 h 1334"/>
                  <a:gd name="T56" fmla="*/ 1972 w 2260"/>
                  <a:gd name="T57" fmla="*/ 525 h 1334"/>
                  <a:gd name="T58" fmla="*/ 2018 w 2260"/>
                  <a:gd name="T59" fmla="*/ 563 h 1334"/>
                  <a:gd name="T60" fmla="*/ 2049 w 2260"/>
                  <a:gd name="T61" fmla="*/ 576 h 1334"/>
                  <a:gd name="T62" fmla="*/ 2062 w 2260"/>
                  <a:gd name="T63" fmla="*/ 602 h 1334"/>
                  <a:gd name="T64" fmla="*/ 2108 w 2260"/>
                  <a:gd name="T65" fmla="*/ 642 h 1334"/>
                  <a:gd name="T66" fmla="*/ 2123 w 2260"/>
                  <a:gd name="T67" fmla="*/ 668 h 1334"/>
                  <a:gd name="T68" fmla="*/ 2139 w 2260"/>
                  <a:gd name="T69" fmla="*/ 681 h 1334"/>
                  <a:gd name="T70" fmla="*/ 2185 w 2260"/>
                  <a:gd name="T71" fmla="*/ 719 h 1334"/>
                  <a:gd name="T72" fmla="*/ 2199 w 2260"/>
                  <a:gd name="T73" fmla="*/ 745 h 1334"/>
                  <a:gd name="T74" fmla="*/ 2216 w 2260"/>
                  <a:gd name="T75" fmla="*/ 773 h 1334"/>
                  <a:gd name="T76" fmla="*/ 2247 w 2260"/>
                  <a:gd name="T77" fmla="*/ 813 h 1334"/>
                  <a:gd name="T78" fmla="*/ 2260 w 2260"/>
                  <a:gd name="T79" fmla="*/ 839 h 1334"/>
                  <a:gd name="T80" fmla="*/ 0 w 2260"/>
                  <a:gd name="T81" fmla="*/ 1334 h 1334"/>
                  <a:gd name="T82" fmla="*/ 752 w 2260"/>
                  <a:gd name="T83"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0" h="1334">
                    <a:moveTo>
                      <a:pt x="752" y="0"/>
                    </a:moveTo>
                    <a:lnTo>
                      <a:pt x="798" y="13"/>
                    </a:lnTo>
                    <a:lnTo>
                      <a:pt x="873" y="25"/>
                    </a:lnTo>
                    <a:lnTo>
                      <a:pt x="917" y="38"/>
                    </a:lnTo>
                    <a:lnTo>
                      <a:pt x="948" y="51"/>
                    </a:lnTo>
                    <a:lnTo>
                      <a:pt x="1023" y="63"/>
                    </a:lnTo>
                    <a:lnTo>
                      <a:pt x="1069" y="74"/>
                    </a:lnTo>
                    <a:lnTo>
                      <a:pt x="1097" y="86"/>
                    </a:lnTo>
                    <a:lnTo>
                      <a:pt x="1172" y="112"/>
                    </a:lnTo>
                    <a:lnTo>
                      <a:pt x="1218" y="125"/>
                    </a:lnTo>
                    <a:lnTo>
                      <a:pt x="1249" y="138"/>
                    </a:lnTo>
                    <a:lnTo>
                      <a:pt x="1323" y="163"/>
                    </a:lnTo>
                    <a:lnTo>
                      <a:pt x="1354" y="176"/>
                    </a:lnTo>
                    <a:lnTo>
                      <a:pt x="1383" y="189"/>
                    </a:lnTo>
                    <a:lnTo>
                      <a:pt x="1459" y="214"/>
                    </a:lnTo>
                    <a:lnTo>
                      <a:pt x="1488" y="226"/>
                    </a:lnTo>
                    <a:lnTo>
                      <a:pt x="1517" y="239"/>
                    </a:lnTo>
                    <a:lnTo>
                      <a:pt x="1580" y="265"/>
                    </a:lnTo>
                    <a:lnTo>
                      <a:pt x="1625" y="291"/>
                    </a:lnTo>
                    <a:lnTo>
                      <a:pt x="1655" y="303"/>
                    </a:lnTo>
                    <a:lnTo>
                      <a:pt x="1714" y="342"/>
                    </a:lnTo>
                    <a:lnTo>
                      <a:pt x="1730" y="355"/>
                    </a:lnTo>
                    <a:lnTo>
                      <a:pt x="1759" y="369"/>
                    </a:lnTo>
                    <a:lnTo>
                      <a:pt x="1822" y="406"/>
                    </a:lnTo>
                    <a:lnTo>
                      <a:pt x="1851" y="420"/>
                    </a:lnTo>
                    <a:lnTo>
                      <a:pt x="1880" y="446"/>
                    </a:lnTo>
                    <a:lnTo>
                      <a:pt x="1926" y="485"/>
                    </a:lnTo>
                    <a:lnTo>
                      <a:pt x="1956" y="499"/>
                    </a:lnTo>
                    <a:lnTo>
                      <a:pt x="1972" y="525"/>
                    </a:lnTo>
                    <a:lnTo>
                      <a:pt x="2018" y="563"/>
                    </a:lnTo>
                    <a:lnTo>
                      <a:pt x="2049" y="576"/>
                    </a:lnTo>
                    <a:lnTo>
                      <a:pt x="2062" y="602"/>
                    </a:lnTo>
                    <a:lnTo>
                      <a:pt x="2108" y="642"/>
                    </a:lnTo>
                    <a:lnTo>
                      <a:pt x="2123" y="668"/>
                    </a:lnTo>
                    <a:lnTo>
                      <a:pt x="2139" y="681"/>
                    </a:lnTo>
                    <a:lnTo>
                      <a:pt x="2185" y="719"/>
                    </a:lnTo>
                    <a:lnTo>
                      <a:pt x="2199" y="745"/>
                    </a:lnTo>
                    <a:lnTo>
                      <a:pt x="2216" y="773"/>
                    </a:lnTo>
                    <a:lnTo>
                      <a:pt x="2247" y="813"/>
                    </a:lnTo>
                    <a:lnTo>
                      <a:pt x="2260" y="839"/>
                    </a:lnTo>
                    <a:lnTo>
                      <a:pt x="0" y="1334"/>
                    </a:lnTo>
                    <a:lnTo>
                      <a:pt x="752" y="0"/>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3" name="Freeform 239"/>
              <p:cNvSpPr>
                <a:spLocks/>
              </p:cNvSpPr>
              <p:nvPr/>
            </p:nvSpPr>
            <p:spPr bwMode="auto">
              <a:xfrm>
                <a:off x="3210" y="1651"/>
                <a:ext cx="1156" cy="442"/>
              </a:xfrm>
              <a:custGeom>
                <a:avLst/>
                <a:gdLst>
                  <a:gd name="T0" fmla="*/ 0 w 2312"/>
                  <a:gd name="T1" fmla="*/ 416 h 883"/>
                  <a:gd name="T2" fmla="*/ 2304 w 2312"/>
                  <a:gd name="T3" fmla="*/ 0 h 883"/>
                  <a:gd name="T4" fmla="*/ 2312 w 2312"/>
                  <a:gd name="T5" fmla="*/ 467 h 883"/>
                  <a:gd name="T6" fmla="*/ 8 w 2312"/>
                  <a:gd name="T7" fmla="*/ 883 h 883"/>
                  <a:gd name="T8" fmla="*/ 0 w 2312"/>
                  <a:gd name="T9" fmla="*/ 416 h 883"/>
                </a:gdLst>
                <a:ahLst/>
                <a:cxnLst>
                  <a:cxn ang="0">
                    <a:pos x="T0" y="T1"/>
                  </a:cxn>
                  <a:cxn ang="0">
                    <a:pos x="T2" y="T3"/>
                  </a:cxn>
                  <a:cxn ang="0">
                    <a:pos x="T4" y="T5"/>
                  </a:cxn>
                  <a:cxn ang="0">
                    <a:pos x="T6" y="T7"/>
                  </a:cxn>
                  <a:cxn ang="0">
                    <a:pos x="T8" y="T9"/>
                  </a:cxn>
                </a:cxnLst>
                <a:rect l="0" t="0" r="r" b="b"/>
                <a:pathLst>
                  <a:path w="2312" h="883">
                    <a:moveTo>
                      <a:pt x="0" y="416"/>
                    </a:moveTo>
                    <a:lnTo>
                      <a:pt x="2304" y="0"/>
                    </a:lnTo>
                    <a:lnTo>
                      <a:pt x="2312" y="467"/>
                    </a:lnTo>
                    <a:lnTo>
                      <a:pt x="8" y="883"/>
                    </a:lnTo>
                    <a:lnTo>
                      <a:pt x="0" y="416"/>
                    </a:lnTo>
                    <a:close/>
                  </a:path>
                </a:pathLst>
              </a:custGeom>
              <a:solidFill>
                <a:srgbClr val="6680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4" name="Freeform 240"/>
              <p:cNvSpPr>
                <a:spLocks/>
              </p:cNvSpPr>
              <p:nvPr/>
            </p:nvSpPr>
            <p:spPr bwMode="auto">
              <a:xfrm>
                <a:off x="3210" y="1613"/>
                <a:ext cx="1152" cy="246"/>
              </a:xfrm>
              <a:custGeom>
                <a:avLst/>
                <a:gdLst>
                  <a:gd name="T0" fmla="*/ 2260 w 2304"/>
                  <a:gd name="T1" fmla="*/ 0 h 494"/>
                  <a:gd name="T2" fmla="*/ 2275 w 2304"/>
                  <a:gd name="T3" fmla="*/ 27 h 494"/>
                  <a:gd name="T4" fmla="*/ 2291 w 2304"/>
                  <a:gd name="T5" fmla="*/ 40 h 494"/>
                  <a:gd name="T6" fmla="*/ 2304 w 2304"/>
                  <a:gd name="T7" fmla="*/ 65 h 494"/>
                  <a:gd name="T8" fmla="*/ 0 w 2304"/>
                  <a:gd name="T9" fmla="*/ 494 h 494"/>
                  <a:gd name="T10" fmla="*/ 2260 w 2304"/>
                  <a:gd name="T11" fmla="*/ 0 h 494"/>
                </a:gdLst>
                <a:ahLst/>
                <a:cxnLst>
                  <a:cxn ang="0">
                    <a:pos x="T0" y="T1"/>
                  </a:cxn>
                  <a:cxn ang="0">
                    <a:pos x="T2" y="T3"/>
                  </a:cxn>
                  <a:cxn ang="0">
                    <a:pos x="T4" y="T5"/>
                  </a:cxn>
                  <a:cxn ang="0">
                    <a:pos x="T6" y="T7"/>
                  </a:cxn>
                  <a:cxn ang="0">
                    <a:pos x="T8" y="T9"/>
                  </a:cxn>
                  <a:cxn ang="0">
                    <a:pos x="T10" y="T11"/>
                  </a:cxn>
                </a:cxnLst>
                <a:rect l="0" t="0" r="r" b="b"/>
                <a:pathLst>
                  <a:path w="2304" h="494">
                    <a:moveTo>
                      <a:pt x="2260" y="0"/>
                    </a:moveTo>
                    <a:lnTo>
                      <a:pt x="2275" y="27"/>
                    </a:lnTo>
                    <a:lnTo>
                      <a:pt x="2291" y="40"/>
                    </a:lnTo>
                    <a:lnTo>
                      <a:pt x="2304" y="65"/>
                    </a:lnTo>
                    <a:lnTo>
                      <a:pt x="0" y="494"/>
                    </a:lnTo>
                    <a:lnTo>
                      <a:pt x="2260" y="0"/>
                    </a:lnTo>
                    <a:close/>
                  </a:path>
                </a:pathLst>
              </a:custGeom>
              <a:solidFill>
                <a:srgbClr val="CCFF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5" name="Freeform 241"/>
              <p:cNvSpPr>
                <a:spLocks/>
              </p:cNvSpPr>
              <p:nvPr/>
            </p:nvSpPr>
            <p:spPr bwMode="auto">
              <a:xfrm>
                <a:off x="3434" y="1883"/>
                <a:ext cx="948" cy="924"/>
              </a:xfrm>
              <a:custGeom>
                <a:avLst/>
                <a:gdLst>
                  <a:gd name="T0" fmla="*/ 1886 w 1895"/>
                  <a:gd name="T1" fmla="*/ 28 h 1849"/>
                  <a:gd name="T2" fmla="*/ 1872 w 1895"/>
                  <a:gd name="T3" fmla="*/ 95 h 1849"/>
                  <a:gd name="T4" fmla="*/ 1872 w 1895"/>
                  <a:gd name="T5" fmla="*/ 161 h 1849"/>
                  <a:gd name="T6" fmla="*/ 1859 w 1895"/>
                  <a:gd name="T7" fmla="*/ 216 h 1849"/>
                  <a:gd name="T8" fmla="*/ 1832 w 1895"/>
                  <a:gd name="T9" fmla="*/ 283 h 1849"/>
                  <a:gd name="T10" fmla="*/ 1818 w 1895"/>
                  <a:gd name="T11" fmla="*/ 336 h 1849"/>
                  <a:gd name="T12" fmla="*/ 1789 w 1895"/>
                  <a:gd name="T13" fmla="*/ 403 h 1849"/>
                  <a:gd name="T14" fmla="*/ 1745 w 1895"/>
                  <a:gd name="T15" fmla="*/ 469 h 1849"/>
                  <a:gd name="T16" fmla="*/ 1715 w 1895"/>
                  <a:gd name="T17" fmla="*/ 525 h 1849"/>
                  <a:gd name="T18" fmla="*/ 1671 w 1895"/>
                  <a:gd name="T19" fmla="*/ 592 h 1849"/>
                  <a:gd name="T20" fmla="*/ 1629 w 1895"/>
                  <a:gd name="T21" fmla="*/ 632 h 1849"/>
                  <a:gd name="T22" fmla="*/ 1570 w 1895"/>
                  <a:gd name="T23" fmla="*/ 701 h 1849"/>
                  <a:gd name="T24" fmla="*/ 1511 w 1895"/>
                  <a:gd name="T25" fmla="*/ 755 h 1849"/>
                  <a:gd name="T26" fmla="*/ 1468 w 1895"/>
                  <a:gd name="T27" fmla="*/ 795 h 1849"/>
                  <a:gd name="T28" fmla="*/ 1395 w 1895"/>
                  <a:gd name="T29" fmla="*/ 864 h 1849"/>
                  <a:gd name="T30" fmla="*/ 1334 w 1895"/>
                  <a:gd name="T31" fmla="*/ 905 h 1849"/>
                  <a:gd name="T32" fmla="*/ 1248 w 1895"/>
                  <a:gd name="T33" fmla="*/ 959 h 1849"/>
                  <a:gd name="T34" fmla="*/ 1172 w 1895"/>
                  <a:gd name="T35" fmla="*/ 1013 h 1849"/>
                  <a:gd name="T36" fmla="*/ 1097 w 1895"/>
                  <a:gd name="T37" fmla="*/ 1041 h 1849"/>
                  <a:gd name="T38" fmla="*/ 1010 w 1895"/>
                  <a:gd name="T39" fmla="*/ 1097 h 1849"/>
                  <a:gd name="T40" fmla="*/ 950 w 1895"/>
                  <a:gd name="T41" fmla="*/ 1124 h 1849"/>
                  <a:gd name="T42" fmla="*/ 847 w 1895"/>
                  <a:gd name="T43" fmla="*/ 1166 h 1849"/>
                  <a:gd name="T44" fmla="*/ 742 w 1895"/>
                  <a:gd name="T45" fmla="*/ 1209 h 1849"/>
                  <a:gd name="T46" fmla="*/ 670 w 1895"/>
                  <a:gd name="T47" fmla="*/ 1237 h 1849"/>
                  <a:gd name="T48" fmla="*/ 549 w 1895"/>
                  <a:gd name="T49" fmla="*/ 1267 h 1849"/>
                  <a:gd name="T50" fmla="*/ 477 w 1895"/>
                  <a:gd name="T51" fmla="*/ 1295 h 1849"/>
                  <a:gd name="T52" fmla="*/ 356 w 1895"/>
                  <a:gd name="T53" fmla="*/ 1321 h 1849"/>
                  <a:gd name="T54" fmla="*/ 253 w 1895"/>
                  <a:gd name="T55" fmla="*/ 1351 h 1849"/>
                  <a:gd name="T56" fmla="*/ 163 w 1895"/>
                  <a:gd name="T57" fmla="*/ 1365 h 1849"/>
                  <a:gd name="T58" fmla="*/ 45 w 1895"/>
                  <a:gd name="T59" fmla="*/ 1382 h 1849"/>
                  <a:gd name="T60" fmla="*/ 8 w 1895"/>
                  <a:gd name="T61" fmla="*/ 1849 h 1849"/>
                  <a:gd name="T62" fmla="*/ 129 w 1895"/>
                  <a:gd name="T63" fmla="*/ 1833 h 1849"/>
                  <a:gd name="T64" fmla="*/ 217 w 1895"/>
                  <a:gd name="T65" fmla="*/ 1818 h 1849"/>
                  <a:gd name="T66" fmla="*/ 335 w 1895"/>
                  <a:gd name="T67" fmla="*/ 1788 h 1849"/>
                  <a:gd name="T68" fmla="*/ 410 w 1895"/>
                  <a:gd name="T69" fmla="*/ 1775 h 1849"/>
                  <a:gd name="T70" fmla="*/ 528 w 1895"/>
                  <a:gd name="T71" fmla="*/ 1746 h 1849"/>
                  <a:gd name="T72" fmla="*/ 633 w 1895"/>
                  <a:gd name="T73" fmla="*/ 1718 h 1849"/>
                  <a:gd name="T74" fmla="*/ 708 w 1895"/>
                  <a:gd name="T75" fmla="*/ 1690 h 1849"/>
                  <a:gd name="T76" fmla="*/ 811 w 1895"/>
                  <a:gd name="T77" fmla="*/ 1647 h 1849"/>
                  <a:gd name="T78" fmla="*/ 886 w 1895"/>
                  <a:gd name="T79" fmla="*/ 1619 h 1849"/>
                  <a:gd name="T80" fmla="*/ 989 w 1895"/>
                  <a:gd name="T81" fmla="*/ 1578 h 1849"/>
                  <a:gd name="T82" fmla="*/ 1078 w 1895"/>
                  <a:gd name="T83" fmla="*/ 1522 h 1849"/>
                  <a:gd name="T84" fmla="*/ 1151 w 1895"/>
                  <a:gd name="T85" fmla="*/ 1494 h 1849"/>
                  <a:gd name="T86" fmla="*/ 1241 w 1895"/>
                  <a:gd name="T87" fmla="*/ 1440 h 1849"/>
                  <a:gd name="T88" fmla="*/ 1285 w 1895"/>
                  <a:gd name="T89" fmla="*/ 1398 h 1849"/>
                  <a:gd name="T90" fmla="*/ 1372 w 1895"/>
                  <a:gd name="T91" fmla="*/ 1344 h 1849"/>
                  <a:gd name="T92" fmla="*/ 1447 w 1895"/>
                  <a:gd name="T93" fmla="*/ 1288 h 1849"/>
                  <a:gd name="T94" fmla="*/ 1490 w 1895"/>
                  <a:gd name="T95" fmla="*/ 1249 h 1849"/>
                  <a:gd name="T96" fmla="*/ 1563 w 1895"/>
                  <a:gd name="T97" fmla="*/ 1180 h 1849"/>
                  <a:gd name="T98" fmla="*/ 1607 w 1895"/>
                  <a:gd name="T99" fmla="*/ 1138 h 1849"/>
                  <a:gd name="T100" fmla="*/ 1652 w 1895"/>
                  <a:gd name="T101" fmla="*/ 1073 h 1849"/>
                  <a:gd name="T102" fmla="*/ 1709 w 1895"/>
                  <a:gd name="T103" fmla="*/ 1004 h 1849"/>
                  <a:gd name="T104" fmla="*/ 1738 w 1895"/>
                  <a:gd name="T105" fmla="*/ 962 h 1849"/>
                  <a:gd name="T106" fmla="*/ 1782 w 1895"/>
                  <a:gd name="T107" fmla="*/ 897 h 1849"/>
                  <a:gd name="T108" fmla="*/ 1812 w 1895"/>
                  <a:gd name="T109" fmla="*/ 842 h 1849"/>
                  <a:gd name="T110" fmla="*/ 1841 w 1895"/>
                  <a:gd name="T111" fmla="*/ 777 h 1849"/>
                  <a:gd name="T112" fmla="*/ 1854 w 1895"/>
                  <a:gd name="T113" fmla="*/ 709 h 1849"/>
                  <a:gd name="T114" fmla="*/ 1868 w 1895"/>
                  <a:gd name="T115" fmla="*/ 655 h 1849"/>
                  <a:gd name="T116" fmla="*/ 1881 w 1895"/>
                  <a:gd name="T117" fmla="*/ 589 h 1849"/>
                  <a:gd name="T118" fmla="*/ 1895 w 1895"/>
                  <a:gd name="T119" fmla="*/ 535 h 1849"/>
                  <a:gd name="T120" fmla="*/ 1894 w 1895"/>
                  <a:gd name="T121" fmla="*/ 46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5" h="1849">
                    <a:moveTo>
                      <a:pt x="1886" y="0"/>
                    </a:moveTo>
                    <a:lnTo>
                      <a:pt x="1886" y="28"/>
                    </a:lnTo>
                    <a:lnTo>
                      <a:pt x="1887" y="67"/>
                    </a:lnTo>
                    <a:lnTo>
                      <a:pt x="1872" y="95"/>
                    </a:lnTo>
                    <a:lnTo>
                      <a:pt x="1872" y="122"/>
                    </a:lnTo>
                    <a:lnTo>
                      <a:pt x="1872" y="161"/>
                    </a:lnTo>
                    <a:lnTo>
                      <a:pt x="1858" y="188"/>
                    </a:lnTo>
                    <a:lnTo>
                      <a:pt x="1859" y="216"/>
                    </a:lnTo>
                    <a:lnTo>
                      <a:pt x="1846" y="242"/>
                    </a:lnTo>
                    <a:lnTo>
                      <a:pt x="1832" y="283"/>
                    </a:lnTo>
                    <a:lnTo>
                      <a:pt x="1833" y="308"/>
                    </a:lnTo>
                    <a:lnTo>
                      <a:pt x="1818" y="336"/>
                    </a:lnTo>
                    <a:lnTo>
                      <a:pt x="1804" y="377"/>
                    </a:lnTo>
                    <a:lnTo>
                      <a:pt x="1789" y="403"/>
                    </a:lnTo>
                    <a:lnTo>
                      <a:pt x="1774" y="431"/>
                    </a:lnTo>
                    <a:lnTo>
                      <a:pt x="1745" y="469"/>
                    </a:lnTo>
                    <a:lnTo>
                      <a:pt x="1730" y="497"/>
                    </a:lnTo>
                    <a:lnTo>
                      <a:pt x="1715" y="525"/>
                    </a:lnTo>
                    <a:lnTo>
                      <a:pt x="1701" y="538"/>
                    </a:lnTo>
                    <a:lnTo>
                      <a:pt x="1671" y="592"/>
                    </a:lnTo>
                    <a:lnTo>
                      <a:pt x="1643" y="605"/>
                    </a:lnTo>
                    <a:lnTo>
                      <a:pt x="1629" y="632"/>
                    </a:lnTo>
                    <a:lnTo>
                      <a:pt x="1599" y="673"/>
                    </a:lnTo>
                    <a:lnTo>
                      <a:pt x="1570" y="701"/>
                    </a:lnTo>
                    <a:lnTo>
                      <a:pt x="1555" y="714"/>
                    </a:lnTo>
                    <a:lnTo>
                      <a:pt x="1511" y="755"/>
                    </a:lnTo>
                    <a:lnTo>
                      <a:pt x="1482" y="783"/>
                    </a:lnTo>
                    <a:lnTo>
                      <a:pt x="1468" y="795"/>
                    </a:lnTo>
                    <a:lnTo>
                      <a:pt x="1439" y="823"/>
                    </a:lnTo>
                    <a:lnTo>
                      <a:pt x="1395" y="864"/>
                    </a:lnTo>
                    <a:lnTo>
                      <a:pt x="1364" y="877"/>
                    </a:lnTo>
                    <a:lnTo>
                      <a:pt x="1334" y="905"/>
                    </a:lnTo>
                    <a:lnTo>
                      <a:pt x="1277" y="933"/>
                    </a:lnTo>
                    <a:lnTo>
                      <a:pt x="1248" y="959"/>
                    </a:lnTo>
                    <a:lnTo>
                      <a:pt x="1231" y="972"/>
                    </a:lnTo>
                    <a:lnTo>
                      <a:pt x="1172" y="1013"/>
                    </a:lnTo>
                    <a:lnTo>
                      <a:pt x="1143" y="1028"/>
                    </a:lnTo>
                    <a:lnTo>
                      <a:pt x="1097" y="1041"/>
                    </a:lnTo>
                    <a:lnTo>
                      <a:pt x="1069" y="1056"/>
                    </a:lnTo>
                    <a:lnTo>
                      <a:pt x="1010" y="1097"/>
                    </a:lnTo>
                    <a:lnTo>
                      <a:pt x="981" y="1112"/>
                    </a:lnTo>
                    <a:lnTo>
                      <a:pt x="950" y="1124"/>
                    </a:lnTo>
                    <a:lnTo>
                      <a:pt x="878" y="1152"/>
                    </a:lnTo>
                    <a:lnTo>
                      <a:pt x="847" y="1166"/>
                    </a:lnTo>
                    <a:lnTo>
                      <a:pt x="803" y="1181"/>
                    </a:lnTo>
                    <a:lnTo>
                      <a:pt x="742" y="1209"/>
                    </a:lnTo>
                    <a:lnTo>
                      <a:pt x="700" y="1222"/>
                    </a:lnTo>
                    <a:lnTo>
                      <a:pt x="670" y="1237"/>
                    </a:lnTo>
                    <a:lnTo>
                      <a:pt x="624" y="1252"/>
                    </a:lnTo>
                    <a:lnTo>
                      <a:pt x="549" y="1267"/>
                    </a:lnTo>
                    <a:lnTo>
                      <a:pt x="520" y="1280"/>
                    </a:lnTo>
                    <a:lnTo>
                      <a:pt x="477" y="1295"/>
                    </a:lnTo>
                    <a:lnTo>
                      <a:pt x="402" y="1308"/>
                    </a:lnTo>
                    <a:lnTo>
                      <a:pt x="356" y="1321"/>
                    </a:lnTo>
                    <a:lnTo>
                      <a:pt x="327" y="1323"/>
                    </a:lnTo>
                    <a:lnTo>
                      <a:pt x="253" y="1351"/>
                    </a:lnTo>
                    <a:lnTo>
                      <a:pt x="209" y="1351"/>
                    </a:lnTo>
                    <a:lnTo>
                      <a:pt x="163" y="1365"/>
                    </a:lnTo>
                    <a:lnTo>
                      <a:pt x="121" y="1367"/>
                    </a:lnTo>
                    <a:lnTo>
                      <a:pt x="45" y="1382"/>
                    </a:lnTo>
                    <a:lnTo>
                      <a:pt x="0" y="1382"/>
                    </a:lnTo>
                    <a:lnTo>
                      <a:pt x="8" y="1849"/>
                    </a:lnTo>
                    <a:lnTo>
                      <a:pt x="54" y="1848"/>
                    </a:lnTo>
                    <a:lnTo>
                      <a:pt x="129" y="1833"/>
                    </a:lnTo>
                    <a:lnTo>
                      <a:pt x="171" y="1833"/>
                    </a:lnTo>
                    <a:lnTo>
                      <a:pt x="217" y="1818"/>
                    </a:lnTo>
                    <a:lnTo>
                      <a:pt x="261" y="1816"/>
                    </a:lnTo>
                    <a:lnTo>
                      <a:pt x="335" y="1788"/>
                    </a:lnTo>
                    <a:lnTo>
                      <a:pt x="364" y="1788"/>
                    </a:lnTo>
                    <a:lnTo>
                      <a:pt x="410" y="1775"/>
                    </a:lnTo>
                    <a:lnTo>
                      <a:pt x="485" y="1760"/>
                    </a:lnTo>
                    <a:lnTo>
                      <a:pt x="528" y="1746"/>
                    </a:lnTo>
                    <a:lnTo>
                      <a:pt x="557" y="1732"/>
                    </a:lnTo>
                    <a:lnTo>
                      <a:pt x="633" y="1718"/>
                    </a:lnTo>
                    <a:lnTo>
                      <a:pt x="678" y="1703"/>
                    </a:lnTo>
                    <a:lnTo>
                      <a:pt x="708" y="1690"/>
                    </a:lnTo>
                    <a:lnTo>
                      <a:pt x="750" y="1675"/>
                    </a:lnTo>
                    <a:lnTo>
                      <a:pt x="811" y="1647"/>
                    </a:lnTo>
                    <a:lnTo>
                      <a:pt x="857" y="1632"/>
                    </a:lnTo>
                    <a:lnTo>
                      <a:pt x="886" y="1619"/>
                    </a:lnTo>
                    <a:lnTo>
                      <a:pt x="958" y="1593"/>
                    </a:lnTo>
                    <a:lnTo>
                      <a:pt x="989" y="1578"/>
                    </a:lnTo>
                    <a:lnTo>
                      <a:pt x="1019" y="1565"/>
                    </a:lnTo>
                    <a:lnTo>
                      <a:pt x="1078" y="1522"/>
                    </a:lnTo>
                    <a:lnTo>
                      <a:pt x="1107" y="1509"/>
                    </a:lnTo>
                    <a:lnTo>
                      <a:pt x="1151" y="1494"/>
                    </a:lnTo>
                    <a:lnTo>
                      <a:pt x="1181" y="1481"/>
                    </a:lnTo>
                    <a:lnTo>
                      <a:pt x="1241" y="1440"/>
                    </a:lnTo>
                    <a:lnTo>
                      <a:pt x="1256" y="1426"/>
                    </a:lnTo>
                    <a:lnTo>
                      <a:pt x="1285" y="1398"/>
                    </a:lnTo>
                    <a:lnTo>
                      <a:pt x="1342" y="1370"/>
                    </a:lnTo>
                    <a:lnTo>
                      <a:pt x="1372" y="1344"/>
                    </a:lnTo>
                    <a:lnTo>
                      <a:pt x="1403" y="1329"/>
                    </a:lnTo>
                    <a:lnTo>
                      <a:pt x="1447" y="1288"/>
                    </a:lnTo>
                    <a:lnTo>
                      <a:pt x="1477" y="1262"/>
                    </a:lnTo>
                    <a:lnTo>
                      <a:pt x="1490" y="1249"/>
                    </a:lnTo>
                    <a:lnTo>
                      <a:pt x="1519" y="1221"/>
                    </a:lnTo>
                    <a:lnTo>
                      <a:pt x="1563" y="1180"/>
                    </a:lnTo>
                    <a:lnTo>
                      <a:pt x="1578" y="1166"/>
                    </a:lnTo>
                    <a:lnTo>
                      <a:pt x="1607" y="1138"/>
                    </a:lnTo>
                    <a:lnTo>
                      <a:pt x="1637" y="1099"/>
                    </a:lnTo>
                    <a:lnTo>
                      <a:pt x="1652" y="1073"/>
                    </a:lnTo>
                    <a:lnTo>
                      <a:pt x="1679" y="1058"/>
                    </a:lnTo>
                    <a:lnTo>
                      <a:pt x="1709" y="1004"/>
                    </a:lnTo>
                    <a:lnTo>
                      <a:pt x="1724" y="990"/>
                    </a:lnTo>
                    <a:lnTo>
                      <a:pt x="1738" y="962"/>
                    </a:lnTo>
                    <a:lnTo>
                      <a:pt x="1753" y="938"/>
                    </a:lnTo>
                    <a:lnTo>
                      <a:pt x="1782" y="897"/>
                    </a:lnTo>
                    <a:lnTo>
                      <a:pt x="1797" y="869"/>
                    </a:lnTo>
                    <a:lnTo>
                      <a:pt x="1812" y="842"/>
                    </a:lnTo>
                    <a:lnTo>
                      <a:pt x="1827" y="801"/>
                    </a:lnTo>
                    <a:lnTo>
                      <a:pt x="1841" y="777"/>
                    </a:lnTo>
                    <a:lnTo>
                      <a:pt x="1840" y="749"/>
                    </a:lnTo>
                    <a:lnTo>
                      <a:pt x="1854" y="709"/>
                    </a:lnTo>
                    <a:lnTo>
                      <a:pt x="1868" y="681"/>
                    </a:lnTo>
                    <a:lnTo>
                      <a:pt x="1868" y="655"/>
                    </a:lnTo>
                    <a:lnTo>
                      <a:pt x="1882" y="627"/>
                    </a:lnTo>
                    <a:lnTo>
                      <a:pt x="1881" y="589"/>
                    </a:lnTo>
                    <a:lnTo>
                      <a:pt x="1881" y="561"/>
                    </a:lnTo>
                    <a:lnTo>
                      <a:pt x="1895" y="535"/>
                    </a:lnTo>
                    <a:lnTo>
                      <a:pt x="1894" y="494"/>
                    </a:lnTo>
                    <a:lnTo>
                      <a:pt x="1894" y="467"/>
                    </a:lnTo>
                    <a:lnTo>
                      <a:pt x="1886"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6" name="Freeform 242"/>
              <p:cNvSpPr>
                <a:spLocks/>
              </p:cNvSpPr>
              <p:nvPr/>
            </p:nvSpPr>
            <p:spPr bwMode="auto">
              <a:xfrm>
                <a:off x="3175" y="1906"/>
                <a:ext cx="263" cy="901"/>
              </a:xfrm>
              <a:custGeom>
                <a:avLst/>
                <a:gdLst>
                  <a:gd name="T0" fmla="*/ 0 w 525"/>
                  <a:gd name="T1" fmla="*/ 0 h 1803"/>
                  <a:gd name="T2" fmla="*/ 517 w 525"/>
                  <a:gd name="T3" fmla="*/ 1338 h 1803"/>
                  <a:gd name="T4" fmla="*/ 525 w 525"/>
                  <a:gd name="T5" fmla="*/ 1803 h 1803"/>
                  <a:gd name="T6" fmla="*/ 8 w 525"/>
                  <a:gd name="T7" fmla="*/ 466 h 1803"/>
                  <a:gd name="T8" fmla="*/ 0 w 525"/>
                  <a:gd name="T9" fmla="*/ 0 h 1803"/>
                </a:gdLst>
                <a:ahLst/>
                <a:cxnLst>
                  <a:cxn ang="0">
                    <a:pos x="T0" y="T1"/>
                  </a:cxn>
                  <a:cxn ang="0">
                    <a:pos x="T2" y="T3"/>
                  </a:cxn>
                  <a:cxn ang="0">
                    <a:pos x="T4" y="T5"/>
                  </a:cxn>
                  <a:cxn ang="0">
                    <a:pos x="T6" y="T7"/>
                  </a:cxn>
                  <a:cxn ang="0">
                    <a:pos x="T8" y="T9"/>
                  </a:cxn>
                </a:cxnLst>
                <a:rect l="0" t="0" r="r" b="b"/>
                <a:pathLst>
                  <a:path w="525" h="1803">
                    <a:moveTo>
                      <a:pt x="0" y="0"/>
                    </a:moveTo>
                    <a:lnTo>
                      <a:pt x="517" y="1338"/>
                    </a:lnTo>
                    <a:lnTo>
                      <a:pt x="525" y="1803"/>
                    </a:lnTo>
                    <a:lnTo>
                      <a:pt x="8" y="466"/>
                    </a:lnTo>
                    <a:lnTo>
                      <a:pt x="0"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7" name="Freeform 243"/>
              <p:cNvSpPr>
                <a:spLocks/>
              </p:cNvSpPr>
              <p:nvPr/>
            </p:nvSpPr>
            <p:spPr bwMode="auto">
              <a:xfrm>
                <a:off x="3175" y="1692"/>
                <a:ext cx="1202" cy="882"/>
              </a:xfrm>
              <a:custGeom>
                <a:avLst/>
                <a:gdLst>
                  <a:gd name="T0" fmla="*/ 2306 w 2403"/>
                  <a:gd name="T1" fmla="*/ 27 h 1766"/>
                  <a:gd name="T2" fmla="*/ 2339 w 2403"/>
                  <a:gd name="T3" fmla="*/ 93 h 1766"/>
                  <a:gd name="T4" fmla="*/ 2368 w 2403"/>
                  <a:gd name="T5" fmla="*/ 158 h 1766"/>
                  <a:gd name="T6" fmla="*/ 2383 w 2403"/>
                  <a:gd name="T7" fmla="*/ 211 h 1766"/>
                  <a:gd name="T8" fmla="*/ 2385 w 2403"/>
                  <a:gd name="T9" fmla="*/ 278 h 1766"/>
                  <a:gd name="T10" fmla="*/ 2401 w 2403"/>
                  <a:gd name="T11" fmla="*/ 331 h 1766"/>
                  <a:gd name="T12" fmla="*/ 2403 w 2403"/>
                  <a:gd name="T13" fmla="*/ 410 h 1766"/>
                  <a:gd name="T14" fmla="*/ 2388 w 2403"/>
                  <a:gd name="T15" fmla="*/ 477 h 1766"/>
                  <a:gd name="T16" fmla="*/ 2389 w 2403"/>
                  <a:gd name="T17" fmla="*/ 530 h 1766"/>
                  <a:gd name="T18" fmla="*/ 2375 w 2403"/>
                  <a:gd name="T19" fmla="*/ 598 h 1766"/>
                  <a:gd name="T20" fmla="*/ 2363 w 2403"/>
                  <a:gd name="T21" fmla="*/ 652 h 1766"/>
                  <a:gd name="T22" fmla="*/ 2334 w 2403"/>
                  <a:gd name="T23" fmla="*/ 718 h 1766"/>
                  <a:gd name="T24" fmla="*/ 2306 w 2403"/>
                  <a:gd name="T25" fmla="*/ 787 h 1766"/>
                  <a:gd name="T26" fmla="*/ 2277 w 2403"/>
                  <a:gd name="T27" fmla="*/ 841 h 1766"/>
                  <a:gd name="T28" fmla="*/ 2232 w 2403"/>
                  <a:gd name="T29" fmla="*/ 907 h 1766"/>
                  <a:gd name="T30" fmla="*/ 2203 w 2403"/>
                  <a:gd name="T31" fmla="*/ 948 h 1766"/>
                  <a:gd name="T32" fmla="*/ 2146 w 2403"/>
                  <a:gd name="T33" fmla="*/ 1015 h 1766"/>
                  <a:gd name="T34" fmla="*/ 2087 w 2403"/>
                  <a:gd name="T35" fmla="*/ 1083 h 1766"/>
                  <a:gd name="T36" fmla="*/ 2043 w 2403"/>
                  <a:gd name="T37" fmla="*/ 1124 h 1766"/>
                  <a:gd name="T38" fmla="*/ 1984 w 2403"/>
                  <a:gd name="T39" fmla="*/ 1178 h 1766"/>
                  <a:gd name="T40" fmla="*/ 1910 w 2403"/>
                  <a:gd name="T41" fmla="*/ 1246 h 1766"/>
                  <a:gd name="T42" fmla="*/ 1851 w 2403"/>
                  <a:gd name="T43" fmla="*/ 1289 h 1766"/>
                  <a:gd name="T44" fmla="*/ 1763 w 2403"/>
                  <a:gd name="T45" fmla="*/ 1341 h 1766"/>
                  <a:gd name="T46" fmla="*/ 1719 w 2403"/>
                  <a:gd name="T47" fmla="*/ 1369 h 1766"/>
                  <a:gd name="T48" fmla="*/ 1614 w 2403"/>
                  <a:gd name="T49" fmla="*/ 1425 h 1766"/>
                  <a:gd name="T50" fmla="*/ 1526 w 2403"/>
                  <a:gd name="T51" fmla="*/ 1481 h 1766"/>
                  <a:gd name="T52" fmla="*/ 1467 w 2403"/>
                  <a:gd name="T53" fmla="*/ 1507 h 1766"/>
                  <a:gd name="T54" fmla="*/ 1364 w 2403"/>
                  <a:gd name="T55" fmla="*/ 1550 h 1766"/>
                  <a:gd name="T56" fmla="*/ 1289 w 2403"/>
                  <a:gd name="T57" fmla="*/ 1578 h 1766"/>
                  <a:gd name="T58" fmla="*/ 1186 w 2403"/>
                  <a:gd name="T59" fmla="*/ 1619 h 1766"/>
                  <a:gd name="T60" fmla="*/ 1066 w 2403"/>
                  <a:gd name="T61" fmla="*/ 1649 h 1766"/>
                  <a:gd name="T62" fmla="*/ 993 w 2403"/>
                  <a:gd name="T63" fmla="*/ 1677 h 1766"/>
                  <a:gd name="T64" fmla="*/ 873 w 2403"/>
                  <a:gd name="T65" fmla="*/ 1705 h 1766"/>
                  <a:gd name="T66" fmla="*/ 800 w 2403"/>
                  <a:gd name="T67" fmla="*/ 1720 h 1766"/>
                  <a:gd name="T68" fmla="*/ 679 w 2403"/>
                  <a:gd name="T69" fmla="*/ 1749 h 1766"/>
                  <a:gd name="T70" fmla="*/ 561 w 2403"/>
                  <a:gd name="T71" fmla="*/ 1764 h 1766"/>
                  <a:gd name="T72" fmla="*/ 0 w 2403"/>
                  <a:gd name="T73" fmla="*/ 428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3" h="1766">
                    <a:moveTo>
                      <a:pt x="2306" y="0"/>
                    </a:moveTo>
                    <a:lnTo>
                      <a:pt x="2306" y="27"/>
                    </a:lnTo>
                    <a:lnTo>
                      <a:pt x="2337" y="65"/>
                    </a:lnTo>
                    <a:lnTo>
                      <a:pt x="2339" y="93"/>
                    </a:lnTo>
                    <a:lnTo>
                      <a:pt x="2353" y="119"/>
                    </a:lnTo>
                    <a:lnTo>
                      <a:pt x="2368" y="158"/>
                    </a:lnTo>
                    <a:lnTo>
                      <a:pt x="2368" y="186"/>
                    </a:lnTo>
                    <a:lnTo>
                      <a:pt x="2383" y="211"/>
                    </a:lnTo>
                    <a:lnTo>
                      <a:pt x="2385" y="237"/>
                    </a:lnTo>
                    <a:lnTo>
                      <a:pt x="2385" y="278"/>
                    </a:lnTo>
                    <a:lnTo>
                      <a:pt x="2401" y="305"/>
                    </a:lnTo>
                    <a:lnTo>
                      <a:pt x="2401" y="331"/>
                    </a:lnTo>
                    <a:lnTo>
                      <a:pt x="2403" y="384"/>
                    </a:lnTo>
                    <a:lnTo>
                      <a:pt x="2403" y="410"/>
                    </a:lnTo>
                    <a:lnTo>
                      <a:pt x="2403" y="425"/>
                    </a:lnTo>
                    <a:lnTo>
                      <a:pt x="2388" y="477"/>
                    </a:lnTo>
                    <a:lnTo>
                      <a:pt x="2389" y="505"/>
                    </a:lnTo>
                    <a:lnTo>
                      <a:pt x="2389" y="530"/>
                    </a:lnTo>
                    <a:lnTo>
                      <a:pt x="2375" y="571"/>
                    </a:lnTo>
                    <a:lnTo>
                      <a:pt x="2375" y="598"/>
                    </a:lnTo>
                    <a:lnTo>
                      <a:pt x="2363" y="626"/>
                    </a:lnTo>
                    <a:lnTo>
                      <a:pt x="2363" y="652"/>
                    </a:lnTo>
                    <a:lnTo>
                      <a:pt x="2349" y="691"/>
                    </a:lnTo>
                    <a:lnTo>
                      <a:pt x="2334" y="718"/>
                    </a:lnTo>
                    <a:lnTo>
                      <a:pt x="2319" y="746"/>
                    </a:lnTo>
                    <a:lnTo>
                      <a:pt x="2306" y="787"/>
                    </a:lnTo>
                    <a:lnTo>
                      <a:pt x="2291" y="813"/>
                    </a:lnTo>
                    <a:lnTo>
                      <a:pt x="2277" y="841"/>
                    </a:lnTo>
                    <a:lnTo>
                      <a:pt x="2247" y="881"/>
                    </a:lnTo>
                    <a:lnTo>
                      <a:pt x="2232" y="907"/>
                    </a:lnTo>
                    <a:lnTo>
                      <a:pt x="2218" y="920"/>
                    </a:lnTo>
                    <a:lnTo>
                      <a:pt x="2203" y="948"/>
                    </a:lnTo>
                    <a:lnTo>
                      <a:pt x="2160" y="989"/>
                    </a:lnTo>
                    <a:lnTo>
                      <a:pt x="2146" y="1015"/>
                    </a:lnTo>
                    <a:lnTo>
                      <a:pt x="2131" y="1042"/>
                    </a:lnTo>
                    <a:lnTo>
                      <a:pt x="2087" y="1083"/>
                    </a:lnTo>
                    <a:lnTo>
                      <a:pt x="2072" y="1098"/>
                    </a:lnTo>
                    <a:lnTo>
                      <a:pt x="2043" y="1124"/>
                    </a:lnTo>
                    <a:lnTo>
                      <a:pt x="1997" y="1165"/>
                    </a:lnTo>
                    <a:lnTo>
                      <a:pt x="1984" y="1178"/>
                    </a:lnTo>
                    <a:lnTo>
                      <a:pt x="1954" y="1205"/>
                    </a:lnTo>
                    <a:lnTo>
                      <a:pt x="1910" y="1246"/>
                    </a:lnTo>
                    <a:lnTo>
                      <a:pt x="1881" y="1261"/>
                    </a:lnTo>
                    <a:lnTo>
                      <a:pt x="1851" y="1289"/>
                    </a:lnTo>
                    <a:lnTo>
                      <a:pt x="1820" y="1302"/>
                    </a:lnTo>
                    <a:lnTo>
                      <a:pt x="1763" y="1341"/>
                    </a:lnTo>
                    <a:lnTo>
                      <a:pt x="1748" y="1356"/>
                    </a:lnTo>
                    <a:lnTo>
                      <a:pt x="1719" y="1369"/>
                    </a:lnTo>
                    <a:lnTo>
                      <a:pt x="1658" y="1410"/>
                    </a:lnTo>
                    <a:lnTo>
                      <a:pt x="1614" y="1425"/>
                    </a:lnTo>
                    <a:lnTo>
                      <a:pt x="1586" y="1440"/>
                    </a:lnTo>
                    <a:lnTo>
                      <a:pt x="1526" y="1481"/>
                    </a:lnTo>
                    <a:lnTo>
                      <a:pt x="1496" y="1494"/>
                    </a:lnTo>
                    <a:lnTo>
                      <a:pt x="1467" y="1507"/>
                    </a:lnTo>
                    <a:lnTo>
                      <a:pt x="1393" y="1535"/>
                    </a:lnTo>
                    <a:lnTo>
                      <a:pt x="1364" y="1550"/>
                    </a:lnTo>
                    <a:lnTo>
                      <a:pt x="1318" y="1563"/>
                    </a:lnTo>
                    <a:lnTo>
                      <a:pt x="1289" y="1578"/>
                    </a:lnTo>
                    <a:lnTo>
                      <a:pt x="1215" y="1606"/>
                    </a:lnTo>
                    <a:lnTo>
                      <a:pt x="1186" y="1619"/>
                    </a:lnTo>
                    <a:lnTo>
                      <a:pt x="1141" y="1634"/>
                    </a:lnTo>
                    <a:lnTo>
                      <a:pt x="1066" y="1649"/>
                    </a:lnTo>
                    <a:lnTo>
                      <a:pt x="1035" y="1664"/>
                    </a:lnTo>
                    <a:lnTo>
                      <a:pt x="993" y="1677"/>
                    </a:lnTo>
                    <a:lnTo>
                      <a:pt x="917" y="1690"/>
                    </a:lnTo>
                    <a:lnTo>
                      <a:pt x="873" y="1705"/>
                    </a:lnTo>
                    <a:lnTo>
                      <a:pt x="842" y="1705"/>
                    </a:lnTo>
                    <a:lnTo>
                      <a:pt x="800" y="1720"/>
                    </a:lnTo>
                    <a:lnTo>
                      <a:pt x="724" y="1734"/>
                    </a:lnTo>
                    <a:lnTo>
                      <a:pt x="679" y="1749"/>
                    </a:lnTo>
                    <a:lnTo>
                      <a:pt x="636" y="1749"/>
                    </a:lnTo>
                    <a:lnTo>
                      <a:pt x="561" y="1764"/>
                    </a:lnTo>
                    <a:lnTo>
                      <a:pt x="515" y="1766"/>
                    </a:lnTo>
                    <a:lnTo>
                      <a:pt x="0" y="428"/>
                    </a:lnTo>
                    <a:lnTo>
                      <a:pt x="2306" y="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8" name="Freeform 244"/>
              <p:cNvSpPr>
                <a:spLocks/>
              </p:cNvSpPr>
              <p:nvPr/>
            </p:nvSpPr>
            <p:spPr bwMode="auto">
              <a:xfrm>
                <a:off x="3434" y="1883"/>
                <a:ext cx="948" cy="924"/>
              </a:xfrm>
              <a:custGeom>
                <a:avLst/>
                <a:gdLst>
                  <a:gd name="T0" fmla="*/ 1886 w 1895"/>
                  <a:gd name="T1" fmla="*/ 28 h 1849"/>
                  <a:gd name="T2" fmla="*/ 1872 w 1895"/>
                  <a:gd name="T3" fmla="*/ 95 h 1849"/>
                  <a:gd name="T4" fmla="*/ 1872 w 1895"/>
                  <a:gd name="T5" fmla="*/ 161 h 1849"/>
                  <a:gd name="T6" fmla="*/ 1859 w 1895"/>
                  <a:gd name="T7" fmla="*/ 216 h 1849"/>
                  <a:gd name="T8" fmla="*/ 1832 w 1895"/>
                  <a:gd name="T9" fmla="*/ 283 h 1849"/>
                  <a:gd name="T10" fmla="*/ 1818 w 1895"/>
                  <a:gd name="T11" fmla="*/ 336 h 1849"/>
                  <a:gd name="T12" fmla="*/ 1789 w 1895"/>
                  <a:gd name="T13" fmla="*/ 403 h 1849"/>
                  <a:gd name="T14" fmla="*/ 1745 w 1895"/>
                  <a:gd name="T15" fmla="*/ 469 h 1849"/>
                  <a:gd name="T16" fmla="*/ 1715 w 1895"/>
                  <a:gd name="T17" fmla="*/ 525 h 1849"/>
                  <a:gd name="T18" fmla="*/ 1671 w 1895"/>
                  <a:gd name="T19" fmla="*/ 592 h 1849"/>
                  <a:gd name="T20" fmla="*/ 1629 w 1895"/>
                  <a:gd name="T21" fmla="*/ 632 h 1849"/>
                  <a:gd name="T22" fmla="*/ 1570 w 1895"/>
                  <a:gd name="T23" fmla="*/ 701 h 1849"/>
                  <a:gd name="T24" fmla="*/ 1511 w 1895"/>
                  <a:gd name="T25" fmla="*/ 755 h 1849"/>
                  <a:gd name="T26" fmla="*/ 1468 w 1895"/>
                  <a:gd name="T27" fmla="*/ 795 h 1849"/>
                  <a:gd name="T28" fmla="*/ 1395 w 1895"/>
                  <a:gd name="T29" fmla="*/ 864 h 1849"/>
                  <a:gd name="T30" fmla="*/ 1334 w 1895"/>
                  <a:gd name="T31" fmla="*/ 905 h 1849"/>
                  <a:gd name="T32" fmla="*/ 1248 w 1895"/>
                  <a:gd name="T33" fmla="*/ 959 h 1849"/>
                  <a:gd name="T34" fmla="*/ 1172 w 1895"/>
                  <a:gd name="T35" fmla="*/ 1013 h 1849"/>
                  <a:gd name="T36" fmla="*/ 1097 w 1895"/>
                  <a:gd name="T37" fmla="*/ 1041 h 1849"/>
                  <a:gd name="T38" fmla="*/ 1010 w 1895"/>
                  <a:gd name="T39" fmla="*/ 1097 h 1849"/>
                  <a:gd name="T40" fmla="*/ 950 w 1895"/>
                  <a:gd name="T41" fmla="*/ 1124 h 1849"/>
                  <a:gd name="T42" fmla="*/ 847 w 1895"/>
                  <a:gd name="T43" fmla="*/ 1166 h 1849"/>
                  <a:gd name="T44" fmla="*/ 742 w 1895"/>
                  <a:gd name="T45" fmla="*/ 1209 h 1849"/>
                  <a:gd name="T46" fmla="*/ 670 w 1895"/>
                  <a:gd name="T47" fmla="*/ 1237 h 1849"/>
                  <a:gd name="T48" fmla="*/ 549 w 1895"/>
                  <a:gd name="T49" fmla="*/ 1267 h 1849"/>
                  <a:gd name="T50" fmla="*/ 477 w 1895"/>
                  <a:gd name="T51" fmla="*/ 1295 h 1849"/>
                  <a:gd name="T52" fmla="*/ 356 w 1895"/>
                  <a:gd name="T53" fmla="*/ 1321 h 1849"/>
                  <a:gd name="T54" fmla="*/ 253 w 1895"/>
                  <a:gd name="T55" fmla="*/ 1351 h 1849"/>
                  <a:gd name="T56" fmla="*/ 163 w 1895"/>
                  <a:gd name="T57" fmla="*/ 1365 h 1849"/>
                  <a:gd name="T58" fmla="*/ 45 w 1895"/>
                  <a:gd name="T59" fmla="*/ 1382 h 1849"/>
                  <a:gd name="T60" fmla="*/ 8 w 1895"/>
                  <a:gd name="T61" fmla="*/ 1849 h 1849"/>
                  <a:gd name="T62" fmla="*/ 129 w 1895"/>
                  <a:gd name="T63" fmla="*/ 1833 h 1849"/>
                  <a:gd name="T64" fmla="*/ 217 w 1895"/>
                  <a:gd name="T65" fmla="*/ 1818 h 1849"/>
                  <a:gd name="T66" fmla="*/ 335 w 1895"/>
                  <a:gd name="T67" fmla="*/ 1788 h 1849"/>
                  <a:gd name="T68" fmla="*/ 410 w 1895"/>
                  <a:gd name="T69" fmla="*/ 1775 h 1849"/>
                  <a:gd name="T70" fmla="*/ 528 w 1895"/>
                  <a:gd name="T71" fmla="*/ 1746 h 1849"/>
                  <a:gd name="T72" fmla="*/ 633 w 1895"/>
                  <a:gd name="T73" fmla="*/ 1718 h 1849"/>
                  <a:gd name="T74" fmla="*/ 708 w 1895"/>
                  <a:gd name="T75" fmla="*/ 1690 h 1849"/>
                  <a:gd name="T76" fmla="*/ 811 w 1895"/>
                  <a:gd name="T77" fmla="*/ 1647 h 1849"/>
                  <a:gd name="T78" fmla="*/ 886 w 1895"/>
                  <a:gd name="T79" fmla="*/ 1619 h 1849"/>
                  <a:gd name="T80" fmla="*/ 989 w 1895"/>
                  <a:gd name="T81" fmla="*/ 1578 h 1849"/>
                  <a:gd name="T82" fmla="*/ 1078 w 1895"/>
                  <a:gd name="T83" fmla="*/ 1522 h 1849"/>
                  <a:gd name="T84" fmla="*/ 1151 w 1895"/>
                  <a:gd name="T85" fmla="*/ 1494 h 1849"/>
                  <a:gd name="T86" fmla="*/ 1241 w 1895"/>
                  <a:gd name="T87" fmla="*/ 1440 h 1849"/>
                  <a:gd name="T88" fmla="*/ 1285 w 1895"/>
                  <a:gd name="T89" fmla="*/ 1398 h 1849"/>
                  <a:gd name="T90" fmla="*/ 1372 w 1895"/>
                  <a:gd name="T91" fmla="*/ 1344 h 1849"/>
                  <a:gd name="T92" fmla="*/ 1447 w 1895"/>
                  <a:gd name="T93" fmla="*/ 1288 h 1849"/>
                  <a:gd name="T94" fmla="*/ 1490 w 1895"/>
                  <a:gd name="T95" fmla="*/ 1249 h 1849"/>
                  <a:gd name="T96" fmla="*/ 1563 w 1895"/>
                  <a:gd name="T97" fmla="*/ 1180 h 1849"/>
                  <a:gd name="T98" fmla="*/ 1607 w 1895"/>
                  <a:gd name="T99" fmla="*/ 1138 h 1849"/>
                  <a:gd name="T100" fmla="*/ 1652 w 1895"/>
                  <a:gd name="T101" fmla="*/ 1073 h 1849"/>
                  <a:gd name="T102" fmla="*/ 1709 w 1895"/>
                  <a:gd name="T103" fmla="*/ 1004 h 1849"/>
                  <a:gd name="T104" fmla="*/ 1738 w 1895"/>
                  <a:gd name="T105" fmla="*/ 962 h 1849"/>
                  <a:gd name="T106" fmla="*/ 1782 w 1895"/>
                  <a:gd name="T107" fmla="*/ 897 h 1849"/>
                  <a:gd name="T108" fmla="*/ 1812 w 1895"/>
                  <a:gd name="T109" fmla="*/ 842 h 1849"/>
                  <a:gd name="T110" fmla="*/ 1841 w 1895"/>
                  <a:gd name="T111" fmla="*/ 777 h 1849"/>
                  <a:gd name="T112" fmla="*/ 1854 w 1895"/>
                  <a:gd name="T113" fmla="*/ 709 h 1849"/>
                  <a:gd name="T114" fmla="*/ 1868 w 1895"/>
                  <a:gd name="T115" fmla="*/ 655 h 1849"/>
                  <a:gd name="T116" fmla="*/ 1881 w 1895"/>
                  <a:gd name="T117" fmla="*/ 589 h 1849"/>
                  <a:gd name="T118" fmla="*/ 1895 w 1895"/>
                  <a:gd name="T119" fmla="*/ 535 h 1849"/>
                  <a:gd name="T120" fmla="*/ 1894 w 1895"/>
                  <a:gd name="T121" fmla="*/ 46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5" h="1849">
                    <a:moveTo>
                      <a:pt x="1886" y="0"/>
                    </a:moveTo>
                    <a:lnTo>
                      <a:pt x="1886" y="28"/>
                    </a:lnTo>
                    <a:lnTo>
                      <a:pt x="1887" y="67"/>
                    </a:lnTo>
                    <a:lnTo>
                      <a:pt x="1872" y="95"/>
                    </a:lnTo>
                    <a:lnTo>
                      <a:pt x="1872" y="122"/>
                    </a:lnTo>
                    <a:lnTo>
                      <a:pt x="1872" y="161"/>
                    </a:lnTo>
                    <a:lnTo>
                      <a:pt x="1858" y="188"/>
                    </a:lnTo>
                    <a:lnTo>
                      <a:pt x="1859" y="216"/>
                    </a:lnTo>
                    <a:lnTo>
                      <a:pt x="1846" y="242"/>
                    </a:lnTo>
                    <a:lnTo>
                      <a:pt x="1832" y="283"/>
                    </a:lnTo>
                    <a:lnTo>
                      <a:pt x="1833" y="308"/>
                    </a:lnTo>
                    <a:lnTo>
                      <a:pt x="1818" y="336"/>
                    </a:lnTo>
                    <a:lnTo>
                      <a:pt x="1804" y="377"/>
                    </a:lnTo>
                    <a:lnTo>
                      <a:pt x="1789" y="403"/>
                    </a:lnTo>
                    <a:lnTo>
                      <a:pt x="1774" y="431"/>
                    </a:lnTo>
                    <a:lnTo>
                      <a:pt x="1745" y="469"/>
                    </a:lnTo>
                    <a:lnTo>
                      <a:pt x="1730" y="497"/>
                    </a:lnTo>
                    <a:lnTo>
                      <a:pt x="1715" y="525"/>
                    </a:lnTo>
                    <a:lnTo>
                      <a:pt x="1701" y="538"/>
                    </a:lnTo>
                    <a:lnTo>
                      <a:pt x="1671" y="592"/>
                    </a:lnTo>
                    <a:lnTo>
                      <a:pt x="1643" y="605"/>
                    </a:lnTo>
                    <a:lnTo>
                      <a:pt x="1629" y="632"/>
                    </a:lnTo>
                    <a:lnTo>
                      <a:pt x="1599" y="673"/>
                    </a:lnTo>
                    <a:lnTo>
                      <a:pt x="1570" y="701"/>
                    </a:lnTo>
                    <a:lnTo>
                      <a:pt x="1555" y="714"/>
                    </a:lnTo>
                    <a:lnTo>
                      <a:pt x="1511" y="755"/>
                    </a:lnTo>
                    <a:lnTo>
                      <a:pt x="1482" y="783"/>
                    </a:lnTo>
                    <a:lnTo>
                      <a:pt x="1468" y="795"/>
                    </a:lnTo>
                    <a:lnTo>
                      <a:pt x="1439" y="823"/>
                    </a:lnTo>
                    <a:lnTo>
                      <a:pt x="1395" y="864"/>
                    </a:lnTo>
                    <a:lnTo>
                      <a:pt x="1364" y="877"/>
                    </a:lnTo>
                    <a:lnTo>
                      <a:pt x="1334" y="905"/>
                    </a:lnTo>
                    <a:lnTo>
                      <a:pt x="1277" y="933"/>
                    </a:lnTo>
                    <a:lnTo>
                      <a:pt x="1248" y="959"/>
                    </a:lnTo>
                    <a:lnTo>
                      <a:pt x="1231" y="972"/>
                    </a:lnTo>
                    <a:lnTo>
                      <a:pt x="1172" y="1013"/>
                    </a:lnTo>
                    <a:lnTo>
                      <a:pt x="1143" y="1028"/>
                    </a:lnTo>
                    <a:lnTo>
                      <a:pt x="1097" y="1041"/>
                    </a:lnTo>
                    <a:lnTo>
                      <a:pt x="1069" y="1056"/>
                    </a:lnTo>
                    <a:lnTo>
                      <a:pt x="1010" y="1097"/>
                    </a:lnTo>
                    <a:lnTo>
                      <a:pt x="981" y="1112"/>
                    </a:lnTo>
                    <a:lnTo>
                      <a:pt x="950" y="1124"/>
                    </a:lnTo>
                    <a:lnTo>
                      <a:pt x="878" y="1152"/>
                    </a:lnTo>
                    <a:lnTo>
                      <a:pt x="847" y="1166"/>
                    </a:lnTo>
                    <a:lnTo>
                      <a:pt x="803" y="1181"/>
                    </a:lnTo>
                    <a:lnTo>
                      <a:pt x="742" y="1209"/>
                    </a:lnTo>
                    <a:lnTo>
                      <a:pt x="700" y="1222"/>
                    </a:lnTo>
                    <a:lnTo>
                      <a:pt x="670" y="1237"/>
                    </a:lnTo>
                    <a:lnTo>
                      <a:pt x="624" y="1252"/>
                    </a:lnTo>
                    <a:lnTo>
                      <a:pt x="549" y="1267"/>
                    </a:lnTo>
                    <a:lnTo>
                      <a:pt x="520" y="1280"/>
                    </a:lnTo>
                    <a:lnTo>
                      <a:pt x="477" y="1295"/>
                    </a:lnTo>
                    <a:lnTo>
                      <a:pt x="402" y="1308"/>
                    </a:lnTo>
                    <a:lnTo>
                      <a:pt x="356" y="1321"/>
                    </a:lnTo>
                    <a:lnTo>
                      <a:pt x="327" y="1323"/>
                    </a:lnTo>
                    <a:lnTo>
                      <a:pt x="253" y="1351"/>
                    </a:lnTo>
                    <a:lnTo>
                      <a:pt x="209" y="1351"/>
                    </a:lnTo>
                    <a:lnTo>
                      <a:pt x="163" y="1365"/>
                    </a:lnTo>
                    <a:lnTo>
                      <a:pt x="121" y="1367"/>
                    </a:lnTo>
                    <a:lnTo>
                      <a:pt x="45" y="1382"/>
                    </a:lnTo>
                    <a:lnTo>
                      <a:pt x="0" y="1382"/>
                    </a:lnTo>
                    <a:lnTo>
                      <a:pt x="8" y="1849"/>
                    </a:lnTo>
                    <a:lnTo>
                      <a:pt x="54" y="1848"/>
                    </a:lnTo>
                    <a:lnTo>
                      <a:pt x="129" y="1833"/>
                    </a:lnTo>
                    <a:lnTo>
                      <a:pt x="171" y="1833"/>
                    </a:lnTo>
                    <a:lnTo>
                      <a:pt x="217" y="1818"/>
                    </a:lnTo>
                    <a:lnTo>
                      <a:pt x="261" y="1816"/>
                    </a:lnTo>
                    <a:lnTo>
                      <a:pt x="335" y="1788"/>
                    </a:lnTo>
                    <a:lnTo>
                      <a:pt x="364" y="1788"/>
                    </a:lnTo>
                    <a:lnTo>
                      <a:pt x="410" y="1775"/>
                    </a:lnTo>
                    <a:lnTo>
                      <a:pt x="485" y="1760"/>
                    </a:lnTo>
                    <a:lnTo>
                      <a:pt x="528" y="1746"/>
                    </a:lnTo>
                    <a:lnTo>
                      <a:pt x="557" y="1732"/>
                    </a:lnTo>
                    <a:lnTo>
                      <a:pt x="633" y="1718"/>
                    </a:lnTo>
                    <a:lnTo>
                      <a:pt x="678" y="1703"/>
                    </a:lnTo>
                    <a:lnTo>
                      <a:pt x="708" y="1690"/>
                    </a:lnTo>
                    <a:lnTo>
                      <a:pt x="750" y="1675"/>
                    </a:lnTo>
                    <a:lnTo>
                      <a:pt x="811" y="1647"/>
                    </a:lnTo>
                    <a:lnTo>
                      <a:pt x="857" y="1632"/>
                    </a:lnTo>
                    <a:lnTo>
                      <a:pt x="886" y="1619"/>
                    </a:lnTo>
                    <a:lnTo>
                      <a:pt x="958" y="1593"/>
                    </a:lnTo>
                    <a:lnTo>
                      <a:pt x="989" y="1578"/>
                    </a:lnTo>
                    <a:lnTo>
                      <a:pt x="1019" y="1565"/>
                    </a:lnTo>
                    <a:lnTo>
                      <a:pt x="1078" y="1522"/>
                    </a:lnTo>
                    <a:lnTo>
                      <a:pt x="1107" y="1509"/>
                    </a:lnTo>
                    <a:lnTo>
                      <a:pt x="1151" y="1494"/>
                    </a:lnTo>
                    <a:lnTo>
                      <a:pt x="1181" y="1481"/>
                    </a:lnTo>
                    <a:lnTo>
                      <a:pt x="1241" y="1440"/>
                    </a:lnTo>
                    <a:lnTo>
                      <a:pt x="1256" y="1426"/>
                    </a:lnTo>
                    <a:lnTo>
                      <a:pt x="1285" y="1398"/>
                    </a:lnTo>
                    <a:lnTo>
                      <a:pt x="1342" y="1370"/>
                    </a:lnTo>
                    <a:lnTo>
                      <a:pt x="1372" y="1344"/>
                    </a:lnTo>
                    <a:lnTo>
                      <a:pt x="1403" y="1329"/>
                    </a:lnTo>
                    <a:lnTo>
                      <a:pt x="1447" y="1288"/>
                    </a:lnTo>
                    <a:lnTo>
                      <a:pt x="1477" y="1262"/>
                    </a:lnTo>
                    <a:lnTo>
                      <a:pt x="1490" y="1249"/>
                    </a:lnTo>
                    <a:lnTo>
                      <a:pt x="1519" y="1221"/>
                    </a:lnTo>
                    <a:lnTo>
                      <a:pt x="1563" y="1180"/>
                    </a:lnTo>
                    <a:lnTo>
                      <a:pt x="1578" y="1166"/>
                    </a:lnTo>
                    <a:lnTo>
                      <a:pt x="1607" y="1138"/>
                    </a:lnTo>
                    <a:lnTo>
                      <a:pt x="1637" y="1099"/>
                    </a:lnTo>
                    <a:lnTo>
                      <a:pt x="1652" y="1073"/>
                    </a:lnTo>
                    <a:lnTo>
                      <a:pt x="1679" y="1058"/>
                    </a:lnTo>
                    <a:lnTo>
                      <a:pt x="1709" y="1004"/>
                    </a:lnTo>
                    <a:lnTo>
                      <a:pt x="1724" y="990"/>
                    </a:lnTo>
                    <a:lnTo>
                      <a:pt x="1738" y="962"/>
                    </a:lnTo>
                    <a:lnTo>
                      <a:pt x="1753" y="938"/>
                    </a:lnTo>
                    <a:lnTo>
                      <a:pt x="1782" y="897"/>
                    </a:lnTo>
                    <a:lnTo>
                      <a:pt x="1797" y="869"/>
                    </a:lnTo>
                    <a:lnTo>
                      <a:pt x="1812" y="842"/>
                    </a:lnTo>
                    <a:lnTo>
                      <a:pt x="1827" y="801"/>
                    </a:lnTo>
                    <a:lnTo>
                      <a:pt x="1841" y="777"/>
                    </a:lnTo>
                    <a:lnTo>
                      <a:pt x="1840" y="749"/>
                    </a:lnTo>
                    <a:lnTo>
                      <a:pt x="1854" y="709"/>
                    </a:lnTo>
                    <a:lnTo>
                      <a:pt x="1868" y="681"/>
                    </a:lnTo>
                    <a:lnTo>
                      <a:pt x="1868" y="655"/>
                    </a:lnTo>
                    <a:lnTo>
                      <a:pt x="1882" y="627"/>
                    </a:lnTo>
                    <a:lnTo>
                      <a:pt x="1881" y="589"/>
                    </a:lnTo>
                    <a:lnTo>
                      <a:pt x="1881" y="561"/>
                    </a:lnTo>
                    <a:lnTo>
                      <a:pt x="1895" y="535"/>
                    </a:lnTo>
                    <a:lnTo>
                      <a:pt x="1894" y="494"/>
                    </a:lnTo>
                    <a:lnTo>
                      <a:pt x="1894" y="467"/>
                    </a:lnTo>
                    <a:lnTo>
                      <a:pt x="1886"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89" name="Freeform 245"/>
              <p:cNvSpPr>
                <a:spLocks/>
              </p:cNvSpPr>
              <p:nvPr/>
            </p:nvSpPr>
            <p:spPr bwMode="auto">
              <a:xfrm>
                <a:off x="3175" y="1906"/>
                <a:ext cx="263" cy="901"/>
              </a:xfrm>
              <a:custGeom>
                <a:avLst/>
                <a:gdLst>
                  <a:gd name="T0" fmla="*/ 0 w 525"/>
                  <a:gd name="T1" fmla="*/ 0 h 1803"/>
                  <a:gd name="T2" fmla="*/ 517 w 525"/>
                  <a:gd name="T3" fmla="*/ 1338 h 1803"/>
                  <a:gd name="T4" fmla="*/ 525 w 525"/>
                  <a:gd name="T5" fmla="*/ 1803 h 1803"/>
                  <a:gd name="T6" fmla="*/ 8 w 525"/>
                  <a:gd name="T7" fmla="*/ 466 h 1803"/>
                  <a:gd name="T8" fmla="*/ 0 w 525"/>
                  <a:gd name="T9" fmla="*/ 0 h 1803"/>
                </a:gdLst>
                <a:ahLst/>
                <a:cxnLst>
                  <a:cxn ang="0">
                    <a:pos x="T0" y="T1"/>
                  </a:cxn>
                  <a:cxn ang="0">
                    <a:pos x="T2" y="T3"/>
                  </a:cxn>
                  <a:cxn ang="0">
                    <a:pos x="T4" y="T5"/>
                  </a:cxn>
                  <a:cxn ang="0">
                    <a:pos x="T6" y="T7"/>
                  </a:cxn>
                  <a:cxn ang="0">
                    <a:pos x="T8" y="T9"/>
                  </a:cxn>
                </a:cxnLst>
                <a:rect l="0" t="0" r="r" b="b"/>
                <a:pathLst>
                  <a:path w="525" h="1803">
                    <a:moveTo>
                      <a:pt x="0" y="0"/>
                    </a:moveTo>
                    <a:lnTo>
                      <a:pt x="517" y="1338"/>
                    </a:lnTo>
                    <a:lnTo>
                      <a:pt x="525" y="1803"/>
                    </a:lnTo>
                    <a:lnTo>
                      <a:pt x="8" y="466"/>
                    </a:lnTo>
                    <a:lnTo>
                      <a:pt x="0" y="0"/>
                    </a:lnTo>
                    <a:close/>
                  </a:path>
                </a:pathLst>
              </a:custGeom>
              <a:solidFill>
                <a:srgbClr val="00008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90" name="Freeform 246"/>
              <p:cNvSpPr>
                <a:spLocks/>
              </p:cNvSpPr>
              <p:nvPr/>
            </p:nvSpPr>
            <p:spPr bwMode="auto">
              <a:xfrm>
                <a:off x="3175" y="1692"/>
                <a:ext cx="1202" cy="882"/>
              </a:xfrm>
              <a:custGeom>
                <a:avLst/>
                <a:gdLst>
                  <a:gd name="T0" fmla="*/ 2306 w 2403"/>
                  <a:gd name="T1" fmla="*/ 27 h 1766"/>
                  <a:gd name="T2" fmla="*/ 2339 w 2403"/>
                  <a:gd name="T3" fmla="*/ 93 h 1766"/>
                  <a:gd name="T4" fmla="*/ 2368 w 2403"/>
                  <a:gd name="T5" fmla="*/ 158 h 1766"/>
                  <a:gd name="T6" fmla="*/ 2383 w 2403"/>
                  <a:gd name="T7" fmla="*/ 211 h 1766"/>
                  <a:gd name="T8" fmla="*/ 2385 w 2403"/>
                  <a:gd name="T9" fmla="*/ 278 h 1766"/>
                  <a:gd name="T10" fmla="*/ 2401 w 2403"/>
                  <a:gd name="T11" fmla="*/ 331 h 1766"/>
                  <a:gd name="T12" fmla="*/ 2403 w 2403"/>
                  <a:gd name="T13" fmla="*/ 410 h 1766"/>
                  <a:gd name="T14" fmla="*/ 2388 w 2403"/>
                  <a:gd name="T15" fmla="*/ 477 h 1766"/>
                  <a:gd name="T16" fmla="*/ 2389 w 2403"/>
                  <a:gd name="T17" fmla="*/ 530 h 1766"/>
                  <a:gd name="T18" fmla="*/ 2375 w 2403"/>
                  <a:gd name="T19" fmla="*/ 598 h 1766"/>
                  <a:gd name="T20" fmla="*/ 2363 w 2403"/>
                  <a:gd name="T21" fmla="*/ 652 h 1766"/>
                  <a:gd name="T22" fmla="*/ 2334 w 2403"/>
                  <a:gd name="T23" fmla="*/ 718 h 1766"/>
                  <a:gd name="T24" fmla="*/ 2306 w 2403"/>
                  <a:gd name="T25" fmla="*/ 787 h 1766"/>
                  <a:gd name="T26" fmla="*/ 2277 w 2403"/>
                  <a:gd name="T27" fmla="*/ 841 h 1766"/>
                  <a:gd name="T28" fmla="*/ 2232 w 2403"/>
                  <a:gd name="T29" fmla="*/ 907 h 1766"/>
                  <a:gd name="T30" fmla="*/ 2203 w 2403"/>
                  <a:gd name="T31" fmla="*/ 948 h 1766"/>
                  <a:gd name="T32" fmla="*/ 2146 w 2403"/>
                  <a:gd name="T33" fmla="*/ 1015 h 1766"/>
                  <a:gd name="T34" fmla="*/ 2087 w 2403"/>
                  <a:gd name="T35" fmla="*/ 1083 h 1766"/>
                  <a:gd name="T36" fmla="*/ 2043 w 2403"/>
                  <a:gd name="T37" fmla="*/ 1124 h 1766"/>
                  <a:gd name="T38" fmla="*/ 1984 w 2403"/>
                  <a:gd name="T39" fmla="*/ 1178 h 1766"/>
                  <a:gd name="T40" fmla="*/ 1910 w 2403"/>
                  <a:gd name="T41" fmla="*/ 1246 h 1766"/>
                  <a:gd name="T42" fmla="*/ 1851 w 2403"/>
                  <a:gd name="T43" fmla="*/ 1289 h 1766"/>
                  <a:gd name="T44" fmla="*/ 1763 w 2403"/>
                  <a:gd name="T45" fmla="*/ 1341 h 1766"/>
                  <a:gd name="T46" fmla="*/ 1719 w 2403"/>
                  <a:gd name="T47" fmla="*/ 1369 h 1766"/>
                  <a:gd name="T48" fmla="*/ 1614 w 2403"/>
                  <a:gd name="T49" fmla="*/ 1425 h 1766"/>
                  <a:gd name="T50" fmla="*/ 1526 w 2403"/>
                  <a:gd name="T51" fmla="*/ 1481 h 1766"/>
                  <a:gd name="T52" fmla="*/ 1467 w 2403"/>
                  <a:gd name="T53" fmla="*/ 1507 h 1766"/>
                  <a:gd name="T54" fmla="*/ 1364 w 2403"/>
                  <a:gd name="T55" fmla="*/ 1550 h 1766"/>
                  <a:gd name="T56" fmla="*/ 1289 w 2403"/>
                  <a:gd name="T57" fmla="*/ 1578 h 1766"/>
                  <a:gd name="T58" fmla="*/ 1186 w 2403"/>
                  <a:gd name="T59" fmla="*/ 1619 h 1766"/>
                  <a:gd name="T60" fmla="*/ 1066 w 2403"/>
                  <a:gd name="T61" fmla="*/ 1649 h 1766"/>
                  <a:gd name="T62" fmla="*/ 993 w 2403"/>
                  <a:gd name="T63" fmla="*/ 1677 h 1766"/>
                  <a:gd name="T64" fmla="*/ 873 w 2403"/>
                  <a:gd name="T65" fmla="*/ 1705 h 1766"/>
                  <a:gd name="T66" fmla="*/ 800 w 2403"/>
                  <a:gd name="T67" fmla="*/ 1720 h 1766"/>
                  <a:gd name="T68" fmla="*/ 679 w 2403"/>
                  <a:gd name="T69" fmla="*/ 1749 h 1766"/>
                  <a:gd name="T70" fmla="*/ 561 w 2403"/>
                  <a:gd name="T71" fmla="*/ 1764 h 1766"/>
                  <a:gd name="T72" fmla="*/ 0 w 2403"/>
                  <a:gd name="T73" fmla="*/ 428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3" h="1766">
                    <a:moveTo>
                      <a:pt x="2306" y="0"/>
                    </a:moveTo>
                    <a:lnTo>
                      <a:pt x="2306" y="27"/>
                    </a:lnTo>
                    <a:lnTo>
                      <a:pt x="2337" y="65"/>
                    </a:lnTo>
                    <a:lnTo>
                      <a:pt x="2339" y="93"/>
                    </a:lnTo>
                    <a:lnTo>
                      <a:pt x="2353" y="119"/>
                    </a:lnTo>
                    <a:lnTo>
                      <a:pt x="2368" y="158"/>
                    </a:lnTo>
                    <a:lnTo>
                      <a:pt x="2368" y="186"/>
                    </a:lnTo>
                    <a:lnTo>
                      <a:pt x="2383" y="211"/>
                    </a:lnTo>
                    <a:lnTo>
                      <a:pt x="2385" y="237"/>
                    </a:lnTo>
                    <a:lnTo>
                      <a:pt x="2385" y="278"/>
                    </a:lnTo>
                    <a:lnTo>
                      <a:pt x="2401" y="305"/>
                    </a:lnTo>
                    <a:lnTo>
                      <a:pt x="2401" y="331"/>
                    </a:lnTo>
                    <a:lnTo>
                      <a:pt x="2403" y="384"/>
                    </a:lnTo>
                    <a:lnTo>
                      <a:pt x="2403" y="410"/>
                    </a:lnTo>
                    <a:lnTo>
                      <a:pt x="2403" y="425"/>
                    </a:lnTo>
                    <a:lnTo>
                      <a:pt x="2388" y="477"/>
                    </a:lnTo>
                    <a:lnTo>
                      <a:pt x="2389" y="505"/>
                    </a:lnTo>
                    <a:lnTo>
                      <a:pt x="2389" y="530"/>
                    </a:lnTo>
                    <a:lnTo>
                      <a:pt x="2375" y="571"/>
                    </a:lnTo>
                    <a:lnTo>
                      <a:pt x="2375" y="598"/>
                    </a:lnTo>
                    <a:lnTo>
                      <a:pt x="2363" y="626"/>
                    </a:lnTo>
                    <a:lnTo>
                      <a:pt x="2363" y="652"/>
                    </a:lnTo>
                    <a:lnTo>
                      <a:pt x="2349" y="691"/>
                    </a:lnTo>
                    <a:lnTo>
                      <a:pt x="2334" y="718"/>
                    </a:lnTo>
                    <a:lnTo>
                      <a:pt x="2319" y="746"/>
                    </a:lnTo>
                    <a:lnTo>
                      <a:pt x="2306" y="787"/>
                    </a:lnTo>
                    <a:lnTo>
                      <a:pt x="2291" y="813"/>
                    </a:lnTo>
                    <a:lnTo>
                      <a:pt x="2277" y="841"/>
                    </a:lnTo>
                    <a:lnTo>
                      <a:pt x="2247" y="881"/>
                    </a:lnTo>
                    <a:lnTo>
                      <a:pt x="2232" y="907"/>
                    </a:lnTo>
                    <a:lnTo>
                      <a:pt x="2218" y="920"/>
                    </a:lnTo>
                    <a:lnTo>
                      <a:pt x="2203" y="948"/>
                    </a:lnTo>
                    <a:lnTo>
                      <a:pt x="2160" y="989"/>
                    </a:lnTo>
                    <a:lnTo>
                      <a:pt x="2146" y="1015"/>
                    </a:lnTo>
                    <a:lnTo>
                      <a:pt x="2131" y="1042"/>
                    </a:lnTo>
                    <a:lnTo>
                      <a:pt x="2087" y="1083"/>
                    </a:lnTo>
                    <a:lnTo>
                      <a:pt x="2072" y="1098"/>
                    </a:lnTo>
                    <a:lnTo>
                      <a:pt x="2043" y="1124"/>
                    </a:lnTo>
                    <a:lnTo>
                      <a:pt x="1997" y="1165"/>
                    </a:lnTo>
                    <a:lnTo>
                      <a:pt x="1984" y="1178"/>
                    </a:lnTo>
                    <a:lnTo>
                      <a:pt x="1954" y="1205"/>
                    </a:lnTo>
                    <a:lnTo>
                      <a:pt x="1910" y="1246"/>
                    </a:lnTo>
                    <a:lnTo>
                      <a:pt x="1881" y="1261"/>
                    </a:lnTo>
                    <a:lnTo>
                      <a:pt x="1851" y="1289"/>
                    </a:lnTo>
                    <a:lnTo>
                      <a:pt x="1820" y="1302"/>
                    </a:lnTo>
                    <a:lnTo>
                      <a:pt x="1763" y="1341"/>
                    </a:lnTo>
                    <a:lnTo>
                      <a:pt x="1748" y="1356"/>
                    </a:lnTo>
                    <a:lnTo>
                      <a:pt x="1719" y="1369"/>
                    </a:lnTo>
                    <a:lnTo>
                      <a:pt x="1658" y="1410"/>
                    </a:lnTo>
                    <a:lnTo>
                      <a:pt x="1614" y="1425"/>
                    </a:lnTo>
                    <a:lnTo>
                      <a:pt x="1586" y="1440"/>
                    </a:lnTo>
                    <a:lnTo>
                      <a:pt x="1526" y="1481"/>
                    </a:lnTo>
                    <a:lnTo>
                      <a:pt x="1496" y="1494"/>
                    </a:lnTo>
                    <a:lnTo>
                      <a:pt x="1467" y="1507"/>
                    </a:lnTo>
                    <a:lnTo>
                      <a:pt x="1393" y="1535"/>
                    </a:lnTo>
                    <a:lnTo>
                      <a:pt x="1364" y="1550"/>
                    </a:lnTo>
                    <a:lnTo>
                      <a:pt x="1318" y="1563"/>
                    </a:lnTo>
                    <a:lnTo>
                      <a:pt x="1289" y="1578"/>
                    </a:lnTo>
                    <a:lnTo>
                      <a:pt x="1215" y="1606"/>
                    </a:lnTo>
                    <a:lnTo>
                      <a:pt x="1186" y="1619"/>
                    </a:lnTo>
                    <a:lnTo>
                      <a:pt x="1141" y="1634"/>
                    </a:lnTo>
                    <a:lnTo>
                      <a:pt x="1066" y="1649"/>
                    </a:lnTo>
                    <a:lnTo>
                      <a:pt x="1035" y="1664"/>
                    </a:lnTo>
                    <a:lnTo>
                      <a:pt x="993" y="1677"/>
                    </a:lnTo>
                    <a:lnTo>
                      <a:pt x="917" y="1690"/>
                    </a:lnTo>
                    <a:lnTo>
                      <a:pt x="873" y="1705"/>
                    </a:lnTo>
                    <a:lnTo>
                      <a:pt x="842" y="1705"/>
                    </a:lnTo>
                    <a:lnTo>
                      <a:pt x="800" y="1720"/>
                    </a:lnTo>
                    <a:lnTo>
                      <a:pt x="724" y="1734"/>
                    </a:lnTo>
                    <a:lnTo>
                      <a:pt x="679" y="1749"/>
                    </a:lnTo>
                    <a:lnTo>
                      <a:pt x="636" y="1749"/>
                    </a:lnTo>
                    <a:lnTo>
                      <a:pt x="561" y="1764"/>
                    </a:lnTo>
                    <a:lnTo>
                      <a:pt x="515" y="1766"/>
                    </a:lnTo>
                    <a:lnTo>
                      <a:pt x="0" y="428"/>
                    </a:lnTo>
                    <a:lnTo>
                      <a:pt x="2306" y="0"/>
                    </a:lnTo>
                    <a:close/>
                  </a:path>
                </a:pathLst>
              </a:custGeom>
              <a:solidFill>
                <a:srgbClr val="0000FF"/>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591" name="Rectangle 247"/>
              <p:cNvSpPr>
                <a:spLocks noChangeArrowheads="1"/>
              </p:cNvSpPr>
              <p:nvPr/>
            </p:nvSpPr>
            <p:spPr bwMode="auto">
              <a:xfrm>
                <a:off x="2069" y="1267"/>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92" name="Rectangle 248"/>
              <p:cNvSpPr>
                <a:spLocks noChangeArrowheads="1"/>
              </p:cNvSpPr>
              <p:nvPr/>
            </p:nvSpPr>
            <p:spPr bwMode="auto">
              <a:xfrm>
                <a:off x="2182" y="1296"/>
                <a:ext cx="1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0000"/>
                    </a:solidFill>
                    <a:latin typeface="Arial" charset="0"/>
                  </a:rPr>
                  <a:t>CF</a:t>
                </a:r>
                <a:endParaRPr lang="en-GB" sz="1400" b="1">
                  <a:solidFill>
                    <a:srgbClr val="000000"/>
                  </a:solidFill>
                  <a:latin typeface="Arial" charset="0"/>
                </a:endParaRPr>
              </a:p>
            </p:txBody>
          </p:sp>
          <p:sp>
            <p:nvSpPr>
              <p:cNvPr id="313593" name="Rectangle 249"/>
              <p:cNvSpPr>
                <a:spLocks noChangeArrowheads="1"/>
              </p:cNvSpPr>
              <p:nvPr/>
            </p:nvSpPr>
            <p:spPr bwMode="auto">
              <a:xfrm>
                <a:off x="2158" y="1465"/>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315</a:t>
                </a:r>
                <a:endParaRPr lang="en-GB" sz="2400" b="1" i="1">
                  <a:solidFill>
                    <a:srgbClr val="000000"/>
                  </a:solidFill>
                  <a:latin typeface="Arial" charset="0"/>
                </a:endParaRPr>
              </a:p>
            </p:txBody>
          </p:sp>
          <p:sp>
            <p:nvSpPr>
              <p:cNvPr id="313594" name="Rectangle 250"/>
              <p:cNvSpPr>
                <a:spLocks noChangeArrowheads="1"/>
              </p:cNvSpPr>
              <p:nvPr/>
            </p:nvSpPr>
            <p:spPr bwMode="auto">
              <a:xfrm>
                <a:off x="1637" y="1544"/>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95" name="Rectangle 251"/>
              <p:cNvSpPr>
                <a:spLocks noChangeArrowheads="1"/>
              </p:cNvSpPr>
              <p:nvPr/>
            </p:nvSpPr>
            <p:spPr bwMode="auto">
              <a:xfrm>
                <a:off x="1751" y="1572"/>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0000"/>
                    </a:solidFill>
                    <a:latin typeface="Arial" charset="0"/>
                  </a:rPr>
                  <a:t>ERDF</a:t>
                </a:r>
                <a:endParaRPr lang="en-GB" sz="1400" b="1" i="1">
                  <a:solidFill>
                    <a:srgbClr val="000000"/>
                  </a:solidFill>
                  <a:latin typeface="Arial" charset="0"/>
                </a:endParaRPr>
              </a:p>
            </p:txBody>
          </p:sp>
          <p:sp>
            <p:nvSpPr>
              <p:cNvPr id="313596" name="Rectangle 252"/>
              <p:cNvSpPr>
                <a:spLocks noChangeArrowheads="1"/>
              </p:cNvSpPr>
              <p:nvPr/>
            </p:nvSpPr>
            <p:spPr bwMode="auto">
              <a:xfrm>
                <a:off x="1805" y="1699"/>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535</a:t>
                </a:r>
                <a:endParaRPr lang="en-GB" sz="2400" b="1" i="1">
                  <a:solidFill>
                    <a:srgbClr val="000000"/>
                  </a:solidFill>
                  <a:latin typeface="Arial" charset="0"/>
                </a:endParaRPr>
              </a:p>
            </p:txBody>
          </p:sp>
          <p:sp>
            <p:nvSpPr>
              <p:cNvPr id="313597" name="Rectangle 253"/>
              <p:cNvSpPr>
                <a:spLocks noChangeArrowheads="1"/>
              </p:cNvSpPr>
              <p:nvPr/>
            </p:nvSpPr>
            <p:spPr bwMode="auto">
              <a:xfrm>
                <a:off x="3482" y="1386"/>
                <a:ext cx="5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598" name="Rectangle 254"/>
              <p:cNvSpPr>
                <a:spLocks noChangeArrowheads="1"/>
              </p:cNvSpPr>
              <p:nvPr/>
            </p:nvSpPr>
            <p:spPr bwMode="auto">
              <a:xfrm>
                <a:off x="3596" y="1414"/>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0000"/>
                    </a:solidFill>
                    <a:latin typeface="Arial" charset="0"/>
                  </a:rPr>
                  <a:t>ERDF</a:t>
                </a:r>
                <a:endParaRPr lang="en-GB" sz="1400" b="1" i="1">
                  <a:solidFill>
                    <a:srgbClr val="000000"/>
                  </a:solidFill>
                  <a:latin typeface="Arial" charset="0"/>
                </a:endParaRPr>
              </a:p>
            </p:txBody>
          </p:sp>
          <p:sp>
            <p:nvSpPr>
              <p:cNvPr id="313599" name="Rectangle 255"/>
              <p:cNvSpPr>
                <a:spLocks noChangeArrowheads="1"/>
              </p:cNvSpPr>
              <p:nvPr/>
            </p:nvSpPr>
            <p:spPr bwMode="auto">
              <a:xfrm>
                <a:off x="3650" y="154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674</a:t>
                </a:r>
                <a:endParaRPr lang="en-GB" sz="2400" b="1" i="1">
                  <a:solidFill>
                    <a:srgbClr val="000000"/>
                  </a:solidFill>
                  <a:latin typeface="Arial" charset="0"/>
                </a:endParaRPr>
              </a:p>
            </p:txBody>
          </p:sp>
          <p:sp>
            <p:nvSpPr>
              <p:cNvPr id="313600" name="Rectangle 256"/>
              <p:cNvSpPr>
                <a:spLocks noChangeArrowheads="1"/>
              </p:cNvSpPr>
              <p:nvPr/>
            </p:nvSpPr>
            <p:spPr bwMode="auto">
              <a:xfrm>
                <a:off x="2933" y="1188"/>
                <a:ext cx="35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01" name="Rectangle 257"/>
              <p:cNvSpPr>
                <a:spLocks noChangeArrowheads="1"/>
              </p:cNvSpPr>
              <p:nvPr/>
            </p:nvSpPr>
            <p:spPr bwMode="auto">
              <a:xfrm>
                <a:off x="3045" y="1217"/>
                <a:ext cx="1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0000"/>
                    </a:solidFill>
                    <a:latin typeface="Arial" charset="0"/>
                  </a:rPr>
                  <a:t>CF</a:t>
                </a:r>
                <a:endParaRPr lang="en-GB" sz="1400" b="1" i="1">
                  <a:solidFill>
                    <a:srgbClr val="000000"/>
                  </a:solidFill>
                  <a:latin typeface="Arial" charset="0"/>
                </a:endParaRPr>
              </a:p>
            </p:txBody>
          </p:sp>
          <p:sp>
            <p:nvSpPr>
              <p:cNvPr id="313602" name="Rectangle 258"/>
              <p:cNvSpPr>
                <a:spLocks noChangeArrowheads="1"/>
              </p:cNvSpPr>
              <p:nvPr/>
            </p:nvSpPr>
            <p:spPr bwMode="auto">
              <a:xfrm>
                <a:off x="3022" y="1386"/>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000000"/>
                    </a:solidFill>
                    <a:latin typeface="Arial" charset="0"/>
                  </a:rPr>
                  <a:t>493</a:t>
                </a:r>
                <a:endParaRPr lang="en-GB" sz="2400" b="1" i="1">
                  <a:solidFill>
                    <a:srgbClr val="000000"/>
                  </a:solidFill>
                  <a:latin typeface="Arial" charset="0"/>
                </a:endParaRPr>
              </a:p>
            </p:txBody>
          </p:sp>
          <p:sp>
            <p:nvSpPr>
              <p:cNvPr id="313603" name="Rectangle 259"/>
              <p:cNvSpPr>
                <a:spLocks noChangeArrowheads="1"/>
              </p:cNvSpPr>
              <p:nvPr/>
            </p:nvSpPr>
            <p:spPr bwMode="auto">
              <a:xfrm>
                <a:off x="1362" y="1978"/>
                <a:ext cx="117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04" name="Rectangle 260"/>
              <p:cNvSpPr>
                <a:spLocks noChangeArrowheads="1"/>
              </p:cNvSpPr>
              <p:nvPr/>
            </p:nvSpPr>
            <p:spPr bwMode="auto">
              <a:xfrm>
                <a:off x="1632" y="1968"/>
                <a:ext cx="5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300" b="1">
                    <a:solidFill>
                      <a:srgbClr val="FFFFFF"/>
                    </a:solidFill>
                    <a:latin typeface="Arial" charset="0"/>
                  </a:rPr>
                  <a:t>GR STATE</a:t>
                </a:r>
                <a:endParaRPr lang="en-GB" sz="1300" b="1">
                  <a:solidFill>
                    <a:srgbClr val="FFFFFF"/>
                  </a:solidFill>
                  <a:latin typeface="Arial" charset="0"/>
                </a:endParaRPr>
              </a:p>
            </p:txBody>
          </p:sp>
          <p:sp>
            <p:nvSpPr>
              <p:cNvPr id="313605" name="Rectangle 261"/>
              <p:cNvSpPr>
                <a:spLocks noChangeArrowheads="1"/>
              </p:cNvSpPr>
              <p:nvPr/>
            </p:nvSpPr>
            <p:spPr bwMode="auto">
              <a:xfrm>
                <a:off x="1864" y="2151"/>
                <a:ext cx="17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560</a:t>
                </a:r>
                <a:endParaRPr lang="en-GB" sz="2400" b="1" i="1">
                  <a:solidFill>
                    <a:srgbClr val="000000"/>
                  </a:solidFill>
                  <a:latin typeface="Arial" charset="0"/>
                </a:endParaRPr>
              </a:p>
            </p:txBody>
          </p:sp>
          <p:sp>
            <p:nvSpPr>
              <p:cNvPr id="313606" name="Rectangle 262"/>
              <p:cNvSpPr>
                <a:spLocks noChangeArrowheads="1"/>
              </p:cNvSpPr>
              <p:nvPr/>
            </p:nvSpPr>
            <p:spPr bwMode="auto">
              <a:xfrm>
                <a:off x="3247" y="1938"/>
                <a:ext cx="113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07" name="Rectangle 263"/>
              <p:cNvSpPr>
                <a:spLocks noChangeArrowheads="1"/>
              </p:cNvSpPr>
              <p:nvPr/>
            </p:nvSpPr>
            <p:spPr bwMode="auto">
              <a:xfrm>
                <a:off x="3504" y="1968"/>
                <a:ext cx="5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300" b="1">
                    <a:solidFill>
                      <a:srgbClr val="FFFFFF"/>
                    </a:solidFill>
                    <a:latin typeface="Arial" charset="0"/>
                  </a:rPr>
                  <a:t>GR STATE</a:t>
                </a:r>
                <a:endParaRPr lang="en-GB" sz="2400" b="1" i="1">
                  <a:solidFill>
                    <a:srgbClr val="000000"/>
                  </a:solidFill>
                  <a:latin typeface="Arial" charset="0"/>
                </a:endParaRPr>
              </a:p>
            </p:txBody>
          </p:sp>
          <p:sp>
            <p:nvSpPr>
              <p:cNvPr id="313608" name="Rectangle 264"/>
              <p:cNvSpPr>
                <a:spLocks noChangeArrowheads="1"/>
              </p:cNvSpPr>
              <p:nvPr/>
            </p:nvSpPr>
            <p:spPr bwMode="auto">
              <a:xfrm>
                <a:off x="3700" y="2137"/>
                <a:ext cx="23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300" b="1">
                    <a:solidFill>
                      <a:srgbClr val="FFFFFF"/>
                    </a:solidFill>
                    <a:latin typeface="Arial" charset="0"/>
                  </a:rPr>
                  <a:t>1200</a:t>
                </a:r>
                <a:endParaRPr lang="en-GB" sz="2400" b="1" i="1">
                  <a:solidFill>
                    <a:srgbClr val="000000"/>
                  </a:solidFill>
                  <a:latin typeface="Arial" charset="0"/>
                </a:endParaRPr>
              </a:p>
            </p:txBody>
          </p:sp>
          <p:sp>
            <p:nvSpPr>
              <p:cNvPr id="313609" name="Freeform 265"/>
              <p:cNvSpPr>
                <a:spLocks/>
              </p:cNvSpPr>
              <p:nvPr/>
            </p:nvSpPr>
            <p:spPr bwMode="auto">
              <a:xfrm>
                <a:off x="2098" y="2612"/>
                <a:ext cx="655" cy="462"/>
              </a:xfrm>
              <a:custGeom>
                <a:avLst/>
                <a:gdLst>
                  <a:gd name="T0" fmla="*/ 1284 w 1308"/>
                  <a:gd name="T1" fmla="*/ 456 h 925"/>
                  <a:gd name="T2" fmla="*/ 1166 w 1308"/>
                  <a:gd name="T3" fmla="*/ 443 h 925"/>
                  <a:gd name="T4" fmla="*/ 1102 w 1308"/>
                  <a:gd name="T5" fmla="*/ 443 h 925"/>
                  <a:gd name="T6" fmla="*/ 997 w 1308"/>
                  <a:gd name="T7" fmla="*/ 416 h 925"/>
                  <a:gd name="T8" fmla="*/ 921 w 1308"/>
                  <a:gd name="T9" fmla="*/ 403 h 925"/>
                  <a:gd name="T10" fmla="*/ 816 w 1308"/>
                  <a:gd name="T11" fmla="*/ 379 h 925"/>
                  <a:gd name="T12" fmla="*/ 726 w 1308"/>
                  <a:gd name="T13" fmla="*/ 352 h 925"/>
                  <a:gd name="T14" fmla="*/ 660 w 1308"/>
                  <a:gd name="T15" fmla="*/ 326 h 925"/>
                  <a:gd name="T16" fmla="*/ 557 w 1308"/>
                  <a:gd name="T17" fmla="*/ 300 h 925"/>
                  <a:gd name="T18" fmla="*/ 492 w 1308"/>
                  <a:gd name="T19" fmla="*/ 273 h 925"/>
                  <a:gd name="T20" fmla="*/ 402 w 1308"/>
                  <a:gd name="T21" fmla="*/ 236 h 925"/>
                  <a:gd name="T22" fmla="*/ 350 w 1308"/>
                  <a:gd name="T23" fmla="*/ 209 h 925"/>
                  <a:gd name="T24" fmla="*/ 260 w 1308"/>
                  <a:gd name="T25" fmla="*/ 157 h 925"/>
                  <a:gd name="T26" fmla="*/ 207 w 1308"/>
                  <a:gd name="T27" fmla="*/ 130 h 925"/>
                  <a:gd name="T28" fmla="*/ 129 w 1308"/>
                  <a:gd name="T29" fmla="*/ 78 h 925"/>
                  <a:gd name="T30" fmla="*/ 78 w 1308"/>
                  <a:gd name="T31" fmla="*/ 53 h 925"/>
                  <a:gd name="T32" fmla="*/ 0 w 1308"/>
                  <a:gd name="T33" fmla="*/ 0 h 925"/>
                  <a:gd name="T34" fmla="*/ 26 w 1308"/>
                  <a:gd name="T35" fmla="*/ 469 h 925"/>
                  <a:gd name="T36" fmla="*/ 104 w 1308"/>
                  <a:gd name="T37" fmla="*/ 522 h 925"/>
                  <a:gd name="T38" fmla="*/ 155 w 1308"/>
                  <a:gd name="T39" fmla="*/ 560 h 925"/>
                  <a:gd name="T40" fmla="*/ 234 w 1308"/>
                  <a:gd name="T41" fmla="*/ 599 h 925"/>
                  <a:gd name="T42" fmla="*/ 286 w 1308"/>
                  <a:gd name="T43" fmla="*/ 639 h 925"/>
                  <a:gd name="T44" fmla="*/ 376 w 1308"/>
                  <a:gd name="T45" fmla="*/ 678 h 925"/>
                  <a:gd name="T46" fmla="*/ 466 w 1308"/>
                  <a:gd name="T47" fmla="*/ 716 h 925"/>
                  <a:gd name="T48" fmla="*/ 531 w 1308"/>
                  <a:gd name="T49" fmla="*/ 742 h 925"/>
                  <a:gd name="T50" fmla="*/ 623 w 1308"/>
                  <a:gd name="T51" fmla="*/ 782 h 925"/>
                  <a:gd name="T52" fmla="*/ 687 w 1308"/>
                  <a:gd name="T53" fmla="*/ 795 h 925"/>
                  <a:gd name="T54" fmla="*/ 791 w 1308"/>
                  <a:gd name="T55" fmla="*/ 821 h 925"/>
                  <a:gd name="T56" fmla="*/ 855 w 1308"/>
                  <a:gd name="T57" fmla="*/ 848 h 925"/>
                  <a:gd name="T58" fmla="*/ 960 w 1308"/>
                  <a:gd name="T59" fmla="*/ 872 h 925"/>
                  <a:gd name="T60" fmla="*/ 1024 w 1308"/>
                  <a:gd name="T61" fmla="*/ 885 h 925"/>
                  <a:gd name="T62" fmla="*/ 1140 w 1308"/>
                  <a:gd name="T63" fmla="*/ 899 h 925"/>
                  <a:gd name="T64" fmla="*/ 1205 w 1308"/>
                  <a:gd name="T65" fmla="*/ 912 h 925"/>
                  <a:gd name="T66" fmla="*/ 1308 w 1308"/>
                  <a:gd name="T67"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8" h="925">
                    <a:moveTo>
                      <a:pt x="1308" y="469"/>
                    </a:moveTo>
                    <a:lnTo>
                      <a:pt x="1284" y="456"/>
                    </a:lnTo>
                    <a:lnTo>
                      <a:pt x="1205" y="456"/>
                    </a:lnTo>
                    <a:lnTo>
                      <a:pt x="1166" y="443"/>
                    </a:lnTo>
                    <a:lnTo>
                      <a:pt x="1140" y="443"/>
                    </a:lnTo>
                    <a:lnTo>
                      <a:pt x="1102" y="443"/>
                    </a:lnTo>
                    <a:lnTo>
                      <a:pt x="1024" y="430"/>
                    </a:lnTo>
                    <a:lnTo>
                      <a:pt x="997" y="416"/>
                    </a:lnTo>
                    <a:lnTo>
                      <a:pt x="960" y="416"/>
                    </a:lnTo>
                    <a:lnTo>
                      <a:pt x="921" y="403"/>
                    </a:lnTo>
                    <a:lnTo>
                      <a:pt x="855" y="392"/>
                    </a:lnTo>
                    <a:lnTo>
                      <a:pt x="816" y="379"/>
                    </a:lnTo>
                    <a:lnTo>
                      <a:pt x="791" y="365"/>
                    </a:lnTo>
                    <a:lnTo>
                      <a:pt x="726" y="352"/>
                    </a:lnTo>
                    <a:lnTo>
                      <a:pt x="687" y="339"/>
                    </a:lnTo>
                    <a:lnTo>
                      <a:pt x="660" y="326"/>
                    </a:lnTo>
                    <a:lnTo>
                      <a:pt x="623" y="326"/>
                    </a:lnTo>
                    <a:lnTo>
                      <a:pt x="557" y="300"/>
                    </a:lnTo>
                    <a:lnTo>
                      <a:pt x="531" y="287"/>
                    </a:lnTo>
                    <a:lnTo>
                      <a:pt x="492" y="273"/>
                    </a:lnTo>
                    <a:lnTo>
                      <a:pt x="466" y="260"/>
                    </a:lnTo>
                    <a:lnTo>
                      <a:pt x="402" y="236"/>
                    </a:lnTo>
                    <a:lnTo>
                      <a:pt x="376" y="222"/>
                    </a:lnTo>
                    <a:lnTo>
                      <a:pt x="350" y="209"/>
                    </a:lnTo>
                    <a:lnTo>
                      <a:pt x="286" y="183"/>
                    </a:lnTo>
                    <a:lnTo>
                      <a:pt x="260" y="157"/>
                    </a:lnTo>
                    <a:lnTo>
                      <a:pt x="234" y="143"/>
                    </a:lnTo>
                    <a:lnTo>
                      <a:pt x="207" y="130"/>
                    </a:lnTo>
                    <a:lnTo>
                      <a:pt x="155" y="104"/>
                    </a:lnTo>
                    <a:lnTo>
                      <a:pt x="129" y="78"/>
                    </a:lnTo>
                    <a:lnTo>
                      <a:pt x="104" y="66"/>
                    </a:lnTo>
                    <a:lnTo>
                      <a:pt x="78" y="53"/>
                    </a:lnTo>
                    <a:lnTo>
                      <a:pt x="26" y="13"/>
                    </a:lnTo>
                    <a:lnTo>
                      <a:pt x="0" y="0"/>
                    </a:lnTo>
                    <a:lnTo>
                      <a:pt x="0" y="456"/>
                    </a:lnTo>
                    <a:lnTo>
                      <a:pt x="26" y="469"/>
                    </a:lnTo>
                    <a:lnTo>
                      <a:pt x="78" y="509"/>
                    </a:lnTo>
                    <a:lnTo>
                      <a:pt x="104" y="522"/>
                    </a:lnTo>
                    <a:lnTo>
                      <a:pt x="129" y="535"/>
                    </a:lnTo>
                    <a:lnTo>
                      <a:pt x="155" y="560"/>
                    </a:lnTo>
                    <a:lnTo>
                      <a:pt x="207" y="586"/>
                    </a:lnTo>
                    <a:lnTo>
                      <a:pt x="234" y="599"/>
                    </a:lnTo>
                    <a:lnTo>
                      <a:pt x="260" y="612"/>
                    </a:lnTo>
                    <a:lnTo>
                      <a:pt x="286" y="639"/>
                    </a:lnTo>
                    <a:lnTo>
                      <a:pt x="350" y="665"/>
                    </a:lnTo>
                    <a:lnTo>
                      <a:pt x="376" y="678"/>
                    </a:lnTo>
                    <a:lnTo>
                      <a:pt x="402" y="691"/>
                    </a:lnTo>
                    <a:lnTo>
                      <a:pt x="466" y="716"/>
                    </a:lnTo>
                    <a:lnTo>
                      <a:pt x="492" y="729"/>
                    </a:lnTo>
                    <a:lnTo>
                      <a:pt x="531" y="742"/>
                    </a:lnTo>
                    <a:lnTo>
                      <a:pt x="557" y="755"/>
                    </a:lnTo>
                    <a:lnTo>
                      <a:pt x="623" y="782"/>
                    </a:lnTo>
                    <a:lnTo>
                      <a:pt x="660" y="782"/>
                    </a:lnTo>
                    <a:lnTo>
                      <a:pt x="687" y="795"/>
                    </a:lnTo>
                    <a:lnTo>
                      <a:pt x="726" y="808"/>
                    </a:lnTo>
                    <a:lnTo>
                      <a:pt x="791" y="821"/>
                    </a:lnTo>
                    <a:lnTo>
                      <a:pt x="816" y="834"/>
                    </a:lnTo>
                    <a:lnTo>
                      <a:pt x="855" y="848"/>
                    </a:lnTo>
                    <a:lnTo>
                      <a:pt x="921" y="861"/>
                    </a:lnTo>
                    <a:lnTo>
                      <a:pt x="960" y="872"/>
                    </a:lnTo>
                    <a:lnTo>
                      <a:pt x="997" y="872"/>
                    </a:lnTo>
                    <a:lnTo>
                      <a:pt x="1024" y="885"/>
                    </a:lnTo>
                    <a:lnTo>
                      <a:pt x="1102" y="899"/>
                    </a:lnTo>
                    <a:lnTo>
                      <a:pt x="1140" y="899"/>
                    </a:lnTo>
                    <a:lnTo>
                      <a:pt x="1166" y="899"/>
                    </a:lnTo>
                    <a:lnTo>
                      <a:pt x="1205" y="912"/>
                    </a:lnTo>
                    <a:lnTo>
                      <a:pt x="1284" y="912"/>
                    </a:lnTo>
                    <a:lnTo>
                      <a:pt x="1308" y="925"/>
                    </a:lnTo>
                    <a:lnTo>
                      <a:pt x="1308" y="469"/>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0" name="Freeform 266"/>
              <p:cNvSpPr>
                <a:spLocks/>
              </p:cNvSpPr>
              <p:nvPr/>
            </p:nvSpPr>
            <p:spPr bwMode="auto">
              <a:xfrm>
                <a:off x="2759" y="2175"/>
                <a:ext cx="143" cy="899"/>
              </a:xfrm>
              <a:custGeom>
                <a:avLst/>
                <a:gdLst>
                  <a:gd name="T0" fmla="*/ 287 w 287"/>
                  <a:gd name="T1" fmla="*/ 0 h 1798"/>
                  <a:gd name="T2" fmla="*/ 0 w 287"/>
                  <a:gd name="T3" fmla="*/ 1342 h 1798"/>
                  <a:gd name="T4" fmla="*/ 0 w 287"/>
                  <a:gd name="T5" fmla="*/ 1798 h 1798"/>
                  <a:gd name="T6" fmla="*/ 287 w 287"/>
                  <a:gd name="T7" fmla="*/ 457 h 1798"/>
                  <a:gd name="T8" fmla="*/ 287 w 287"/>
                  <a:gd name="T9" fmla="*/ 0 h 1798"/>
                </a:gdLst>
                <a:ahLst/>
                <a:cxnLst>
                  <a:cxn ang="0">
                    <a:pos x="T0" y="T1"/>
                  </a:cxn>
                  <a:cxn ang="0">
                    <a:pos x="T2" y="T3"/>
                  </a:cxn>
                  <a:cxn ang="0">
                    <a:pos x="T4" y="T5"/>
                  </a:cxn>
                  <a:cxn ang="0">
                    <a:pos x="T6" y="T7"/>
                  </a:cxn>
                  <a:cxn ang="0">
                    <a:pos x="T8" y="T9"/>
                  </a:cxn>
                </a:cxnLst>
                <a:rect l="0" t="0" r="r" b="b"/>
                <a:pathLst>
                  <a:path w="287" h="1798">
                    <a:moveTo>
                      <a:pt x="287" y="0"/>
                    </a:moveTo>
                    <a:lnTo>
                      <a:pt x="0" y="1342"/>
                    </a:lnTo>
                    <a:lnTo>
                      <a:pt x="0" y="1798"/>
                    </a:lnTo>
                    <a:lnTo>
                      <a:pt x="287" y="457"/>
                    </a:lnTo>
                    <a:lnTo>
                      <a:pt x="287" y="0"/>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1" name="Freeform 267"/>
              <p:cNvSpPr>
                <a:spLocks/>
              </p:cNvSpPr>
              <p:nvPr/>
            </p:nvSpPr>
            <p:spPr bwMode="auto">
              <a:xfrm>
                <a:off x="2098" y="2175"/>
                <a:ext cx="804" cy="672"/>
              </a:xfrm>
              <a:custGeom>
                <a:avLst/>
                <a:gdLst>
                  <a:gd name="T0" fmla="*/ 1308 w 1608"/>
                  <a:gd name="T1" fmla="*/ 1342 h 1342"/>
                  <a:gd name="T2" fmla="*/ 1284 w 1608"/>
                  <a:gd name="T3" fmla="*/ 1329 h 1342"/>
                  <a:gd name="T4" fmla="*/ 1205 w 1608"/>
                  <a:gd name="T5" fmla="*/ 1329 h 1342"/>
                  <a:gd name="T6" fmla="*/ 1166 w 1608"/>
                  <a:gd name="T7" fmla="*/ 1316 h 1342"/>
                  <a:gd name="T8" fmla="*/ 1140 w 1608"/>
                  <a:gd name="T9" fmla="*/ 1316 h 1342"/>
                  <a:gd name="T10" fmla="*/ 1102 w 1608"/>
                  <a:gd name="T11" fmla="*/ 1316 h 1342"/>
                  <a:gd name="T12" fmla="*/ 1024 w 1608"/>
                  <a:gd name="T13" fmla="*/ 1303 h 1342"/>
                  <a:gd name="T14" fmla="*/ 997 w 1608"/>
                  <a:gd name="T15" fmla="*/ 1289 h 1342"/>
                  <a:gd name="T16" fmla="*/ 960 w 1608"/>
                  <a:gd name="T17" fmla="*/ 1289 h 1342"/>
                  <a:gd name="T18" fmla="*/ 921 w 1608"/>
                  <a:gd name="T19" fmla="*/ 1276 h 1342"/>
                  <a:gd name="T20" fmla="*/ 855 w 1608"/>
                  <a:gd name="T21" fmla="*/ 1265 h 1342"/>
                  <a:gd name="T22" fmla="*/ 816 w 1608"/>
                  <a:gd name="T23" fmla="*/ 1252 h 1342"/>
                  <a:gd name="T24" fmla="*/ 791 w 1608"/>
                  <a:gd name="T25" fmla="*/ 1238 h 1342"/>
                  <a:gd name="T26" fmla="*/ 726 w 1608"/>
                  <a:gd name="T27" fmla="*/ 1225 h 1342"/>
                  <a:gd name="T28" fmla="*/ 687 w 1608"/>
                  <a:gd name="T29" fmla="*/ 1212 h 1342"/>
                  <a:gd name="T30" fmla="*/ 660 w 1608"/>
                  <a:gd name="T31" fmla="*/ 1199 h 1342"/>
                  <a:gd name="T32" fmla="*/ 623 w 1608"/>
                  <a:gd name="T33" fmla="*/ 1199 h 1342"/>
                  <a:gd name="T34" fmla="*/ 557 w 1608"/>
                  <a:gd name="T35" fmla="*/ 1173 h 1342"/>
                  <a:gd name="T36" fmla="*/ 531 w 1608"/>
                  <a:gd name="T37" fmla="*/ 1160 h 1342"/>
                  <a:gd name="T38" fmla="*/ 492 w 1608"/>
                  <a:gd name="T39" fmla="*/ 1146 h 1342"/>
                  <a:gd name="T40" fmla="*/ 466 w 1608"/>
                  <a:gd name="T41" fmla="*/ 1133 h 1342"/>
                  <a:gd name="T42" fmla="*/ 402 w 1608"/>
                  <a:gd name="T43" fmla="*/ 1109 h 1342"/>
                  <a:gd name="T44" fmla="*/ 376 w 1608"/>
                  <a:gd name="T45" fmla="*/ 1095 h 1342"/>
                  <a:gd name="T46" fmla="*/ 350 w 1608"/>
                  <a:gd name="T47" fmla="*/ 1082 h 1342"/>
                  <a:gd name="T48" fmla="*/ 286 w 1608"/>
                  <a:gd name="T49" fmla="*/ 1056 h 1342"/>
                  <a:gd name="T50" fmla="*/ 260 w 1608"/>
                  <a:gd name="T51" fmla="*/ 1030 h 1342"/>
                  <a:gd name="T52" fmla="*/ 234 w 1608"/>
                  <a:gd name="T53" fmla="*/ 1016 h 1342"/>
                  <a:gd name="T54" fmla="*/ 207 w 1608"/>
                  <a:gd name="T55" fmla="*/ 1003 h 1342"/>
                  <a:gd name="T56" fmla="*/ 155 w 1608"/>
                  <a:gd name="T57" fmla="*/ 977 h 1342"/>
                  <a:gd name="T58" fmla="*/ 129 w 1608"/>
                  <a:gd name="T59" fmla="*/ 951 h 1342"/>
                  <a:gd name="T60" fmla="*/ 104 w 1608"/>
                  <a:gd name="T61" fmla="*/ 939 h 1342"/>
                  <a:gd name="T62" fmla="*/ 78 w 1608"/>
                  <a:gd name="T63" fmla="*/ 926 h 1342"/>
                  <a:gd name="T64" fmla="*/ 26 w 1608"/>
                  <a:gd name="T65" fmla="*/ 886 h 1342"/>
                  <a:gd name="T66" fmla="*/ 0 w 1608"/>
                  <a:gd name="T67" fmla="*/ 873 h 1342"/>
                  <a:gd name="T68" fmla="*/ 1608 w 1608"/>
                  <a:gd name="T69" fmla="*/ 0 h 1342"/>
                  <a:gd name="T70" fmla="*/ 1308 w 1608"/>
                  <a:gd name="T7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8" h="1342">
                    <a:moveTo>
                      <a:pt x="1308" y="1342"/>
                    </a:moveTo>
                    <a:lnTo>
                      <a:pt x="1284" y="1329"/>
                    </a:lnTo>
                    <a:lnTo>
                      <a:pt x="1205" y="1329"/>
                    </a:lnTo>
                    <a:lnTo>
                      <a:pt x="1166" y="1316"/>
                    </a:lnTo>
                    <a:lnTo>
                      <a:pt x="1140" y="1316"/>
                    </a:lnTo>
                    <a:lnTo>
                      <a:pt x="1102" y="1316"/>
                    </a:lnTo>
                    <a:lnTo>
                      <a:pt x="1024" y="1303"/>
                    </a:lnTo>
                    <a:lnTo>
                      <a:pt x="997" y="1289"/>
                    </a:lnTo>
                    <a:lnTo>
                      <a:pt x="960" y="1289"/>
                    </a:lnTo>
                    <a:lnTo>
                      <a:pt x="921" y="1276"/>
                    </a:lnTo>
                    <a:lnTo>
                      <a:pt x="855" y="1265"/>
                    </a:lnTo>
                    <a:lnTo>
                      <a:pt x="816" y="1252"/>
                    </a:lnTo>
                    <a:lnTo>
                      <a:pt x="791" y="1238"/>
                    </a:lnTo>
                    <a:lnTo>
                      <a:pt x="726" y="1225"/>
                    </a:lnTo>
                    <a:lnTo>
                      <a:pt x="687" y="1212"/>
                    </a:lnTo>
                    <a:lnTo>
                      <a:pt x="660" y="1199"/>
                    </a:lnTo>
                    <a:lnTo>
                      <a:pt x="623" y="1199"/>
                    </a:lnTo>
                    <a:lnTo>
                      <a:pt x="557" y="1173"/>
                    </a:lnTo>
                    <a:lnTo>
                      <a:pt x="531" y="1160"/>
                    </a:lnTo>
                    <a:lnTo>
                      <a:pt x="492" y="1146"/>
                    </a:lnTo>
                    <a:lnTo>
                      <a:pt x="466" y="1133"/>
                    </a:lnTo>
                    <a:lnTo>
                      <a:pt x="402" y="1109"/>
                    </a:lnTo>
                    <a:lnTo>
                      <a:pt x="376" y="1095"/>
                    </a:lnTo>
                    <a:lnTo>
                      <a:pt x="350" y="1082"/>
                    </a:lnTo>
                    <a:lnTo>
                      <a:pt x="286" y="1056"/>
                    </a:lnTo>
                    <a:lnTo>
                      <a:pt x="260" y="1030"/>
                    </a:lnTo>
                    <a:lnTo>
                      <a:pt x="234" y="1016"/>
                    </a:lnTo>
                    <a:lnTo>
                      <a:pt x="207" y="1003"/>
                    </a:lnTo>
                    <a:lnTo>
                      <a:pt x="155" y="977"/>
                    </a:lnTo>
                    <a:lnTo>
                      <a:pt x="129" y="951"/>
                    </a:lnTo>
                    <a:lnTo>
                      <a:pt x="104" y="939"/>
                    </a:lnTo>
                    <a:lnTo>
                      <a:pt x="78" y="926"/>
                    </a:lnTo>
                    <a:lnTo>
                      <a:pt x="26" y="886"/>
                    </a:lnTo>
                    <a:lnTo>
                      <a:pt x="0" y="873"/>
                    </a:lnTo>
                    <a:lnTo>
                      <a:pt x="1608" y="0"/>
                    </a:lnTo>
                    <a:lnTo>
                      <a:pt x="1308" y="1342"/>
                    </a:lnTo>
                    <a:close/>
                  </a:path>
                </a:pathLst>
              </a:custGeom>
              <a:solidFill>
                <a:srgbClr val="0066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2" name="Freeform 268"/>
              <p:cNvSpPr>
                <a:spLocks/>
              </p:cNvSpPr>
              <p:nvPr/>
            </p:nvSpPr>
            <p:spPr bwMode="auto">
              <a:xfrm>
                <a:off x="2805" y="2847"/>
                <a:ext cx="363" cy="247"/>
              </a:xfrm>
              <a:custGeom>
                <a:avLst/>
                <a:gdLst>
                  <a:gd name="T0" fmla="*/ 726 w 726"/>
                  <a:gd name="T1" fmla="*/ 0 h 495"/>
                  <a:gd name="T2" fmla="*/ 687 w 726"/>
                  <a:gd name="T3" fmla="*/ 13 h 495"/>
                  <a:gd name="T4" fmla="*/ 621 w 726"/>
                  <a:gd name="T5" fmla="*/ 13 h 495"/>
                  <a:gd name="T6" fmla="*/ 584 w 726"/>
                  <a:gd name="T7" fmla="*/ 26 h 495"/>
                  <a:gd name="T8" fmla="*/ 545 w 726"/>
                  <a:gd name="T9" fmla="*/ 26 h 495"/>
                  <a:gd name="T10" fmla="*/ 479 w 726"/>
                  <a:gd name="T11" fmla="*/ 26 h 495"/>
                  <a:gd name="T12" fmla="*/ 440 w 726"/>
                  <a:gd name="T13" fmla="*/ 26 h 495"/>
                  <a:gd name="T14" fmla="*/ 402 w 726"/>
                  <a:gd name="T15" fmla="*/ 40 h 495"/>
                  <a:gd name="T16" fmla="*/ 337 w 726"/>
                  <a:gd name="T17" fmla="*/ 40 h 495"/>
                  <a:gd name="T18" fmla="*/ 298 w 726"/>
                  <a:gd name="T19" fmla="*/ 40 h 495"/>
                  <a:gd name="T20" fmla="*/ 258 w 726"/>
                  <a:gd name="T21" fmla="*/ 40 h 495"/>
                  <a:gd name="T22" fmla="*/ 181 w 726"/>
                  <a:gd name="T23" fmla="*/ 40 h 495"/>
                  <a:gd name="T24" fmla="*/ 155 w 726"/>
                  <a:gd name="T25" fmla="*/ 26 h 495"/>
                  <a:gd name="T26" fmla="*/ 116 w 726"/>
                  <a:gd name="T27" fmla="*/ 26 h 495"/>
                  <a:gd name="T28" fmla="*/ 39 w 726"/>
                  <a:gd name="T29" fmla="*/ 26 h 495"/>
                  <a:gd name="T30" fmla="*/ 0 w 726"/>
                  <a:gd name="T31" fmla="*/ 26 h 495"/>
                  <a:gd name="T32" fmla="*/ 0 w 726"/>
                  <a:gd name="T33" fmla="*/ 482 h 495"/>
                  <a:gd name="T34" fmla="*/ 39 w 726"/>
                  <a:gd name="T35" fmla="*/ 482 h 495"/>
                  <a:gd name="T36" fmla="*/ 116 w 726"/>
                  <a:gd name="T37" fmla="*/ 482 h 495"/>
                  <a:gd name="T38" fmla="*/ 155 w 726"/>
                  <a:gd name="T39" fmla="*/ 482 h 495"/>
                  <a:gd name="T40" fmla="*/ 181 w 726"/>
                  <a:gd name="T41" fmla="*/ 495 h 495"/>
                  <a:gd name="T42" fmla="*/ 258 w 726"/>
                  <a:gd name="T43" fmla="*/ 495 h 495"/>
                  <a:gd name="T44" fmla="*/ 298 w 726"/>
                  <a:gd name="T45" fmla="*/ 495 h 495"/>
                  <a:gd name="T46" fmla="*/ 337 w 726"/>
                  <a:gd name="T47" fmla="*/ 495 h 495"/>
                  <a:gd name="T48" fmla="*/ 402 w 726"/>
                  <a:gd name="T49" fmla="*/ 495 h 495"/>
                  <a:gd name="T50" fmla="*/ 440 w 726"/>
                  <a:gd name="T51" fmla="*/ 482 h 495"/>
                  <a:gd name="T52" fmla="*/ 479 w 726"/>
                  <a:gd name="T53" fmla="*/ 482 h 495"/>
                  <a:gd name="T54" fmla="*/ 545 w 726"/>
                  <a:gd name="T55" fmla="*/ 482 h 495"/>
                  <a:gd name="T56" fmla="*/ 584 w 726"/>
                  <a:gd name="T57" fmla="*/ 482 h 495"/>
                  <a:gd name="T58" fmla="*/ 621 w 726"/>
                  <a:gd name="T59" fmla="*/ 469 h 495"/>
                  <a:gd name="T60" fmla="*/ 687 w 726"/>
                  <a:gd name="T61" fmla="*/ 469 h 495"/>
                  <a:gd name="T62" fmla="*/ 726 w 726"/>
                  <a:gd name="T63" fmla="*/ 456 h 495"/>
                  <a:gd name="T64" fmla="*/ 726 w 726"/>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6" h="495">
                    <a:moveTo>
                      <a:pt x="726" y="0"/>
                    </a:moveTo>
                    <a:lnTo>
                      <a:pt x="687" y="13"/>
                    </a:lnTo>
                    <a:lnTo>
                      <a:pt x="621" y="13"/>
                    </a:lnTo>
                    <a:lnTo>
                      <a:pt x="584" y="26"/>
                    </a:lnTo>
                    <a:lnTo>
                      <a:pt x="545" y="26"/>
                    </a:lnTo>
                    <a:lnTo>
                      <a:pt x="479" y="26"/>
                    </a:lnTo>
                    <a:lnTo>
                      <a:pt x="440" y="26"/>
                    </a:lnTo>
                    <a:lnTo>
                      <a:pt x="402" y="40"/>
                    </a:lnTo>
                    <a:lnTo>
                      <a:pt x="337" y="40"/>
                    </a:lnTo>
                    <a:lnTo>
                      <a:pt x="298" y="40"/>
                    </a:lnTo>
                    <a:lnTo>
                      <a:pt x="258" y="40"/>
                    </a:lnTo>
                    <a:lnTo>
                      <a:pt x="181" y="40"/>
                    </a:lnTo>
                    <a:lnTo>
                      <a:pt x="155" y="26"/>
                    </a:lnTo>
                    <a:lnTo>
                      <a:pt x="116" y="26"/>
                    </a:lnTo>
                    <a:lnTo>
                      <a:pt x="39" y="26"/>
                    </a:lnTo>
                    <a:lnTo>
                      <a:pt x="0" y="26"/>
                    </a:lnTo>
                    <a:lnTo>
                      <a:pt x="0" y="482"/>
                    </a:lnTo>
                    <a:lnTo>
                      <a:pt x="39" y="482"/>
                    </a:lnTo>
                    <a:lnTo>
                      <a:pt x="116" y="482"/>
                    </a:lnTo>
                    <a:lnTo>
                      <a:pt x="155" y="482"/>
                    </a:lnTo>
                    <a:lnTo>
                      <a:pt x="181" y="495"/>
                    </a:lnTo>
                    <a:lnTo>
                      <a:pt x="258" y="495"/>
                    </a:lnTo>
                    <a:lnTo>
                      <a:pt x="298" y="495"/>
                    </a:lnTo>
                    <a:lnTo>
                      <a:pt x="337" y="495"/>
                    </a:lnTo>
                    <a:lnTo>
                      <a:pt x="402" y="495"/>
                    </a:lnTo>
                    <a:lnTo>
                      <a:pt x="440" y="482"/>
                    </a:lnTo>
                    <a:lnTo>
                      <a:pt x="479" y="482"/>
                    </a:lnTo>
                    <a:lnTo>
                      <a:pt x="545" y="482"/>
                    </a:lnTo>
                    <a:lnTo>
                      <a:pt x="584" y="482"/>
                    </a:lnTo>
                    <a:lnTo>
                      <a:pt x="621" y="469"/>
                    </a:lnTo>
                    <a:lnTo>
                      <a:pt x="687" y="469"/>
                    </a:lnTo>
                    <a:lnTo>
                      <a:pt x="726" y="456"/>
                    </a:lnTo>
                    <a:lnTo>
                      <a:pt x="726" y="0"/>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3" name="Freeform 269"/>
              <p:cNvSpPr>
                <a:spLocks/>
              </p:cNvSpPr>
              <p:nvPr/>
            </p:nvSpPr>
            <p:spPr bwMode="auto">
              <a:xfrm>
                <a:off x="2805" y="2189"/>
                <a:ext cx="363" cy="677"/>
              </a:xfrm>
              <a:custGeom>
                <a:avLst/>
                <a:gdLst>
                  <a:gd name="T0" fmla="*/ 726 w 726"/>
                  <a:gd name="T1" fmla="*/ 1316 h 1356"/>
                  <a:gd name="T2" fmla="*/ 687 w 726"/>
                  <a:gd name="T3" fmla="*/ 1329 h 1356"/>
                  <a:gd name="T4" fmla="*/ 621 w 726"/>
                  <a:gd name="T5" fmla="*/ 1329 h 1356"/>
                  <a:gd name="T6" fmla="*/ 584 w 726"/>
                  <a:gd name="T7" fmla="*/ 1342 h 1356"/>
                  <a:gd name="T8" fmla="*/ 545 w 726"/>
                  <a:gd name="T9" fmla="*/ 1342 h 1356"/>
                  <a:gd name="T10" fmla="*/ 479 w 726"/>
                  <a:gd name="T11" fmla="*/ 1342 h 1356"/>
                  <a:gd name="T12" fmla="*/ 440 w 726"/>
                  <a:gd name="T13" fmla="*/ 1342 h 1356"/>
                  <a:gd name="T14" fmla="*/ 402 w 726"/>
                  <a:gd name="T15" fmla="*/ 1356 h 1356"/>
                  <a:gd name="T16" fmla="*/ 337 w 726"/>
                  <a:gd name="T17" fmla="*/ 1356 h 1356"/>
                  <a:gd name="T18" fmla="*/ 298 w 726"/>
                  <a:gd name="T19" fmla="*/ 1356 h 1356"/>
                  <a:gd name="T20" fmla="*/ 258 w 726"/>
                  <a:gd name="T21" fmla="*/ 1356 h 1356"/>
                  <a:gd name="T22" fmla="*/ 181 w 726"/>
                  <a:gd name="T23" fmla="*/ 1356 h 1356"/>
                  <a:gd name="T24" fmla="*/ 155 w 726"/>
                  <a:gd name="T25" fmla="*/ 1342 h 1356"/>
                  <a:gd name="T26" fmla="*/ 116 w 726"/>
                  <a:gd name="T27" fmla="*/ 1342 h 1356"/>
                  <a:gd name="T28" fmla="*/ 39 w 726"/>
                  <a:gd name="T29" fmla="*/ 1342 h 1356"/>
                  <a:gd name="T30" fmla="*/ 0 w 726"/>
                  <a:gd name="T31" fmla="*/ 1342 h 1356"/>
                  <a:gd name="T32" fmla="*/ 298 w 726"/>
                  <a:gd name="T33" fmla="*/ 0 h 1356"/>
                  <a:gd name="T34" fmla="*/ 726 w 726"/>
                  <a:gd name="T35" fmla="*/ 131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1356">
                    <a:moveTo>
                      <a:pt x="726" y="1316"/>
                    </a:moveTo>
                    <a:lnTo>
                      <a:pt x="687" y="1329"/>
                    </a:lnTo>
                    <a:lnTo>
                      <a:pt x="621" y="1329"/>
                    </a:lnTo>
                    <a:lnTo>
                      <a:pt x="584" y="1342"/>
                    </a:lnTo>
                    <a:lnTo>
                      <a:pt x="545" y="1342"/>
                    </a:lnTo>
                    <a:lnTo>
                      <a:pt x="479" y="1342"/>
                    </a:lnTo>
                    <a:lnTo>
                      <a:pt x="440" y="1342"/>
                    </a:lnTo>
                    <a:lnTo>
                      <a:pt x="402" y="1356"/>
                    </a:lnTo>
                    <a:lnTo>
                      <a:pt x="337" y="1356"/>
                    </a:lnTo>
                    <a:lnTo>
                      <a:pt x="298" y="1356"/>
                    </a:lnTo>
                    <a:lnTo>
                      <a:pt x="258" y="1356"/>
                    </a:lnTo>
                    <a:lnTo>
                      <a:pt x="181" y="1356"/>
                    </a:lnTo>
                    <a:lnTo>
                      <a:pt x="155" y="1342"/>
                    </a:lnTo>
                    <a:lnTo>
                      <a:pt x="116" y="1342"/>
                    </a:lnTo>
                    <a:lnTo>
                      <a:pt x="39" y="1342"/>
                    </a:lnTo>
                    <a:lnTo>
                      <a:pt x="0" y="1342"/>
                    </a:lnTo>
                    <a:lnTo>
                      <a:pt x="298" y="0"/>
                    </a:lnTo>
                    <a:lnTo>
                      <a:pt x="726" y="1316"/>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4" name="Freeform 270"/>
              <p:cNvSpPr>
                <a:spLocks/>
              </p:cNvSpPr>
              <p:nvPr/>
            </p:nvSpPr>
            <p:spPr bwMode="auto">
              <a:xfrm>
                <a:off x="2098" y="2612"/>
                <a:ext cx="655" cy="462"/>
              </a:xfrm>
              <a:custGeom>
                <a:avLst/>
                <a:gdLst>
                  <a:gd name="T0" fmla="*/ 1284 w 1308"/>
                  <a:gd name="T1" fmla="*/ 456 h 925"/>
                  <a:gd name="T2" fmla="*/ 1166 w 1308"/>
                  <a:gd name="T3" fmla="*/ 443 h 925"/>
                  <a:gd name="T4" fmla="*/ 1102 w 1308"/>
                  <a:gd name="T5" fmla="*/ 443 h 925"/>
                  <a:gd name="T6" fmla="*/ 997 w 1308"/>
                  <a:gd name="T7" fmla="*/ 416 h 925"/>
                  <a:gd name="T8" fmla="*/ 921 w 1308"/>
                  <a:gd name="T9" fmla="*/ 403 h 925"/>
                  <a:gd name="T10" fmla="*/ 816 w 1308"/>
                  <a:gd name="T11" fmla="*/ 379 h 925"/>
                  <a:gd name="T12" fmla="*/ 726 w 1308"/>
                  <a:gd name="T13" fmla="*/ 352 h 925"/>
                  <a:gd name="T14" fmla="*/ 660 w 1308"/>
                  <a:gd name="T15" fmla="*/ 326 h 925"/>
                  <a:gd name="T16" fmla="*/ 557 w 1308"/>
                  <a:gd name="T17" fmla="*/ 300 h 925"/>
                  <a:gd name="T18" fmla="*/ 492 w 1308"/>
                  <a:gd name="T19" fmla="*/ 273 h 925"/>
                  <a:gd name="T20" fmla="*/ 402 w 1308"/>
                  <a:gd name="T21" fmla="*/ 236 h 925"/>
                  <a:gd name="T22" fmla="*/ 350 w 1308"/>
                  <a:gd name="T23" fmla="*/ 209 h 925"/>
                  <a:gd name="T24" fmla="*/ 260 w 1308"/>
                  <a:gd name="T25" fmla="*/ 157 h 925"/>
                  <a:gd name="T26" fmla="*/ 207 w 1308"/>
                  <a:gd name="T27" fmla="*/ 130 h 925"/>
                  <a:gd name="T28" fmla="*/ 129 w 1308"/>
                  <a:gd name="T29" fmla="*/ 78 h 925"/>
                  <a:gd name="T30" fmla="*/ 78 w 1308"/>
                  <a:gd name="T31" fmla="*/ 53 h 925"/>
                  <a:gd name="T32" fmla="*/ 0 w 1308"/>
                  <a:gd name="T33" fmla="*/ 0 h 925"/>
                  <a:gd name="T34" fmla="*/ 26 w 1308"/>
                  <a:gd name="T35" fmla="*/ 469 h 925"/>
                  <a:gd name="T36" fmla="*/ 104 w 1308"/>
                  <a:gd name="T37" fmla="*/ 522 h 925"/>
                  <a:gd name="T38" fmla="*/ 155 w 1308"/>
                  <a:gd name="T39" fmla="*/ 560 h 925"/>
                  <a:gd name="T40" fmla="*/ 234 w 1308"/>
                  <a:gd name="T41" fmla="*/ 599 h 925"/>
                  <a:gd name="T42" fmla="*/ 286 w 1308"/>
                  <a:gd name="T43" fmla="*/ 639 h 925"/>
                  <a:gd name="T44" fmla="*/ 376 w 1308"/>
                  <a:gd name="T45" fmla="*/ 678 h 925"/>
                  <a:gd name="T46" fmla="*/ 466 w 1308"/>
                  <a:gd name="T47" fmla="*/ 716 h 925"/>
                  <a:gd name="T48" fmla="*/ 531 w 1308"/>
                  <a:gd name="T49" fmla="*/ 742 h 925"/>
                  <a:gd name="T50" fmla="*/ 623 w 1308"/>
                  <a:gd name="T51" fmla="*/ 782 h 925"/>
                  <a:gd name="T52" fmla="*/ 687 w 1308"/>
                  <a:gd name="T53" fmla="*/ 795 h 925"/>
                  <a:gd name="T54" fmla="*/ 791 w 1308"/>
                  <a:gd name="T55" fmla="*/ 821 h 925"/>
                  <a:gd name="T56" fmla="*/ 855 w 1308"/>
                  <a:gd name="T57" fmla="*/ 848 h 925"/>
                  <a:gd name="T58" fmla="*/ 960 w 1308"/>
                  <a:gd name="T59" fmla="*/ 872 h 925"/>
                  <a:gd name="T60" fmla="*/ 1024 w 1308"/>
                  <a:gd name="T61" fmla="*/ 885 h 925"/>
                  <a:gd name="T62" fmla="*/ 1140 w 1308"/>
                  <a:gd name="T63" fmla="*/ 899 h 925"/>
                  <a:gd name="T64" fmla="*/ 1205 w 1308"/>
                  <a:gd name="T65" fmla="*/ 912 h 925"/>
                  <a:gd name="T66" fmla="*/ 1308 w 1308"/>
                  <a:gd name="T67"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8" h="925">
                    <a:moveTo>
                      <a:pt x="1308" y="469"/>
                    </a:moveTo>
                    <a:lnTo>
                      <a:pt x="1284" y="456"/>
                    </a:lnTo>
                    <a:lnTo>
                      <a:pt x="1205" y="456"/>
                    </a:lnTo>
                    <a:lnTo>
                      <a:pt x="1166" y="443"/>
                    </a:lnTo>
                    <a:lnTo>
                      <a:pt x="1140" y="443"/>
                    </a:lnTo>
                    <a:lnTo>
                      <a:pt x="1102" y="443"/>
                    </a:lnTo>
                    <a:lnTo>
                      <a:pt x="1024" y="430"/>
                    </a:lnTo>
                    <a:lnTo>
                      <a:pt x="997" y="416"/>
                    </a:lnTo>
                    <a:lnTo>
                      <a:pt x="960" y="416"/>
                    </a:lnTo>
                    <a:lnTo>
                      <a:pt x="921" y="403"/>
                    </a:lnTo>
                    <a:lnTo>
                      <a:pt x="855" y="392"/>
                    </a:lnTo>
                    <a:lnTo>
                      <a:pt x="816" y="379"/>
                    </a:lnTo>
                    <a:lnTo>
                      <a:pt x="791" y="365"/>
                    </a:lnTo>
                    <a:lnTo>
                      <a:pt x="726" y="352"/>
                    </a:lnTo>
                    <a:lnTo>
                      <a:pt x="687" y="339"/>
                    </a:lnTo>
                    <a:lnTo>
                      <a:pt x="660" y="326"/>
                    </a:lnTo>
                    <a:lnTo>
                      <a:pt x="623" y="326"/>
                    </a:lnTo>
                    <a:lnTo>
                      <a:pt x="557" y="300"/>
                    </a:lnTo>
                    <a:lnTo>
                      <a:pt x="531" y="287"/>
                    </a:lnTo>
                    <a:lnTo>
                      <a:pt x="492" y="273"/>
                    </a:lnTo>
                    <a:lnTo>
                      <a:pt x="466" y="260"/>
                    </a:lnTo>
                    <a:lnTo>
                      <a:pt x="402" y="236"/>
                    </a:lnTo>
                    <a:lnTo>
                      <a:pt x="376" y="222"/>
                    </a:lnTo>
                    <a:lnTo>
                      <a:pt x="350" y="209"/>
                    </a:lnTo>
                    <a:lnTo>
                      <a:pt x="286" y="183"/>
                    </a:lnTo>
                    <a:lnTo>
                      <a:pt x="260" y="157"/>
                    </a:lnTo>
                    <a:lnTo>
                      <a:pt x="234" y="143"/>
                    </a:lnTo>
                    <a:lnTo>
                      <a:pt x="207" y="130"/>
                    </a:lnTo>
                    <a:lnTo>
                      <a:pt x="155" y="104"/>
                    </a:lnTo>
                    <a:lnTo>
                      <a:pt x="129" y="78"/>
                    </a:lnTo>
                    <a:lnTo>
                      <a:pt x="104" y="66"/>
                    </a:lnTo>
                    <a:lnTo>
                      <a:pt x="78" y="53"/>
                    </a:lnTo>
                    <a:lnTo>
                      <a:pt x="26" y="13"/>
                    </a:lnTo>
                    <a:lnTo>
                      <a:pt x="0" y="0"/>
                    </a:lnTo>
                    <a:lnTo>
                      <a:pt x="0" y="456"/>
                    </a:lnTo>
                    <a:lnTo>
                      <a:pt x="26" y="469"/>
                    </a:lnTo>
                    <a:lnTo>
                      <a:pt x="78" y="509"/>
                    </a:lnTo>
                    <a:lnTo>
                      <a:pt x="104" y="522"/>
                    </a:lnTo>
                    <a:lnTo>
                      <a:pt x="129" y="535"/>
                    </a:lnTo>
                    <a:lnTo>
                      <a:pt x="155" y="560"/>
                    </a:lnTo>
                    <a:lnTo>
                      <a:pt x="207" y="586"/>
                    </a:lnTo>
                    <a:lnTo>
                      <a:pt x="234" y="599"/>
                    </a:lnTo>
                    <a:lnTo>
                      <a:pt x="260" y="612"/>
                    </a:lnTo>
                    <a:lnTo>
                      <a:pt x="286" y="639"/>
                    </a:lnTo>
                    <a:lnTo>
                      <a:pt x="350" y="665"/>
                    </a:lnTo>
                    <a:lnTo>
                      <a:pt x="376" y="678"/>
                    </a:lnTo>
                    <a:lnTo>
                      <a:pt x="402" y="691"/>
                    </a:lnTo>
                    <a:lnTo>
                      <a:pt x="466" y="716"/>
                    </a:lnTo>
                    <a:lnTo>
                      <a:pt x="492" y="729"/>
                    </a:lnTo>
                    <a:lnTo>
                      <a:pt x="531" y="742"/>
                    </a:lnTo>
                    <a:lnTo>
                      <a:pt x="557" y="755"/>
                    </a:lnTo>
                    <a:lnTo>
                      <a:pt x="623" y="782"/>
                    </a:lnTo>
                    <a:lnTo>
                      <a:pt x="660" y="782"/>
                    </a:lnTo>
                    <a:lnTo>
                      <a:pt x="687" y="795"/>
                    </a:lnTo>
                    <a:lnTo>
                      <a:pt x="726" y="808"/>
                    </a:lnTo>
                    <a:lnTo>
                      <a:pt x="791" y="821"/>
                    </a:lnTo>
                    <a:lnTo>
                      <a:pt x="816" y="834"/>
                    </a:lnTo>
                    <a:lnTo>
                      <a:pt x="855" y="848"/>
                    </a:lnTo>
                    <a:lnTo>
                      <a:pt x="921" y="861"/>
                    </a:lnTo>
                    <a:lnTo>
                      <a:pt x="960" y="872"/>
                    </a:lnTo>
                    <a:lnTo>
                      <a:pt x="997" y="872"/>
                    </a:lnTo>
                    <a:lnTo>
                      <a:pt x="1024" y="885"/>
                    </a:lnTo>
                    <a:lnTo>
                      <a:pt x="1102" y="899"/>
                    </a:lnTo>
                    <a:lnTo>
                      <a:pt x="1140" y="899"/>
                    </a:lnTo>
                    <a:lnTo>
                      <a:pt x="1166" y="899"/>
                    </a:lnTo>
                    <a:lnTo>
                      <a:pt x="1205" y="912"/>
                    </a:lnTo>
                    <a:lnTo>
                      <a:pt x="1284" y="912"/>
                    </a:lnTo>
                    <a:lnTo>
                      <a:pt x="1308" y="925"/>
                    </a:lnTo>
                    <a:lnTo>
                      <a:pt x="1308" y="469"/>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5" name="Freeform 271"/>
              <p:cNvSpPr>
                <a:spLocks/>
              </p:cNvSpPr>
              <p:nvPr/>
            </p:nvSpPr>
            <p:spPr bwMode="auto">
              <a:xfrm>
                <a:off x="2759" y="2175"/>
                <a:ext cx="143" cy="899"/>
              </a:xfrm>
              <a:custGeom>
                <a:avLst/>
                <a:gdLst>
                  <a:gd name="T0" fmla="*/ 287 w 287"/>
                  <a:gd name="T1" fmla="*/ 0 h 1798"/>
                  <a:gd name="T2" fmla="*/ 0 w 287"/>
                  <a:gd name="T3" fmla="*/ 1342 h 1798"/>
                  <a:gd name="T4" fmla="*/ 0 w 287"/>
                  <a:gd name="T5" fmla="*/ 1798 h 1798"/>
                  <a:gd name="T6" fmla="*/ 287 w 287"/>
                  <a:gd name="T7" fmla="*/ 457 h 1798"/>
                  <a:gd name="T8" fmla="*/ 287 w 287"/>
                  <a:gd name="T9" fmla="*/ 0 h 1798"/>
                </a:gdLst>
                <a:ahLst/>
                <a:cxnLst>
                  <a:cxn ang="0">
                    <a:pos x="T0" y="T1"/>
                  </a:cxn>
                  <a:cxn ang="0">
                    <a:pos x="T2" y="T3"/>
                  </a:cxn>
                  <a:cxn ang="0">
                    <a:pos x="T4" y="T5"/>
                  </a:cxn>
                  <a:cxn ang="0">
                    <a:pos x="T6" y="T7"/>
                  </a:cxn>
                  <a:cxn ang="0">
                    <a:pos x="T8" y="T9"/>
                  </a:cxn>
                </a:cxnLst>
                <a:rect l="0" t="0" r="r" b="b"/>
                <a:pathLst>
                  <a:path w="287" h="1798">
                    <a:moveTo>
                      <a:pt x="287" y="0"/>
                    </a:moveTo>
                    <a:lnTo>
                      <a:pt x="0" y="1342"/>
                    </a:lnTo>
                    <a:lnTo>
                      <a:pt x="0" y="1798"/>
                    </a:lnTo>
                    <a:lnTo>
                      <a:pt x="287" y="457"/>
                    </a:lnTo>
                    <a:lnTo>
                      <a:pt x="287" y="0"/>
                    </a:lnTo>
                    <a:close/>
                  </a:path>
                </a:pathLst>
              </a:custGeom>
              <a:solidFill>
                <a:srgbClr val="003366"/>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6" name="Freeform 272"/>
              <p:cNvSpPr>
                <a:spLocks/>
              </p:cNvSpPr>
              <p:nvPr/>
            </p:nvSpPr>
            <p:spPr bwMode="auto">
              <a:xfrm>
                <a:off x="2098" y="2182"/>
                <a:ext cx="804" cy="672"/>
              </a:xfrm>
              <a:custGeom>
                <a:avLst/>
                <a:gdLst>
                  <a:gd name="T0" fmla="*/ 1308 w 1608"/>
                  <a:gd name="T1" fmla="*/ 1342 h 1342"/>
                  <a:gd name="T2" fmla="*/ 1284 w 1608"/>
                  <a:gd name="T3" fmla="*/ 1329 h 1342"/>
                  <a:gd name="T4" fmla="*/ 1205 w 1608"/>
                  <a:gd name="T5" fmla="*/ 1329 h 1342"/>
                  <a:gd name="T6" fmla="*/ 1166 w 1608"/>
                  <a:gd name="T7" fmla="*/ 1316 h 1342"/>
                  <a:gd name="T8" fmla="*/ 1140 w 1608"/>
                  <a:gd name="T9" fmla="*/ 1316 h 1342"/>
                  <a:gd name="T10" fmla="*/ 1102 w 1608"/>
                  <a:gd name="T11" fmla="*/ 1316 h 1342"/>
                  <a:gd name="T12" fmla="*/ 1024 w 1608"/>
                  <a:gd name="T13" fmla="*/ 1303 h 1342"/>
                  <a:gd name="T14" fmla="*/ 997 w 1608"/>
                  <a:gd name="T15" fmla="*/ 1289 h 1342"/>
                  <a:gd name="T16" fmla="*/ 960 w 1608"/>
                  <a:gd name="T17" fmla="*/ 1289 h 1342"/>
                  <a:gd name="T18" fmla="*/ 921 w 1608"/>
                  <a:gd name="T19" fmla="*/ 1276 h 1342"/>
                  <a:gd name="T20" fmla="*/ 855 w 1608"/>
                  <a:gd name="T21" fmla="*/ 1265 h 1342"/>
                  <a:gd name="T22" fmla="*/ 816 w 1608"/>
                  <a:gd name="T23" fmla="*/ 1252 h 1342"/>
                  <a:gd name="T24" fmla="*/ 791 w 1608"/>
                  <a:gd name="T25" fmla="*/ 1238 h 1342"/>
                  <a:gd name="T26" fmla="*/ 726 w 1608"/>
                  <a:gd name="T27" fmla="*/ 1225 h 1342"/>
                  <a:gd name="T28" fmla="*/ 687 w 1608"/>
                  <a:gd name="T29" fmla="*/ 1212 h 1342"/>
                  <a:gd name="T30" fmla="*/ 660 w 1608"/>
                  <a:gd name="T31" fmla="*/ 1199 h 1342"/>
                  <a:gd name="T32" fmla="*/ 623 w 1608"/>
                  <a:gd name="T33" fmla="*/ 1199 h 1342"/>
                  <a:gd name="T34" fmla="*/ 557 w 1608"/>
                  <a:gd name="T35" fmla="*/ 1173 h 1342"/>
                  <a:gd name="T36" fmla="*/ 531 w 1608"/>
                  <a:gd name="T37" fmla="*/ 1160 h 1342"/>
                  <a:gd name="T38" fmla="*/ 492 w 1608"/>
                  <a:gd name="T39" fmla="*/ 1146 h 1342"/>
                  <a:gd name="T40" fmla="*/ 466 w 1608"/>
                  <a:gd name="T41" fmla="*/ 1133 h 1342"/>
                  <a:gd name="T42" fmla="*/ 402 w 1608"/>
                  <a:gd name="T43" fmla="*/ 1109 h 1342"/>
                  <a:gd name="T44" fmla="*/ 376 w 1608"/>
                  <a:gd name="T45" fmla="*/ 1095 h 1342"/>
                  <a:gd name="T46" fmla="*/ 350 w 1608"/>
                  <a:gd name="T47" fmla="*/ 1082 h 1342"/>
                  <a:gd name="T48" fmla="*/ 286 w 1608"/>
                  <a:gd name="T49" fmla="*/ 1056 h 1342"/>
                  <a:gd name="T50" fmla="*/ 260 w 1608"/>
                  <a:gd name="T51" fmla="*/ 1030 h 1342"/>
                  <a:gd name="T52" fmla="*/ 234 w 1608"/>
                  <a:gd name="T53" fmla="*/ 1016 h 1342"/>
                  <a:gd name="T54" fmla="*/ 207 w 1608"/>
                  <a:gd name="T55" fmla="*/ 1003 h 1342"/>
                  <a:gd name="T56" fmla="*/ 155 w 1608"/>
                  <a:gd name="T57" fmla="*/ 977 h 1342"/>
                  <a:gd name="T58" fmla="*/ 129 w 1608"/>
                  <a:gd name="T59" fmla="*/ 951 h 1342"/>
                  <a:gd name="T60" fmla="*/ 104 w 1608"/>
                  <a:gd name="T61" fmla="*/ 939 h 1342"/>
                  <a:gd name="T62" fmla="*/ 78 w 1608"/>
                  <a:gd name="T63" fmla="*/ 926 h 1342"/>
                  <a:gd name="T64" fmla="*/ 26 w 1608"/>
                  <a:gd name="T65" fmla="*/ 886 h 1342"/>
                  <a:gd name="T66" fmla="*/ 0 w 1608"/>
                  <a:gd name="T67" fmla="*/ 873 h 1342"/>
                  <a:gd name="T68" fmla="*/ 1608 w 1608"/>
                  <a:gd name="T69" fmla="*/ 0 h 1342"/>
                  <a:gd name="T70" fmla="*/ 1308 w 1608"/>
                  <a:gd name="T7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8" h="1342">
                    <a:moveTo>
                      <a:pt x="1308" y="1342"/>
                    </a:moveTo>
                    <a:lnTo>
                      <a:pt x="1284" y="1329"/>
                    </a:lnTo>
                    <a:lnTo>
                      <a:pt x="1205" y="1329"/>
                    </a:lnTo>
                    <a:lnTo>
                      <a:pt x="1166" y="1316"/>
                    </a:lnTo>
                    <a:lnTo>
                      <a:pt x="1140" y="1316"/>
                    </a:lnTo>
                    <a:lnTo>
                      <a:pt x="1102" y="1316"/>
                    </a:lnTo>
                    <a:lnTo>
                      <a:pt x="1024" y="1303"/>
                    </a:lnTo>
                    <a:lnTo>
                      <a:pt x="997" y="1289"/>
                    </a:lnTo>
                    <a:lnTo>
                      <a:pt x="960" y="1289"/>
                    </a:lnTo>
                    <a:lnTo>
                      <a:pt x="921" y="1276"/>
                    </a:lnTo>
                    <a:lnTo>
                      <a:pt x="855" y="1265"/>
                    </a:lnTo>
                    <a:lnTo>
                      <a:pt x="816" y="1252"/>
                    </a:lnTo>
                    <a:lnTo>
                      <a:pt x="791" y="1238"/>
                    </a:lnTo>
                    <a:lnTo>
                      <a:pt x="726" y="1225"/>
                    </a:lnTo>
                    <a:lnTo>
                      <a:pt x="687" y="1212"/>
                    </a:lnTo>
                    <a:lnTo>
                      <a:pt x="660" y="1199"/>
                    </a:lnTo>
                    <a:lnTo>
                      <a:pt x="623" y="1199"/>
                    </a:lnTo>
                    <a:lnTo>
                      <a:pt x="557" y="1173"/>
                    </a:lnTo>
                    <a:lnTo>
                      <a:pt x="531" y="1160"/>
                    </a:lnTo>
                    <a:lnTo>
                      <a:pt x="492" y="1146"/>
                    </a:lnTo>
                    <a:lnTo>
                      <a:pt x="466" y="1133"/>
                    </a:lnTo>
                    <a:lnTo>
                      <a:pt x="402" y="1109"/>
                    </a:lnTo>
                    <a:lnTo>
                      <a:pt x="376" y="1095"/>
                    </a:lnTo>
                    <a:lnTo>
                      <a:pt x="350" y="1082"/>
                    </a:lnTo>
                    <a:lnTo>
                      <a:pt x="286" y="1056"/>
                    </a:lnTo>
                    <a:lnTo>
                      <a:pt x="260" y="1030"/>
                    </a:lnTo>
                    <a:lnTo>
                      <a:pt x="234" y="1016"/>
                    </a:lnTo>
                    <a:lnTo>
                      <a:pt x="207" y="1003"/>
                    </a:lnTo>
                    <a:lnTo>
                      <a:pt x="155" y="977"/>
                    </a:lnTo>
                    <a:lnTo>
                      <a:pt x="129" y="951"/>
                    </a:lnTo>
                    <a:lnTo>
                      <a:pt x="104" y="939"/>
                    </a:lnTo>
                    <a:lnTo>
                      <a:pt x="78" y="926"/>
                    </a:lnTo>
                    <a:lnTo>
                      <a:pt x="26" y="886"/>
                    </a:lnTo>
                    <a:lnTo>
                      <a:pt x="0" y="873"/>
                    </a:lnTo>
                    <a:lnTo>
                      <a:pt x="1608" y="0"/>
                    </a:lnTo>
                    <a:lnTo>
                      <a:pt x="1308" y="1342"/>
                    </a:lnTo>
                    <a:close/>
                  </a:path>
                </a:pathLst>
              </a:custGeom>
              <a:solidFill>
                <a:srgbClr val="0066CC"/>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7" name="Freeform 273"/>
              <p:cNvSpPr>
                <a:spLocks/>
              </p:cNvSpPr>
              <p:nvPr/>
            </p:nvSpPr>
            <p:spPr bwMode="auto">
              <a:xfrm>
                <a:off x="2805" y="2847"/>
                <a:ext cx="363" cy="247"/>
              </a:xfrm>
              <a:custGeom>
                <a:avLst/>
                <a:gdLst>
                  <a:gd name="T0" fmla="*/ 726 w 726"/>
                  <a:gd name="T1" fmla="*/ 0 h 495"/>
                  <a:gd name="T2" fmla="*/ 687 w 726"/>
                  <a:gd name="T3" fmla="*/ 13 h 495"/>
                  <a:gd name="T4" fmla="*/ 621 w 726"/>
                  <a:gd name="T5" fmla="*/ 13 h 495"/>
                  <a:gd name="T6" fmla="*/ 584 w 726"/>
                  <a:gd name="T7" fmla="*/ 26 h 495"/>
                  <a:gd name="T8" fmla="*/ 545 w 726"/>
                  <a:gd name="T9" fmla="*/ 26 h 495"/>
                  <a:gd name="T10" fmla="*/ 479 w 726"/>
                  <a:gd name="T11" fmla="*/ 26 h 495"/>
                  <a:gd name="T12" fmla="*/ 440 w 726"/>
                  <a:gd name="T13" fmla="*/ 26 h 495"/>
                  <a:gd name="T14" fmla="*/ 402 w 726"/>
                  <a:gd name="T15" fmla="*/ 40 h 495"/>
                  <a:gd name="T16" fmla="*/ 337 w 726"/>
                  <a:gd name="T17" fmla="*/ 40 h 495"/>
                  <a:gd name="T18" fmla="*/ 298 w 726"/>
                  <a:gd name="T19" fmla="*/ 40 h 495"/>
                  <a:gd name="T20" fmla="*/ 258 w 726"/>
                  <a:gd name="T21" fmla="*/ 40 h 495"/>
                  <a:gd name="T22" fmla="*/ 181 w 726"/>
                  <a:gd name="T23" fmla="*/ 40 h 495"/>
                  <a:gd name="T24" fmla="*/ 155 w 726"/>
                  <a:gd name="T25" fmla="*/ 26 h 495"/>
                  <a:gd name="T26" fmla="*/ 116 w 726"/>
                  <a:gd name="T27" fmla="*/ 26 h 495"/>
                  <a:gd name="T28" fmla="*/ 39 w 726"/>
                  <a:gd name="T29" fmla="*/ 26 h 495"/>
                  <a:gd name="T30" fmla="*/ 0 w 726"/>
                  <a:gd name="T31" fmla="*/ 26 h 495"/>
                  <a:gd name="T32" fmla="*/ 0 w 726"/>
                  <a:gd name="T33" fmla="*/ 482 h 495"/>
                  <a:gd name="T34" fmla="*/ 39 w 726"/>
                  <a:gd name="T35" fmla="*/ 482 h 495"/>
                  <a:gd name="T36" fmla="*/ 116 w 726"/>
                  <a:gd name="T37" fmla="*/ 482 h 495"/>
                  <a:gd name="T38" fmla="*/ 155 w 726"/>
                  <a:gd name="T39" fmla="*/ 482 h 495"/>
                  <a:gd name="T40" fmla="*/ 181 w 726"/>
                  <a:gd name="T41" fmla="*/ 495 h 495"/>
                  <a:gd name="T42" fmla="*/ 258 w 726"/>
                  <a:gd name="T43" fmla="*/ 495 h 495"/>
                  <a:gd name="T44" fmla="*/ 298 w 726"/>
                  <a:gd name="T45" fmla="*/ 495 h 495"/>
                  <a:gd name="T46" fmla="*/ 337 w 726"/>
                  <a:gd name="T47" fmla="*/ 495 h 495"/>
                  <a:gd name="T48" fmla="*/ 402 w 726"/>
                  <a:gd name="T49" fmla="*/ 495 h 495"/>
                  <a:gd name="T50" fmla="*/ 440 w 726"/>
                  <a:gd name="T51" fmla="*/ 482 h 495"/>
                  <a:gd name="T52" fmla="*/ 479 w 726"/>
                  <a:gd name="T53" fmla="*/ 482 h 495"/>
                  <a:gd name="T54" fmla="*/ 545 w 726"/>
                  <a:gd name="T55" fmla="*/ 482 h 495"/>
                  <a:gd name="T56" fmla="*/ 584 w 726"/>
                  <a:gd name="T57" fmla="*/ 482 h 495"/>
                  <a:gd name="T58" fmla="*/ 621 w 726"/>
                  <a:gd name="T59" fmla="*/ 469 h 495"/>
                  <a:gd name="T60" fmla="*/ 687 w 726"/>
                  <a:gd name="T61" fmla="*/ 469 h 495"/>
                  <a:gd name="T62" fmla="*/ 726 w 726"/>
                  <a:gd name="T63" fmla="*/ 456 h 495"/>
                  <a:gd name="T64" fmla="*/ 726 w 726"/>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6" h="495">
                    <a:moveTo>
                      <a:pt x="726" y="0"/>
                    </a:moveTo>
                    <a:lnTo>
                      <a:pt x="687" y="13"/>
                    </a:lnTo>
                    <a:lnTo>
                      <a:pt x="621" y="13"/>
                    </a:lnTo>
                    <a:lnTo>
                      <a:pt x="584" y="26"/>
                    </a:lnTo>
                    <a:lnTo>
                      <a:pt x="545" y="26"/>
                    </a:lnTo>
                    <a:lnTo>
                      <a:pt x="479" y="26"/>
                    </a:lnTo>
                    <a:lnTo>
                      <a:pt x="440" y="26"/>
                    </a:lnTo>
                    <a:lnTo>
                      <a:pt x="402" y="40"/>
                    </a:lnTo>
                    <a:lnTo>
                      <a:pt x="337" y="40"/>
                    </a:lnTo>
                    <a:lnTo>
                      <a:pt x="298" y="40"/>
                    </a:lnTo>
                    <a:lnTo>
                      <a:pt x="258" y="40"/>
                    </a:lnTo>
                    <a:lnTo>
                      <a:pt x="181" y="40"/>
                    </a:lnTo>
                    <a:lnTo>
                      <a:pt x="155" y="26"/>
                    </a:lnTo>
                    <a:lnTo>
                      <a:pt x="116" y="26"/>
                    </a:lnTo>
                    <a:lnTo>
                      <a:pt x="39" y="26"/>
                    </a:lnTo>
                    <a:lnTo>
                      <a:pt x="0" y="26"/>
                    </a:lnTo>
                    <a:lnTo>
                      <a:pt x="0" y="482"/>
                    </a:lnTo>
                    <a:lnTo>
                      <a:pt x="39" y="482"/>
                    </a:lnTo>
                    <a:lnTo>
                      <a:pt x="116" y="482"/>
                    </a:lnTo>
                    <a:lnTo>
                      <a:pt x="155" y="482"/>
                    </a:lnTo>
                    <a:lnTo>
                      <a:pt x="181" y="495"/>
                    </a:lnTo>
                    <a:lnTo>
                      <a:pt x="258" y="495"/>
                    </a:lnTo>
                    <a:lnTo>
                      <a:pt x="298" y="495"/>
                    </a:lnTo>
                    <a:lnTo>
                      <a:pt x="337" y="495"/>
                    </a:lnTo>
                    <a:lnTo>
                      <a:pt x="402" y="495"/>
                    </a:lnTo>
                    <a:lnTo>
                      <a:pt x="440" y="482"/>
                    </a:lnTo>
                    <a:lnTo>
                      <a:pt x="479" y="482"/>
                    </a:lnTo>
                    <a:lnTo>
                      <a:pt x="545" y="482"/>
                    </a:lnTo>
                    <a:lnTo>
                      <a:pt x="584" y="482"/>
                    </a:lnTo>
                    <a:lnTo>
                      <a:pt x="621" y="469"/>
                    </a:lnTo>
                    <a:lnTo>
                      <a:pt x="687" y="469"/>
                    </a:lnTo>
                    <a:lnTo>
                      <a:pt x="726" y="456"/>
                    </a:lnTo>
                    <a:lnTo>
                      <a:pt x="726" y="0"/>
                    </a:lnTo>
                    <a:close/>
                  </a:path>
                </a:pathLst>
              </a:custGeom>
              <a:solidFill>
                <a:srgbClr val="8033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8" name="Freeform 274"/>
              <p:cNvSpPr>
                <a:spLocks/>
              </p:cNvSpPr>
              <p:nvPr/>
            </p:nvSpPr>
            <p:spPr bwMode="auto">
              <a:xfrm>
                <a:off x="2805" y="2189"/>
                <a:ext cx="363" cy="677"/>
              </a:xfrm>
              <a:custGeom>
                <a:avLst/>
                <a:gdLst>
                  <a:gd name="T0" fmla="*/ 726 w 726"/>
                  <a:gd name="T1" fmla="*/ 1316 h 1356"/>
                  <a:gd name="T2" fmla="*/ 687 w 726"/>
                  <a:gd name="T3" fmla="*/ 1329 h 1356"/>
                  <a:gd name="T4" fmla="*/ 621 w 726"/>
                  <a:gd name="T5" fmla="*/ 1329 h 1356"/>
                  <a:gd name="T6" fmla="*/ 584 w 726"/>
                  <a:gd name="T7" fmla="*/ 1342 h 1356"/>
                  <a:gd name="T8" fmla="*/ 545 w 726"/>
                  <a:gd name="T9" fmla="*/ 1342 h 1356"/>
                  <a:gd name="T10" fmla="*/ 479 w 726"/>
                  <a:gd name="T11" fmla="*/ 1342 h 1356"/>
                  <a:gd name="T12" fmla="*/ 440 w 726"/>
                  <a:gd name="T13" fmla="*/ 1342 h 1356"/>
                  <a:gd name="T14" fmla="*/ 402 w 726"/>
                  <a:gd name="T15" fmla="*/ 1356 h 1356"/>
                  <a:gd name="T16" fmla="*/ 337 w 726"/>
                  <a:gd name="T17" fmla="*/ 1356 h 1356"/>
                  <a:gd name="T18" fmla="*/ 298 w 726"/>
                  <a:gd name="T19" fmla="*/ 1356 h 1356"/>
                  <a:gd name="T20" fmla="*/ 258 w 726"/>
                  <a:gd name="T21" fmla="*/ 1356 h 1356"/>
                  <a:gd name="T22" fmla="*/ 181 w 726"/>
                  <a:gd name="T23" fmla="*/ 1356 h 1356"/>
                  <a:gd name="T24" fmla="*/ 155 w 726"/>
                  <a:gd name="T25" fmla="*/ 1342 h 1356"/>
                  <a:gd name="T26" fmla="*/ 116 w 726"/>
                  <a:gd name="T27" fmla="*/ 1342 h 1356"/>
                  <a:gd name="T28" fmla="*/ 39 w 726"/>
                  <a:gd name="T29" fmla="*/ 1342 h 1356"/>
                  <a:gd name="T30" fmla="*/ 0 w 726"/>
                  <a:gd name="T31" fmla="*/ 1342 h 1356"/>
                  <a:gd name="T32" fmla="*/ 298 w 726"/>
                  <a:gd name="T33" fmla="*/ 0 h 1356"/>
                  <a:gd name="T34" fmla="*/ 726 w 726"/>
                  <a:gd name="T35" fmla="*/ 131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1356">
                    <a:moveTo>
                      <a:pt x="726" y="1316"/>
                    </a:moveTo>
                    <a:lnTo>
                      <a:pt x="687" y="1329"/>
                    </a:lnTo>
                    <a:lnTo>
                      <a:pt x="621" y="1329"/>
                    </a:lnTo>
                    <a:lnTo>
                      <a:pt x="584" y="1342"/>
                    </a:lnTo>
                    <a:lnTo>
                      <a:pt x="545" y="1342"/>
                    </a:lnTo>
                    <a:lnTo>
                      <a:pt x="479" y="1342"/>
                    </a:lnTo>
                    <a:lnTo>
                      <a:pt x="440" y="1342"/>
                    </a:lnTo>
                    <a:lnTo>
                      <a:pt x="402" y="1356"/>
                    </a:lnTo>
                    <a:lnTo>
                      <a:pt x="337" y="1356"/>
                    </a:lnTo>
                    <a:lnTo>
                      <a:pt x="298" y="1356"/>
                    </a:lnTo>
                    <a:lnTo>
                      <a:pt x="258" y="1356"/>
                    </a:lnTo>
                    <a:lnTo>
                      <a:pt x="181" y="1356"/>
                    </a:lnTo>
                    <a:lnTo>
                      <a:pt x="155" y="1342"/>
                    </a:lnTo>
                    <a:lnTo>
                      <a:pt x="116" y="1342"/>
                    </a:lnTo>
                    <a:lnTo>
                      <a:pt x="39" y="1342"/>
                    </a:lnTo>
                    <a:lnTo>
                      <a:pt x="0" y="1342"/>
                    </a:lnTo>
                    <a:lnTo>
                      <a:pt x="298" y="0"/>
                    </a:lnTo>
                    <a:lnTo>
                      <a:pt x="726" y="1316"/>
                    </a:lnTo>
                    <a:close/>
                  </a:path>
                </a:pathLst>
              </a:custGeom>
              <a:solidFill>
                <a:srgbClr val="FF6600"/>
              </a:solidFill>
              <a:ln w="11113">
                <a:solidFill>
                  <a:srgbClr val="000000"/>
                </a:solidFill>
                <a:prstDash val="solid"/>
                <a:round/>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19" name="Rectangle 275"/>
              <p:cNvSpPr>
                <a:spLocks noChangeArrowheads="1"/>
              </p:cNvSpPr>
              <p:nvPr/>
            </p:nvSpPr>
            <p:spPr bwMode="auto">
              <a:xfrm>
                <a:off x="2736" y="2618"/>
                <a:ext cx="51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20" name="Rectangle 276"/>
              <p:cNvSpPr>
                <a:spLocks noChangeArrowheads="1"/>
              </p:cNvSpPr>
              <p:nvPr/>
            </p:nvSpPr>
            <p:spPr bwMode="auto">
              <a:xfrm>
                <a:off x="2846" y="2645"/>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200" b="1">
                    <a:solidFill>
                      <a:srgbClr val="000000"/>
                    </a:solidFill>
                    <a:latin typeface="Arial" charset="0"/>
                  </a:rPr>
                  <a:t>ERDF</a:t>
                </a:r>
                <a:endParaRPr lang="en-GB" sz="2400" b="1" i="1">
                  <a:solidFill>
                    <a:srgbClr val="000000"/>
                  </a:solidFill>
                  <a:latin typeface="Arial" charset="0"/>
                </a:endParaRPr>
              </a:p>
            </p:txBody>
          </p:sp>
          <p:sp>
            <p:nvSpPr>
              <p:cNvPr id="313621" name="Rectangle 277"/>
              <p:cNvSpPr>
                <a:spLocks noChangeArrowheads="1"/>
              </p:cNvSpPr>
              <p:nvPr/>
            </p:nvSpPr>
            <p:spPr bwMode="auto">
              <a:xfrm>
                <a:off x="2915" y="2755"/>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000000"/>
                    </a:solidFill>
                    <a:latin typeface="Arial" charset="0"/>
                  </a:rPr>
                  <a:t>250</a:t>
                </a:r>
                <a:endParaRPr lang="en-GB" sz="2400" b="1" i="1">
                  <a:solidFill>
                    <a:srgbClr val="000000"/>
                  </a:solidFill>
                  <a:latin typeface="Arial" charset="0"/>
                </a:endParaRPr>
              </a:p>
            </p:txBody>
          </p:sp>
          <p:sp>
            <p:nvSpPr>
              <p:cNvPr id="313622" name="Rectangle 278"/>
              <p:cNvSpPr>
                <a:spLocks noChangeArrowheads="1"/>
              </p:cNvSpPr>
              <p:nvPr/>
            </p:nvSpPr>
            <p:spPr bwMode="auto">
              <a:xfrm>
                <a:off x="2265" y="2390"/>
                <a:ext cx="66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23" name="Rectangle 279"/>
              <p:cNvSpPr>
                <a:spLocks noChangeArrowheads="1"/>
              </p:cNvSpPr>
              <p:nvPr/>
            </p:nvSpPr>
            <p:spPr bwMode="auto">
              <a:xfrm>
                <a:off x="2304" y="2496"/>
                <a:ext cx="5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300" b="1" i="1">
                    <a:solidFill>
                      <a:srgbClr val="FFFFFF"/>
                    </a:solidFill>
                    <a:latin typeface="Arial" charset="0"/>
                  </a:rPr>
                  <a:t>GR STATE</a:t>
                </a:r>
                <a:endParaRPr lang="en-GB" sz="1300" b="1" i="1">
                  <a:solidFill>
                    <a:srgbClr val="FFFFFF"/>
                  </a:solidFill>
                  <a:latin typeface="Arial" charset="0"/>
                </a:endParaRPr>
              </a:p>
            </p:txBody>
          </p:sp>
          <p:sp>
            <p:nvSpPr>
              <p:cNvPr id="313624" name="Rectangle 280"/>
              <p:cNvSpPr>
                <a:spLocks noChangeArrowheads="1"/>
              </p:cNvSpPr>
              <p:nvPr/>
            </p:nvSpPr>
            <p:spPr bwMode="auto">
              <a:xfrm>
                <a:off x="2489" y="2684"/>
                <a:ext cx="1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200" b="1">
                    <a:solidFill>
                      <a:srgbClr val="FFFFFF"/>
                    </a:solidFill>
                    <a:latin typeface="Arial" charset="0"/>
                  </a:rPr>
                  <a:t>550</a:t>
                </a:r>
                <a:endParaRPr lang="en-GB" sz="2400" b="1" i="1">
                  <a:solidFill>
                    <a:srgbClr val="000000"/>
                  </a:solidFill>
                  <a:latin typeface="Arial" charset="0"/>
                </a:endParaRPr>
              </a:p>
            </p:txBody>
          </p:sp>
          <p:sp>
            <p:nvSpPr>
              <p:cNvPr id="313625" name="Rectangle 281"/>
              <p:cNvSpPr>
                <a:spLocks noChangeArrowheads="1"/>
              </p:cNvSpPr>
              <p:nvPr/>
            </p:nvSpPr>
            <p:spPr bwMode="auto">
              <a:xfrm>
                <a:off x="4461" y="1626"/>
                <a:ext cx="619" cy="163"/>
              </a:xfrm>
              <a:prstGeom prst="rect">
                <a:avLst/>
              </a:prstGeom>
              <a:solidFill>
                <a:srgbClr val="CCFFCC"/>
              </a:solidFill>
              <a:ln w="9525">
                <a:solidFill>
                  <a:schemeClr val="tx1"/>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13626" name="Freeform 282"/>
              <p:cNvSpPr>
                <a:spLocks/>
              </p:cNvSpPr>
              <p:nvPr/>
            </p:nvSpPr>
            <p:spPr bwMode="auto">
              <a:xfrm>
                <a:off x="4287" y="1647"/>
                <a:ext cx="234" cy="30"/>
              </a:xfrm>
              <a:custGeom>
                <a:avLst/>
                <a:gdLst>
                  <a:gd name="T0" fmla="*/ 0 w 274"/>
                  <a:gd name="T1" fmla="*/ 0 h 59"/>
                  <a:gd name="T2" fmla="*/ 139 w 274"/>
                  <a:gd name="T3" fmla="*/ 59 h 59"/>
                  <a:gd name="T4" fmla="*/ 274 w 274"/>
                  <a:gd name="T5" fmla="*/ 59 h 59"/>
                </a:gdLst>
                <a:ahLst/>
                <a:cxnLst>
                  <a:cxn ang="0">
                    <a:pos x="T0" y="T1"/>
                  </a:cxn>
                  <a:cxn ang="0">
                    <a:pos x="T2" y="T3"/>
                  </a:cxn>
                  <a:cxn ang="0">
                    <a:pos x="T4" y="T5"/>
                  </a:cxn>
                </a:cxnLst>
                <a:rect l="0" t="0" r="r" b="b"/>
                <a:pathLst>
                  <a:path w="274" h="59">
                    <a:moveTo>
                      <a:pt x="0" y="0"/>
                    </a:moveTo>
                    <a:lnTo>
                      <a:pt x="139" y="59"/>
                    </a:lnTo>
                    <a:lnTo>
                      <a:pt x="274" y="59"/>
                    </a:lnTo>
                  </a:path>
                </a:pathLst>
              </a:custGeom>
              <a:noFill/>
              <a:ln w="7938">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13627" name="Rectangle 283"/>
              <p:cNvSpPr>
                <a:spLocks noChangeArrowheads="1"/>
              </p:cNvSpPr>
              <p:nvPr/>
            </p:nvSpPr>
            <p:spPr bwMode="auto">
              <a:xfrm>
                <a:off x="4521" y="1651"/>
                <a:ext cx="1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000" b="1">
                    <a:solidFill>
                      <a:srgbClr val="808080"/>
                    </a:solidFill>
                    <a:latin typeface="Arial" charset="0"/>
                  </a:rPr>
                  <a:t>MI</a:t>
                </a:r>
                <a:r>
                  <a:rPr lang="el-GR" sz="1000" b="1">
                    <a:solidFill>
                      <a:srgbClr val="808080"/>
                    </a:solidFill>
                    <a:latin typeface="Arial" charset="0"/>
                  </a:rPr>
                  <a:t>Ρ</a:t>
                </a:r>
                <a:endParaRPr lang="en-GB" sz="1000" b="1">
                  <a:solidFill>
                    <a:srgbClr val="808080"/>
                  </a:solidFill>
                  <a:latin typeface="Arial" charset="0"/>
                </a:endParaRPr>
              </a:p>
            </p:txBody>
          </p:sp>
          <p:sp>
            <p:nvSpPr>
              <p:cNvPr id="313628" name="Rectangle 284"/>
              <p:cNvSpPr>
                <a:spLocks noChangeArrowheads="1"/>
              </p:cNvSpPr>
              <p:nvPr/>
            </p:nvSpPr>
            <p:spPr bwMode="auto">
              <a:xfrm>
                <a:off x="4727" y="1651"/>
                <a:ext cx="2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1100" b="1">
                    <a:solidFill>
                      <a:srgbClr val="808080"/>
                    </a:solidFill>
                  </a:rPr>
                  <a:t>33</a:t>
                </a:r>
                <a:r>
                  <a:rPr lang="el-GR" sz="1100" b="1">
                    <a:solidFill>
                      <a:srgbClr val="808080"/>
                    </a:solidFill>
                  </a:rPr>
                  <a:t> Μ €</a:t>
                </a:r>
                <a:endParaRPr lang="en-GB" sz="2400" b="1" i="1">
                  <a:solidFill>
                    <a:srgbClr val="000000"/>
                  </a:solidFill>
                  <a:latin typeface="Arial" charset="0"/>
                </a:endParaRPr>
              </a:p>
            </p:txBody>
          </p:sp>
          <p:sp>
            <p:nvSpPr>
              <p:cNvPr id="313629" name="Rectangle 285"/>
              <p:cNvSpPr>
                <a:spLocks noChangeArrowheads="1"/>
              </p:cNvSpPr>
              <p:nvPr/>
            </p:nvSpPr>
            <p:spPr bwMode="auto">
              <a:xfrm>
                <a:off x="2202" y="730"/>
                <a:ext cx="33"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fontAlgn="base">
                  <a:spcBef>
                    <a:spcPct val="0"/>
                  </a:spcBef>
                  <a:spcAft>
                    <a:spcPct val="0"/>
                  </a:spcAft>
                </a:pPr>
                <a:r>
                  <a:rPr lang="en-GB" sz="1500" b="1">
                    <a:solidFill>
                      <a:srgbClr val="C0C0C0"/>
                    </a:solidFill>
                    <a:latin typeface="Arial" charset="0"/>
                  </a:rPr>
                  <a:t> </a:t>
                </a:r>
              </a:p>
            </p:txBody>
          </p:sp>
        </p:grpSp>
        <p:sp>
          <p:nvSpPr>
            <p:cNvPr id="313630" name="Text Box 286"/>
            <p:cNvSpPr txBox="1">
              <a:spLocks noChangeArrowheads="1"/>
            </p:cNvSpPr>
            <p:nvPr/>
          </p:nvSpPr>
          <p:spPr bwMode="auto">
            <a:xfrm>
              <a:off x="3360" y="3072"/>
              <a:ext cx="168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b="1">
                  <a:solidFill>
                    <a:srgbClr val="000000"/>
                  </a:solidFill>
                  <a:latin typeface="Arial" charset="0"/>
                </a:rPr>
                <a:t>TOTAL COST</a:t>
              </a:r>
              <a:r>
                <a:rPr lang="el-GR" sz="1600" b="1">
                  <a:solidFill>
                    <a:srgbClr val="000000"/>
                  </a:solidFill>
                  <a:latin typeface="Arial" charset="0"/>
                </a:rPr>
                <a:t>:</a:t>
              </a:r>
              <a:r>
                <a:rPr lang="en-US" sz="1600" b="1">
                  <a:solidFill>
                    <a:srgbClr val="000000"/>
                  </a:solidFill>
                  <a:latin typeface="Arial" charset="0"/>
                </a:rPr>
                <a:t> 4600</a:t>
              </a:r>
              <a:r>
                <a:rPr lang="el-GR" sz="1600" b="1">
                  <a:solidFill>
                    <a:srgbClr val="000000"/>
                  </a:solidFill>
                  <a:latin typeface="Arial" charset="0"/>
                </a:rPr>
                <a:t> </a:t>
              </a:r>
              <a:r>
                <a:rPr lang="en-US" sz="1600" b="1">
                  <a:solidFill>
                    <a:srgbClr val="000000"/>
                  </a:solidFill>
                  <a:latin typeface="Arial" charset="0"/>
                </a:rPr>
                <a:t>M</a:t>
              </a:r>
              <a:r>
                <a:rPr lang="el-GR" sz="1600" b="1">
                  <a:solidFill>
                    <a:srgbClr val="000000"/>
                  </a:solidFill>
                  <a:latin typeface="Arial" charset="0"/>
                </a:rPr>
                <a:t>€</a:t>
              </a:r>
            </a:p>
            <a:p>
              <a:pPr fontAlgn="base">
                <a:spcBef>
                  <a:spcPct val="50000"/>
                </a:spcBef>
                <a:spcAft>
                  <a:spcPct val="0"/>
                </a:spcAft>
              </a:pPr>
              <a:r>
                <a:rPr lang="en-US" sz="1600" b="1">
                  <a:solidFill>
                    <a:srgbClr val="000000"/>
                  </a:solidFill>
                  <a:latin typeface="Arial" charset="0"/>
                </a:rPr>
                <a:t>EU:	    </a:t>
              </a:r>
              <a:r>
                <a:rPr lang="el-GR" sz="1600" b="1">
                  <a:solidFill>
                    <a:srgbClr val="000000"/>
                  </a:solidFill>
                  <a:latin typeface="Arial" charset="0"/>
                </a:rPr>
                <a:t>    </a:t>
              </a:r>
              <a:r>
                <a:rPr lang="en-US" sz="1600" b="1">
                  <a:solidFill>
                    <a:srgbClr val="000000"/>
                  </a:solidFill>
                  <a:latin typeface="Arial" charset="0"/>
                </a:rPr>
                <a:t>2300 </a:t>
              </a:r>
              <a:r>
                <a:rPr lang="el-GR" sz="1600" b="1">
                  <a:solidFill>
                    <a:srgbClr val="000000"/>
                  </a:solidFill>
                  <a:latin typeface="Arial" charset="0"/>
                </a:rPr>
                <a:t>Μ€</a:t>
              </a:r>
              <a:endParaRPr lang="en-GB" sz="1600" b="1">
                <a:solidFill>
                  <a:srgbClr val="000000"/>
                </a:solidFill>
                <a:latin typeface="Arial" charset="0"/>
              </a:endParaRPr>
            </a:p>
          </p:txBody>
        </p:sp>
      </p:grpSp>
    </p:spTree>
    <p:extLst>
      <p:ext uri="{BB962C8B-B14F-4D97-AF65-F5344CB8AC3E}">
        <p14:creationId xmlns:p14="http://schemas.microsoft.com/office/powerpoint/2010/main" val="220416298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2259" name="Picture 3" descr="MARCH_2005_EU-FUND_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2725"/>
            <a:ext cx="9067800" cy="64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3387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800100" y="3122613"/>
            <a:ext cx="273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0500" indent="-19050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Established in </a:t>
            </a:r>
            <a:r>
              <a:rPr lang="el-GR" sz="2000" b="1">
                <a:solidFill>
                  <a:srgbClr val="FFFFFF"/>
                </a:solidFill>
                <a:latin typeface="Arial" charset="0"/>
              </a:rPr>
              <a:t>1995</a:t>
            </a:r>
            <a:endParaRPr lang="en-GB" sz="2000" b="1">
              <a:solidFill>
                <a:srgbClr val="FFFFFF"/>
              </a:solidFill>
              <a:latin typeface="Arial" charset="0"/>
            </a:endParaRPr>
          </a:p>
        </p:txBody>
      </p:sp>
      <p:sp>
        <p:nvSpPr>
          <p:cNvPr id="325636" name="Text Box 4"/>
          <p:cNvSpPr txBox="1">
            <a:spLocks noChangeArrowheads="1"/>
          </p:cNvSpPr>
          <p:nvPr/>
        </p:nvSpPr>
        <p:spPr bwMode="auto">
          <a:xfrm>
            <a:off x="800100" y="47847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tabLst>
                <a:tab pos="1619250" algn="l"/>
              </a:tabLst>
              <a:defRPr sz="2400">
                <a:solidFill>
                  <a:schemeClr val="tx1"/>
                </a:solidFill>
                <a:latin typeface="Times New Roman" pitchFamily="18" charset="0"/>
              </a:defRPr>
            </a:lvl1pPr>
            <a:lvl2pPr>
              <a:tabLst>
                <a:tab pos="1619250" algn="l"/>
              </a:tabLst>
              <a:defRPr sz="2400">
                <a:solidFill>
                  <a:schemeClr val="tx1"/>
                </a:solidFill>
                <a:latin typeface="Times New Roman" pitchFamily="18" charset="0"/>
              </a:defRPr>
            </a:lvl2pPr>
            <a:lvl3pPr>
              <a:tabLst>
                <a:tab pos="1619250" algn="l"/>
              </a:tabLst>
              <a:defRPr sz="2400">
                <a:solidFill>
                  <a:schemeClr val="tx1"/>
                </a:solidFill>
                <a:latin typeface="Times New Roman" pitchFamily="18" charset="0"/>
              </a:defRPr>
            </a:lvl3pPr>
            <a:lvl4pPr>
              <a:tabLst>
                <a:tab pos="1619250" algn="l"/>
              </a:tabLst>
              <a:defRPr sz="2400">
                <a:solidFill>
                  <a:schemeClr val="tx1"/>
                </a:solidFill>
                <a:latin typeface="Times New Roman" pitchFamily="18" charset="0"/>
              </a:defRPr>
            </a:lvl4pPr>
            <a:lvl5pPr>
              <a:tabLst>
                <a:tab pos="1619250" algn="l"/>
              </a:tabLst>
              <a:defRPr sz="2400">
                <a:solidFill>
                  <a:schemeClr val="tx1"/>
                </a:solidFill>
                <a:latin typeface="Times New Roman" pitchFamily="18" charset="0"/>
              </a:defRPr>
            </a:lvl5pPr>
            <a:lvl6pPr fontAlgn="base">
              <a:spcBef>
                <a:spcPct val="0"/>
              </a:spcBef>
              <a:spcAft>
                <a:spcPct val="0"/>
              </a:spcAft>
              <a:tabLst>
                <a:tab pos="1619250" algn="l"/>
              </a:tabLst>
              <a:defRPr sz="2400">
                <a:solidFill>
                  <a:schemeClr val="tx1"/>
                </a:solidFill>
                <a:latin typeface="Times New Roman" pitchFamily="18" charset="0"/>
              </a:defRPr>
            </a:lvl6pPr>
            <a:lvl7pPr fontAlgn="base">
              <a:spcBef>
                <a:spcPct val="0"/>
              </a:spcBef>
              <a:spcAft>
                <a:spcPct val="0"/>
              </a:spcAft>
              <a:tabLst>
                <a:tab pos="1619250" algn="l"/>
              </a:tabLst>
              <a:defRPr sz="2400">
                <a:solidFill>
                  <a:schemeClr val="tx1"/>
                </a:solidFill>
                <a:latin typeface="Times New Roman" pitchFamily="18" charset="0"/>
              </a:defRPr>
            </a:lvl7pPr>
            <a:lvl8pPr fontAlgn="base">
              <a:spcBef>
                <a:spcPct val="0"/>
              </a:spcBef>
              <a:spcAft>
                <a:spcPct val="0"/>
              </a:spcAft>
              <a:tabLst>
                <a:tab pos="1619250" algn="l"/>
              </a:tabLst>
              <a:defRPr sz="2400">
                <a:solidFill>
                  <a:schemeClr val="tx1"/>
                </a:solidFill>
                <a:latin typeface="Times New Roman" pitchFamily="18" charset="0"/>
              </a:defRPr>
            </a:lvl8pPr>
            <a:lvl9pPr fontAlgn="base">
              <a:spcBef>
                <a:spcPct val="0"/>
              </a:spcBef>
              <a:spcAft>
                <a:spcPct val="0"/>
              </a:spcAft>
              <a:tabLst>
                <a:tab pos="1619250" algn="l"/>
              </a:tabLst>
              <a:defRPr sz="2400">
                <a:solidFill>
                  <a:schemeClr val="tx1"/>
                </a:solidFill>
                <a:latin typeface="Times New Roman" pitchFamily="18" charset="0"/>
              </a:defRPr>
            </a:lvl9pPr>
          </a:lstStyle>
          <a:p>
            <a:pP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Undertaking full Responsibility for the project in February </a:t>
            </a:r>
            <a:r>
              <a:rPr lang="el-GR" sz="2000" b="1">
                <a:solidFill>
                  <a:srgbClr val="FFFFFF"/>
                </a:solidFill>
                <a:latin typeface="Arial" charset="0"/>
              </a:rPr>
              <a:t>1997</a:t>
            </a:r>
            <a:endParaRPr lang="en-GB" sz="2000" b="1">
              <a:solidFill>
                <a:srgbClr val="FFFFFF"/>
              </a:solidFill>
              <a:latin typeface="Arial" charset="0"/>
            </a:endParaRPr>
          </a:p>
        </p:txBody>
      </p:sp>
      <p:sp>
        <p:nvSpPr>
          <p:cNvPr id="325640" name="Text Box 8"/>
          <p:cNvSpPr txBox="1">
            <a:spLocks noChangeArrowheads="1"/>
          </p:cNvSpPr>
          <p:nvPr/>
        </p:nvSpPr>
        <p:spPr bwMode="auto">
          <a:xfrm>
            <a:off x="2697163" y="350838"/>
            <a:ext cx="362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8DE6E"/>
                </a:solidFill>
                <a:latin typeface="Arial" charset="0"/>
              </a:rPr>
              <a:t>THE COMPANY </a:t>
            </a:r>
            <a:endParaRPr lang="en-GB" sz="3600" b="1">
              <a:solidFill>
                <a:srgbClr val="F8DE6E"/>
              </a:solidFill>
              <a:latin typeface="Arial" charset="0"/>
            </a:endParaRPr>
          </a:p>
        </p:txBody>
      </p:sp>
      <p:sp>
        <p:nvSpPr>
          <p:cNvPr id="325641" name="Text Box 9"/>
          <p:cNvSpPr txBox="1">
            <a:spLocks noChangeArrowheads="1"/>
          </p:cNvSpPr>
          <p:nvPr/>
        </p:nvSpPr>
        <p:spPr bwMode="auto">
          <a:xfrm>
            <a:off x="838200" y="1673225"/>
            <a:ext cx="78216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Legal Framework </a:t>
            </a:r>
          </a:p>
          <a:p>
            <a:pPr lvl="1"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 2</a:t>
            </a:r>
            <a:r>
              <a:rPr lang="en-US" sz="2000" b="1" baseline="30000">
                <a:solidFill>
                  <a:srgbClr val="FFFFFF"/>
                </a:solidFill>
                <a:latin typeface="Arial" charset="0"/>
              </a:rPr>
              <a:t>nd</a:t>
            </a:r>
            <a:r>
              <a:rPr lang="en-US" sz="2000" b="1">
                <a:solidFill>
                  <a:srgbClr val="FFFFFF"/>
                </a:solidFill>
                <a:latin typeface="Arial" charset="0"/>
              </a:rPr>
              <a:t> CSF implementation guidelines</a:t>
            </a:r>
          </a:p>
          <a:p>
            <a:pPr lvl="1"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 Greek law 2229/94, article 5</a:t>
            </a:r>
            <a:endParaRPr lang="en-GB" sz="2000" b="1">
              <a:solidFill>
                <a:srgbClr val="FFFFFF"/>
              </a:solidFill>
              <a:latin typeface="Arial" charset="0"/>
            </a:endParaRPr>
          </a:p>
        </p:txBody>
      </p:sp>
      <p:sp>
        <p:nvSpPr>
          <p:cNvPr id="325642" name="Text Box 10"/>
          <p:cNvSpPr txBox="1">
            <a:spLocks noChangeArrowheads="1"/>
          </p:cNvSpPr>
          <p:nvPr/>
        </p:nvSpPr>
        <p:spPr bwMode="auto">
          <a:xfrm>
            <a:off x="800100" y="3717925"/>
            <a:ext cx="822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tabLst>
                <a:tab pos="1619250" algn="l"/>
              </a:tabLst>
              <a:defRPr sz="2400">
                <a:solidFill>
                  <a:schemeClr val="tx1"/>
                </a:solidFill>
                <a:latin typeface="Times New Roman" pitchFamily="18" charset="0"/>
              </a:defRPr>
            </a:lvl1pPr>
            <a:lvl2pPr>
              <a:tabLst>
                <a:tab pos="1619250" algn="l"/>
              </a:tabLst>
              <a:defRPr sz="2400">
                <a:solidFill>
                  <a:schemeClr val="tx1"/>
                </a:solidFill>
                <a:latin typeface="Times New Roman" pitchFamily="18" charset="0"/>
              </a:defRPr>
            </a:lvl2pPr>
            <a:lvl3pPr>
              <a:tabLst>
                <a:tab pos="1619250" algn="l"/>
              </a:tabLst>
              <a:defRPr sz="2400">
                <a:solidFill>
                  <a:schemeClr val="tx1"/>
                </a:solidFill>
                <a:latin typeface="Times New Roman" pitchFamily="18" charset="0"/>
              </a:defRPr>
            </a:lvl3pPr>
            <a:lvl4pPr>
              <a:tabLst>
                <a:tab pos="1619250" algn="l"/>
              </a:tabLst>
              <a:defRPr sz="2400">
                <a:solidFill>
                  <a:schemeClr val="tx1"/>
                </a:solidFill>
                <a:latin typeface="Times New Roman" pitchFamily="18" charset="0"/>
              </a:defRPr>
            </a:lvl4pPr>
            <a:lvl5pPr>
              <a:tabLst>
                <a:tab pos="1619250" algn="l"/>
              </a:tabLst>
              <a:defRPr sz="2400">
                <a:solidFill>
                  <a:schemeClr val="tx1"/>
                </a:solidFill>
                <a:latin typeface="Times New Roman" pitchFamily="18" charset="0"/>
              </a:defRPr>
            </a:lvl5pPr>
            <a:lvl6pPr fontAlgn="base">
              <a:spcBef>
                <a:spcPct val="0"/>
              </a:spcBef>
              <a:spcAft>
                <a:spcPct val="0"/>
              </a:spcAft>
              <a:tabLst>
                <a:tab pos="1619250" algn="l"/>
              </a:tabLst>
              <a:defRPr sz="2400">
                <a:solidFill>
                  <a:schemeClr val="tx1"/>
                </a:solidFill>
                <a:latin typeface="Times New Roman" pitchFamily="18" charset="0"/>
              </a:defRPr>
            </a:lvl6pPr>
            <a:lvl7pPr fontAlgn="base">
              <a:spcBef>
                <a:spcPct val="0"/>
              </a:spcBef>
              <a:spcAft>
                <a:spcPct val="0"/>
              </a:spcAft>
              <a:tabLst>
                <a:tab pos="1619250" algn="l"/>
              </a:tabLst>
              <a:defRPr sz="2400">
                <a:solidFill>
                  <a:schemeClr val="tx1"/>
                </a:solidFill>
                <a:latin typeface="Times New Roman" pitchFamily="18" charset="0"/>
              </a:defRPr>
            </a:lvl7pPr>
            <a:lvl8pPr fontAlgn="base">
              <a:spcBef>
                <a:spcPct val="0"/>
              </a:spcBef>
              <a:spcAft>
                <a:spcPct val="0"/>
              </a:spcAft>
              <a:tabLst>
                <a:tab pos="1619250" algn="l"/>
              </a:tabLst>
              <a:defRPr sz="2400">
                <a:solidFill>
                  <a:schemeClr val="tx1"/>
                </a:solidFill>
                <a:latin typeface="Times New Roman" pitchFamily="18" charset="0"/>
              </a:defRPr>
            </a:lvl8pPr>
            <a:lvl9pPr fontAlgn="base">
              <a:spcBef>
                <a:spcPct val="0"/>
              </a:spcBef>
              <a:spcAft>
                <a:spcPct val="0"/>
              </a:spcAft>
              <a:tabLst>
                <a:tab pos="1619250" algn="l"/>
              </a:tabLst>
              <a:defRPr sz="2400">
                <a:solidFill>
                  <a:schemeClr val="tx1"/>
                </a:solidFill>
                <a:latin typeface="Times New Roman" pitchFamily="18" charset="0"/>
              </a:defRPr>
            </a:lvl9pPr>
          </a:lstStyle>
          <a:p>
            <a:pP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Commencement of Operation – 1996</a:t>
            </a:r>
          </a:p>
          <a:p>
            <a:pPr lvl="1"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 Appointment of GM, PM</a:t>
            </a:r>
            <a:endParaRPr lang="en-GB" sz="2000" b="1">
              <a:solidFill>
                <a:srgbClr val="FFFFFF"/>
              </a:solidFill>
              <a:latin typeface="Arial" charset="0"/>
            </a:endParaRPr>
          </a:p>
        </p:txBody>
      </p:sp>
    </p:spTree>
    <p:extLst>
      <p:ext uri="{BB962C8B-B14F-4D97-AF65-F5344CB8AC3E}">
        <p14:creationId xmlns:p14="http://schemas.microsoft.com/office/powerpoint/2010/main" val="47198444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2" name="Text Box 4"/>
          <p:cNvSpPr txBox="1">
            <a:spLocks noChangeArrowheads="1"/>
          </p:cNvSpPr>
          <p:nvPr/>
        </p:nvSpPr>
        <p:spPr bwMode="auto">
          <a:xfrm>
            <a:off x="800100" y="1524000"/>
            <a:ext cx="873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tabLst>
                <a:tab pos="2190750" algn="l"/>
              </a:tabLst>
              <a:defRPr sz="2400">
                <a:solidFill>
                  <a:schemeClr val="tx1"/>
                </a:solidFill>
                <a:latin typeface="Times New Roman" pitchFamily="18" charset="0"/>
              </a:defRPr>
            </a:lvl1pPr>
            <a:lvl2pPr>
              <a:tabLst>
                <a:tab pos="2190750" algn="l"/>
              </a:tabLst>
              <a:defRPr sz="2400">
                <a:solidFill>
                  <a:schemeClr val="tx1"/>
                </a:solidFill>
                <a:latin typeface="Times New Roman" pitchFamily="18" charset="0"/>
              </a:defRPr>
            </a:lvl2pPr>
            <a:lvl3pPr>
              <a:tabLst>
                <a:tab pos="2190750" algn="l"/>
              </a:tabLst>
              <a:defRPr sz="2400">
                <a:solidFill>
                  <a:schemeClr val="tx1"/>
                </a:solidFill>
                <a:latin typeface="Times New Roman" pitchFamily="18" charset="0"/>
              </a:defRPr>
            </a:lvl3pPr>
            <a:lvl4pPr>
              <a:tabLst>
                <a:tab pos="2190750" algn="l"/>
              </a:tabLst>
              <a:defRPr sz="2400">
                <a:solidFill>
                  <a:schemeClr val="tx1"/>
                </a:solidFill>
                <a:latin typeface="Times New Roman" pitchFamily="18" charset="0"/>
              </a:defRPr>
            </a:lvl4pPr>
            <a:lvl5pPr>
              <a:tabLst>
                <a:tab pos="2190750" algn="l"/>
              </a:tabLst>
              <a:defRPr sz="2400">
                <a:solidFill>
                  <a:schemeClr val="tx1"/>
                </a:solidFill>
                <a:latin typeface="Times New Roman" pitchFamily="18" charset="0"/>
              </a:defRPr>
            </a:lvl5pPr>
            <a:lvl6pPr fontAlgn="base">
              <a:spcBef>
                <a:spcPct val="0"/>
              </a:spcBef>
              <a:spcAft>
                <a:spcPct val="0"/>
              </a:spcAft>
              <a:tabLst>
                <a:tab pos="2190750" algn="l"/>
              </a:tabLst>
              <a:defRPr sz="2400">
                <a:solidFill>
                  <a:schemeClr val="tx1"/>
                </a:solidFill>
                <a:latin typeface="Times New Roman" pitchFamily="18" charset="0"/>
              </a:defRPr>
            </a:lvl6pPr>
            <a:lvl7pPr fontAlgn="base">
              <a:spcBef>
                <a:spcPct val="0"/>
              </a:spcBef>
              <a:spcAft>
                <a:spcPct val="0"/>
              </a:spcAft>
              <a:tabLst>
                <a:tab pos="2190750" algn="l"/>
              </a:tabLst>
              <a:defRPr sz="2400">
                <a:solidFill>
                  <a:schemeClr val="tx1"/>
                </a:solidFill>
                <a:latin typeface="Times New Roman" pitchFamily="18" charset="0"/>
              </a:defRPr>
            </a:lvl7pPr>
            <a:lvl8pPr fontAlgn="base">
              <a:spcBef>
                <a:spcPct val="0"/>
              </a:spcBef>
              <a:spcAft>
                <a:spcPct val="0"/>
              </a:spcAft>
              <a:tabLst>
                <a:tab pos="2190750" algn="l"/>
              </a:tabLst>
              <a:defRPr sz="2400">
                <a:solidFill>
                  <a:schemeClr val="tx1"/>
                </a:solidFill>
                <a:latin typeface="Times New Roman" pitchFamily="18" charset="0"/>
              </a:defRPr>
            </a:lvl8pPr>
            <a:lvl9pPr fontAlgn="base">
              <a:spcBef>
                <a:spcPct val="0"/>
              </a:spcBef>
              <a:spcAft>
                <a:spcPct val="0"/>
              </a:spcAft>
              <a:tabLst>
                <a:tab pos="2190750" algn="l"/>
              </a:tabLst>
              <a:defRPr sz="2400">
                <a:solidFill>
                  <a:schemeClr val="tx1"/>
                </a:solidFill>
                <a:latin typeface="Times New Roman" pitchFamily="18" charset="0"/>
              </a:defRPr>
            </a:lvl9pPr>
          </a:lstStyle>
          <a:p>
            <a:pP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Managed by a 9-member BoD and a 5-member Managing    Committee</a:t>
            </a:r>
            <a:endParaRPr lang="en-GB" sz="2000" b="1">
              <a:solidFill>
                <a:srgbClr val="FFFFFF"/>
              </a:solidFill>
              <a:latin typeface="Arial" charset="0"/>
            </a:endParaRPr>
          </a:p>
        </p:txBody>
      </p:sp>
      <p:sp>
        <p:nvSpPr>
          <p:cNvPr id="375813" name="Text Box 5"/>
          <p:cNvSpPr txBox="1">
            <a:spLocks noChangeArrowheads="1"/>
          </p:cNvSpPr>
          <p:nvPr/>
        </p:nvSpPr>
        <p:spPr bwMode="auto">
          <a:xfrm>
            <a:off x="800100" y="2422525"/>
            <a:ext cx="8026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4762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Clr>
                <a:srgbClr val="F8DE6E"/>
              </a:buClr>
              <a:buFont typeface="Wingdings" pitchFamily="2" charset="2"/>
              <a:buChar char="§"/>
            </a:pPr>
            <a:r>
              <a:rPr lang="en-US" sz="2000" b="1">
                <a:solidFill>
                  <a:srgbClr val="FFFFFF"/>
                </a:solidFill>
                <a:latin typeface="Arial" charset="0"/>
              </a:rPr>
              <a:t>With the participation of External Consultants:</a:t>
            </a:r>
          </a:p>
          <a:p>
            <a:pPr lvl="3" eaLnBrk="0" fontAlgn="base" hangingPunct="0">
              <a:spcBef>
                <a:spcPct val="50000"/>
              </a:spcBef>
              <a:spcAft>
                <a:spcPct val="0"/>
              </a:spcAft>
              <a:buClr>
                <a:srgbClr val="F8DE6E"/>
              </a:buClr>
              <a:buFont typeface="Wingdings" pitchFamily="2" charset="2"/>
              <a:buChar char="§"/>
            </a:pPr>
            <a:r>
              <a:rPr lang="en-GB" sz="2000" b="1">
                <a:solidFill>
                  <a:srgbClr val="FFFFFF"/>
                </a:solidFill>
                <a:latin typeface="Arial" charset="0"/>
              </a:rPr>
              <a:t> Project Manager</a:t>
            </a:r>
          </a:p>
          <a:p>
            <a:pPr lvl="3" eaLnBrk="0" fontAlgn="base" hangingPunct="0">
              <a:spcBef>
                <a:spcPct val="50000"/>
              </a:spcBef>
              <a:spcAft>
                <a:spcPct val="0"/>
              </a:spcAft>
              <a:buClr>
                <a:srgbClr val="F8DE6E"/>
              </a:buClr>
              <a:buFont typeface="Wingdings" pitchFamily="2" charset="2"/>
              <a:buChar char="§"/>
            </a:pPr>
            <a:r>
              <a:rPr lang="en-GB" sz="2000" b="1">
                <a:solidFill>
                  <a:srgbClr val="FFFFFF"/>
                </a:solidFill>
                <a:latin typeface="Arial" charset="0"/>
              </a:rPr>
              <a:t> 3 Construction Managers</a:t>
            </a:r>
          </a:p>
        </p:txBody>
      </p:sp>
      <p:sp>
        <p:nvSpPr>
          <p:cNvPr id="375815" name="Text Box 7"/>
          <p:cNvSpPr txBox="1">
            <a:spLocks noChangeArrowheads="1"/>
          </p:cNvSpPr>
          <p:nvPr/>
        </p:nvSpPr>
        <p:spPr bwMode="auto">
          <a:xfrm>
            <a:off x="1096963" y="350838"/>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8DE6E"/>
                </a:solidFill>
                <a:latin typeface="Arial" charset="0"/>
              </a:rPr>
              <a:t>COMPANY STRUCTURE</a:t>
            </a:r>
            <a:endParaRPr lang="en-GB" sz="3600" b="1">
              <a:solidFill>
                <a:srgbClr val="F8DE6E"/>
              </a:solidFill>
              <a:latin typeface="Arial" charset="0"/>
            </a:endParaRPr>
          </a:p>
        </p:txBody>
      </p:sp>
      <p:sp>
        <p:nvSpPr>
          <p:cNvPr id="375816" name="Text Box 8"/>
          <p:cNvSpPr txBox="1">
            <a:spLocks noChangeArrowheads="1"/>
          </p:cNvSpPr>
          <p:nvPr/>
        </p:nvSpPr>
        <p:spPr bwMode="auto">
          <a:xfrm>
            <a:off x="787400" y="3886200"/>
            <a:ext cx="873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tabLst>
                <a:tab pos="2190750" algn="l"/>
              </a:tabLst>
              <a:defRPr sz="2400">
                <a:solidFill>
                  <a:schemeClr val="tx1"/>
                </a:solidFill>
                <a:latin typeface="Times New Roman" pitchFamily="18" charset="0"/>
              </a:defRPr>
            </a:lvl1pPr>
            <a:lvl2pPr>
              <a:tabLst>
                <a:tab pos="2190750" algn="l"/>
              </a:tabLst>
              <a:defRPr sz="2400">
                <a:solidFill>
                  <a:schemeClr val="tx1"/>
                </a:solidFill>
                <a:latin typeface="Times New Roman" pitchFamily="18" charset="0"/>
              </a:defRPr>
            </a:lvl2pPr>
            <a:lvl3pPr>
              <a:tabLst>
                <a:tab pos="2190750" algn="l"/>
              </a:tabLst>
              <a:defRPr sz="2400">
                <a:solidFill>
                  <a:schemeClr val="tx1"/>
                </a:solidFill>
                <a:latin typeface="Times New Roman" pitchFamily="18" charset="0"/>
              </a:defRPr>
            </a:lvl3pPr>
            <a:lvl4pPr>
              <a:tabLst>
                <a:tab pos="2190750" algn="l"/>
              </a:tabLst>
              <a:defRPr sz="2400">
                <a:solidFill>
                  <a:schemeClr val="tx1"/>
                </a:solidFill>
                <a:latin typeface="Times New Roman" pitchFamily="18" charset="0"/>
              </a:defRPr>
            </a:lvl4pPr>
            <a:lvl5pPr>
              <a:tabLst>
                <a:tab pos="2190750" algn="l"/>
              </a:tabLst>
              <a:defRPr sz="2400">
                <a:solidFill>
                  <a:schemeClr val="tx1"/>
                </a:solidFill>
                <a:latin typeface="Times New Roman" pitchFamily="18" charset="0"/>
              </a:defRPr>
            </a:lvl5pPr>
            <a:lvl6pPr fontAlgn="base">
              <a:spcBef>
                <a:spcPct val="0"/>
              </a:spcBef>
              <a:spcAft>
                <a:spcPct val="0"/>
              </a:spcAft>
              <a:tabLst>
                <a:tab pos="2190750" algn="l"/>
              </a:tabLst>
              <a:defRPr sz="2400">
                <a:solidFill>
                  <a:schemeClr val="tx1"/>
                </a:solidFill>
                <a:latin typeface="Times New Roman" pitchFamily="18" charset="0"/>
              </a:defRPr>
            </a:lvl6pPr>
            <a:lvl7pPr fontAlgn="base">
              <a:spcBef>
                <a:spcPct val="0"/>
              </a:spcBef>
              <a:spcAft>
                <a:spcPct val="0"/>
              </a:spcAft>
              <a:tabLst>
                <a:tab pos="2190750" algn="l"/>
              </a:tabLst>
              <a:defRPr sz="2400">
                <a:solidFill>
                  <a:schemeClr val="tx1"/>
                </a:solidFill>
                <a:latin typeface="Times New Roman" pitchFamily="18" charset="0"/>
              </a:defRPr>
            </a:lvl7pPr>
            <a:lvl8pPr fontAlgn="base">
              <a:spcBef>
                <a:spcPct val="0"/>
              </a:spcBef>
              <a:spcAft>
                <a:spcPct val="0"/>
              </a:spcAft>
              <a:tabLst>
                <a:tab pos="2190750" algn="l"/>
              </a:tabLst>
              <a:defRPr sz="2400">
                <a:solidFill>
                  <a:schemeClr val="tx1"/>
                </a:solidFill>
                <a:latin typeface="Times New Roman" pitchFamily="18" charset="0"/>
              </a:defRPr>
            </a:lvl8pPr>
            <a:lvl9pPr fontAlgn="base">
              <a:spcBef>
                <a:spcPct val="0"/>
              </a:spcBef>
              <a:spcAft>
                <a:spcPct val="0"/>
              </a:spcAft>
              <a:tabLst>
                <a:tab pos="2190750" algn="l"/>
              </a:tabLst>
              <a:defRPr sz="2400">
                <a:solidFill>
                  <a:schemeClr val="tx1"/>
                </a:solidFill>
                <a:latin typeface="Times New Roman" pitchFamily="18" charset="0"/>
              </a:defRPr>
            </a:lvl9pPr>
          </a:lstStyle>
          <a:p>
            <a:pP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Personnel :  283 employees</a:t>
            </a:r>
          </a:p>
          <a:p>
            <a:pPr lvl="3"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 65% engineers</a:t>
            </a:r>
          </a:p>
          <a:p>
            <a:pPr lvl="3"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 35% administrative staff</a:t>
            </a:r>
            <a:endParaRPr lang="en-GB" sz="2000" b="1">
              <a:solidFill>
                <a:srgbClr val="FFFFFF"/>
              </a:solidFill>
              <a:latin typeface="Arial" charset="0"/>
            </a:endParaRPr>
          </a:p>
        </p:txBody>
      </p:sp>
    </p:spTree>
    <p:extLst>
      <p:ext uri="{BB962C8B-B14F-4D97-AF65-F5344CB8AC3E}">
        <p14:creationId xmlns:p14="http://schemas.microsoft.com/office/powerpoint/2010/main" val="26059806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
            </a:r>
            <a:r>
              <a:rPr lang="el-GR" dirty="0" smtClean="0"/>
              <a:t>ther </a:t>
            </a:r>
            <a:r>
              <a:rPr lang="el-GR" dirty="0"/>
              <a:t>quality attributes influence expectations of consumers</a:t>
            </a:r>
            <a:endParaRPr lang="el-GR" dirty="0"/>
          </a:p>
        </p:txBody>
      </p:sp>
      <p:sp>
        <p:nvSpPr>
          <p:cNvPr id="3" name="Content Placeholder 2"/>
          <p:cNvSpPr>
            <a:spLocks noGrp="1"/>
          </p:cNvSpPr>
          <p:nvPr>
            <p:ph idx="1"/>
          </p:nvPr>
        </p:nvSpPr>
        <p:spPr/>
        <p:txBody>
          <a:bodyPr/>
          <a:lstStyle/>
          <a:p>
            <a:r>
              <a:rPr lang="el-GR" dirty="0"/>
              <a:t>sensory </a:t>
            </a:r>
            <a:r>
              <a:rPr lang="el-GR" dirty="0" smtClean="0"/>
              <a:t>properties</a:t>
            </a:r>
            <a:endParaRPr lang="en-US" dirty="0" smtClean="0"/>
          </a:p>
          <a:p>
            <a:r>
              <a:rPr lang="el-GR" dirty="0" smtClean="0"/>
              <a:t>shelf-life</a:t>
            </a:r>
            <a:endParaRPr lang="en-US" dirty="0" smtClean="0"/>
          </a:p>
          <a:p>
            <a:r>
              <a:rPr lang="en-US" dirty="0" smtClean="0"/>
              <a:t>R</a:t>
            </a:r>
            <a:r>
              <a:rPr lang="el-GR" dirty="0" smtClean="0"/>
              <a:t>eliability</a:t>
            </a:r>
            <a:endParaRPr lang="en-US" dirty="0" smtClean="0"/>
          </a:p>
          <a:p>
            <a:r>
              <a:rPr lang="el-GR" dirty="0" smtClean="0"/>
              <a:t>convenience </a:t>
            </a:r>
            <a:endParaRPr lang="el-GR" dirty="0"/>
          </a:p>
        </p:txBody>
      </p:sp>
    </p:spTree>
    <p:extLst>
      <p:ext uri="{BB962C8B-B14F-4D97-AF65-F5344CB8AC3E}">
        <p14:creationId xmlns:p14="http://schemas.microsoft.com/office/powerpoint/2010/main" val="22340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809" name="Rectangle 129"/>
          <p:cNvSpPr>
            <a:spLocks noChangeArrowheads="1"/>
          </p:cNvSpPr>
          <p:nvPr/>
        </p:nvSpPr>
        <p:spPr bwMode="auto">
          <a:xfrm>
            <a:off x="990600" y="228600"/>
            <a:ext cx="7620000" cy="5638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b="1">
              <a:solidFill>
                <a:srgbClr val="FFFFFF"/>
              </a:solidFill>
              <a:latin typeface="Arial" charset="0"/>
            </a:endParaRPr>
          </a:p>
        </p:txBody>
      </p:sp>
      <p:sp>
        <p:nvSpPr>
          <p:cNvPr id="327685" name="Rectangle 5"/>
          <p:cNvSpPr>
            <a:spLocks noChangeArrowheads="1"/>
          </p:cNvSpPr>
          <p:nvPr/>
        </p:nvSpPr>
        <p:spPr bwMode="auto">
          <a:xfrm>
            <a:off x="3433763" y="3119438"/>
            <a:ext cx="67087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83" name="Rectangle 3"/>
          <p:cNvSpPr>
            <a:spLocks noChangeArrowheads="1"/>
          </p:cNvSpPr>
          <p:nvPr/>
        </p:nvSpPr>
        <p:spPr bwMode="auto">
          <a:xfrm>
            <a:off x="6764338" y="5218113"/>
            <a:ext cx="15271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grpSp>
        <p:nvGrpSpPr>
          <p:cNvPr id="327810" name="Group 130"/>
          <p:cNvGrpSpPr>
            <a:grpSpLocks/>
          </p:cNvGrpSpPr>
          <p:nvPr/>
        </p:nvGrpSpPr>
        <p:grpSpPr bwMode="auto">
          <a:xfrm>
            <a:off x="1703388" y="304800"/>
            <a:ext cx="6129337" cy="5410200"/>
            <a:chOff x="1073" y="192"/>
            <a:chExt cx="3861" cy="3408"/>
          </a:xfrm>
        </p:grpSpPr>
        <p:sp>
          <p:nvSpPr>
            <p:cNvPr id="327684" name="Rectangle 4"/>
            <p:cNvSpPr>
              <a:spLocks noChangeArrowheads="1"/>
            </p:cNvSpPr>
            <p:nvPr/>
          </p:nvSpPr>
          <p:spPr bwMode="auto">
            <a:xfrm>
              <a:off x="1257" y="192"/>
              <a:ext cx="3569"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87" name="Line 7"/>
            <p:cNvSpPr>
              <a:spLocks noChangeShapeType="1"/>
            </p:cNvSpPr>
            <p:nvPr/>
          </p:nvSpPr>
          <p:spPr bwMode="auto">
            <a:xfrm>
              <a:off x="3032" y="580"/>
              <a:ext cx="1" cy="1209"/>
            </a:xfrm>
            <a:prstGeom prst="line">
              <a:avLst/>
            </a:prstGeom>
            <a:noFill/>
            <a:ln w="7938">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88" name="Rectangle 8"/>
            <p:cNvSpPr>
              <a:spLocks noChangeArrowheads="1"/>
            </p:cNvSpPr>
            <p:nvPr/>
          </p:nvSpPr>
          <p:spPr bwMode="auto">
            <a:xfrm>
              <a:off x="2196" y="477"/>
              <a:ext cx="1737" cy="114"/>
            </a:xfrm>
            <a:prstGeom prst="rect">
              <a:avLst/>
            </a:prstGeom>
            <a:solidFill>
              <a:srgbClr val="FFFF00"/>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689" name="Rectangle 9"/>
            <p:cNvSpPr>
              <a:spLocks noChangeArrowheads="1"/>
            </p:cNvSpPr>
            <p:nvPr/>
          </p:nvSpPr>
          <p:spPr bwMode="auto">
            <a:xfrm>
              <a:off x="2449" y="1376"/>
              <a:ext cx="1222" cy="113"/>
            </a:xfrm>
            <a:prstGeom prst="rect">
              <a:avLst/>
            </a:prstGeom>
            <a:solidFill>
              <a:srgbClr val="FFFF00"/>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690" name="Rectangle 10"/>
            <p:cNvSpPr>
              <a:spLocks noChangeArrowheads="1"/>
            </p:cNvSpPr>
            <p:nvPr/>
          </p:nvSpPr>
          <p:spPr bwMode="auto">
            <a:xfrm>
              <a:off x="3653" y="1510"/>
              <a:ext cx="1281"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r>
                <a:rPr lang="en-US" sz="800" b="1">
                  <a:solidFill>
                    <a:srgbClr val="808080"/>
                  </a:solidFill>
                  <a:latin typeface="Arial" charset="0"/>
                </a:rPr>
                <a:t>GENERAL MANAGEMENT COUNCIL</a:t>
              </a:r>
              <a:endParaRPr lang="en-GB" sz="800" b="1">
                <a:solidFill>
                  <a:srgbClr val="808080"/>
                </a:solidFill>
                <a:latin typeface="Arial" charset="0"/>
              </a:endParaRPr>
            </a:p>
          </p:txBody>
        </p:sp>
        <p:sp>
          <p:nvSpPr>
            <p:cNvPr id="327691" name="Rectangle 11"/>
            <p:cNvSpPr>
              <a:spLocks noChangeArrowheads="1"/>
            </p:cNvSpPr>
            <p:nvPr/>
          </p:nvSpPr>
          <p:spPr bwMode="auto">
            <a:xfrm>
              <a:off x="1737" y="1489"/>
              <a:ext cx="660" cy="154"/>
            </a:xfrm>
            <a:prstGeom prst="rect">
              <a:avLst/>
            </a:prstGeom>
            <a:solidFill>
              <a:srgbClr val="FFCC00"/>
            </a:solidFill>
            <a:ln w="6350">
              <a:solidFill>
                <a:srgbClr val="3333CC"/>
              </a:solidFill>
              <a:miter lim="800000"/>
              <a:headEnd/>
              <a:tailEnd/>
            </a:ln>
          </p:spPr>
          <p:txBody>
            <a:bodyPr/>
            <a:lstStyle/>
            <a:p>
              <a:pPr fontAlgn="base">
                <a:spcBef>
                  <a:spcPct val="0"/>
                </a:spcBef>
                <a:spcAft>
                  <a:spcPct val="0"/>
                </a:spcAft>
              </a:pPr>
              <a:r>
                <a:rPr lang="en-US" sz="800" b="1">
                  <a:solidFill>
                    <a:srgbClr val="808080"/>
                  </a:solidFill>
                  <a:latin typeface="Arial" charset="0"/>
                </a:rPr>
                <a:t>LEGAL SERVICE</a:t>
              </a:r>
              <a:endParaRPr lang="en-GB" sz="800" b="1">
                <a:solidFill>
                  <a:srgbClr val="808080"/>
                </a:solidFill>
                <a:latin typeface="Arial" charset="0"/>
              </a:endParaRPr>
            </a:p>
          </p:txBody>
        </p:sp>
        <p:sp>
          <p:nvSpPr>
            <p:cNvPr id="327692" name="Line 12"/>
            <p:cNvSpPr>
              <a:spLocks noChangeShapeType="1"/>
            </p:cNvSpPr>
            <p:nvPr/>
          </p:nvSpPr>
          <p:spPr bwMode="auto">
            <a:xfrm>
              <a:off x="2395" y="1567"/>
              <a:ext cx="1267"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93" name="Rectangle 13"/>
            <p:cNvSpPr>
              <a:spLocks noChangeArrowheads="1"/>
            </p:cNvSpPr>
            <p:nvPr/>
          </p:nvSpPr>
          <p:spPr bwMode="auto">
            <a:xfrm>
              <a:off x="3275" y="683"/>
              <a:ext cx="1127"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694" name="Line 14"/>
            <p:cNvSpPr>
              <a:spLocks noChangeShapeType="1"/>
            </p:cNvSpPr>
            <p:nvPr/>
          </p:nvSpPr>
          <p:spPr bwMode="auto">
            <a:xfrm>
              <a:off x="2805" y="735"/>
              <a:ext cx="470"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95" name="Rectangle 15"/>
            <p:cNvSpPr>
              <a:spLocks noChangeArrowheads="1"/>
            </p:cNvSpPr>
            <p:nvPr/>
          </p:nvSpPr>
          <p:spPr bwMode="auto">
            <a:xfrm>
              <a:off x="3275" y="846"/>
              <a:ext cx="1128"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696" name="Line 16"/>
            <p:cNvSpPr>
              <a:spLocks noChangeShapeType="1"/>
            </p:cNvSpPr>
            <p:nvPr/>
          </p:nvSpPr>
          <p:spPr bwMode="auto">
            <a:xfrm>
              <a:off x="2799" y="911"/>
              <a:ext cx="234"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97" name="Line 17"/>
            <p:cNvSpPr>
              <a:spLocks noChangeShapeType="1"/>
            </p:cNvSpPr>
            <p:nvPr/>
          </p:nvSpPr>
          <p:spPr bwMode="auto">
            <a:xfrm>
              <a:off x="3029" y="911"/>
              <a:ext cx="235"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698" name="Rectangle 18"/>
            <p:cNvSpPr>
              <a:spLocks noChangeArrowheads="1"/>
            </p:cNvSpPr>
            <p:nvPr/>
          </p:nvSpPr>
          <p:spPr bwMode="auto">
            <a:xfrm>
              <a:off x="3275" y="1021"/>
              <a:ext cx="1127" cy="118"/>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699" name="Rectangle 19"/>
            <p:cNvSpPr>
              <a:spLocks noChangeArrowheads="1"/>
            </p:cNvSpPr>
            <p:nvPr/>
          </p:nvSpPr>
          <p:spPr bwMode="auto">
            <a:xfrm>
              <a:off x="1679" y="683"/>
              <a:ext cx="1128"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endParaRPr lang="el-GR" sz="2400" b="1">
                <a:solidFill>
                  <a:srgbClr val="FFFFFF"/>
                </a:solidFill>
                <a:latin typeface="Arial" charset="0"/>
              </a:endParaRPr>
            </a:p>
          </p:txBody>
        </p:sp>
        <p:sp>
          <p:nvSpPr>
            <p:cNvPr id="327700" name="Line 20"/>
            <p:cNvSpPr>
              <a:spLocks noChangeShapeType="1"/>
            </p:cNvSpPr>
            <p:nvPr/>
          </p:nvSpPr>
          <p:spPr bwMode="auto">
            <a:xfrm>
              <a:off x="2799" y="1080"/>
              <a:ext cx="476" cy="0"/>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01" name="Rectangle 21"/>
            <p:cNvSpPr>
              <a:spLocks noChangeArrowheads="1"/>
            </p:cNvSpPr>
            <p:nvPr/>
          </p:nvSpPr>
          <p:spPr bwMode="auto">
            <a:xfrm>
              <a:off x="1679" y="864"/>
              <a:ext cx="1128"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r>
                <a:rPr lang="en-US" sz="700" b="1">
                  <a:solidFill>
                    <a:srgbClr val="808080"/>
                  </a:solidFill>
                </a:rPr>
                <a:t>COMMUNICATION COMMITTEE</a:t>
              </a:r>
              <a:endParaRPr lang="en-GB" sz="700" b="1">
                <a:solidFill>
                  <a:srgbClr val="808080"/>
                </a:solidFill>
              </a:endParaRPr>
            </a:p>
          </p:txBody>
        </p:sp>
        <p:sp>
          <p:nvSpPr>
            <p:cNvPr id="327702" name="Rectangle 22"/>
            <p:cNvSpPr>
              <a:spLocks noChangeArrowheads="1"/>
            </p:cNvSpPr>
            <p:nvPr/>
          </p:nvSpPr>
          <p:spPr bwMode="auto">
            <a:xfrm>
              <a:off x="3274" y="1219"/>
              <a:ext cx="1128" cy="114"/>
            </a:xfrm>
            <a:prstGeom prst="rect">
              <a:avLst/>
            </a:prstGeom>
            <a:solidFill>
              <a:srgbClr val="FFFFCC"/>
            </a:solidFill>
            <a:ln w="6350">
              <a:solidFill>
                <a:srgbClr val="3333CC"/>
              </a:solidFill>
              <a:miter lim="800000"/>
              <a:headEnd/>
              <a:tailEnd/>
            </a:ln>
          </p:spPr>
          <p:txBody>
            <a:bodyPr/>
            <a:lstStyle/>
            <a:p>
              <a:pPr fontAlgn="base">
                <a:spcBef>
                  <a:spcPct val="0"/>
                </a:spcBef>
                <a:spcAft>
                  <a:spcPct val="0"/>
                </a:spcAft>
              </a:pPr>
              <a:r>
                <a:rPr lang="en-US" sz="800" b="1">
                  <a:solidFill>
                    <a:srgbClr val="808080"/>
                  </a:solidFill>
                </a:rPr>
                <a:t>OBSERVATORY COMMITEE</a:t>
              </a:r>
              <a:endParaRPr lang="en-GB" sz="800" b="1">
                <a:solidFill>
                  <a:srgbClr val="808080"/>
                </a:solidFill>
              </a:endParaRPr>
            </a:p>
          </p:txBody>
        </p:sp>
        <p:sp>
          <p:nvSpPr>
            <p:cNvPr id="327703" name="Line 23"/>
            <p:cNvSpPr>
              <a:spLocks noChangeShapeType="1"/>
            </p:cNvSpPr>
            <p:nvPr/>
          </p:nvSpPr>
          <p:spPr bwMode="auto">
            <a:xfrm>
              <a:off x="3032" y="1283"/>
              <a:ext cx="234"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04" name="Line 24"/>
            <p:cNvSpPr>
              <a:spLocks noChangeShapeType="1"/>
            </p:cNvSpPr>
            <p:nvPr/>
          </p:nvSpPr>
          <p:spPr bwMode="auto">
            <a:xfrm>
              <a:off x="1478" y="1776"/>
              <a:ext cx="3075"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05" name="Line 25"/>
            <p:cNvSpPr>
              <a:spLocks noChangeShapeType="1"/>
            </p:cNvSpPr>
            <p:nvPr/>
          </p:nvSpPr>
          <p:spPr bwMode="auto">
            <a:xfrm>
              <a:off x="3809" y="1776"/>
              <a:ext cx="1" cy="12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06" name="Line 26"/>
            <p:cNvSpPr>
              <a:spLocks noChangeShapeType="1"/>
            </p:cNvSpPr>
            <p:nvPr/>
          </p:nvSpPr>
          <p:spPr bwMode="auto">
            <a:xfrm>
              <a:off x="3809" y="2140"/>
              <a:ext cx="1" cy="262"/>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07" name="Rectangle 27"/>
            <p:cNvSpPr>
              <a:spLocks noChangeArrowheads="1"/>
            </p:cNvSpPr>
            <p:nvPr/>
          </p:nvSpPr>
          <p:spPr bwMode="auto">
            <a:xfrm>
              <a:off x="3615" y="2514"/>
              <a:ext cx="486" cy="263"/>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ROAD NETWORK MANAGEMENT DPT</a:t>
              </a:r>
              <a:endParaRPr lang="en-GB" sz="600" b="1">
                <a:solidFill>
                  <a:srgbClr val="808080"/>
                </a:solidFill>
                <a:latin typeface="Arial" charset="0"/>
              </a:endParaRPr>
            </a:p>
          </p:txBody>
        </p:sp>
        <p:sp>
          <p:nvSpPr>
            <p:cNvPr id="327708" name="Rectangle 28"/>
            <p:cNvSpPr>
              <a:spLocks noChangeArrowheads="1"/>
            </p:cNvSpPr>
            <p:nvPr/>
          </p:nvSpPr>
          <p:spPr bwMode="auto">
            <a:xfrm>
              <a:off x="3615" y="2852"/>
              <a:ext cx="486" cy="262"/>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ROAD NETWORK SUPPORT DPT</a:t>
              </a:r>
              <a:endParaRPr lang="en-GB" sz="600" b="1">
                <a:solidFill>
                  <a:srgbClr val="808080"/>
                </a:solidFill>
                <a:latin typeface="Arial" charset="0"/>
              </a:endParaRPr>
            </a:p>
          </p:txBody>
        </p:sp>
        <p:sp>
          <p:nvSpPr>
            <p:cNvPr id="327709" name="Line 29"/>
            <p:cNvSpPr>
              <a:spLocks noChangeShapeType="1"/>
            </p:cNvSpPr>
            <p:nvPr/>
          </p:nvSpPr>
          <p:spPr bwMode="auto">
            <a:xfrm>
              <a:off x="3550" y="2402"/>
              <a:ext cx="2" cy="958"/>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0" name="Line 30"/>
            <p:cNvSpPr>
              <a:spLocks noChangeShapeType="1"/>
            </p:cNvSpPr>
            <p:nvPr/>
          </p:nvSpPr>
          <p:spPr bwMode="auto">
            <a:xfrm>
              <a:off x="3550" y="3002"/>
              <a:ext cx="69"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1" name="Rectangle 31"/>
            <p:cNvSpPr>
              <a:spLocks noChangeArrowheads="1"/>
            </p:cNvSpPr>
            <p:nvPr/>
          </p:nvSpPr>
          <p:spPr bwMode="auto">
            <a:xfrm>
              <a:off x="4327" y="2327"/>
              <a:ext cx="584" cy="251"/>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CONTRACTS &amp; PROJECT SERVICES DPT</a:t>
              </a:r>
              <a:endParaRPr lang="en-GB" sz="600" b="1">
                <a:solidFill>
                  <a:srgbClr val="808080"/>
                </a:solidFill>
                <a:latin typeface="Arial" charset="0"/>
              </a:endParaRPr>
            </a:p>
          </p:txBody>
        </p:sp>
        <p:sp>
          <p:nvSpPr>
            <p:cNvPr id="327712" name="Line 32"/>
            <p:cNvSpPr>
              <a:spLocks noChangeShapeType="1"/>
            </p:cNvSpPr>
            <p:nvPr/>
          </p:nvSpPr>
          <p:spPr bwMode="auto">
            <a:xfrm>
              <a:off x="4262" y="2252"/>
              <a:ext cx="1" cy="750"/>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3" name="Line 33"/>
            <p:cNvSpPr>
              <a:spLocks noChangeShapeType="1"/>
            </p:cNvSpPr>
            <p:nvPr/>
          </p:nvSpPr>
          <p:spPr bwMode="auto">
            <a:xfrm>
              <a:off x="4262" y="2252"/>
              <a:ext cx="291"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4" name="Line 34"/>
            <p:cNvSpPr>
              <a:spLocks noChangeShapeType="1"/>
            </p:cNvSpPr>
            <p:nvPr/>
          </p:nvSpPr>
          <p:spPr bwMode="auto">
            <a:xfrm>
              <a:off x="4262" y="3002"/>
              <a:ext cx="65"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5" name="Rectangle 35"/>
            <p:cNvSpPr>
              <a:spLocks noChangeArrowheads="1"/>
            </p:cNvSpPr>
            <p:nvPr/>
          </p:nvSpPr>
          <p:spPr bwMode="auto">
            <a:xfrm>
              <a:off x="4327" y="2889"/>
              <a:ext cx="584" cy="313"/>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HUMAN RESOURCES &amp; MANAGEMENT SUPPORT DPT</a:t>
              </a:r>
            </a:p>
            <a:p>
              <a:pPr algn="ctr" fontAlgn="base">
                <a:spcBef>
                  <a:spcPct val="0"/>
                </a:spcBef>
                <a:spcAft>
                  <a:spcPct val="0"/>
                </a:spcAft>
              </a:pPr>
              <a:endParaRPr lang="en-GB" sz="600" b="1">
                <a:solidFill>
                  <a:srgbClr val="808080"/>
                </a:solidFill>
                <a:latin typeface="Arial" charset="0"/>
              </a:endParaRPr>
            </a:p>
          </p:txBody>
        </p:sp>
        <p:sp>
          <p:nvSpPr>
            <p:cNvPr id="327716" name="Line 36"/>
            <p:cNvSpPr>
              <a:spLocks noChangeShapeType="1"/>
            </p:cNvSpPr>
            <p:nvPr/>
          </p:nvSpPr>
          <p:spPr bwMode="auto">
            <a:xfrm>
              <a:off x="1478" y="1803"/>
              <a:ext cx="1" cy="12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7" name="Rectangle 37"/>
            <p:cNvSpPr>
              <a:spLocks noChangeArrowheads="1"/>
            </p:cNvSpPr>
            <p:nvPr/>
          </p:nvSpPr>
          <p:spPr bwMode="auto">
            <a:xfrm>
              <a:off x="1078" y="1915"/>
              <a:ext cx="584" cy="226"/>
            </a:xfrm>
            <a:prstGeom prst="rect">
              <a:avLst/>
            </a:prstGeom>
            <a:solidFill>
              <a:srgbClr val="FF9933"/>
            </a:solidFill>
            <a:ln w="6350">
              <a:solidFill>
                <a:srgbClr val="3333CC"/>
              </a:solidFill>
              <a:miter lim="800000"/>
              <a:headEnd/>
              <a:tailEnd/>
            </a:ln>
          </p:spPr>
          <p:txBody>
            <a:bodyPr/>
            <a:lstStyle/>
            <a:p>
              <a:pPr algn="ctr" fontAlgn="base">
                <a:spcBef>
                  <a:spcPct val="0"/>
                </a:spcBef>
                <a:spcAft>
                  <a:spcPct val="0"/>
                </a:spcAft>
              </a:pPr>
              <a:r>
                <a:rPr lang="en-US" sz="800" b="1">
                  <a:solidFill>
                    <a:srgbClr val="808080"/>
                  </a:solidFill>
                  <a:latin typeface="Arial" charset="0"/>
                </a:rPr>
                <a:t>PROJECT MANAGER</a:t>
              </a:r>
              <a:endParaRPr lang="en-GB" sz="800" b="1">
                <a:solidFill>
                  <a:srgbClr val="808080"/>
                </a:solidFill>
                <a:latin typeface="Arial" charset="0"/>
              </a:endParaRPr>
            </a:p>
          </p:txBody>
        </p:sp>
        <p:sp>
          <p:nvSpPr>
            <p:cNvPr id="327718" name="Line 38"/>
            <p:cNvSpPr>
              <a:spLocks noChangeShapeType="1"/>
            </p:cNvSpPr>
            <p:nvPr/>
          </p:nvSpPr>
          <p:spPr bwMode="auto">
            <a:xfrm>
              <a:off x="1369" y="2140"/>
              <a:ext cx="1" cy="262"/>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19" name="Rectangle 39"/>
            <p:cNvSpPr>
              <a:spLocks noChangeArrowheads="1"/>
            </p:cNvSpPr>
            <p:nvPr/>
          </p:nvSpPr>
          <p:spPr bwMode="auto">
            <a:xfrm>
              <a:off x="1143" y="2440"/>
              <a:ext cx="422" cy="262"/>
            </a:xfrm>
            <a:prstGeom prst="rect">
              <a:avLst/>
            </a:prstGeom>
            <a:solidFill>
              <a:srgbClr val="FFCC00"/>
            </a:solidFill>
            <a:ln w="6350">
              <a:solidFill>
                <a:srgbClr val="3333CC"/>
              </a:solidFill>
              <a:miter lim="800000"/>
              <a:headEnd/>
              <a:tailEnd/>
            </a:ln>
          </p:spPr>
          <p:txBody>
            <a:bodyPr/>
            <a:lstStyle/>
            <a:p>
              <a:pPr fontAlgn="base">
                <a:spcBef>
                  <a:spcPct val="0"/>
                </a:spcBef>
                <a:spcAft>
                  <a:spcPct val="0"/>
                </a:spcAft>
              </a:pPr>
              <a:r>
                <a:rPr lang="en-US" sz="700" b="1">
                  <a:solidFill>
                    <a:srgbClr val="808080"/>
                  </a:solidFill>
                  <a:latin typeface="Arial" charset="0"/>
                </a:rPr>
                <a:t>PROJECT MANAGER EPIRUS</a:t>
              </a:r>
              <a:endParaRPr lang="en-GB" sz="700" b="1">
                <a:solidFill>
                  <a:srgbClr val="808080"/>
                </a:solidFill>
                <a:latin typeface="Arial" charset="0"/>
              </a:endParaRPr>
            </a:p>
          </p:txBody>
        </p:sp>
        <p:sp>
          <p:nvSpPr>
            <p:cNvPr id="327720" name="Line 40"/>
            <p:cNvSpPr>
              <a:spLocks noChangeShapeType="1"/>
            </p:cNvSpPr>
            <p:nvPr/>
          </p:nvSpPr>
          <p:spPr bwMode="auto">
            <a:xfrm>
              <a:off x="1073" y="2552"/>
              <a:ext cx="69"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21" name="Line 41"/>
            <p:cNvSpPr>
              <a:spLocks noChangeShapeType="1"/>
            </p:cNvSpPr>
            <p:nvPr/>
          </p:nvSpPr>
          <p:spPr bwMode="auto">
            <a:xfrm>
              <a:off x="1078" y="3114"/>
              <a:ext cx="69"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22" name="Line 42"/>
            <p:cNvSpPr>
              <a:spLocks noChangeShapeType="1"/>
            </p:cNvSpPr>
            <p:nvPr/>
          </p:nvSpPr>
          <p:spPr bwMode="auto">
            <a:xfrm>
              <a:off x="2234" y="1776"/>
              <a:ext cx="1" cy="12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23" name="Rectangle 43"/>
            <p:cNvSpPr>
              <a:spLocks noChangeArrowheads="1"/>
            </p:cNvSpPr>
            <p:nvPr/>
          </p:nvSpPr>
          <p:spPr bwMode="auto">
            <a:xfrm>
              <a:off x="1964" y="1915"/>
              <a:ext cx="584" cy="226"/>
            </a:xfrm>
            <a:prstGeom prst="rect">
              <a:avLst/>
            </a:prstGeom>
            <a:solidFill>
              <a:srgbClr val="FF9933"/>
            </a:solidFill>
            <a:ln w="6350">
              <a:solidFill>
                <a:srgbClr val="3333CC"/>
              </a:solidFill>
              <a:miter lim="800000"/>
              <a:headEnd/>
              <a:tailEnd/>
            </a:ln>
          </p:spPr>
          <p:txBody>
            <a:bodyPr/>
            <a:lstStyle/>
            <a:p>
              <a:pPr algn="ctr" fontAlgn="base">
                <a:spcBef>
                  <a:spcPct val="0"/>
                </a:spcBef>
                <a:spcAft>
                  <a:spcPct val="0"/>
                </a:spcAft>
              </a:pPr>
              <a:r>
                <a:rPr lang="en-US" sz="800" b="1">
                  <a:solidFill>
                    <a:srgbClr val="808080"/>
                  </a:solidFill>
                  <a:latin typeface="Arial" charset="0"/>
                </a:rPr>
                <a:t>WORKS DIVISION</a:t>
              </a:r>
              <a:endParaRPr lang="en-GB" sz="800" b="1">
                <a:solidFill>
                  <a:srgbClr val="808080"/>
                </a:solidFill>
                <a:latin typeface="Arial" charset="0"/>
              </a:endParaRPr>
            </a:p>
          </p:txBody>
        </p:sp>
        <p:sp>
          <p:nvSpPr>
            <p:cNvPr id="327724" name="Line 44"/>
            <p:cNvSpPr>
              <a:spLocks noChangeShapeType="1"/>
            </p:cNvSpPr>
            <p:nvPr/>
          </p:nvSpPr>
          <p:spPr bwMode="auto">
            <a:xfrm>
              <a:off x="2388" y="2140"/>
              <a:ext cx="1" cy="1199"/>
            </a:xfrm>
            <a:prstGeom prst="line">
              <a:avLst/>
            </a:prstGeom>
            <a:noFill/>
            <a:ln w="635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25" name="Line 45"/>
            <p:cNvSpPr>
              <a:spLocks noChangeShapeType="1"/>
            </p:cNvSpPr>
            <p:nvPr/>
          </p:nvSpPr>
          <p:spPr bwMode="auto">
            <a:xfrm>
              <a:off x="2126" y="2552"/>
              <a:ext cx="1"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26" name="Rectangle 46"/>
            <p:cNvSpPr>
              <a:spLocks noChangeArrowheads="1"/>
            </p:cNvSpPr>
            <p:nvPr/>
          </p:nvSpPr>
          <p:spPr bwMode="auto">
            <a:xfrm>
              <a:off x="1898" y="2495"/>
              <a:ext cx="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600">
                  <a:solidFill>
                    <a:srgbClr val="000000"/>
                  </a:solidFill>
                </a:rPr>
                <a:t>.</a:t>
              </a:r>
              <a:endParaRPr lang="en-GB" sz="2400" b="1" i="1">
                <a:solidFill>
                  <a:srgbClr val="000000"/>
                </a:solidFill>
                <a:latin typeface="Arial" charset="0"/>
              </a:endParaRPr>
            </a:p>
          </p:txBody>
        </p:sp>
        <p:sp>
          <p:nvSpPr>
            <p:cNvPr id="327727" name="Rectangle 47"/>
            <p:cNvSpPr>
              <a:spLocks noChangeArrowheads="1"/>
            </p:cNvSpPr>
            <p:nvPr/>
          </p:nvSpPr>
          <p:spPr bwMode="auto">
            <a:xfrm>
              <a:off x="1898" y="3256"/>
              <a:ext cx="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600">
                  <a:solidFill>
                    <a:srgbClr val="000000"/>
                  </a:solidFill>
                </a:rPr>
                <a:t>.</a:t>
              </a:r>
              <a:endParaRPr lang="en-GB" sz="2400" b="1" i="1">
                <a:solidFill>
                  <a:srgbClr val="000000"/>
                </a:solidFill>
                <a:latin typeface="Arial" charset="0"/>
              </a:endParaRPr>
            </a:p>
          </p:txBody>
        </p:sp>
        <p:sp>
          <p:nvSpPr>
            <p:cNvPr id="327728" name="Rectangle 48"/>
            <p:cNvSpPr>
              <a:spLocks noChangeArrowheads="1"/>
            </p:cNvSpPr>
            <p:nvPr/>
          </p:nvSpPr>
          <p:spPr bwMode="auto">
            <a:xfrm>
              <a:off x="2039" y="3317"/>
              <a:ext cx="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600">
                  <a:solidFill>
                    <a:srgbClr val="000000"/>
                  </a:solidFill>
                </a:rPr>
                <a:t>-</a:t>
              </a:r>
              <a:endParaRPr lang="en-GB" sz="2400" b="1" i="1">
                <a:solidFill>
                  <a:srgbClr val="000000"/>
                </a:solidFill>
                <a:latin typeface="Arial" charset="0"/>
              </a:endParaRPr>
            </a:p>
          </p:txBody>
        </p:sp>
        <p:sp>
          <p:nvSpPr>
            <p:cNvPr id="327729" name="Rectangle 49"/>
            <p:cNvSpPr>
              <a:spLocks noChangeArrowheads="1"/>
            </p:cNvSpPr>
            <p:nvPr/>
          </p:nvSpPr>
          <p:spPr bwMode="auto">
            <a:xfrm>
              <a:off x="1892" y="2945"/>
              <a:ext cx="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sz="600">
                  <a:solidFill>
                    <a:srgbClr val="000000"/>
                  </a:solidFill>
                </a:rPr>
                <a:t>.</a:t>
              </a:r>
              <a:endParaRPr lang="en-GB" sz="2400" b="1" i="1">
                <a:solidFill>
                  <a:srgbClr val="000000"/>
                </a:solidFill>
                <a:latin typeface="Arial" charset="0"/>
              </a:endParaRPr>
            </a:p>
          </p:txBody>
        </p:sp>
        <p:sp>
          <p:nvSpPr>
            <p:cNvPr id="327730" name="Line 50"/>
            <p:cNvSpPr>
              <a:spLocks noChangeShapeType="1"/>
            </p:cNvSpPr>
            <p:nvPr/>
          </p:nvSpPr>
          <p:spPr bwMode="auto">
            <a:xfrm flipV="1">
              <a:off x="2388" y="3003"/>
              <a:ext cx="740" cy="5"/>
            </a:xfrm>
            <a:prstGeom prst="line">
              <a:avLst/>
            </a:prstGeom>
            <a:noFill/>
            <a:ln w="6350">
              <a:solidFill>
                <a:srgbClr val="3333CC"/>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1" name="Line 51"/>
            <p:cNvSpPr>
              <a:spLocks noChangeShapeType="1"/>
            </p:cNvSpPr>
            <p:nvPr/>
          </p:nvSpPr>
          <p:spPr bwMode="auto">
            <a:xfrm flipV="1">
              <a:off x="2388" y="2553"/>
              <a:ext cx="741" cy="2"/>
            </a:xfrm>
            <a:prstGeom prst="line">
              <a:avLst/>
            </a:prstGeom>
            <a:noFill/>
            <a:ln w="6350">
              <a:solidFill>
                <a:srgbClr val="3333CC"/>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2" name="Freeform 52"/>
            <p:cNvSpPr>
              <a:spLocks/>
            </p:cNvSpPr>
            <p:nvPr/>
          </p:nvSpPr>
          <p:spPr bwMode="auto">
            <a:xfrm>
              <a:off x="1755" y="2550"/>
              <a:ext cx="20" cy="5"/>
            </a:xfrm>
            <a:custGeom>
              <a:avLst/>
              <a:gdLst>
                <a:gd name="T0" fmla="*/ 2 w 20"/>
                <a:gd name="T1" fmla="*/ 0 h 5"/>
                <a:gd name="T2" fmla="*/ 1 w 20"/>
                <a:gd name="T3" fmla="*/ 0 h 5"/>
                <a:gd name="T4" fmla="*/ 0 w 20"/>
                <a:gd name="T5" fmla="*/ 2 h 5"/>
                <a:gd name="T6" fmla="*/ 0 w 20"/>
                <a:gd name="T7" fmla="*/ 3 h 5"/>
                <a:gd name="T8" fmla="*/ 1 w 20"/>
                <a:gd name="T9" fmla="*/ 5 h 5"/>
                <a:gd name="T10" fmla="*/ 17 w 20"/>
                <a:gd name="T11" fmla="*/ 5 h 5"/>
                <a:gd name="T12" fmla="*/ 19 w 20"/>
                <a:gd name="T13" fmla="*/ 5 h 5"/>
                <a:gd name="T14" fmla="*/ 20 w 20"/>
                <a:gd name="T15" fmla="*/ 3 h 5"/>
                <a:gd name="T16" fmla="*/ 20 w 20"/>
                <a:gd name="T17" fmla="*/ 2 h 5"/>
                <a:gd name="T18" fmla="*/ 19 w 20"/>
                <a:gd name="T19" fmla="*/ 0 h 5"/>
                <a:gd name="T20" fmla="*/ 2 w 20"/>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
                  <a:moveTo>
                    <a:pt x="2" y="0"/>
                  </a:moveTo>
                  <a:lnTo>
                    <a:pt x="1" y="0"/>
                  </a:lnTo>
                  <a:lnTo>
                    <a:pt x="0" y="2"/>
                  </a:lnTo>
                  <a:lnTo>
                    <a:pt x="0" y="3"/>
                  </a:lnTo>
                  <a:lnTo>
                    <a:pt x="1" y="5"/>
                  </a:lnTo>
                  <a:lnTo>
                    <a:pt x="17" y="5"/>
                  </a:lnTo>
                  <a:lnTo>
                    <a:pt x="19" y="5"/>
                  </a:lnTo>
                  <a:lnTo>
                    <a:pt x="20" y="3"/>
                  </a:lnTo>
                  <a:lnTo>
                    <a:pt x="20" y="2"/>
                  </a:lnTo>
                  <a:lnTo>
                    <a:pt x="19" y="0"/>
                  </a:lnTo>
                  <a:lnTo>
                    <a:pt x="2"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3" name="Freeform 53"/>
            <p:cNvSpPr>
              <a:spLocks/>
            </p:cNvSpPr>
            <p:nvPr/>
          </p:nvSpPr>
          <p:spPr bwMode="auto">
            <a:xfrm>
              <a:off x="1783" y="2550"/>
              <a:ext cx="20" cy="5"/>
            </a:xfrm>
            <a:custGeom>
              <a:avLst/>
              <a:gdLst>
                <a:gd name="T0" fmla="*/ 3 w 20"/>
                <a:gd name="T1" fmla="*/ 0 h 5"/>
                <a:gd name="T2" fmla="*/ 1 w 20"/>
                <a:gd name="T3" fmla="*/ 0 h 5"/>
                <a:gd name="T4" fmla="*/ 0 w 20"/>
                <a:gd name="T5" fmla="*/ 2 h 5"/>
                <a:gd name="T6" fmla="*/ 0 w 20"/>
                <a:gd name="T7" fmla="*/ 3 h 5"/>
                <a:gd name="T8" fmla="*/ 1 w 20"/>
                <a:gd name="T9" fmla="*/ 5 h 5"/>
                <a:gd name="T10" fmla="*/ 18 w 20"/>
                <a:gd name="T11" fmla="*/ 5 h 5"/>
                <a:gd name="T12" fmla="*/ 19 w 20"/>
                <a:gd name="T13" fmla="*/ 5 h 5"/>
                <a:gd name="T14" fmla="*/ 20 w 20"/>
                <a:gd name="T15" fmla="*/ 3 h 5"/>
                <a:gd name="T16" fmla="*/ 20 w 20"/>
                <a:gd name="T17" fmla="*/ 2 h 5"/>
                <a:gd name="T18" fmla="*/ 19 w 20"/>
                <a:gd name="T19" fmla="*/ 0 h 5"/>
                <a:gd name="T20" fmla="*/ 3 w 20"/>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
                  <a:moveTo>
                    <a:pt x="3" y="0"/>
                  </a:moveTo>
                  <a:lnTo>
                    <a:pt x="1" y="0"/>
                  </a:lnTo>
                  <a:lnTo>
                    <a:pt x="0" y="2"/>
                  </a:lnTo>
                  <a:lnTo>
                    <a:pt x="0" y="3"/>
                  </a:lnTo>
                  <a:lnTo>
                    <a:pt x="1" y="5"/>
                  </a:lnTo>
                  <a:lnTo>
                    <a:pt x="18" y="5"/>
                  </a:lnTo>
                  <a:lnTo>
                    <a:pt x="19" y="5"/>
                  </a:lnTo>
                  <a:lnTo>
                    <a:pt x="20" y="3"/>
                  </a:lnTo>
                  <a:lnTo>
                    <a:pt x="20" y="2"/>
                  </a:lnTo>
                  <a:lnTo>
                    <a:pt x="19" y="0"/>
                  </a:lnTo>
                  <a:lnTo>
                    <a:pt x="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4" name="Freeform 54"/>
            <p:cNvSpPr>
              <a:spLocks/>
            </p:cNvSpPr>
            <p:nvPr/>
          </p:nvSpPr>
          <p:spPr bwMode="auto">
            <a:xfrm>
              <a:off x="1811" y="2550"/>
              <a:ext cx="21" cy="5"/>
            </a:xfrm>
            <a:custGeom>
              <a:avLst/>
              <a:gdLst>
                <a:gd name="T0" fmla="*/ 3 w 21"/>
                <a:gd name="T1" fmla="*/ 0 h 5"/>
                <a:gd name="T2" fmla="*/ 2 w 21"/>
                <a:gd name="T3" fmla="*/ 0 h 5"/>
                <a:gd name="T4" fmla="*/ 0 w 21"/>
                <a:gd name="T5" fmla="*/ 2 h 5"/>
                <a:gd name="T6" fmla="*/ 0 w 21"/>
                <a:gd name="T7" fmla="*/ 3 h 5"/>
                <a:gd name="T8" fmla="*/ 2 w 21"/>
                <a:gd name="T9" fmla="*/ 5 h 5"/>
                <a:gd name="T10" fmla="*/ 18 w 21"/>
                <a:gd name="T11" fmla="*/ 5 h 5"/>
                <a:gd name="T12" fmla="*/ 19 w 21"/>
                <a:gd name="T13" fmla="*/ 5 h 5"/>
                <a:gd name="T14" fmla="*/ 21 w 21"/>
                <a:gd name="T15" fmla="*/ 3 h 5"/>
                <a:gd name="T16" fmla="*/ 21 w 21"/>
                <a:gd name="T17" fmla="*/ 2 h 5"/>
                <a:gd name="T18" fmla="*/ 19 w 21"/>
                <a:gd name="T19" fmla="*/ 0 h 5"/>
                <a:gd name="T20" fmla="*/ 3 w 2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5">
                  <a:moveTo>
                    <a:pt x="3" y="0"/>
                  </a:moveTo>
                  <a:lnTo>
                    <a:pt x="2" y="0"/>
                  </a:lnTo>
                  <a:lnTo>
                    <a:pt x="0" y="2"/>
                  </a:lnTo>
                  <a:lnTo>
                    <a:pt x="0" y="3"/>
                  </a:lnTo>
                  <a:lnTo>
                    <a:pt x="2" y="5"/>
                  </a:lnTo>
                  <a:lnTo>
                    <a:pt x="18" y="5"/>
                  </a:lnTo>
                  <a:lnTo>
                    <a:pt x="19" y="5"/>
                  </a:lnTo>
                  <a:lnTo>
                    <a:pt x="21" y="3"/>
                  </a:lnTo>
                  <a:lnTo>
                    <a:pt x="21" y="2"/>
                  </a:lnTo>
                  <a:lnTo>
                    <a:pt x="19" y="0"/>
                  </a:lnTo>
                  <a:lnTo>
                    <a:pt x="3"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5" name="Freeform 55"/>
            <p:cNvSpPr>
              <a:spLocks/>
            </p:cNvSpPr>
            <p:nvPr/>
          </p:nvSpPr>
          <p:spPr bwMode="auto">
            <a:xfrm>
              <a:off x="1768" y="3034"/>
              <a:ext cx="18" cy="14"/>
            </a:xfrm>
            <a:custGeom>
              <a:avLst/>
              <a:gdLst>
                <a:gd name="T0" fmla="*/ 2 w 18"/>
                <a:gd name="T1" fmla="*/ 10 h 14"/>
                <a:gd name="T2" fmla="*/ 0 w 18"/>
                <a:gd name="T3" fmla="*/ 11 h 14"/>
                <a:gd name="T4" fmla="*/ 0 w 18"/>
                <a:gd name="T5" fmla="*/ 13 h 14"/>
                <a:gd name="T6" fmla="*/ 2 w 18"/>
                <a:gd name="T7" fmla="*/ 14 h 14"/>
                <a:gd name="T8" fmla="*/ 3 w 18"/>
                <a:gd name="T9" fmla="*/ 14 h 14"/>
                <a:gd name="T10" fmla="*/ 16 w 18"/>
                <a:gd name="T11" fmla="*/ 5 h 14"/>
                <a:gd name="T12" fmla="*/ 18 w 18"/>
                <a:gd name="T13" fmla="*/ 3 h 14"/>
                <a:gd name="T14" fmla="*/ 18 w 18"/>
                <a:gd name="T15" fmla="*/ 2 h 14"/>
                <a:gd name="T16" fmla="*/ 16 w 18"/>
                <a:gd name="T17" fmla="*/ 0 h 14"/>
                <a:gd name="T18" fmla="*/ 15 w 18"/>
                <a:gd name="T19" fmla="*/ 0 h 14"/>
                <a:gd name="T20" fmla="*/ 2 w 18"/>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2" y="10"/>
                  </a:moveTo>
                  <a:lnTo>
                    <a:pt x="0" y="11"/>
                  </a:lnTo>
                  <a:lnTo>
                    <a:pt x="0" y="13"/>
                  </a:lnTo>
                  <a:lnTo>
                    <a:pt x="2" y="14"/>
                  </a:lnTo>
                  <a:lnTo>
                    <a:pt x="3" y="14"/>
                  </a:lnTo>
                  <a:lnTo>
                    <a:pt x="16" y="5"/>
                  </a:lnTo>
                  <a:lnTo>
                    <a:pt x="18" y="3"/>
                  </a:lnTo>
                  <a:lnTo>
                    <a:pt x="18" y="2"/>
                  </a:lnTo>
                  <a:lnTo>
                    <a:pt x="16" y="0"/>
                  </a:lnTo>
                  <a:lnTo>
                    <a:pt x="15" y="0"/>
                  </a:lnTo>
                  <a:lnTo>
                    <a:pt x="2" y="1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6" name="Freeform 56"/>
            <p:cNvSpPr>
              <a:spLocks/>
            </p:cNvSpPr>
            <p:nvPr/>
          </p:nvSpPr>
          <p:spPr bwMode="auto">
            <a:xfrm>
              <a:off x="1792" y="3017"/>
              <a:ext cx="18" cy="14"/>
            </a:xfrm>
            <a:custGeom>
              <a:avLst/>
              <a:gdLst>
                <a:gd name="T0" fmla="*/ 2 w 18"/>
                <a:gd name="T1" fmla="*/ 9 h 14"/>
                <a:gd name="T2" fmla="*/ 0 w 18"/>
                <a:gd name="T3" fmla="*/ 11 h 14"/>
                <a:gd name="T4" fmla="*/ 0 w 18"/>
                <a:gd name="T5" fmla="*/ 13 h 14"/>
                <a:gd name="T6" fmla="*/ 2 w 18"/>
                <a:gd name="T7" fmla="*/ 14 h 14"/>
                <a:gd name="T8" fmla="*/ 3 w 18"/>
                <a:gd name="T9" fmla="*/ 14 h 14"/>
                <a:gd name="T10" fmla="*/ 17 w 18"/>
                <a:gd name="T11" fmla="*/ 5 h 14"/>
                <a:gd name="T12" fmla="*/ 18 w 18"/>
                <a:gd name="T13" fmla="*/ 3 h 14"/>
                <a:gd name="T14" fmla="*/ 18 w 18"/>
                <a:gd name="T15" fmla="*/ 2 h 14"/>
                <a:gd name="T16" fmla="*/ 17 w 18"/>
                <a:gd name="T17" fmla="*/ 0 h 14"/>
                <a:gd name="T18" fmla="*/ 15 w 18"/>
                <a:gd name="T19" fmla="*/ 0 h 14"/>
                <a:gd name="T20" fmla="*/ 2 w 18"/>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2" y="9"/>
                  </a:moveTo>
                  <a:lnTo>
                    <a:pt x="0" y="11"/>
                  </a:lnTo>
                  <a:lnTo>
                    <a:pt x="0" y="13"/>
                  </a:lnTo>
                  <a:lnTo>
                    <a:pt x="2" y="14"/>
                  </a:lnTo>
                  <a:lnTo>
                    <a:pt x="3" y="14"/>
                  </a:lnTo>
                  <a:lnTo>
                    <a:pt x="17" y="5"/>
                  </a:lnTo>
                  <a:lnTo>
                    <a:pt x="18" y="3"/>
                  </a:lnTo>
                  <a:lnTo>
                    <a:pt x="18" y="2"/>
                  </a:lnTo>
                  <a:lnTo>
                    <a:pt x="17" y="0"/>
                  </a:lnTo>
                  <a:lnTo>
                    <a:pt x="15" y="0"/>
                  </a:lnTo>
                  <a:lnTo>
                    <a:pt x="2" y="9"/>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7" name="Freeform 57"/>
            <p:cNvSpPr>
              <a:spLocks/>
            </p:cNvSpPr>
            <p:nvPr/>
          </p:nvSpPr>
          <p:spPr bwMode="auto">
            <a:xfrm>
              <a:off x="1817" y="3000"/>
              <a:ext cx="17" cy="16"/>
            </a:xfrm>
            <a:custGeom>
              <a:avLst/>
              <a:gdLst>
                <a:gd name="T0" fmla="*/ 1 w 17"/>
                <a:gd name="T1" fmla="*/ 11 h 16"/>
                <a:gd name="T2" fmla="*/ 0 w 17"/>
                <a:gd name="T3" fmla="*/ 12 h 16"/>
                <a:gd name="T4" fmla="*/ 0 w 17"/>
                <a:gd name="T5" fmla="*/ 14 h 16"/>
                <a:gd name="T6" fmla="*/ 1 w 17"/>
                <a:gd name="T7" fmla="*/ 16 h 16"/>
                <a:gd name="T8" fmla="*/ 2 w 17"/>
                <a:gd name="T9" fmla="*/ 16 h 16"/>
                <a:gd name="T10" fmla="*/ 16 w 17"/>
                <a:gd name="T11" fmla="*/ 5 h 16"/>
                <a:gd name="T12" fmla="*/ 17 w 17"/>
                <a:gd name="T13" fmla="*/ 3 h 16"/>
                <a:gd name="T14" fmla="*/ 17 w 17"/>
                <a:gd name="T15" fmla="*/ 2 h 16"/>
                <a:gd name="T16" fmla="*/ 16 w 17"/>
                <a:gd name="T17" fmla="*/ 0 h 16"/>
                <a:gd name="T18" fmla="*/ 15 w 17"/>
                <a:gd name="T19" fmla="*/ 0 h 16"/>
                <a:gd name="T20" fmla="*/ 1 w 17"/>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1" y="11"/>
                  </a:moveTo>
                  <a:lnTo>
                    <a:pt x="0" y="12"/>
                  </a:lnTo>
                  <a:lnTo>
                    <a:pt x="0" y="14"/>
                  </a:lnTo>
                  <a:lnTo>
                    <a:pt x="1" y="16"/>
                  </a:lnTo>
                  <a:lnTo>
                    <a:pt x="2" y="16"/>
                  </a:lnTo>
                  <a:lnTo>
                    <a:pt x="16" y="5"/>
                  </a:lnTo>
                  <a:lnTo>
                    <a:pt x="17" y="3"/>
                  </a:lnTo>
                  <a:lnTo>
                    <a:pt x="17" y="2"/>
                  </a:lnTo>
                  <a:lnTo>
                    <a:pt x="16" y="0"/>
                  </a:lnTo>
                  <a:lnTo>
                    <a:pt x="15" y="0"/>
                  </a:lnTo>
                  <a:lnTo>
                    <a:pt x="1" y="1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8" name="Freeform 58"/>
            <p:cNvSpPr>
              <a:spLocks/>
            </p:cNvSpPr>
            <p:nvPr/>
          </p:nvSpPr>
          <p:spPr bwMode="auto">
            <a:xfrm>
              <a:off x="1791" y="3251"/>
              <a:ext cx="15" cy="17"/>
            </a:xfrm>
            <a:custGeom>
              <a:avLst/>
              <a:gdLst>
                <a:gd name="T0" fmla="*/ 4 w 15"/>
                <a:gd name="T1" fmla="*/ 2 h 17"/>
                <a:gd name="T2" fmla="*/ 3 w 15"/>
                <a:gd name="T3" fmla="*/ 0 h 17"/>
                <a:gd name="T4" fmla="*/ 1 w 15"/>
                <a:gd name="T5" fmla="*/ 0 h 17"/>
                <a:gd name="T6" fmla="*/ 0 w 15"/>
                <a:gd name="T7" fmla="*/ 2 h 17"/>
                <a:gd name="T8" fmla="*/ 0 w 15"/>
                <a:gd name="T9" fmla="*/ 3 h 17"/>
                <a:gd name="T10" fmla="*/ 11 w 15"/>
                <a:gd name="T11" fmla="*/ 16 h 17"/>
                <a:gd name="T12" fmla="*/ 12 w 15"/>
                <a:gd name="T13" fmla="*/ 17 h 17"/>
                <a:gd name="T14" fmla="*/ 14 w 15"/>
                <a:gd name="T15" fmla="*/ 17 h 17"/>
                <a:gd name="T16" fmla="*/ 15 w 15"/>
                <a:gd name="T17" fmla="*/ 16 h 17"/>
                <a:gd name="T18" fmla="*/ 15 w 15"/>
                <a:gd name="T19" fmla="*/ 14 h 17"/>
                <a:gd name="T20" fmla="*/ 4 w 15"/>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7">
                  <a:moveTo>
                    <a:pt x="4" y="2"/>
                  </a:moveTo>
                  <a:lnTo>
                    <a:pt x="3" y="0"/>
                  </a:lnTo>
                  <a:lnTo>
                    <a:pt x="1" y="0"/>
                  </a:lnTo>
                  <a:lnTo>
                    <a:pt x="0" y="2"/>
                  </a:lnTo>
                  <a:lnTo>
                    <a:pt x="0" y="3"/>
                  </a:lnTo>
                  <a:lnTo>
                    <a:pt x="11" y="16"/>
                  </a:lnTo>
                  <a:lnTo>
                    <a:pt x="12" y="17"/>
                  </a:lnTo>
                  <a:lnTo>
                    <a:pt x="14" y="17"/>
                  </a:lnTo>
                  <a:lnTo>
                    <a:pt x="15" y="16"/>
                  </a:lnTo>
                  <a:lnTo>
                    <a:pt x="15" y="14"/>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39" name="Freeform 59"/>
            <p:cNvSpPr>
              <a:spLocks/>
            </p:cNvSpPr>
            <p:nvPr/>
          </p:nvSpPr>
          <p:spPr bwMode="auto">
            <a:xfrm>
              <a:off x="1810" y="3273"/>
              <a:ext cx="16" cy="19"/>
            </a:xfrm>
            <a:custGeom>
              <a:avLst/>
              <a:gdLst>
                <a:gd name="T0" fmla="*/ 4 w 16"/>
                <a:gd name="T1" fmla="*/ 2 h 19"/>
                <a:gd name="T2" fmla="*/ 3 w 16"/>
                <a:gd name="T3" fmla="*/ 0 h 19"/>
                <a:gd name="T4" fmla="*/ 1 w 16"/>
                <a:gd name="T5" fmla="*/ 0 h 19"/>
                <a:gd name="T6" fmla="*/ 0 w 16"/>
                <a:gd name="T7" fmla="*/ 2 h 19"/>
                <a:gd name="T8" fmla="*/ 0 w 16"/>
                <a:gd name="T9" fmla="*/ 3 h 19"/>
                <a:gd name="T10" fmla="*/ 12 w 16"/>
                <a:gd name="T11" fmla="*/ 17 h 19"/>
                <a:gd name="T12" fmla="*/ 14 w 16"/>
                <a:gd name="T13" fmla="*/ 19 h 19"/>
                <a:gd name="T14" fmla="*/ 15 w 16"/>
                <a:gd name="T15" fmla="*/ 19 h 19"/>
                <a:gd name="T16" fmla="*/ 16 w 16"/>
                <a:gd name="T17" fmla="*/ 17 h 19"/>
                <a:gd name="T18" fmla="*/ 16 w 16"/>
                <a:gd name="T19" fmla="*/ 16 h 19"/>
                <a:gd name="T20" fmla="*/ 4 w 16"/>
                <a:gd name="T2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9">
                  <a:moveTo>
                    <a:pt x="4" y="2"/>
                  </a:moveTo>
                  <a:lnTo>
                    <a:pt x="3" y="0"/>
                  </a:lnTo>
                  <a:lnTo>
                    <a:pt x="1" y="0"/>
                  </a:lnTo>
                  <a:lnTo>
                    <a:pt x="0" y="2"/>
                  </a:lnTo>
                  <a:lnTo>
                    <a:pt x="0" y="3"/>
                  </a:lnTo>
                  <a:lnTo>
                    <a:pt x="12" y="17"/>
                  </a:lnTo>
                  <a:lnTo>
                    <a:pt x="14" y="19"/>
                  </a:lnTo>
                  <a:lnTo>
                    <a:pt x="15" y="19"/>
                  </a:lnTo>
                  <a:lnTo>
                    <a:pt x="16" y="17"/>
                  </a:lnTo>
                  <a:lnTo>
                    <a:pt x="16" y="16"/>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0" name="Freeform 60"/>
            <p:cNvSpPr>
              <a:spLocks/>
            </p:cNvSpPr>
            <p:nvPr/>
          </p:nvSpPr>
          <p:spPr bwMode="auto">
            <a:xfrm>
              <a:off x="1830" y="3297"/>
              <a:ext cx="7" cy="6"/>
            </a:xfrm>
            <a:custGeom>
              <a:avLst/>
              <a:gdLst>
                <a:gd name="T0" fmla="*/ 4 w 7"/>
                <a:gd name="T1" fmla="*/ 1 h 6"/>
                <a:gd name="T2" fmla="*/ 3 w 7"/>
                <a:gd name="T3" fmla="*/ 0 h 6"/>
                <a:gd name="T4" fmla="*/ 2 w 7"/>
                <a:gd name="T5" fmla="*/ 0 h 6"/>
                <a:gd name="T6" fmla="*/ 0 w 7"/>
                <a:gd name="T7" fmla="*/ 1 h 6"/>
                <a:gd name="T8" fmla="*/ 0 w 7"/>
                <a:gd name="T9" fmla="*/ 3 h 6"/>
                <a:gd name="T10" fmla="*/ 3 w 7"/>
                <a:gd name="T11" fmla="*/ 6 h 6"/>
                <a:gd name="T12" fmla="*/ 4 w 7"/>
                <a:gd name="T13" fmla="*/ 6 h 6"/>
                <a:gd name="T14" fmla="*/ 4 w 7"/>
                <a:gd name="T15" fmla="*/ 6 h 6"/>
                <a:gd name="T16" fmla="*/ 6 w 7"/>
                <a:gd name="T17" fmla="*/ 4 h 6"/>
                <a:gd name="T18" fmla="*/ 7 w 7"/>
                <a:gd name="T19" fmla="*/ 4 h 6"/>
                <a:gd name="T20" fmla="*/ 4 w 7"/>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4" y="1"/>
                  </a:moveTo>
                  <a:lnTo>
                    <a:pt x="3" y="0"/>
                  </a:lnTo>
                  <a:lnTo>
                    <a:pt x="2" y="0"/>
                  </a:lnTo>
                  <a:lnTo>
                    <a:pt x="0" y="1"/>
                  </a:lnTo>
                  <a:lnTo>
                    <a:pt x="0" y="3"/>
                  </a:lnTo>
                  <a:lnTo>
                    <a:pt x="3" y="6"/>
                  </a:lnTo>
                  <a:lnTo>
                    <a:pt x="4" y="6"/>
                  </a:lnTo>
                  <a:lnTo>
                    <a:pt x="4" y="6"/>
                  </a:lnTo>
                  <a:lnTo>
                    <a:pt x="6" y="4"/>
                  </a:lnTo>
                  <a:lnTo>
                    <a:pt x="7" y="4"/>
                  </a:lnTo>
                  <a:lnTo>
                    <a:pt x="4" y="1"/>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1" name="Rectangle 61"/>
            <p:cNvSpPr>
              <a:spLocks noChangeArrowheads="1"/>
            </p:cNvSpPr>
            <p:nvPr/>
          </p:nvSpPr>
          <p:spPr bwMode="auto">
            <a:xfrm>
              <a:off x="3615" y="3189"/>
              <a:ext cx="486" cy="262"/>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EXPLOITATION DEPT</a:t>
              </a:r>
              <a:endParaRPr lang="en-GB" sz="600" b="1">
                <a:solidFill>
                  <a:srgbClr val="808080"/>
                </a:solidFill>
                <a:latin typeface="Arial" charset="0"/>
              </a:endParaRPr>
            </a:p>
          </p:txBody>
        </p:sp>
        <p:sp>
          <p:nvSpPr>
            <p:cNvPr id="327742" name="Line 62"/>
            <p:cNvSpPr>
              <a:spLocks noChangeShapeType="1"/>
            </p:cNvSpPr>
            <p:nvPr/>
          </p:nvSpPr>
          <p:spPr bwMode="auto">
            <a:xfrm>
              <a:off x="3550" y="3359"/>
              <a:ext cx="69"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3" name="Line 63"/>
            <p:cNvSpPr>
              <a:spLocks noChangeShapeType="1"/>
            </p:cNvSpPr>
            <p:nvPr/>
          </p:nvSpPr>
          <p:spPr bwMode="auto">
            <a:xfrm>
              <a:off x="2546" y="2027"/>
              <a:ext cx="583" cy="1"/>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4" name="Line 64"/>
            <p:cNvSpPr>
              <a:spLocks noChangeShapeType="1"/>
            </p:cNvSpPr>
            <p:nvPr/>
          </p:nvSpPr>
          <p:spPr bwMode="auto">
            <a:xfrm>
              <a:off x="2741" y="2027"/>
              <a:ext cx="1" cy="300"/>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5" name="Freeform 65"/>
            <p:cNvSpPr>
              <a:spLocks/>
            </p:cNvSpPr>
            <p:nvPr/>
          </p:nvSpPr>
          <p:spPr bwMode="auto">
            <a:xfrm>
              <a:off x="2739" y="2400"/>
              <a:ext cx="4" cy="41"/>
            </a:xfrm>
            <a:custGeom>
              <a:avLst/>
              <a:gdLst>
                <a:gd name="T0" fmla="*/ 4 w 4"/>
                <a:gd name="T1" fmla="*/ 4 h 41"/>
                <a:gd name="T2" fmla="*/ 3 w 4"/>
                <a:gd name="T3" fmla="*/ 2 h 41"/>
                <a:gd name="T4" fmla="*/ 2 w 4"/>
                <a:gd name="T5" fmla="*/ 0 h 41"/>
                <a:gd name="T6" fmla="*/ 2 w 4"/>
                <a:gd name="T7" fmla="*/ 0 h 41"/>
                <a:gd name="T8" fmla="*/ 0 w 4"/>
                <a:gd name="T9" fmla="*/ 2 h 41"/>
                <a:gd name="T10" fmla="*/ 0 w 4"/>
                <a:gd name="T11" fmla="*/ 38 h 41"/>
                <a:gd name="T12" fmla="*/ 0 w 4"/>
                <a:gd name="T13" fmla="*/ 40 h 41"/>
                <a:gd name="T14" fmla="*/ 2 w 4"/>
                <a:gd name="T15" fmla="*/ 41 h 41"/>
                <a:gd name="T16" fmla="*/ 3 w 4"/>
                <a:gd name="T17" fmla="*/ 41 h 41"/>
                <a:gd name="T18" fmla="*/ 4 w 4"/>
                <a:gd name="T19" fmla="*/ 40 h 41"/>
                <a:gd name="T20" fmla="*/ 4 w 4"/>
                <a:gd name="T2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1">
                  <a:moveTo>
                    <a:pt x="4" y="4"/>
                  </a:moveTo>
                  <a:lnTo>
                    <a:pt x="3" y="2"/>
                  </a:lnTo>
                  <a:lnTo>
                    <a:pt x="2" y="0"/>
                  </a:lnTo>
                  <a:lnTo>
                    <a:pt x="2" y="0"/>
                  </a:lnTo>
                  <a:lnTo>
                    <a:pt x="0" y="2"/>
                  </a:lnTo>
                  <a:lnTo>
                    <a:pt x="0" y="38"/>
                  </a:lnTo>
                  <a:lnTo>
                    <a:pt x="0" y="40"/>
                  </a:lnTo>
                  <a:lnTo>
                    <a:pt x="2" y="41"/>
                  </a:lnTo>
                  <a:lnTo>
                    <a:pt x="3" y="41"/>
                  </a:lnTo>
                  <a:lnTo>
                    <a:pt x="4" y="40"/>
                  </a:lnTo>
                  <a:lnTo>
                    <a:pt x="4" y="4"/>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6" name="Freeform 66"/>
            <p:cNvSpPr>
              <a:spLocks/>
            </p:cNvSpPr>
            <p:nvPr/>
          </p:nvSpPr>
          <p:spPr bwMode="auto">
            <a:xfrm>
              <a:off x="2739" y="2450"/>
              <a:ext cx="4" cy="43"/>
            </a:xfrm>
            <a:custGeom>
              <a:avLst/>
              <a:gdLst>
                <a:gd name="T0" fmla="*/ 4 w 4"/>
                <a:gd name="T1" fmla="*/ 4 h 43"/>
                <a:gd name="T2" fmla="*/ 4 w 4"/>
                <a:gd name="T3" fmla="*/ 2 h 43"/>
                <a:gd name="T4" fmla="*/ 3 w 4"/>
                <a:gd name="T5" fmla="*/ 0 h 43"/>
                <a:gd name="T6" fmla="*/ 2 w 4"/>
                <a:gd name="T7" fmla="*/ 0 h 43"/>
                <a:gd name="T8" fmla="*/ 0 w 4"/>
                <a:gd name="T9" fmla="*/ 2 h 43"/>
                <a:gd name="T10" fmla="*/ 0 w 4"/>
                <a:gd name="T11" fmla="*/ 39 h 43"/>
                <a:gd name="T12" fmla="*/ 0 w 4"/>
                <a:gd name="T13" fmla="*/ 41 h 43"/>
                <a:gd name="T14" fmla="*/ 2 w 4"/>
                <a:gd name="T15" fmla="*/ 43 h 43"/>
                <a:gd name="T16" fmla="*/ 3 w 4"/>
                <a:gd name="T17" fmla="*/ 43 h 43"/>
                <a:gd name="T18" fmla="*/ 4 w 4"/>
                <a:gd name="T19" fmla="*/ 41 h 43"/>
                <a:gd name="T20" fmla="*/ 4 w 4"/>
                <a:gd name="T2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3">
                  <a:moveTo>
                    <a:pt x="4" y="4"/>
                  </a:moveTo>
                  <a:lnTo>
                    <a:pt x="4" y="2"/>
                  </a:lnTo>
                  <a:lnTo>
                    <a:pt x="3" y="0"/>
                  </a:lnTo>
                  <a:lnTo>
                    <a:pt x="2" y="0"/>
                  </a:lnTo>
                  <a:lnTo>
                    <a:pt x="0" y="2"/>
                  </a:lnTo>
                  <a:lnTo>
                    <a:pt x="0" y="39"/>
                  </a:lnTo>
                  <a:lnTo>
                    <a:pt x="0" y="41"/>
                  </a:lnTo>
                  <a:lnTo>
                    <a:pt x="2" y="43"/>
                  </a:lnTo>
                  <a:lnTo>
                    <a:pt x="3" y="43"/>
                  </a:lnTo>
                  <a:lnTo>
                    <a:pt x="4" y="41"/>
                  </a:lnTo>
                  <a:lnTo>
                    <a:pt x="4" y="4"/>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7" name="Freeform 67"/>
            <p:cNvSpPr>
              <a:spLocks/>
            </p:cNvSpPr>
            <p:nvPr/>
          </p:nvSpPr>
          <p:spPr bwMode="auto">
            <a:xfrm>
              <a:off x="2739" y="2502"/>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8" name="Freeform 68"/>
            <p:cNvSpPr>
              <a:spLocks/>
            </p:cNvSpPr>
            <p:nvPr/>
          </p:nvSpPr>
          <p:spPr bwMode="auto">
            <a:xfrm>
              <a:off x="2739" y="2553"/>
              <a:ext cx="4" cy="43"/>
            </a:xfrm>
            <a:custGeom>
              <a:avLst/>
              <a:gdLst>
                <a:gd name="T0" fmla="*/ 4 w 4"/>
                <a:gd name="T1" fmla="*/ 4 h 43"/>
                <a:gd name="T2" fmla="*/ 4 w 4"/>
                <a:gd name="T3" fmla="*/ 2 h 43"/>
                <a:gd name="T4" fmla="*/ 3 w 4"/>
                <a:gd name="T5" fmla="*/ 0 h 43"/>
                <a:gd name="T6" fmla="*/ 2 w 4"/>
                <a:gd name="T7" fmla="*/ 0 h 43"/>
                <a:gd name="T8" fmla="*/ 0 w 4"/>
                <a:gd name="T9" fmla="*/ 2 h 43"/>
                <a:gd name="T10" fmla="*/ 0 w 4"/>
                <a:gd name="T11" fmla="*/ 40 h 43"/>
                <a:gd name="T12" fmla="*/ 0 w 4"/>
                <a:gd name="T13" fmla="*/ 41 h 43"/>
                <a:gd name="T14" fmla="*/ 2 w 4"/>
                <a:gd name="T15" fmla="*/ 43 h 43"/>
                <a:gd name="T16" fmla="*/ 3 w 4"/>
                <a:gd name="T17" fmla="*/ 43 h 43"/>
                <a:gd name="T18" fmla="*/ 4 w 4"/>
                <a:gd name="T19" fmla="*/ 41 h 43"/>
                <a:gd name="T20" fmla="*/ 4 w 4"/>
                <a:gd name="T2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3">
                  <a:moveTo>
                    <a:pt x="4" y="4"/>
                  </a:moveTo>
                  <a:lnTo>
                    <a:pt x="4" y="2"/>
                  </a:lnTo>
                  <a:lnTo>
                    <a:pt x="3" y="0"/>
                  </a:lnTo>
                  <a:lnTo>
                    <a:pt x="2" y="0"/>
                  </a:lnTo>
                  <a:lnTo>
                    <a:pt x="0" y="2"/>
                  </a:lnTo>
                  <a:lnTo>
                    <a:pt x="0" y="40"/>
                  </a:lnTo>
                  <a:lnTo>
                    <a:pt x="0" y="41"/>
                  </a:lnTo>
                  <a:lnTo>
                    <a:pt x="2" y="43"/>
                  </a:lnTo>
                  <a:lnTo>
                    <a:pt x="3" y="43"/>
                  </a:lnTo>
                  <a:lnTo>
                    <a:pt x="4" y="41"/>
                  </a:lnTo>
                  <a:lnTo>
                    <a:pt x="4" y="4"/>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49" name="Freeform 69"/>
            <p:cNvSpPr>
              <a:spLocks/>
            </p:cNvSpPr>
            <p:nvPr/>
          </p:nvSpPr>
          <p:spPr bwMode="auto">
            <a:xfrm>
              <a:off x="2739" y="2605"/>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0" name="Freeform 70"/>
            <p:cNvSpPr>
              <a:spLocks/>
            </p:cNvSpPr>
            <p:nvPr/>
          </p:nvSpPr>
          <p:spPr bwMode="auto">
            <a:xfrm>
              <a:off x="2739" y="2657"/>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1" name="Freeform 71"/>
            <p:cNvSpPr>
              <a:spLocks/>
            </p:cNvSpPr>
            <p:nvPr/>
          </p:nvSpPr>
          <p:spPr bwMode="auto">
            <a:xfrm>
              <a:off x="2739" y="2708"/>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2" name="Freeform 72"/>
            <p:cNvSpPr>
              <a:spLocks/>
            </p:cNvSpPr>
            <p:nvPr/>
          </p:nvSpPr>
          <p:spPr bwMode="auto">
            <a:xfrm>
              <a:off x="2739" y="2760"/>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3" name="Freeform 73"/>
            <p:cNvSpPr>
              <a:spLocks/>
            </p:cNvSpPr>
            <p:nvPr/>
          </p:nvSpPr>
          <p:spPr bwMode="auto">
            <a:xfrm>
              <a:off x="2739" y="2811"/>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4" name="Freeform 74"/>
            <p:cNvSpPr>
              <a:spLocks/>
            </p:cNvSpPr>
            <p:nvPr/>
          </p:nvSpPr>
          <p:spPr bwMode="auto">
            <a:xfrm>
              <a:off x="2739" y="2863"/>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5" name="Freeform 75"/>
            <p:cNvSpPr>
              <a:spLocks/>
            </p:cNvSpPr>
            <p:nvPr/>
          </p:nvSpPr>
          <p:spPr bwMode="auto">
            <a:xfrm>
              <a:off x="2739" y="2914"/>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6" name="Freeform 76"/>
            <p:cNvSpPr>
              <a:spLocks/>
            </p:cNvSpPr>
            <p:nvPr/>
          </p:nvSpPr>
          <p:spPr bwMode="auto">
            <a:xfrm>
              <a:off x="2739" y="2966"/>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7" name="Freeform 77"/>
            <p:cNvSpPr>
              <a:spLocks/>
            </p:cNvSpPr>
            <p:nvPr/>
          </p:nvSpPr>
          <p:spPr bwMode="auto">
            <a:xfrm>
              <a:off x="2739" y="3017"/>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8" name="Freeform 78"/>
            <p:cNvSpPr>
              <a:spLocks/>
            </p:cNvSpPr>
            <p:nvPr/>
          </p:nvSpPr>
          <p:spPr bwMode="auto">
            <a:xfrm>
              <a:off x="2739" y="3069"/>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59" name="Freeform 79"/>
            <p:cNvSpPr>
              <a:spLocks/>
            </p:cNvSpPr>
            <p:nvPr/>
          </p:nvSpPr>
          <p:spPr bwMode="auto">
            <a:xfrm>
              <a:off x="2739" y="3120"/>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0" name="Freeform 80"/>
            <p:cNvSpPr>
              <a:spLocks/>
            </p:cNvSpPr>
            <p:nvPr/>
          </p:nvSpPr>
          <p:spPr bwMode="auto">
            <a:xfrm>
              <a:off x="2739" y="3172"/>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1" name="Freeform 81"/>
            <p:cNvSpPr>
              <a:spLocks/>
            </p:cNvSpPr>
            <p:nvPr/>
          </p:nvSpPr>
          <p:spPr bwMode="auto">
            <a:xfrm>
              <a:off x="2739" y="3223"/>
              <a:ext cx="4" cy="42"/>
            </a:xfrm>
            <a:custGeom>
              <a:avLst/>
              <a:gdLst>
                <a:gd name="T0" fmla="*/ 4 w 4"/>
                <a:gd name="T1" fmla="*/ 3 h 42"/>
                <a:gd name="T2" fmla="*/ 4 w 4"/>
                <a:gd name="T3" fmla="*/ 2 h 42"/>
                <a:gd name="T4" fmla="*/ 3 w 4"/>
                <a:gd name="T5" fmla="*/ 0 h 42"/>
                <a:gd name="T6" fmla="*/ 2 w 4"/>
                <a:gd name="T7" fmla="*/ 0 h 42"/>
                <a:gd name="T8" fmla="*/ 0 w 4"/>
                <a:gd name="T9" fmla="*/ 2 h 42"/>
                <a:gd name="T10" fmla="*/ 0 w 4"/>
                <a:gd name="T11" fmla="*/ 39 h 42"/>
                <a:gd name="T12" fmla="*/ 0 w 4"/>
                <a:gd name="T13" fmla="*/ 41 h 42"/>
                <a:gd name="T14" fmla="*/ 2 w 4"/>
                <a:gd name="T15" fmla="*/ 42 h 42"/>
                <a:gd name="T16" fmla="*/ 3 w 4"/>
                <a:gd name="T17" fmla="*/ 42 h 42"/>
                <a:gd name="T18" fmla="*/ 4 w 4"/>
                <a:gd name="T19" fmla="*/ 41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2"/>
                  </a:lnTo>
                  <a:lnTo>
                    <a:pt x="3" y="0"/>
                  </a:lnTo>
                  <a:lnTo>
                    <a:pt x="2" y="0"/>
                  </a:lnTo>
                  <a:lnTo>
                    <a:pt x="0" y="2"/>
                  </a:lnTo>
                  <a:lnTo>
                    <a:pt x="0" y="39"/>
                  </a:lnTo>
                  <a:lnTo>
                    <a:pt x="0" y="41"/>
                  </a:lnTo>
                  <a:lnTo>
                    <a:pt x="2" y="42"/>
                  </a:lnTo>
                  <a:lnTo>
                    <a:pt x="3" y="42"/>
                  </a:lnTo>
                  <a:lnTo>
                    <a:pt x="4" y="41"/>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2" name="Freeform 82"/>
            <p:cNvSpPr>
              <a:spLocks/>
            </p:cNvSpPr>
            <p:nvPr/>
          </p:nvSpPr>
          <p:spPr bwMode="auto">
            <a:xfrm>
              <a:off x="2739" y="3275"/>
              <a:ext cx="4" cy="42"/>
            </a:xfrm>
            <a:custGeom>
              <a:avLst/>
              <a:gdLst>
                <a:gd name="T0" fmla="*/ 4 w 4"/>
                <a:gd name="T1" fmla="*/ 3 h 42"/>
                <a:gd name="T2" fmla="*/ 4 w 4"/>
                <a:gd name="T3" fmla="*/ 1 h 42"/>
                <a:gd name="T4" fmla="*/ 3 w 4"/>
                <a:gd name="T5" fmla="*/ 0 h 42"/>
                <a:gd name="T6" fmla="*/ 2 w 4"/>
                <a:gd name="T7" fmla="*/ 0 h 42"/>
                <a:gd name="T8" fmla="*/ 0 w 4"/>
                <a:gd name="T9" fmla="*/ 1 h 42"/>
                <a:gd name="T10" fmla="*/ 0 w 4"/>
                <a:gd name="T11" fmla="*/ 39 h 42"/>
                <a:gd name="T12" fmla="*/ 0 w 4"/>
                <a:gd name="T13" fmla="*/ 40 h 42"/>
                <a:gd name="T14" fmla="*/ 2 w 4"/>
                <a:gd name="T15" fmla="*/ 42 h 42"/>
                <a:gd name="T16" fmla="*/ 3 w 4"/>
                <a:gd name="T17" fmla="*/ 42 h 42"/>
                <a:gd name="T18" fmla="*/ 4 w 4"/>
                <a:gd name="T19" fmla="*/ 40 h 42"/>
                <a:gd name="T20" fmla="*/ 4 w 4"/>
                <a:gd name="T21"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3"/>
                  </a:moveTo>
                  <a:lnTo>
                    <a:pt x="4" y="1"/>
                  </a:lnTo>
                  <a:lnTo>
                    <a:pt x="3" y="0"/>
                  </a:lnTo>
                  <a:lnTo>
                    <a:pt x="2" y="0"/>
                  </a:lnTo>
                  <a:lnTo>
                    <a:pt x="0" y="1"/>
                  </a:lnTo>
                  <a:lnTo>
                    <a:pt x="0" y="39"/>
                  </a:lnTo>
                  <a:lnTo>
                    <a:pt x="0" y="40"/>
                  </a:lnTo>
                  <a:lnTo>
                    <a:pt x="2" y="42"/>
                  </a:lnTo>
                  <a:lnTo>
                    <a:pt x="3" y="42"/>
                  </a:lnTo>
                  <a:lnTo>
                    <a:pt x="4" y="40"/>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3" name="Freeform 83"/>
            <p:cNvSpPr>
              <a:spLocks/>
            </p:cNvSpPr>
            <p:nvPr/>
          </p:nvSpPr>
          <p:spPr bwMode="auto">
            <a:xfrm>
              <a:off x="2739" y="3326"/>
              <a:ext cx="4" cy="14"/>
            </a:xfrm>
            <a:custGeom>
              <a:avLst/>
              <a:gdLst>
                <a:gd name="T0" fmla="*/ 4 w 4"/>
                <a:gd name="T1" fmla="*/ 3 h 14"/>
                <a:gd name="T2" fmla="*/ 4 w 4"/>
                <a:gd name="T3" fmla="*/ 2 h 14"/>
                <a:gd name="T4" fmla="*/ 3 w 4"/>
                <a:gd name="T5" fmla="*/ 0 h 14"/>
                <a:gd name="T6" fmla="*/ 2 w 4"/>
                <a:gd name="T7" fmla="*/ 0 h 14"/>
                <a:gd name="T8" fmla="*/ 0 w 4"/>
                <a:gd name="T9" fmla="*/ 2 h 14"/>
                <a:gd name="T10" fmla="*/ 0 w 4"/>
                <a:gd name="T11" fmla="*/ 13 h 14"/>
                <a:gd name="T12" fmla="*/ 0 w 4"/>
                <a:gd name="T13" fmla="*/ 13 h 14"/>
                <a:gd name="T14" fmla="*/ 2 w 4"/>
                <a:gd name="T15" fmla="*/ 14 h 14"/>
                <a:gd name="T16" fmla="*/ 2 w 4"/>
                <a:gd name="T17" fmla="*/ 14 h 14"/>
                <a:gd name="T18" fmla="*/ 4 w 4"/>
                <a:gd name="T19" fmla="*/ 14 h 14"/>
                <a:gd name="T20" fmla="*/ 4 w 4"/>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4" y="3"/>
                  </a:moveTo>
                  <a:lnTo>
                    <a:pt x="4" y="2"/>
                  </a:lnTo>
                  <a:lnTo>
                    <a:pt x="3" y="0"/>
                  </a:lnTo>
                  <a:lnTo>
                    <a:pt x="2" y="0"/>
                  </a:lnTo>
                  <a:lnTo>
                    <a:pt x="0" y="2"/>
                  </a:lnTo>
                  <a:lnTo>
                    <a:pt x="0" y="13"/>
                  </a:lnTo>
                  <a:lnTo>
                    <a:pt x="0" y="13"/>
                  </a:lnTo>
                  <a:lnTo>
                    <a:pt x="2" y="14"/>
                  </a:lnTo>
                  <a:lnTo>
                    <a:pt x="2" y="14"/>
                  </a:lnTo>
                  <a:lnTo>
                    <a:pt x="4" y="14"/>
                  </a:lnTo>
                  <a:lnTo>
                    <a:pt x="4" y="3"/>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4" name="Line 84"/>
            <p:cNvSpPr>
              <a:spLocks noChangeShapeType="1"/>
            </p:cNvSpPr>
            <p:nvPr/>
          </p:nvSpPr>
          <p:spPr bwMode="auto">
            <a:xfrm>
              <a:off x="3130" y="2027"/>
              <a:ext cx="1" cy="300"/>
            </a:xfrm>
            <a:prstGeom prst="line">
              <a:avLst/>
            </a:prstGeom>
            <a:noFill/>
            <a:ln w="6350">
              <a:solidFill>
                <a:srgbClr val="3333CC"/>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5" name="Freeform 85"/>
            <p:cNvSpPr>
              <a:spLocks/>
            </p:cNvSpPr>
            <p:nvPr/>
          </p:nvSpPr>
          <p:spPr bwMode="auto">
            <a:xfrm>
              <a:off x="3128" y="2400"/>
              <a:ext cx="4" cy="41"/>
            </a:xfrm>
            <a:custGeom>
              <a:avLst/>
              <a:gdLst>
                <a:gd name="T0" fmla="*/ 4 w 4"/>
                <a:gd name="T1" fmla="*/ 2 h 41"/>
                <a:gd name="T2" fmla="*/ 1 w 4"/>
                <a:gd name="T3" fmla="*/ 0 h 41"/>
                <a:gd name="T4" fmla="*/ 1 w 4"/>
                <a:gd name="T5" fmla="*/ 0 h 41"/>
                <a:gd name="T6" fmla="*/ 0 w 4"/>
                <a:gd name="T7" fmla="*/ 2 h 41"/>
                <a:gd name="T8" fmla="*/ 0 w 4"/>
                <a:gd name="T9" fmla="*/ 4 h 41"/>
                <a:gd name="T10" fmla="*/ 0 w 4"/>
                <a:gd name="T11" fmla="*/ 40 h 41"/>
                <a:gd name="T12" fmla="*/ 1 w 4"/>
                <a:gd name="T13" fmla="*/ 41 h 41"/>
                <a:gd name="T14" fmla="*/ 2 w 4"/>
                <a:gd name="T15" fmla="*/ 41 h 41"/>
                <a:gd name="T16" fmla="*/ 4 w 4"/>
                <a:gd name="T17" fmla="*/ 40 h 41"/>
                <a:gd name="T18" fmla="*/ 4 w 4"/>
                <a:gd name="T19" fmla="*/ 38 h 41"/>
                <a:gd name="T20" fmla="*/ 4 w 4"/>
                <a:gd name="T2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1">
                  <a:moveTo>
                    <a:pt x="4" y="2"/>
                  </a:moveTo>
                  <a:lnTo>
                    <a:pt x="1" y="0"/>
                  </a:lnTo>
                  <a:lnTo>
                    <a:pt x="1" y="0"/>
                  </a:lnTo>
                  <a:lnTo>
                    <a:pt x="0" y="2"/>
                  </a:lnTo>
                  <a:lnTo>
                    <a:pt x="0" y="4"/>
                  </a:lnTo>
                  <a:lnTo>
                    <a:pt x="0" y="40"/>
                  </a:lnTo>
                  <a:lnTo>
                    <a:pt x="1" y="41"/>
                  </a:lnTo>
                  <a:lnTo>
                    <a:pt x="2" y="41"/>
                  </a:lnTo>
                  <a:lnTo>
                    <a:pt x="4" y="40"/>
                  </a:lnTo>
                  <a:lnTo>
                    <a:pt x="4" y="38"/>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6" name="Freeform 86"/>
            <p:cNvSpPr>
              <a:spLocks/>
            </p:cNvSpPr>
            <p:nvPr/>
          </p:nvSpPr>
          <p:spPr bwMode="auto">
            <a:xfrm>
              <a:off x="3128" y="2450"/>
              <a:ext cx="4" cy="43"/>
            </a:xfrm>
            <a:custGeom>
              <a:avLst/>
              <a:gdLst>
                <a:gd name="T0" fmla="*/ 4 w 4"/>
                <a:gd name="T1" fmla="*/ 2 h 43"/>
                <a:gd name="T2" fmla="*/ 2 w 4"/>
                <a:gd name="T3" fmla="*/ 0 h 43"/>
                <a:gd name="T4" fmla="*/ 1 w 4"/>
                <a:gd name="T5" fmla="*/ 0 h 43"/>
                <a:gd name="T6" fmla="*/ 0 w 4"/>
                <a:gd name="T7" fmla="*/ 2 h 43"/>
                <a:gd name="T8" fmla="*/ 0 w 4"/>
                <a:gd name="T9" fmla="*/ 4 h 43"/>
                <a:gd name="T10" fmla="*/ 0 w 4"/>
                <a:gd name="T11" fmla="*/ 41 h 43"/>
                <a:gd name="T12" fmla="*/ 1 w 4"/>
                <a:gd name="T13" fmla="*/ 43 h 43"/>
                <a:gd name="T14" fmla="*/ 2 w 4"/>
                <a:gd name="T15" fmla="*/ 43 h 43"/>
                <a:gd name="T16" fmla="*/ 4 w 4"/>
                <a:gd name="T17" fmla="*/ 41 h 43"/>
                <a:gd name="T18" fmla="*/ 4 w 4"/>
                <a:gd name="T19" fmla="*/ 39 h 43"/>
                <a:gd name="T20" fmla="*/ 4 w 4"/>
                <a:gd name="T2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3">
                  <a:moveTo>
                    <a:pt x="4" y="2"/>
                  </a:moveTo>
                  <a:lnTo>
                    <a:pt x="2" y="0"/>
                  </a:lnTo>
                  <a:lnTo>
                    <a:pt x="1" y="0"/>
                  </a:lnTo>
                  <a:lnTo>
                    <a:pt x="0" y="2"/>
                  </a:lnTo>
                  <a:lnTo>
                    <a:pt x="0" y="4"/>
                  </a:lnTo>
                  <a:lnTo>
                    <a:pt x="0" y="41"/>
                  </a:lnTo>
                  <a:lnTo>
                    <a:pt x="1" y="43"/>
                  </a:lnTo>
                  <a:lnTo>
                    <a:pt x="2" y="43"/>
                  </a:lnTo>
                  <a:lnTo>
                    <a:pt x="4" y="41"/>
                  </a:lnTo>
                  <a:lnTo>
                    <a:pt x="4" y="39"/>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7" name="Freeform 87"/>
            <p:cNvSpPr>
              <a:spLocks/>
            </p:cNvSpPr>
            <p:nvPr/>
          </p:nvSpPr>
          <p:spPr bwMode="auto">
            <a:xfrm>
              <a:off x="3128" y="2502"/>
              <a:ext cx="4" cy="42"/>
            </a:xfrm>
            <a:custGeom>
              <a:avLst/>
              <a:gdLst>
                <a:gd name="T0" fmla="*/ 4 w 4"/>
                <a:gd name="T1" fmla="*/ 2 h 42"/>
                <a:gd name="T2" fmla="*/ 2 w 4"/>
                <a:gd name="T3" fmla="*/ 0 h 42"/>
                <a:gd name="T4" fmla="*/ 1 w 4"/>
                <a:gd name="T5" fmla="*/ 0 h 42"/>
                <a:gd name="T6" fmla="*/ 0 w 4"/>
                <a:gd name="T7" fmla="*/ 2 h 42"/>
                <a:gd name="T8" fmla="*/ 0 w 4"/>
                <a:gd name="T9" fmla="*/ 3 h 42"/>
                <a:gd name="T10" fmla="*/ 0 w 4"/>
                <a:gd name="T11" fmla="*/ 41 h 42"/>
                <a:gd name="T12" fmla="*/ 1 w 4"/>
                <a:gd name="T13" fmla="*/ 42 h 42"/>
                <a:gd name="T14" fmla="*/ 2 w 4"/>
                <a:gd name="T15" fmla="*/ 42 h 42"/>
                <a:gd name="T16" fmla="*/ 4 w 4"/>
                <a:gd name="T17" fmla="*/ 41 h 42"/>
                <a:gd name="T18" fmla="*/ 4 w 4"/>
                <a:gd name="T19" fmla="*/ 39 h 42"/>
                <a:gd name="T20" fmla="*/ 4 w 4"/>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2">
                  <a:moveTo>
                    <a:pt x="4" y="2"/>
                  </a:moveTo>
                  <a:lnTo>
                    <a:pt x="2" y="0"/>
                  </a:lnTo>
                  <a:lnTo>
                    <a:pt x="1" y="0"/>
                  </a:lnTo>
                  <a:lnTo>
                    <a:pt x="0" y="2"/>
                  </a:lnTo>
                  <a:lnTo>
                    <a:pt x="0" y="3"/>
                  </a:lnTo>
                  <a:lnTo>
                    <a:pt x="0" y="41"/>
                  </a:lnTo>
                  <a:lnTo>
                    <a:pt x="1" y="42"/>
                  </a:lnTo>
                  <a:lnTo>
                    <a:pt x="2" y="42"/>
                  </a:lnTo>
                  <a:lnTo>
                    <a:pt x="4" y="41"/>
                  </a:lnTo>
                  <a:lnTo>
                    <a:pt x="4" y="39"/>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8" name="Freeform 88"/>
            <p:cNvSpPr>
              <a:spLocks/>
            </p:cNvSpPr>
            <p:nvPr/>
          </p:nvSpPr>
          <p:spPr bwMode="auto">
            <a:xfrm>
              <a:off x="3128" y="2553"/>
              <a:ext cx="4" cy="43"/>
            </a:xfrm>
            <a:custGeom>
              <a:avLst/>
              <a:gdLst>
                <a:gd name="T0" fmla="*/ 4 w 4"/>
                <a:gd name="T1" fmla="*/ 2 h 43"/>
                <a:gd name="T2" fmla="*/ 2 w 4"/>
                <a:gd name="T3" fmla="*/ 0 h 43"/>
                <a:gd name="T4" fmla="*/ 1 w 4"/>
                <a:gd name="T5" fmla="*/ 0 h 43"/>
                <a:gd name="T6" fmla="*/ 0 w 4"/>
                <a:gd name="T7" fmla="*/ 2 h 43"/>
                <a:gd name="T8" fmla="*/ 0 w 4"/>
                <a:gd name="T9" fmla="*/ 4 h 43"/>
                <a:gd name="T10" fmla="*/ 0 w 4"/>
                <a:gd name="T11" fmla="*/ 41 h 43"/>
                <a:gd name="T12" fmla="*/ 1 w 4"/>
                <a:gd name="T13" fmla="*/ 43 h 43"/>
                <a:gd name="T14" fmla="*/ 2 w 4"/>
                <a:gd name="T15" fmla="*/ 43 h 43"/>
                <a:gd name="T16" fmla="*/ 4 w 4"/>
                <a:gd name="T17" fmla="*/ 41 h 43"/>
                <a:gd name="T18" fmla="*/ 4 w 4"/>
                <a:gd name="T19" fmla="*/ 40 h 43"/>
                <a:gd name="T20" fmla="*/ 4 w 4"/>
                <a:gd name="T21"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3">
                  <a:moveTo>
                    <a:pt x="4" y="2"/>
                  </a:moveTo>
                  <a:lnTo>
                    <a:pt x="2" y="0"/>
                  </a:lnTo>
                  <a:lnTo>
                    <a:pt x="1" y="0"/>
                  </a:lnTo>
                  <a:lnTo>
                    <a:pt x="0" y="2"/>
                  </a:lnTo>
                  <a:lnTo>
                    <a:pt x="0" y="4"/>
                  </a:lnTo>
                  <a:lnTo>
                    <a:pt x="0" y="41"/>
                  </a:lnTo>
                  <a:lnTo>
                    <a:pt x="1" y="43"/>
                  </a:lnTo>
                  <a:lnTo>
                    <a:pt x="2" y="43"/>
                  </a:lnTo>
                  <a:lnTo>
                    <a:pt x="4" y="41"/>
                  </a:lnTo>
                  <a:lnTo>
                    <a:pt x="4" y="40"/>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69" name="Freeform 89"/>
            <p:cNvSpPr>
              <a:spLocks/>
            </p:cNvSpPr>
            <p:nvPr/>
          </p:nvSpPr>
          <p:spPr bwMode="auto">
            <a:xfrm>
              <a:off x="3128" y="3326"/>
              <a:ext cx="5" cy="14"/>
            </a:xfrm>
            <a:custGeom>
              <a:avLst/>
              <a:gdLst>
                <a:gd name="T0" fmla="*/ 4 w 5"/>
                <a:gd name="T1" fmla="*/ 2 h 14"/>
                <a:gd name="T2" fmla="*/ 2 w 5"/>
                <a:gd name="T3" fmla="*/ 0 h 14"/>
                <a:gd name="T4" fmla="*/ 1 w 5"/>
                <a:gd name="T5" fmla="*/ 0 h 14"/>
                <a:gd name="T6" fmla="*/ 0 w 5"/>
                <a:gd name="T7" fmla="*/ 2 h 14"/>
                <a:gd name="T8" fmla="*/ 0 w 5"/>
                <a:gd name="T9" fmla="*/ 3 h 14"/>
                <a:gd name="T10" fmla="*/ 1 w 5"/>
                <a:gd name="T11" fmla="*/ 14 h 14"/>
                <a:gd name="T12" fmla="*/ 2 w 5"/>
                <a:gd name="T13" fmla="*/ 14 h 14"/>
                <a:gd name="T14" fmla="*/ 2 w 5"/>
                <a:gd name="T15" fmla="*/ 14 h 14"/>
                <a:gd name="T16" fmla="*/ 4 w 5"/>
                <a:gd name="T17" fmla="*/ 13 h 14"/>
                <a:gd name="T18" fmla="*/ 5 w 5"/>
                <a:gd name="T19" fmla="*/ 13 h 14"/>
                <a:gd name="T20" fmla="*/ 4 w 5"/>
                <a:gd name="T2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4" y="2"/>
                  </a:moveTo>
                  <a:lnTo>
                    <a:pt x="2" y="0"/>
                  </a:lnTo>
                  <a:lnTo>
                    <a:pt x="1" y="0"/>
                  </a:lnTo>
                  <a:lnTo>
                    <a:pt x="0" y="2"/>
                  </a:lnTo>
                  <a:lnTo>
                    <a:pt x="0" y="3"/>
                  </a:lnTo>
                  <a:lnTo>
                    <a:pt x="1" y="14"/>
                  </a:lnTo>
                  <a:lnTo>
                    <a:pt x="2" y="14"/>
                  </a:lnTo>
                  <a:lnTo>
                    <a:pt x="2" y="14"/>
                  </a:lnTo>
                  <a:lnTo>
                    <a:pt x="4" y="13"/>
                  </a:lnTo>
                  <a:lnTo>
                    <a:pt x="5" y="13"/>
                  </a:lnTo>
                  <a:lnTo>
                    <a:pt x="4" y="2"/>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sp>
          <p:nvSpPr>
            <p:cNvPr id="327770" name="Rectangle 90"/>
            <p:cNvSpPr>
              <a:spLocks noChangeArrowheads="1"/>
            </p:cNvSpPr>
            <p:nvPr/>
          </p:nvSpPr>
          <p:spPr bwMode="auto">
            <a:xfrm>
              <a:off x="2449" y="2246"/>
              <a:ext cx="455" cy="198"/>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DESIGN  DEPT</a:t>
              </a:r>
              <a:endParaRPr lang="en-GB" sz="600" b="1">
                <a:solidFill>
                  <a:srgbClr val="808080"/>
                </a:solidFill>
                <a:latin typeface="Arial" charset="0"/>
              </a:endParaRPr>
            </a:p>
          </p:txBody>
        </p:sp>
        <p:sp>
          <p:nvSpPr>
            <p:cNvPr id="327771" name="Rectangle 91"/>
            <p:cNvSpPr>
              <a:spLocks noChangeArrowheads="1"/>
            </p:cNvSpPr>
            <p:nvPr/>
          </p:nvSpPr>
          <p:spPr bwMode="auto">
            <a:xfrm>
              <a:off x="2967" y="2252"/>
              <a:ext cx="517" cy="198"/>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i="1">
                  <a:solidFill>
                    <a:srgbClr val="808080"/>
                  </a:solidFill>
                  <a:latin typeface="Arial" charset="0"/>
                </a:rPr>
                <a:t>CONSTRUCTION MANAGEMENT SERVICE</a:t>
              </a:r>
              <a:endParaRPr lang="en-GB" sz="600" b="1" i="1">
                <a:solidFill>
                  <a:srgbClr val="808080"/>
                </a:solidFill>
                <a:latin typeface="Arial" charset="0"/>
              </a:endParaRPr>
            </a:p>
          </p:txBody>
        </p:sp>
        <p:sp>
          <p:nvSpPr>
            <p:cNvPr id="327772" name="Rectangle 92"/>
            <p:cNvSpPr>
              <a:spLocks noChangeArrowheads="1"/>
            </p:cNvSpPr>
            <p:nvPr/>
          </p:nvSpPr>
          <p:spPr bwMode="auto">
            <a:xfrm>
              <a:off x="2616" y="495"/>
              <a:ext cx="733" cy="7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FFFF"/>
                  </a:solidFill>
                  <a:miter lim="800000"/>
                  <a:headEnd/>
                  <a:tailEnd/>
                </a14:hiddenLine>
              </a:ext>
            </a:extLst>
          </p:spPr>
          <p:txBody>
            <a:bodyPr wrap="none" lIns="0" tIns="0" rIns="0" bIns="0">
              <a:spAutoFit/>
            </a:bodyPr>
            <a:lstStyle/>
            <a:p>
              <a:pPr fontAlgn="base">
                <a:spcBef>
                  <a:spcPct val="0"/>
                </a:spcBef>
                <a:spcAft>
                  <a:spcPct val="0"/>
                </a:spcAft>
              </a:pPr>
              <a:r>
                <a:rPr lang="en-US" sz="800" b="1">
                  <a:solidFill>
                    <a:srgbClr val="808080"/>
                  </a:solidFill>
                </a:rPr>
                <a:t>BOARD OF DIRECTORS</a:t>
              </a:r>
              <a:endParaRPr lang="en-GB" sz="800" b="1">
                <a:solidFill>
                  <a:srgbClr val="808080"/>
                </a:solidFill>
              </a:endParaRPr>
            </a:p>
          </p:txBody>
        </p:sp>
        <p:sp>
          <p:nvSpPr>
            <p:cNvPr id="327773" name="Rectangle 93"/>
            <p:cNvSpPr>
              <a:spLocks noChangeArrowheads="1"/>
            </p:cNvSpPr>
            <p:nvPr/>
          </p:nvSpPr>
          <p:spPr bwMode="auto">
            <a:xfrm>
              <a:off x="1794" y="693"/>
              <a:ext cx="806" cy="85"/>
            </a:xfrm>
            <a:prstGeom prst="rect">
              <a:avLst/>
            </a:prstGeom>
            <a:noFill/>
            <a:ln w="12700">
              <a:solidFill>
                <a:srgbClr val="FFFFFF"/>
              </a:solidFill>
              <a:miter lim="800000"/>
              <a:headEnd/>
              <a:tailEnd/>
            </a:ln>
            <a:extLst>
              <a:ext uri="{909E8E84-426E-40DD-AFC4-6F175D3DCCD1}">
                <a14:hiddenFill xmlns:a14="http://schemas.microsoft.com/office/drawing/2010/main">
                  <a:solidFill>
                    <a:schemeClr val="tx1"/>
                  </a:solidFill>
                </a14:hiddenFill>
              </a:ext>
            </a:extLst>
          </p:spPr>
          <p:txBody>
            <a:bodyPr wrap="none" lIns="0" tIns="0" rIns="0" bIns="0">
              <a:spAutoFit/>
            </a:bodyPr>
            <a:lstStyle/>
            <a:p>
              <a:pPr fontAlgn="base">
                <a:spcBef>
                  <a:spcPct val="0"/>
                </a:spcBef>
                <a:spcAft>
                  <a:spcPct val="0"/>
                </a:spcAft>
              </a:pPr>
              <a:r>
                <a:rPr lang="en-US" sz="800" b="1">
                  <a:solidFill>
                    <a:srgbClr val="808080"/>
                  </a:solidFill>
                </a:rPr>
                <a:t>MANAGING COMMITTEE</a:t>
              </a:r>
              <a:endParaRPr lang="en-GB" sz="800" b="1">
                <a:solidFill>
                  <a:srgbClr val="808080"/>
                </a:solidFill>
              </a:endParaRPr>
            </a:p>
          </p:txBody>
        </p:sp>
        <p:sp>
          <p:nvSpPr>
            <p:cNvPr id="327774" name="Rectangle 94"/>
            <p:cNvSpPr>
              <a:spLocks noChangeArrowheads="1"/>
            </p:cNvSpPr>
            <p:nvPr/>
          </p:nvSpPr>
          <p:spPr bwMode="auto">
            <a:xfrm>
              <a:off x="3484" y="693"/>
              <a:ext cx="714" cy="85"/>
            </a:xfrm>
            <a:prstGeom prst="rect">
              <a:avLst/>
            </a:prstGeom>
            <a:noFill/>
            <a:ln w="12700">
              <a:solidFill>
                <a:srgbClr val="FFFFFF"/>
              </a:solidFill>
              <a:miter lim="800000"/>
              <a:headEnd/>
              <a:tailEnd/>
            </a:ln>
            <a:extLst>
              <a:ext uri="{909E8E84-426E-40DD-AFC4-6F175D3DCCD1}">
                <a14:hiddenFill xmlns:a14="http://schemas.microsoft.com/office/drawing/2010/main">
                  <a:solidFill>
                    <a:schemeClr val="tx1"/>
                  </a:solidFill>
                </a14:hiddenFill>
              </a:ext>
            </a:extLst>
          </p:spPr>
          <p:txBody>
            <a:bodyPr wrap="none" lIns="0" tIns="0" rIns="0" bIns="0">
              <a:spAutoFit/>
            </a:bodyPr>
            <a:lstStyle/>
            <a:p>
              <a:pPr fontAlgn="base">
                <a:spcBef>
                  <a:spcPct val="0"/>
                </a:spcBef>
                <a:spcAft>
                  <a:spcPct val="0"/>
                </a:spcAft>
              </a:pPr>
              <a:r>
                <a:rPr lang="en-US" sz="800" b="1">
                  <a:solidFill>
                    <a:srgbClr val="808080"/>
                  </a:solidFill>
                </a:rPr>
                <a:t>TECHNICAL COUNCIL</a:t>
              </a:r>
              <a:endParaRPr lang="en-GB" sz="800" b="1">
                <a:solidFill>
                  <a:srgbClr val="808080"/>
                </a:solidFill>
              </a:endParaRPr>
            </a:p>
          </p:txBody>
        </p:sp>
        <p:sp>
          <p:nvSpPr>
            <p:cNvPr id="327775" name="Rectangle 95"/>
            <p:cNvSpPr>
              <a:spLocks noChangeArrowheads="1"/>
            </p:cNvSpPr>
            <p:nvPr/>
          </p:nvSpPr>
          <p:spPr bwMode="auto">
            <a:xfrm>
              <a:off x="3550" y="1046"/>
              <a:ext cx="568" cy="85"/>
            </a:xfrm>
            <a:prstGeom prst="rect">
              <a:avLst/>
            </a:prstGeom>
            <a:noFill/>
            <a:ln w="12700">
              <a:solidFill>
                <a:srgbClr val="FFFFFF"/>
              </a:solidFill>
              <a:miter lim="800000"/>
              <a:headEnd/>
              <a:tailEnd/>
            </a:ln>
            <a:extLst>
              <a:ext uri="{909E8E84-426E-40DD-AFC4-6F175D3DCCD1}">
                <a14:hiddenFill xmlns:a14="http://schemas.microsoft.com/office/drawing/2010/main">
                  <a:solidFill>
                    <a:schemeClr val="tx1"/>
                  </a:solidFill>
                </a14:hiddenFill>
              </a:ext>
            </a:extLst>
          </p:spPr>
          <p:txBody>
            <a:bodyPr wrap="none" lIns="0" tIns="0" rIns="0" bIns="0">
              <a:spAutoFit/>
            </a:bodyPr>
            <a:lstStyle/>
            <a:p>
              <a:pPr fontAlgn="base">
                <a:spcBef>
                  <a:spcPct val="0"/>
                </a:spcBef>
                <a:spcAft>
                  <a:spcPct val="0"/>
                </a:spcAft>
              </a:pPr>
              <a:r>
                <a:rPr lang="en-US" sz="800" b="1">
                  <a:solidFill>
                    <a:srgbClr val="808080"/>
                  </a:solidFill>
                </a:rPr>
                <a:t>INTERNAL AUDIT</a:t>
              </a:r>
              <a:endParaRPr lang="en-GB" sz="800" b="1">
                <a:solidFill>
                  <a:srgbClr val="808080"/>
                </a:solidFill>
              </a:endParaRPr>
            </a:p>
          </p:txBody>
        </p:sp>
        <p:sp>
          <p:nvSpPr>
            <p:cNvPr id="327777" name="Rectangle 97"/>
            <p:cNvSpPr>
              <a:spLocks noChangeArrowheads="1"/>
            </p:cNvSpPr>
            <p:nvPr/>
          </p:nvSpPr>
          <p:spPr bwMode="auto">
            <a:xfrm>
              <a:off x="2660" y="1396"/>
              <a:ext cx="678" cy="7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FFFFFF"/>
                  </a:solidFill>
                  <a:miter lim="800000"/>
                  <a:headEnd/>
                  <a:tailEnd/>
                </a14:hiddenLine>
              </a:ext>
            </a:extLst>
          </p:spPr>
          <p:txBody>
            <a:bodyPr lIns="0" tIns="0" rIns="0" bIns="0">
              <a:spAutoFit/>
            </a:bodyPr>
            <a:lstStyle/>
            <a:p>
              <a:pPr fontAlgn="base">
                <a:spcBef>
                  <a:spcPct val="0"/>
                </a:spcBef>
                <a:spcAft>
                  <a:spcPct val="0"/>
                </a:spcAft>
              </a:pPr>
              <a:r>
                <a:rPr lang="en-US" sz="800" b="1">
                  <a:solidFill>
                    <a:srgbClr val="808080"/>
                  </a:solidFill>
                </a:rPr>
                <a:t>GENERAL MANAGER</a:t>
              </a:r>
              <a:endParaRPr lang="en-GB" sz="800" b="1">
                <a:solidFill>
                  <a:srgbClr val="808080"/>
                </a:solidFill>
              </a:endParaRPr>
            </a:p>
          </p:txBody>
        </p:sp>
        <p:sp>
          <p:nvSpPr>
            <p:cNvPr id="327778" name="Rectangle 98"/>
            <p:cNvSpPr>
              <a:spLocks noChangeArrowheads="1"/>
            </p:cNvSpPr>
            <p:nvPr/>
          </p:nvSpPr>
          <p:spPr bwMode="auto">
            <a:xfrm>
              <a:off x="3366" y="864"/>
              <a:ext cx="928" cy="85"/>
            </a:xfrm>
            <a:prstGeom prst="rect">
              <a:avLst/>
            </a:prstGeom>
            <a:noFill/>
            <a:ln w="12700">
              <a:solidFill>
                <a:srgbClr val="FFFFFF"/>
              </a:solidFill>
              <a:miter lim="800000"/>
              <a:headEnd/>
              <a:tailEnd/>
            </a:ln>
            <a:extLst>
              <a:ext uri="{909E8E84-426E-40DD-AFC4-6F175D3DCCD1}">
                <a14:hiddenFill xmlns:a14="http://schemas.microsoft.com/office/drawing/2010/main">
                  <a:solidFill>
                    <a:schemeClr val="tx1"/>
                  </a:solidFill>
                </a14:hiddenFill>
              </a:ext>
            </a:extLst>
          </p:spPr>
          <p:txBody>
            <a:bodyPr wrap="none" lIns="0" tIns="0" rIns="0" bIns="0">
              <a:spAutoFit/>
            </a:bodyPr>
            <a:lstStyle/>
            <a:p>
              <a:pPr fontAlgn="base">
                <a:spcBef>
                  <a:spcPct val="0"/>
                </a:spcBef>
                <a:spcAft>
                  <a:spcPct val="0"/>
                </a:spcAft>
              </a:pPr>
              <a:r>
                <a:rPr lang="en-US" sz="800" b="1">
                  <a:solidFill>
                    <a:srgbClr val="808080"/>
                  </a:solidFill>
                </a:rPr>
                <a:t>CONCILIATION COMMITTEE</a:t>
              </a:r>
              <a:endParaRPr lang="en-GB" sz="800" b="1">
                <a:solidFill>
                  <a:srgbClr val="808080"/>
                </a:solidFill>
              </a:endParaRPr>
            </a:p>
          </p:txBody>
        </p:sp>
        <p:sp>
          <p:nvSpPr>
            <p:cNvPr id="327779" name="Rectangle 99"/>
            <p:cNvSpPr>
              <a:spLocks noChangeArrowheads="1"/>
            </p:cNvSpPr>
            <p:nvPr/>
          </p:nvSpPr>
          <p:spPr bwMode="auto">
            <a:xfrm>
              <a:off x="2572" y="239"/>
              <a:ext cx="952" cy="1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algn="ctr" fontAlgn="base">
                <a:spcBef>
                  <a:spcPct val="0"/>
                </a:spcBef>
                <a:spcAft>
                  <a:spcPct val="0"/>
                </a:spcAft>
              </a:pPr>
              <a:r>
                <a:rPr lang="en-US" sz="900" b="1" i="1">
                  <a:solidFill>
                    <a:srgbClr val="FFFFFF"/>
                  </a:solidFill>
                  <a:latin typeface="Arial" charset="0"/>
                </a:rPr>
                <a:t>ORGANISATION CHART</a:t>
              </a:r>
              <a:endParaRPr lang="en-GB" sz="900" b="1" i="1">
                <a:solidFill>
                  <a:srgbClr val="FFFFFF"/>
                </a:solidFill>
                <a:latin typeface="Arial" charset="0"/>
              </a:endParaRPr>
            </a:p>
          </p:txBody>
        </p:sp>
        <p:sp>
          <p:nvSpPr>
            <p:cNvPr id="327780" name="Rectangle 100"/>
            <p:cNvSpPr>
              <a:spLocks noChangeArrowheads="1"/>
            </p:cNvSpPr>
            <p:nvPr/>
          </p:nvSpPr>
          <p:spPr bwMode="auto">
            <a:xfrm>
              <a:off x="3484" y="1909"/>
              <a:ext cx="617" cy="337"/>
            </a:xfrm>
            <a:prstGeom prst="rect">
              <a:avLst/>
            </a:prstGeom>
            <a:solidFill>
              <a:srgbClr val="FF9933"/>
            </a:solidFill>
            <a:ln w="6350">
              <a:solidFill>
                <a:srgbClr val="3333CC"/>
              </a:solidFill>
              <a:miter lim="800000"/>
              <a:headEnd/>
              <a:tailEnd/>
            </a:ln>
          </p:spPr>
          <p:txBody>
            <a:bodyPr/>
            <a:lstStyle/>
            <a:p>
              <a:pPr algn="ctr" fontAlgn="base">
                <a:spcBef>
                  <a:spcPct val="0"/>
                </a:spcBef>
                <a:spcAft>
                  <a:spcPct val="0"/>
                </a:spcAft>
              </a:pPr>
              <a:r>
                <a:rPr lang="en-US" sz="700" b="1" i="1">
                  <a:solidFill>
                    <a:srgbClr val="808080"/>
                  </a:solidFill>
                  <a:latin typeface="Arial" charset="0"/>
                </a:rPr>
                <a:t>OPERATION – EXPLOITATION – MAINTENANCE DIVISION</a:t>
              </a:r>
              <a:endParaRPr lang="en-GB" sz="700" b="1" i="1">
                <a:solidFill>
                  <a:srgbClr val="808080"/>
                </a:solidFill>
                <a:latin typeface="Arial" charset="0"/>
              </a:endParaRPr>
            </a:p>
          </p:txBody>
        </p:sp>
        <p:sp>
          <p:nvSpPr>
            <p:cNvPr id="327781" name="Line 101"/>
            <p:cNvSpPr>
              <a:spLocks noChangeShapeType="1"/>
            </p:cNvSpPr>
            <p:nvPr/>
          </p:nvSpPr>
          <p:spPr bwMode="auto">
            <a:xfrm>
              <a:off x="4553" y="1776"/>
              <a:ext cx="7" cy="48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82" name="Rectangle 102"/>
            <p:cNvSpPr>
              <a:spLocks noChangeArrowheads="1"/>
            </p:cNvSpPr>
            <p:nvPr/>
          </p:nvSpPr>
          <p:spPr bwMode="auto">
            <a:xfrm>
              <a:off x="4294" y="1891"/>
              <a:ext cx="584" cy="337"/>
            </a:xfrm>
            <a:prstGeom prst="rect">
              <a:avLst/>
            </a:prstGeom>
            <a:solidFill>
              <a:srgbClr val="FF9933"/>
            </a:solidFill>
            <a:ln w="6350">
              <a:solidFill>
                <a:srgbClr val="3333CC"/>
              </a:solidFill>
              <a:miter lim="800000"/>
              <a:headEnd/>
              <a:tailEnd/>
            </a:ln>
          </p:spPr>
          <p:txBody>
            <a:bodyPr/>
            <a:lstStyle/>
            <a:p>
              <a:pPr algn="ctr" fontAlgn="base">
                <a:spcBef>
                  <a:spcPct val="0"/>
                </a:spcBef>
                <a:spcAft>
                  <a:spcPct val="0"/>
                </a:spcAft>
              </a:pPr>
              <a:r>
                <a:rPr lang="en-US" sz="800" b="1">
                  <a:solidFill>
                    <a:srgbClr val="808080"/>
                  </a:solidFill>
                  <a:latin typeface="Arial" charset="0"/>
                </a:rPr>
                <a:t>SUPPORT SERVICES DIVISION</a:t>
              </a:r>
              <a:endParaRPr lang="en-GB" sz="800" b="1">
                <a:solidFill>
                  <a:srgbClr val="808080"/>
                </a:solidFill>
                <a:latin typeface="Arial" charset="0"/>
              </a:endParaRPr>
            </a:p>
          </p:txBody>
        </p:sp>
        <p:sp>
          <p:nvSpPr>
            <p:cNvPr id="327783" name="Line 103"/>
            <p:cNvSpPr>
              <a:spLocks noChangeShapeType="1"/>
            </p:cNvSpPr>
            <p:nvPr/>
          </p:nvSpPr>
          <p:spPr bwMode="auto">
            <a:xfrm>
              <a:off x="1078" y="2400"/>
              <a:ext cx="0" cy="72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84" name="Rectangle 104"/>
            <p:cNvSpPr>
              <a:spLocks noChangeArrowheads="1"/>
            </p:cNvSpPr>
            <p:nvPr/>
          </p:nvSpPr>
          <p:spPr bwMode="auto">
            <a:xfrm>
              <a:off x="1143" y="2889"/>
              <a:ext cx="485" cy="337"/>
            </a:xfrm>
            <a:prstGeom prst="rect">
              <a:avLst/>
            </a:prstGeom>
            <a:solidFill>
              <a:srgbClr val="FFCC00"/>
            </a:solidFill>
            <a:ln w="6350">
              <a:solidFill>
                <a:srgbClr val="3333CC"/>
              </a:solidFill>
              <a:miter lim="800000"/>
              <a:headEnd/>
              <a:tailEnd/>
            </a:ln>
          </p:spPr>
          <p:txBody>
            <a:bodyPr/>
            <a:lstStyle/>
            <a:p>
              <a:pPr fontAlgn="base">
                <a:spcBef>
                  <a:spcPct val="0"/>
                </a:spcBef>
                <a:spcAft>
                  <a:spcPct val="0"/>
                </a:spcAft>
              </a:pPr>
              <a:r>
                <a:rPr lang="en-US" sz="700" b="1" i="1">
                  <a:solidFill>
                    <a:srgbClr val="808080"/>
                  </a:solidFill>
                  <a:latin typeface="Arial" charset="0"/>
                </a:rPr>
                <a:t>PROJECT MANAGER MACEDONIA &amp; THRACE</a:t>
              </a:r>
              <a:endParaRPr lang="en-GB" sz="700" b="1" i="1">
                <a:solidFill>
                  <a:srgbClr val="808080"/>
                </a:solidFill>
                <a:latin typeface="Arial" charset="0"/>
              </a:endParaRPr>
            </a:p>
          </p:txBody>
        </p:sp>
        <p:sp>
          <p:nvSpPr>
            <p:cNvPr id="327785" name="Rectangle 105"/>
            <p:cNvSpPr>
              <a:spLocks noChangeArrowheads="1"/>
            </p:cNvSpPr>
            <p:nvPr/>
          </p:nvSpPr>
          <p:spPr bwMode="auto">
            <a:xfrm>
              <a:off x="1775" y="2889"/>
              <a:ext cx="549" cy="264"/>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latin typeface="Arial" charset="0"/>
                </a:rPr>
                <a:t>WORK MANAGEMENT DPT  WEST MACEDONIA</a:t>
              </a:r>
              <a:endParaRPr lang="en-GB" sz="600" b="1">
                <a:solidFill>
                  <a:srgbClr val="808080"/>
                </a:solidFill>
                <a:latin typeface="Arial" charset="0"/>
              </a:endParaRPr>
            </a:p>
          </p:txBody>
        </p:sp>
        <p:sp>
          <p:nvSpPr>
            <p:cNvPr id="327786" name="Rectangle 106"/>
            <p:cNvSpPr>
              <a:spLocks noChangeArrowheads="1"/>
            </p:cNvSpPr>
            <p:nvPr/>
          </p:nvSpPr>
          <p:spPr bwMode="auto">
            <a:xfrm>
              <a:off x="1755" y="2444"/>
              <a:ext cx="569" cy="253"/>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a:solidFill>
                    <a:srgbClr val="808080"/>
                  </a:solidFill>
                </a:rPr>
                <a:t>WORKS MANAGEMENT DPT EPIRUS</a:t>
              </a:r>
              <a:endParaRPr lang="en-GB" sz="600" b="1" i="1">
                <a:solidFill>
                  <a:srgbClr val="000000"/>
                </a:solidFill>
                <a:latin typeface="Arial" charset="0"/>
              </a:endParaRPr>
            </a:p>
          </p:txBody>
        </p:sp>
        <p:sp>
          <p:nvSpPr>
            <p:cNvPr id="327787" name="Rectangle 107"/>
            <p:cNvSpPr>
              <a:spLocks noChangeArrowheads="1"/>
            </p:cNvSpPr>
            <p:nvPr/>
          </p:nvSpPr>
          <p:spPr bwMode="auto">
            <a:xfrm>
              <a:off x="1775" y="3226"/>
              <a:ext cx="549" cy="374"/>
            </a:xfrm>
            <a:prstGeom prst="rect">
              <a:avLst/>
            </a:prstGeom>
            <a:solidFill>
              <a:srgbClr val="FFCC00"/>
            </a:solidFill>
            <a:ln w="6350">
              <a:solidFill>
                <a:srgbClr val="3333CC"/>
              </a:solidFill>
              <a:miter lim="800000"/>
              <a:headEnd/>
              <a:tailEnd/>
            </a:ln>
          </p:spPr>
          <p:txBody>
            <a:bodyPr/>
            <a:lstStyle/>
            <a:p>
              <a:pPr fontAlgn="base">
                <a:spcBef>
                  <a:spcPct val="0"/>
                </a:spcBef>
                <a:spcAft>
                  <a:spcPct val="0"/>
                </a:spcAft>
              </a:pPr>
              <a:r>
                <a:rPr lang="en-US" sz="600" b="1">
                  <a:solidFill>
                    <a:srgbClr val="808080"/>
                  </a:solidFill>
                  <a:latin typeface="Arial" charset="0"/>
                </a:rPr>
                <a:t>WORK MANAGEMENT DPT EAST MACEDONIA &amp; THRACE</a:t>
              </a:r>
              <a:endParaRPr lang="en-GB" sz="600" b="1">
                <a:solidFill>
                  <a:srgbClr val="808080"/>
                </a:solidFill>
                <a:latin typeface="Arial" charset="0"/>
              </a:endParaRPr>
            </a:p>
          </p:txBody>
        </p:sp>
        <p:sp>
          <p:nvSpPr>
            <p:cNvPr id="327788" name="Line 108"/>
            <p:cNvSpPr>
              <a:spLocks noChangeShapeType="1"/>
            </p:cNvSpPr>
            <p:nvPr/>
          </p:nvSpPr>
          <p:spPr bwMode="auto">
            <a:xfrm>
              <a:off x="4263" y="2681"/>
              <a:ext cx="88" cy="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89" name="Line 109"/>
            <p:cNvSpPr>
              <a:spLocks noChangeShapeType="1"/>
            </p:cNvSpPr>
            <p:nvPr/>
          </p:nvSpPr>
          <p:spPr bwMode="auto">
            <a:xfrm>
              <a:off x="3550" y="2657"/>
              <a:ext cx="69" cy="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0" name="Rectangle 110"/>
            <p:cNvSpPr>
              <a:spLocks noChangeArrowheads="1"/>
            </p:cNvSpPr>
            <p:nvPr/>
          </p:nvSpPr>
          <p:spPr bwMode="auto">
            <a:xfrm>
              <a:off x="4327" y="2589"/>
              <a:ext cx="584" cy="189"/>
            </a:xfrm>
            <a:prstGeom prst="rect">
              <a:avLst/>
            </a:prstGeom>
            <a:solidFill>
              <a:srgbClr val="FFCC00"/>
            </a:solidFill>
            <a:ln w="6350">
              <a:solidFill>
                <a:srgbClr val="3333CC"/>
              </a:solidFill>
              <a:miter lim="800000"/>
              <a:headEnd/>
              <a:tailEnd/>
            </a:ln>
          </p:spPr>
          <p:txBody>
            <a:bodyPr/>
            <a:lstStyle/>
            <a:p>
              <a:pPr algn="ctr" fontAlgn="base">
                <a:spcBef>
                  <a:spcPct val="0"/>
                </a:spcBef>
                <a:spcAft>
                  <a:spcPct val="0"/>
                </a:spcAft>
              </a:pPr>
              <a:r>
                <a:rPr lang="en-US" sz="600" b="1" i="1">
                  <a:solidFill>
                    <a:srgbClr val="808080"/>
                  </a:solidFill>
                  <a:latin typeface="Arial" charset="0"/>
                </a:rPr>
                <a:t>FINANCIAL DEPT</a:t>
              </a:r>
              <a:endParaRPr lang="en-GB" sz="600" b="1" i="1">
                <a:solidFill>
                  <a:srgbClr val="808080"/>
                </a:solidFill>
                <a:latin typeface="Arial" charset="0"/>
              </a:endParaRPr>
            </a:p>
          </p:txBody>
        </p:sp>
        <p:sp>
          <p:nvSpPr>
            <p:cNvPr id="327792" name="Line 112"/>
            <p:cNvSpPr>
              <a:spLocks noChangeShapeType="1"/>
            </p:cNvSpPr>
            <p:nvPr/>
          </p:nvSpPr>
          <p:spPr bwMode="auto">
            <a:xfrm>
              <a:off x="1073" y="2400"/>
              <a:ext cx="297" cy="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3" name="Line 113"/>
            <p:cNvSpPr>
              <a:spLocks noChangeShapeType="1"/>
            </p:cNvSpPr>
            <p:nvPr/>
          </p:nvSpPr>
          <p:spPr bwMode="auto">
            <a:xfrm flipH="1" flipV="1">
              <a:off x="1628" y="3111"/>
              <a:ext cx="147" cy="215"/>
            </a:xfrm>
            <a:prstGeom prst="line">
              <a:avLst/>
            </a:prstGeom>
            <a:noFill/>
            <a:ln w="9525">
              <a:solidFill>
                <a:srgbClr val="0909F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4" name="Line 114"/>
            <p:cNvSpPr>
              <a:spLocks noChangeShapeType="1"/>
            </p:cNvSpPr>
            <p:nvPr/>
          </p:nvSpPr>
          <p:spPr bwMode="auto">
            <a:xfrm flipH="1">
              <a:off x="1628" y="2905"/>
              <a:ext cx="164" cy="164"/>
            </a:xfrm>
            <a:prstGeom prst="line">
              <a:avLst/>
            </a:prstGeom>
            <a:noFill/>
            <a:ln w="9525">
              <a:solidFill>
                <a:srgbClr val="0909F5"/>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5" name="Line 115"/>
            <p:cNvSpPr>
              <a:spLocks noChangeShapeType="1"/>
            </p:cNvSpPr>
            <p:nvPr/>
          </p:nvSpPr>
          <p:spPr bwMode="auto">
            <a:xfrm>
              <a:off x="4262" y="2424"/>
              <a:ext cx="65" cy="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6" name="Line 116"/>
            <p:cNvSpPr>
              <a:spLocks noChangeShapeType="1"/>
            </p:cNvSpPr>
            <p:nvPr/>
          </p:nvSpPr>
          <p:spPr bwMode="auto">
            <a:xfrm>
              <a:off x="3550" y="2400"/>
              <a:ext cx="260" cy="0"/>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797" name="AutoShape 117"/>
            <p:cNvSpPr>
              <a:spLocks noChangeArrowheads="1"/>
            </p:cNvSpPr>
            <p:nvPr/>
          </p:nvSpPr>
          <p:spPr bwMode="auto">
            <a:xfrm>
              <a:off x="1419" y="1219"/>
              <a:ext cx="1488" cy="137"/>
            </a:xfrm>
            <a:prstGeom prst="flowChartAlternateProcess">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700" b="1">
                  <a:solidFill>
                    <a:srgbClr val="808080"/>
                  </a:solidFill>
                </a:rPr>
                <a:t>PARLIAMENTARY AUDIT – CITIZENS REQUESTS - </a:t>
              </a:r>
              <a:endParaRPr lang="el-GR" sz="700" b="1">
                <a:solidFill>
                  <a:srgbClr val="808080"/>
                </a:solidFill>
              </a:endParaRPr>
            </a:p>
            <a:p>
              <a:pPr algn="ctr" fontAlgn="base">
                <a:spcBef>
                  <a:spcPct val="0"/>
                </a:spcBef>
                <a:spcAft>
                  <a:spcPct val="0"/>
                </a:spcAft>
              </a:pPr>
              <a:r>
                <a:rPr lang="en-US" sz="700" b="1">
                  <a:solidFill>
                    <a:srgbClr val="808080"/>
                  </a:solidFill>
                </a:rPr>
                <a:t>PRESS</a:t>
              </a:r>
              <a:endParaRPr lang="en-GB" sz="700" b="1">
                <a:solidFill>
                  <a:srgbClr val="808080"/>
                </a:solidFill>
              </a:endParaRPr>
            </a:p>
          </p:txBody>
        </p:sp>
        <p:sp>
          <p:nvSpPr>
            <p:cNvPr id="327798" name="AutoShape 118"/>
            <p:cNvSpPr>
              <a:spLocks noChangeArrowheads="1"/>
            </p:cNvSpPr>
            <p:nvPr/>
          </p:nvSpPr>
          <p:spPr bwMode="auto">
            <a:xfrm>
              <a:off x="1586" y="1040"/>
              <a:ext cx="1200" cy="99"/>
            </a:xfrm>
            <a:prstGeom prst="flowChartAlternateProcess">
              <a:avLst/>
            </a:prstGeom>
            <a:solidFill>
              <a:srgbClr val="CC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800" b="1">
                  <a:solidFill>
                    <a:srgbClr val="808080"/>
                  </a:solidFill>
                </a:rPr>
                <a:t>PUBLIC RELATIONS</a:t>
              </a:r>
              <a:endParaRPr lang="el-GR" sz="800" b="1">
                <a:solidFill>
                  <a:srgbClr val="808080"/>
                </a:solidFill>
              </a:endParaRPr>
            </a:p>
          </p:txBody>
        </p:sp>
        <p:sp>
          <p:nvSpPr>
            <p:cNvPr id="327799" name="Line 119"/>
            <p:cNvSpPr>
              <a:spLocks noChangeShapeType="1"/>
            </p:cNvSpPr>
            <p:nvPr/>
          </p:nvSpPr>
          <p:spPr bwMode="auto">
            <a:xfrm>
              <a:off x="2196" y="978"/>
              <a:ext cx="0" cy="68"/>
            </a:xfrm>
            <a:prstGeom prst="line">
              <a:avLst/>
            </a:prstGeom>
            <a:noFill/>
            <a:ln w="12700">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0" name="Line 120"/>
            <p:cNvSpPr>
              <a:spLocks noChangeShapeType="1"/>
            </p:cNvSpPr>
            <p:nvPr/>
          </p:nvSpPr>
          <p:spPr bwMode="auto">
            <a:xfrm flipH="1">
              <a:off x="2904" y="1283"/>
              <a:ext cx="129" cy="1"/>
            </a:xfrm>
            <a:prstGeom prst="line">
              <a:avLst/>
            </a:prstGeom>
            <a:noFill/>
            <a:ln w="9525">
              <a:solidFill>
                <a:srgbClr val="0909F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1" name="Line 121"/>
            <p:cNvSpPr>
              <a:spLocks noChangeShapeType="1"/>
            </p:cNvSpPr>
            <p:nvPr/>
          </p:nvSpPr>
          <p:spPr bwMode="auto">
            <a:xfrm flipH="1">
              <a:off x="1662" y="2027"/>
              <a:ext cx="302" cy="0"/>
            </a:xfrm>
            <a:prstGeom prst="line">
              <a:avLst/>
            </a:prstGeom>
            <a:noFill/>
            <a:ln w="9525">
              <a:solidFill>
                <a:schemeClr val="accent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2" name="Line 122"/>
            <p:cNvSpPr>
              <a:spLocks noChangeShapeType="1"/>
            </p:cNvSpPr>
            <p:nvPr/>
          </p:nvSpPr>
          <p:spPr bwMode="auto">
            <a:xfrm flipH="1">
              <a:off x="1565" y="2589"/>
              <a:ext cx="201" cy="0"/>
            </a:xfrm>
            <a:prstGeom prst="line">
              <a:avLst/>
            </a:prstGeom>
            <a:noFill/>
            <a:ln w="9525">
              <a:solidFill>
                <a:schemeClr val="accent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3" name="Line 123"/>
            <p:cNvSpPr>
              <a:spLocks noChangeShapeType="1"/>
            </p:cNvSpPr>
            <p:nvPr/>
          </p:nvSpPr>
          <p:spPr bwMode="auto">
            <a:xfrm>
              <a:off x="2388" y="3340"/>
              <a:ext cx="740" cy="0"/>
            </a:xfrm>
            <a:prstGeom prst="line">
              <a:avLst/>
            </a:prstGeom>
            <a:noFill/>
            <a:ln w="9525">
              <a:solidFill>
                <a:schemeClr val="accent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4" name="Line 124"/>
            <p:cNvSpPr>
              <a:spLocks noChangeShapeType="1"/>
            </p:cNvSpPr>
            <p:nvPr/>
          </p:nvSpPr>
          <p:spPr bwMode="auto">
            <a:xfrm flipV="1">
              <a:off x="2324" y="3312"/>
              <a:ext cx="71" cy="3"/>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5" name="Line 125"/>
            <p:cNvSpPr>
              <a:spLocks noChangeShapeType="1"/>
            </p:cNvSpPr>
            <p:nvPr/>
          </p:nvSpPr>
          <p:spPr bwMode="auto">
            <a:xfrm>
              <a:off x="2324" y="3008"/>
              <a:ext cx="73" cy="0"/>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6" name="Line 126"/>
            <p:cNvSpPr>
              <a:spLocks noChangeShapeType="1"/>
            </p:cNvSpPr>
            <p:nvPr/>
          </p:nvSpPr>
          <p:spPr bwMode="auto">
            <a:xfrm>
              <a:off x="2324" y="2555"/>
              <a:ext cx="71" cy="0"/>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sp>
          <p:nvSpPr>
            <p:cNvPr id="327807" name="Line 127"/>
            <p:cNvSpPr>
              <a:spLocks noChangeShapeType="1"/>
            </p:cNvSpPr>
            <p:nvPr/>
          </p:nvSpPr>
          <p:spPr bwMode="auto">
            <a:xfrm>
              <a:off x="3128" y="2555"/>
              <a:ext cx="0" cy="785"/>
            </a:xfrm>
            <a:prstGeom prst="line">
              <a:avLst/>
            </a:prstGeom>
            <a:noFill/>
            <a:ln w="9525">
              <a:solidFill>
                <a:schemeClr val="accent2"/>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endParaRPr lang="el-GR" sz="2400" b="1">
                <a:solidFill>
                  <a:srgbClr val="FFFFFF"/>
                </a:solidFill>
                <a:latin typeface="Arial" charset="0"/>
              </a:endParaRPr>
            </a:p>
          </p:txBody>
        </p:sp>
      </p:grpSp>
    </p:spTree>
    <p:extLst>
      <p:ext uri="{BB962C8B-B14F-4D97-AF65-F5344CB8AC3E}">
        <p14:creationId xmlns:p14="http://schemas.microsoft.com/office/powerpoint/2010/main" val="250486317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762000" y="762000"/>
            <a:ext cx="7696200" cy="838200"/>
          </a:xfrm>
        </p:spPr>
        <p:txBody>
          <a:bodyPr/>
          <a:lstStyle/>
          <a:p>
            <a:r>
              <a:rPr lang="en-US" sz="2800" b="1">
                <a:solidFill>
                  <a:srgbClr val="F8DE6E"/>
                </a:solidFill>
                <a:latin typeface="Arial" charset="0"/>
              </a:rPr>
              <a:t>MANAGEMENT FRAMEWORK</a:t>
            </a:r>
            <a:endParaRPr lang="en-GB" sz="2800" b="1">
              <a:solidFill>
                <a:srgbClr val="F8DE6E"/>
              </a:solidFill>
              <a:latin typeface="Arial" charset="0"/>
            </a:endParaRPr>
          </a:p>
        </p:txBody>
      </p:sp>
      <p:sp>
        <p:nvSpPr>
          <p:cNvPr id="429059" name="Rectangle 3"/>
          <p:cNvSpPr>
            <a:spLocks noGrp="1" noChangeArrowheads="1"/>
          </p:cNvSpPr>
          <p:nvPr>
            <p:ph type="body" idx="1"/>
          </p:nvPr>
        </p:nvSpPr>
        <p:spPr>
          <a:xfrm>
            <a:off x="685800" y="1676400"/>
            <a:ext cx="8153400" cy="3810000"/>
          </a:xfrm>
        </p:spPr>
        <p:txBody>
          <a:bodyPr/>
          <a:lstStyle/>
          <a:p>
            <a:pPr indent="31750">
              <a:buFont typeface="Wingdings" pitchFamily="2" charset="2"/>
              <a:buNone/>
            </a:pPr>
            <a:endParaRPr lang="el-GR" sz="2400">
              <a:latin typeface="Arial" charset="0"/>
            </a:endParaRPr>
          </a:p>
          <a:p>
            <a:pPr indent="31750">
              <a:buFont typeface="Wingdings" pitchFamily="2" charset="2"/>
              <a:buChar char="Ø"/>
            </a:pPr>
            <a:r>
              <a:rPr lang="en-US" sz="2400" b="1">
                <a:latin typeface="Arial" charset="0"/>
              </a:rPr>
              <a:t>Regulation for the award and execution of works and designs </a:t>
            </a:r>
            <a:r>
              <a:rPr lang="el-GR" sz="2400" b="1">
                <a:latin typeface="Arial" charset="0"/>
              </a:rPr>
              <a:t>(</a:t>
            </a:r>
            <a:r>
              <a:rPr lang="en-US" sz="2400" b="1">
                <a:latin typeface="Arial" charset="0"/>
              </a:rPr>
              <a:t>Directive</a:t>
            </a:r>
            <a:r>
              <a:rPr lang="el-GR" sz="2400" b="1">
                <a:latin typeface="Arial" charset="0"/>
              </a:rPr>
              <a:t> 92/50,93/37, </a:t>
            </a:r>
            <a:r>
              <a:rPr lang="en-US" sz="2400" b="1">
                <a:latin typeface="Arial" charset="0"/>
              </a:rPr>
              <a:t>L</a:t>
            </a:r>
            <a:r>
              <a:rPr lang="el-GR" sz="2400" b="1">
                <a:latin typeface="Arial" charset="0"/>
              </a:rPr>
              <a:t>.1418/84,716/77)</a:t>
            </a:r>
            <a:endParaRPr lang="en-US" sz="2400" b="1">
              <a:latin typeface="Arial" charset="0"/>
            </a:endParaRPr>
          </a:p>
          <a:p>
            <a:pPr indent="31750">
              <a:buFont typeface="Wingdings" pitchFamily="2" charset="2"/>
              <a:buChar char="Ø"/>
            </a:pPr>
            <a:endParaRPr lang="en-US" sz="2400" b="1">
              <a:latin typeface="Arial" charset="0"/>
            </a:endParaRPr>
          </a:p>
          <a:p>
            <a:pPr indent="31750">
              <a:buFont typeface="Wingdings" pitchFamily="2" charset="2"/>
              <a:buChar char="Ø"/>
            </a:pPr>
            <a:r>
              <a:rPr lang="en-US" sz="2400" b="1">
                <a:latin typeface="Arial" charset="0"/>
              </a:rPr>
              <a:t>Purchasing Regulation </a:t>
            </a:r>
            <a:r>
              <a:rPr lang="el-GR" sz="2400" b="1">
                <a:latin typeface="Arial" charset="0"/>
              </a:rPr>
              <a:t>(</a:t>
            </a:r>
            <a:r>
              <a:rPr lang="en-US" sz="2400" b="1">
                <a:latin typeface="Arial" charset="0"/>
              </a:rPr>
              <a:t>Directive</a:t>
            </a:r>
            <a:r>
              <a:rPr lang="el-GR" sz="2400" b="1">
                <a:latin typeface="Arial" charset="0"/>
              </a:rPr>
              <a:t> 93/36)</a:t>
            </a:r>
          </a:p>
          <a:p>
            <a:pPr indent="31750">
              <a:buFont typeface="Wingdings" pitchFamily="2" charset="2"/>
              <a:buNone/>
            </a:pPr>
            <a:endParaRPr lang="el-GR" sz="2400">
              <a:latin typeface="Arial" charset="0"/>
            </a:endParaRPr>
          </a:p>
          <a:p>
            <a:pPr indent="31750">
              <a:buFont typeface="Wingdings" pitchFamily="2" charset="2"/>
              <a:buChar char="Ø"/>
            </a:pPr>
            <a:r>
              <a:rPr lang="en-US" sz="2400" b="1">
                <a:latin typeface="Arial" charset="0"/>
              </a:rPr>
              <a:t>Quality management system</a:t>
            </a:r>
          </a:p>
          <a:p>
            <a:pPr indent="31750">
              <a:buFont typeface="Wingdings" pitchFamily="2" charset="2"/>
              <a:buNone/>
            </a:pPr>
            <a:r>
              <a:rPr lang="en-GB" sz="1800" b="1">
                <a:latin typeface="Arial" charset="0"/>
              </a:rPr>
              <a:t>    (EN ISO 9001 : 2000)</a:t>
            </a:r>
          </a:p>
        </p:txBody>
      </p:sp>
    </p:spTree>
    <p:extLst>
      <p:ext uri="{BB962C8B-B14F-4D97-AF65-F5344CB8AC3E}">
        <p14:creationId xmlns:p14="http://schemas.microsoft.com/office/powerpoint/2010/main" val="314806875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82" name="Rectangle 1026"/>
          <p:cNvSpPr>
            <a:spLocks noChangeArrowheads="1"/>
          </p:cNvSpPr>
          <p:nvPr/>
        </p:nvSpPr>
        <p:spPr bwMode="auto">
          <a:xfrm>
            <a:off x="3433763" y="3119438"/>
            <a:ext cx="670877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l-GR" sz="2400" b="1">
              <a:solidFill>
                <a:srgbClr val="FFFFFF"/>
              </a:solidFill>
              <a:latin typeface="Arial" charset="0"/>
            </a:endParaRPr>
          </a:p>
        </p:txBody>
      </p:sp>
      <p:pic>
        <p:nvPicPr>
          <p:cNvPr id="431221" name="Picture 21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8583613" cy="5772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33800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1981200" y="609600"/>
            <a:ext cx="5437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8DE6E"/>
                </a:solidFill>
                <a:latin typeface="Arial" charset="0"/>
              </a:rPr>
              <a:t>IMPLEMENTATION OF WORKS</a:t>
            </a:r>
            <a:endParaRPr lang="en-GB" sz="2800" b="1">
              <a:solidFill>
                <a:srgbClr val="F8DE6E"/>
              </a:solidFill>
              <a:latin typeface="Arial" charset="0"/>
            </a:endParaRPr>
          </a:p>
        </p:txBody>
      </p:sp>
      <p:sp>
        <p:nvSpPr>
          <p:cNvPr id="432131" name="Text Box 3"/>
          <p:cNvSpPr txBox="1">
            <a:spLocks noChangeArrowheads="1"/>
          </p:cNvSpPr>
          <p:nvPr/>
        </p:nvSpPr>
        <p:spPr bwMode="auto">
          <a:xfrm>
            <a:off x="457200" y="2057400"/>
            <a:ext cx="7366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b="1">
                <a:solidFill>
                  <a:srgbClr val="FFFFFF"/>
                </a:solidFill>
                <a:latin typeface="Arial" charset="0"/>
              </a:rPr>
              <a:t>Design </a:t>
            </a:r>
            <a:endParaRPr lang="el-GR" sz="1600" b="1">
              <a:solidFill>
                <a:srgbClr val="FFFFFF"/>
              </a:solidFill>
              <a:latin typeface="Arial" charset="0"/>
            </a:endParaRPr>
          </a:p>
        </p:txBody>
      </p:sp>
      <p:sp>
        <p:nvSpPr>
          <p:cNvPr id="432132" name="Text Box 4"/>
          <p:cNvSpPr txBox="1">
            <a:spLocks noChangeArrowheads="1"/>
          </p:cNvSpPr>
          <p:nvPr/>
        </p:nvSpPr>
        <p:spPr bwMode="auto">
          <a:xfrm>
            <a:off x="80963" y="2620963"/>
            <a:ext cx="6773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eaLnBrk="0" fontAlgn="base" hangingPunct="0">
              <a:spcBef>
                <a:spcPct val="50000"/>
              </a:spcBef>
              <a:spcAft>
                <a:spcPct val="0"/>
              </a:spcAft>
              <a:buFont typeface="Wingdings" pitchFamily="2" charset="2"/>
              <a:buBlip>
                <a:blip r:embed="rId3"/>
              </a:buBlip>
            </a:pPr>
            <a:r>
              <a:rPr lang="en-US" sz="1600" b="1">
                <a:solidFill>
                  <a:srgbClr val="FFFFFF"/>
                </a:solidFill>
                <a:latin typeface="Arial" charset="0"/>
              </a:rPr>
              <a:t> Guidelines for Conducting Road Work Designs (OSMEO)</a:t>
            </a:r>
            <a:endParaRPr lang="en-GB" sz="1600" b="1">
              <a:solidFill>
                <a:srgbClr val="FFFFFF"/>
              </a:solidFill>
              <a:latin typeface="Bookman Old Style" pitchFamily="18" charset="0"/>
            </a:endParaRPr>
          </a:p>
        </p:txBody>
      </p:sp>
      <p:sp>
        <p:nvSpPr>
          <p:cNvPr id="432133" name="Text Box 5"/>
          <p:cNvSpPr txBox="1">
            <a:spLocks noChangeArrowheads="1"/>
          </p:cNvSpPr>
          <p:nvPr/>
        </p:nvSpPr>
        <p:spPr bwMode="auto">
          <a:xfrm>
            <a:off x="1004888" y="3071813"/>
            <a:ext cx="5022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 typeface="Wingdings" pitchFamily="2" charset="2"/>
              <a:buBlip>
                <a:blip r:embed="rId3"/>
              </a:buBlip>
            </a:pPr>
            <a:r>
              <a:rPr lang="en-US" sz="1600" b="1">
                <a:solidFill>
                  <a:srgbClr val="FFFFFF"/>
                </a:solidFill>
                <a:latin typeface="Arial" charset="0"/>
              </a:rPr>
              <a:t> Landscape Restoration Guidelines </a:t>
            </a:r>
            <a:r>
              <a:rPr lang="el-GR" sz="1600" b="1">
                <a:solidFill>
                  <a:srgbClr val="FFFFFF"/>
                </a:solidFill>
                <a:latin typeface="Arial" charset="0"/>
              </a:rPr>
              <a:t>(</a:t>
            </a:r>
            <a:r>
              <a:rPr lang="en-US" sz="1600" b="1">
                <a:solidFill>
                  <a:srgbClr val="FFFFFF"/>
                </a:solidFill>
                <a:latin typeface="Arial" charset="0"/>
              </a:rPr>
              <a:t>OSAT</a:t>
            </a:r>
            <a:r>
              <a:rPr lang="el-GR" sz="1600" b="1">
                <a:solidFill>
                  <a:srgbClr val="FFFFFF"/>
                </a:solidFill>
                <a:latin typeface="Arial" charset="0"/>
              </a:rPr>
              <a:t>)</a:t>
            </a:r>
            <a:endParaRPr lang="en-GB" sz="1600" b="1">
              <a:solidFill>
                <a:srgbClr val="FFFFFF"/>
              </a:solidFill>
              <a:latin typeface="Arial" charset="0"/>
            </a:endParaRPr>
          </a:p>
        </p:txBody>
      </p:sp>
      <p:sp>
        <p:nvSpPr>
          <p:cNvPr id="432134" name="Text Box 6"/>
          <p:cNvSpPr txBox="1">
            <a:spLocks noChangeArrowheads="1"/>
          </p:cNvSpPr>
          <p:nvPr/>
        </p:nvSpPr>
        <p:spPr bwMode="auto">
          <a:xfrm>
            <a:off x="88900" y="3594100"/>
            <a:ext cx="45069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fontAlgn="base" hangingPunct="0">
              <a:lnSpc>
                <a:spcPct val="50000"/>
              </a:lnSpc>
              <a:spcBef>
                <a:spcPct val="50000"/>
              </a:spcBef>
              <a:spcAft>
                <a:spcPct val="0"/>
              </a:spcAft>
              <a:buFont typeface="Wingdings" pitchFamily="2" charset="2"/>
              <a:buBlip>
                <a:blip r:embed="rId3"/>
              </a:buBlip>
            </a:pPr>
            <a:r>
              <a:rPr lang="en-US" sz="1600" b="1">
                <a:solidFill>
                  <a:srgbClr val="FFFFFF"/>
                </a:solidFill>
                <a:latin typeface="Arial" charset="0"/>
              </a:rPr>
              <a:t> Use of Checkers</a:t>
            </a:r>
            <a:endParaRPr lang="en-GB" sz="1600" b="1">
              <a:solidFill>
                <a:srgbClr val="FFFFFF"/>
              </a:solidFill>
              <a:latin typeface="Bookman Old Style" pitchFamily="18" charset="0"/>
            </a:endParaRPr>
          </a:p>
        </p:txBody>
      </p:sp>
      <p:sp>
        <p:nvSpPr>
          <p:cNvPr id="432135" name="Text Box 7"/>
          <p:cNvSpPr txBox="1">
            <a:spLocks noChangeArrowheads="1"/>
          </p:cNvSpPr>
          <p:nvPr/>
        </p:nvSpPr>
        <p:spPr bwMode="auto">
          <a:xfrm>
            <a:off x="79375" y="3808413"/>
            <a:ext cx="399573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eaLnBrk="0" fontAlgn="base" hangingPunct="0">
              <a:lnSpc>
                <a:spcPct val="50000"/>
              </a:lnSpc>
              <a:spcBef>
                <a:spcPct val="50000"/>
              </a:spcBef>
              <a:spcAft>
                <a:spcPct val="0"/>
              </a:spcAft>
              <a:buFontTx/>
              <a:buBlip>
                <a:blip r:embed="rId3"/>
              </a:buBlip>
            </a:pPr>
            <a:endParaRPr lang="en-US" sz="1600" b="1">
              <a:solidFill>
                <a:srgbClr val="FFFFFF"/>
              </a:solidFill>
              <a:latin typeface="Arial" charset="0"/>
            </a:endParaRPr>
          </a:p>
          <a:p>
            <a:pPr lvl="2" eaLnBrk="0" fontAlgn="base" hangingPunct="0">
              <a:lnSpc>
                <a:spcPct val="50000"/>
              </a:lnSpc>
              <a:spcBef>
                <a:spcPct val="50000"/>
              </a:spcBef>
              <a:spcAft>
                <a:spcPct val="0"/>
              </a:spcAft>
              <a:buFont typeface="Wingdings" pitchFamily="2" charset="2"/>
              <a:buBlip>
                <a:blip r:embed="rId3"/>
              </a:buBlip>
            </a:pPr>
            <a:r>
              <a:rPr lang="en-US" sz="1600" b="1">
                <a:solidFill>
                  <a:srgbClr val="FFFFFF"/>
                </a:solidFill>
                <a:latin typeface="Arial" charset="0"/>
              </a:rPr>
              <a:t> Geotechnical Investigations</a:t>
            </a:r>
            <a:endParaRPr lang="en-GB" sz="1600" b="1">
              <a:solidFill>
                <a:srgbClr val="FFFFFF"/>
              </a:solidFill>
              <a:latin typeface="Bookman Old Style" pitchFamily="18" charset="0"/>
            </a:endParaRPr>
          </a:p>
        </p:txBody>
      </p:sp>
      <p:sp>
        <p:nvSpPr>
          <p:cNvPr id="432136" name="Text Box 8"/>
          <p:cNvSpPr txBox="1">
            <a:spLocks noChangeArrowheads="1"/>
          </p:cNvSpPr>
          <p:nvPr/>
        </p:nvSpPr>
        <p:spPr bwMode="auto">
          <a:xfrm>
            <a:off x="77788" y="4267200"/>
            <a:ext cx="391001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fontAlgn="base" hangingPunct="0">
              <a:lnSpc>
                <a:spcPct val="50000"/>
              </a:lnSpc>
              <a:spcBef>
                <a:spcPct val="50000"/>
              </a:spcBef>
              <a:spcAft>
                <a:spcPct val="0"/>
              </a:spcAft>
              <a:buFont typeface="Wingdings" pitchFamily="2" charset="2"/>
              <a:buBlip>
                <a:blip r:embed="rId3"/>
              </a:buBlip>
            </a:pPr>
            <a:endParaRPr lang="en-US" sz="1600" b="1">
              <a:solidFill>
                <a:srgbClr val="FFFFFF"/>
              </a:solidFill>
              <a:latin typeface="Arial" charset="0"/>
            </a:endParaRPr>
          </a:p>
          <a:p>
            <a:pPr lvl="2" eaLnBrk="0" fontAlgn="base" hangingPunct="0">
              <a:lnSpc>
                <a:spcPct val="50000"/>
              </a:lnSpc>
              <a:spcBef>
                <a:spcPct val="50000"/>
              </a:spcBef>
              <a:spcAft>
                <a:spcPct val="0"/>
              </a:spcAft>
              <a:buFont typeface="Wingdings" pitchFamily="2" charset="2"/>
              <a:buBlip>
                <a:blip r:embed="rId3"/>
              </a:buBlip>
            </a:pPr>
            <a:r>
              <a:rPr lang="en-US" sz="1600" b="1">
                <a:solidFill>
                  <a:srgbClr val="FFFFFF"/>
                </a:solidFill>
                <a:latin typeface="Arial" charset="0"/>
              </a:rPr>
              <a:t> Use of Experts</a:t>
            </a:r>
            <a:endParaRPr lang="en-GB" sz="1600" b="1">
              <a:solidFill>
                <a:srgbClr val="FFFFFF"/>
              </a:solidFill>
              <a:latin typeface="Bookman Old Style" pitchFamily="18" charset="0"/>
            </a:endParaRPr>
          </a:p>
        </p:txBody>
      </p:sp>
      <p:sp>
        <p:nvSpPr>
          <p:cNvPr id="432137" name="Text Box 9"/>
          <p:cNvSpPr txBox="1">
            <a:spLocks noChangeArrowheads="1"/>
          </p:cNvSpPr>
          <p:nvPr/>
        </p:nvSpPr>
        <p:spPr bwMode="auto">
          <a:xfrm>
            <a:off x="76200" y="4772025"/>
            <a:ext cx="40195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fontAlgn="base" hangingPunct="0">
              <a:lnSpc>
                <a:spcPct val="50000"/>
              </a:lnSpc>
              <a:spcBef>
                <a:spcPct val="50000"/>
              </a:spcBef>
              <a:spcAft>
                <a:spcPct val="0"/>
              </a:spcAft>
              <a:buFont typeface="Wingdings" pitchFamily="2" charset="2"/>
              <a:buNone/>
            </a:pPr>
            <a:endParaRPr lang="en-US" sz="1600" b="1">
              <a:solidFill>
                <a:srgbClr val="FFFFFF"/>
              </a:solidFill>
              <a:latin typeface="Arial" charset="0"/>
            </a:endParaRPr>
          </a:p>
          <a:p>
            <a:pPr lvl="2" eaLnBrk="0" fontAlgn="base" hangingPunct="0">
              <a:lnSpc>
                <a:spcPct val="50000"/>
              </a:lnSpc>
              <a:spcBef>
                <a:spcPct val="50000"/>
              </a:spcBef>
              <a:spcAft>
                <a:spcPct val="0"/>
              </a:spcAft>
              <a:buFont typeface="Wingdings" pitchFamily="2" charset="2"/>
              <a:buBlip>
                <a:blip r:embed="rId3"/>
              </a:buBlip>
            </a:pPr>
            <a:r>
              <a:rPr lang="en-US" sz="1600" b="1">
                <a:solidFill>
                  <a:srgbClr val="FFFFFF"/>
                </a:solidFill>
                <a:latin typeface="Arial" charset="0"/>
              </a:rPr>
              <a:t> External Design Managers</a:t>
            </a:r>
            <a:endParaRPr lang="en-GB" sz="1600" b="1">
              <a:solidFill>
                <a:srgbClr val="FFFFFF"/>
              </a:solidFill>
              <a:latin typeface="Bookman Old Style" pitchFamily="18" charset="0"/>
            </a:endParaRPr>
          </a:p>
        </p:txBody>
      </p:sp>
      <p:sp>
        <p:nvSpPr>
          <p:cNvPr id="432138" name="Text Box 10"/>
          <p:cNvSpPr txBox="1">
            <a:spLocks noChangeArrowheads="1"/>
          </p:cNvSpPr>
          <p:nvPr/>
        </p:nvSpPr>
        <p:spPr bwMode="auto">
          <a:xfrm>
            <a:off x="457200" y="1400175"/>
            <a:ext cx="5611813"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sz="2400" b="1">
                <a:solidFill>
                  <a:srgbClr val="FFFFFF"/>
                </a:solidFill>
                <a:latin typeface="Arial" charset="0"/>
              </a:rPr>
              <a:t>Organisational initiatives-innovations</a:t>
            </a:r>
            <a:endParaRPr lang="en-GB" sz="2400" b="1">
              <a:solidFill>
                <a:srgbClr val="FFFFFF"/>
              </a:solidFill>
              <a:latin typeface="Arial" charset="0"/>
            </a:endParaRPr>
          </a:p>
        </p:txBody>
      </p:sp>
    </p:spTree>
    <p:extLst>
      <p:ext uri="{BB962C8B-B14F-4D97-AF65-F5344CB8AC3E}">
        <p14:creationId xmlns:p14="http://schemas.microsoft.com/office/powerpoint/2010/main" val="157091510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1981200" y="609600"/>
            <a:ext cx="5437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8DE6E"/>
                </a:solidFill>
                <a:latin typeface="Arial" charset="0"/>
              </a:rPr>
              <a:t>IMPLEMENTATION OF WORKS</a:t>
            </a:r>
            <a:endParaRPr lang="en-GB" sz="2800" b="1">
              <a:solidFill>
                <a:srgbClr val="F8DE6E"/>
              </a:solidFill>
              <a:latin typeface="Arial" charset="0"/>
            </a:endParaRPr>
          </a:p>
        </p:txBody>
      </p:sp>
      <p:sp>
        <p:nvSpPr>
          <p:cNvPr id="442371" name="Text Box 3"/>
          <p:cNvSpPr txBox="1">
            <a:spLocks noChangeArrowheads="1"/>
          </p:cNvSpPr>
          <p:nvPr/>
        </p:nvSpPr>
        <p:spPr bwMode="auto">
          <a:xfrm>
            <a:off x="457200" y="2057400"/>
            <a:ext cx="7366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b="1">
                <a:solidFill>
                  <a:srgbClr val="FFFFFF"/>
                </a:solidFill>
                <a:latin typeface="Arial" charset="0"/>
              </a:rPr>
              <a:t>Tender </a:t>
            </a:r>
            <a:endParaRPr lang="el-GR" sz="1600" b="1">
              <a:solidFill>
                <a:srgbClr val="FFFFFF"/>
              </a:solidFill>
              <a:latin typeface="Arial" charset="0"/>
            </a:endParaRPr>
          </a:p>
        </p:txBody>
      </p:sp>
      <p:sp>
        <p:nvSpPr>
          <p:cNvPr id="442372" name="Text Box 4"/>
          <p:cNvSpPr txBox="1">
            <a:spLocks noChangeArrowheads="1"/>
          </p:cNvSpPr>
          <p:nvPr/>
        </p:nvSpPr>
        <p:spPr bwMode="auto">
          <a:xfrm>
            <a:off x="533400" y="2667000"/>
            <a:ext cx="6650038"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90500">
              <a:defRPr sz="2400">
                <a:solidFill>
                  <a:schemeClr val="tx1"/>
                </a:solidFill>
                <a:latin typeface="Times New Roman" pitchFamily="18" charset="0"/>
              </a:defRPr>
            </a:lvl2pPr>
            <a:lvl3pPr marL="663575">
              <a:defRPr sz="2400">
                <a:solidFill>
                  <a:schemeClr val="tx1"/>
                </a:solidFill>
                <a:latin typeface="Times New Roman" pitchFamily="18" charset="0"/>
              </a:defRPr>
            </a:lvl3pPr>
            <a:lvl4pPr marL="2327275">
              <a:defRPr sz="2400">
                <a:solidFill>
                  <a:schemeClr val="tx1"/>
                </a:solidFill>
                <a:latin typeface="Times New Roman" pitchFamily="18" charset="0"/>
              </a:defRPr>
            </a:lvl4pPr>
            <a:lvl5pPr marL="2517775">
              <a:defRPr sz="2400">
                <a:solidFill>
                  <a:schemeClr val="tx1"/>
                </a:solidFill>
                <a:latin typeface="Times New Roman" pitchFamily="18" charset="0"/>
              </a:defRPr>
            </a:lvl5pPr>
            <a:lvl6pPr marL="2974975" fontAlgn="base">
              <a:spcBef>
                <a:spcPct val="0"/>
              </a:spcBef>
              <a:spcAft>
                <a:spcPct val="0"/>
              </a:spcAft>
              <a:defRPr sz="2400">
                <a:solidFill>
                  <a:schemeClr val="tx1"/>
                </a:solidFill>
                <a:latin typeface="Times New Roman" pitchFamily="18" charset="0"/>
              </a:defRPr>
            </a:lvl6pPr>
            <a:lvl7pPr marL="3432175" fontAlgn="base">
              <a:spcBef>
                <a:spcPct val="0"/>
              </a:spcBef>
              <a:spcAft>
                <a:spcPct val="0"/>
              </a:spcAft>
              <a:defRPr sz="2400">
                <a:solidFill>
                  <a:schemeClr val="tx1"/>
                </a:solidFill>
                <a:latin typeface="Times New Roman" pitchFamily="18" charset="0"/>
              </a:defRPr>
            </a:lvl7pPr>
            <a:lvl8pPr marL="3889375" fontAlgn="base">
              <a:spcBef>
                <a:spcPct val="0"/>
              </a:spcBef>
              <a:spcAft>
                <a:spcPct val="0"/>
              </a:spcAft>
              <a:defRPr sz="2400">
                <a:solidFill>
                  <a:schemeClr val="tx1"/>
                </a:solidFill>
                <a:latin typeface="Times New Roman" pitchFamily="18" charset="0"/>
              </a:defRPr>
            </a:lvl8pPr>
            <a:lvl9pPr marL="4346575" fontAlgn="base">
              <a:spcBef>
                <a:spcPct val="0"/>
              </a:spcBef>
              <a:spcAft>
                <a:spcPct val="0"/>
              </a:spcAft>
              <a:defRPr sz="2400">
                <a:solidFill>
                  <a:schemeClr val="tx1"/>
                </a:solidFill>
                <a:latin typeface="Times New Roman" pitchFamily="18" charset="0"/>
              </a:defRPr>
            </a:lvl9pPr>
          </a:lstStyle>
          <a:p>
            <a:pPr lvl="2" eaLnBrk="0" fontAlgn="base" hangingPunct="0">
              <a:spcBef>
                <a:spcPct val="50000"/>
              </a:spcBef>
              <a:spcAft>
                <a:spcPct val="0"/>
              </a:spcAft>
              <a:buFont typeface="Wingdings" pitchFamily="2" charset="2"/>
              <a:buBlip>
                <a:blip r:embed="rId3"/>
              </a:buBlip>
            </a:pPr>
            <a:r>
              <a:rPr lang="en-US" sz="1600" b="1">
                <a:solidFill>
                  <a:srgbClr val="FFFFFF"/>
                </a:solidFill>
                <a:latin typeface="Arial" charset="0"/>
              </a:rPr>
              <a:t>  Descriptive price list for 900 highway items by applying a uniform pricing policy for all contracts )</a:t>
            </a:r>
          </a:p>
          <a:p>
            <a:pPr lvl="2" eaLnBrk="0" fontAlgn="base" hangingPunct="0">
              <a:spcBef>
                <a:spcPct val="50000"/>
              </a:spcBef>
              <a:spcAft>
                <a:spcPct val="0"/>
              </a:spcAft>
              <a:buFont typeface="Wingdings" pitchFamily="2" charset="2"/>
              <a:buBlip>
                <a:blip r:embed="rId3"/>
              </a:buBlip>
            </a:pPr>
            <a:endParaRPr lang="en-US" sz="1600" b="1">
              <a:solidFill>
                <a:srgbClr val="FFFFFF"/>
              </a:solidFill>
              <a:latin typeface="Arial" charset="0"/>
            </a:endParaRPr>
          </a:p>
          <a:p>
            <a:pPr lvl="2" eaLnBrk="0" fontAlgn="base" hangingPunct="0">
              <a:spcBef>
                <a:spcPct val="50000"/>
              </a:spcBef>
              <a:spcAft>
                <a:spcPct val="0"/>
              </a:spcAft>
              <a:buFont typeface="Wingdings" pitchFamily="2" charset="2"/>
              <a:buBlip>
                <a:blip r:embed="rId3"/>
              </a:buBlip>
            </a:pPr>
            <a:r>
              <a:rPr lang="en-US" sz="1600" b="1">
                <a:solidFill>
                  <a:srgbClr val="FFFFFF"/>
                </a:solidFill>
                <a:latin typeface="Arial" charset="0"/>
              </a:rPr>
              <a:t>  Standardization of tender documents and specifications</a:t>
            </a:r>
          </a:p>
          <a:p>
            <a:pPr lvl="2" eaLnBrk="0" fontAlgn="base" hangingPunct="0">
              <a:spcBef>
                <a:spcPct val="50000"/>
              </a:spcBef>
              <a:spcAft>
                <a:spcPct val="0"/>
              </a:spcAft>
              <a:buFont typeface="Wingdings" pitchFamily="2" charset="2"/>
              <a:buNone/>
            </a:pPr>
            <a:endParaRPr lang="en-GB" sz="1600" b="1">
              <a:solidFill>
                <a:srgbClr val="FFFFFF"/>
              </a:solidFill>
              <a:latin typeface="Bookman Old Style" pitchFamily="18" charset="0"/>
            </a:endParaRPr>
          </a:p>
        </p:txBody>
      </p:sp>
      <p:sp>
        <p:nvSpPr>
          <p:cNvPr id="442378" name="Text Box 10"/>
          <p:cNvSpPr txBox="1">
            <a:spLocks noChangeArrowheads="1"/>
          </p:cNvSpPr>
          <p:nvPr/>
        </p:nvSpPr>
        <p:spPr bwMode="auto">
          <a:xfrm>
            <a:off x="457200" y="1400175"/>
            <a:ext cx="5611813"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fontAlgn="base">
              <a:spcBef>
                <a:spcPct val="0"/>
              </a:spcBef>
              <a:spcAft>
                <a:spcPct val="0"/>
              </a:spcAft>
            </a:pPr>
            <a:r>
              <a:rPr lang="en-US" sz="2400" b="1">
                <a:solidFill>
                  <a:srgbClr val="FFFFFF"/>
                </a:solidFill>
                <a:latin typeface="Arial" charset="0"/>
              </a:rPr>
              <a:t>Organisational initiatives-innovations</a:t>
            </a:r>
            <a:endParaRPr lang="en-GB" sz="2400" b="1">
              <a:solidFill>
                <a:srgbClr val="FFFFFF"/>
              </a:solidFill>
              <a:latin typeface="Arial" charset="0"/>
            </a:endParaRPr>
          </a:p>
        </p:txBody>
      </p:sp>
    </p:spTree>
    <p:extLst>
      <p:ext uri="{BB962C8B-B14F-4D97-AF65-F5344CB8AC3E}">
        <p14:creationId xmlns:p14="http://schemas.microsoft.com/office/powerpoint/2010/main" val="173967413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4178" name="Text Box 2"/>
          <p:cNvSpPr txBox="1">
            <a:spLocks noChangeArrowheads="1"/>
          </p:cNvSpPr>
          <p:nvPr/>
        </p:nvSpPr>
        <p:spPr bwMode="auto">
          <a:xfrm>
            <a:off x="762000" y="1828800"/>
            <a:ext cx="7886700" cy="292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Clr>
                <a:srgbClr val="F8DE6E"/>
              </a:buClr>
              <a:buFontTx/>
              <a:buChar char="•"/>
            </a:pPr>
            <a:r>
              <a:rPr lang="en-US" b="1">
                <a:solidFill>
                  <a:srgbClr val="FFFFFF"/>
                </a:solidFill>
                <a:latin typeface="Arial" charset="0"/>
              </a:rPr>
              <a:t>Quality Assurance System</a:t>
            </a:r>
          </a:p>
          <a:p>
            <a:pPr algn="ctr" fontAlgn="base">
              <a:spcBef>
                <a:spcPct val="50000"/>
              </a:spcBef>
              <a:spcAft>
                <a:spcPct val="0"/>
              </a:spcAft>
              <a:buClr>
                <a:srgbClr val="F8DE6E"/>
              </a:buClr>
              <a:buFont typeface="Wingdings" pitchFamily="2" charset="2"/>
              <a:buChar char="§"/>
            </a:pPr>
            <a:r>
              <a:rPr lang="en-US" sz="2000" b="1">
                <a:solidFill>
                  <a:srgbClr val="FFFFFF"/>
                </a:solidFill>
                <a:latin typeface="Arial" charset="0"/>
              </a:rPr>
              <a:t>Monitoring project construction quality</a:t>
            </a:r>
            <a:endParaRPr lang="en-US" b="1">
              <a:solidFill>
                <a:srgbClr val="FFFFFF"/>
              </a:solidFill>
              <a:latin typeface="Arial" charset="0"/>
            </a:endParaRPr>
          </a:p>
          <a:p>
            <a:pPr eaLnBrk="0" fontAlgn="base" hangingPunct="0">
              <a:spcBef>
                <a:spcPct val="50000"/>
              </a:spcBef>
              <a:spcAft>
                <a:spcPct val="0"/>
              </a:spcAft>
              <a:buClr>
                <a:srgbClr val="F8DE6E"/>
              </a:buClr>
              <a:buFontTx/>
              <a:buChar char="•"/>
            </a:pPr>
            <a:r>
              <a:rPr lang="en-US" b="1">
                <a:solidFill>
                  <a:srgbClr val="FFFFFF"/>
                </a:solidFill>
                <a:latin typeface="Arial" charset="0"/>
              </a:rPr>
              <a:t>Health and Safety at work</a:t>
            </a:r>
          </a:p>
          <a:p>
            <a:pPr eaLnBrk="0" fontAlgn="base" hangingPunct="0">
              <a:spcBef>
                <a:spcPct val="50000"/>
              </a:spcBef>
              <a:spcAft>
                <a:spcPct val="0"/>
              </a:spcAft>
              <a:buClr>
                <a:srgbClr val="F8DE6E"/>
              </a:buClr>
              <a:buFontTx/>
              <a:buChar char="•"/>
            </a:pPr>
            <a:r>
              <a:rPr lang="en-US" b="1">
                <a:solidFill>
                  <a:srgbClr val="FFFFFF"/>
                </a:solidFill>
                <a:latin typeface="Arial" charset="0"/>
              </a:rPr>
              <a:t>Insurance of Designs and Construction</a:t>
            </a:r>
          </a:p>
          <a:p>
            <a:pPr eaLnBrk="0" fontAlgn="base" hangingPunct="0">
              <a:spcBef>
                <a:spcPct val="50000"/>
              </a:spcBef>
              <a:spcAft>
                <a:spcPct val="0"/>
              </a:spcAft>
              <a:buClr>
                <a:srgbClr val="F8DE6E"/>
              </a:buClr>
              <a:buFontTx/>
              <a:buChar char="•"/>
            </a:pPr>
            <a:r>
              <a:rPr lang="en-US" b="1">
                <a:solidFill>
                  <a:srgbClr val="FFFFFF"/>
                </a:solidFill>
                <a:latin typeface="Arial" charset="0"/>
              </a:rPr>
              <a:t>Inviting Experts on Design and Construction Problems</a:t>
            </a:r>
            <a:endParaRPr lang="el-GR" b="1">
              <a:solidFill>
                <a:srgbClr val="FFFFFF"/>
              </a:solidFill>
              <a:latin typeface="Arial" charset="0"/>
            </a:endParaRPr>
          </a:p>
        </p:txBody>
      </p:sp>
      <p:sp>
        <p:nvSpPr>
          <p:cNvPr id="434179" name="Text Box 3"/>
          <p:cNvSpPr txBox="1">
            <a:spLocks noChangeArrowheads="1"/>
          </p:cNvSpPr>
          <p:nvPr/>
        </p:nvSpPr>
        <p:spPr bwMode="auto">
          <a:xfrm>
            <a:off x="1905000" y="533400"/>
            <a:ext cx="5437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8DE6E"/>
                </a:solidFill>
                <a:latin typeface="Arial" charset="0"/>
              </a:rPr>
              <a:t>IMPLEMENTATION OF WORKS</a:t>
            </a:r>
            <a:endParaRPr lang="en-GB" sz="2800" b="1">
              <a:solidFill>
                <a:srgbClr val="F8DE6E"/>
              </a:solidFill>
              <a:latin typeface="Arial" charset="0"/>
            </a:endParaRPr>
          </a:p>
        </p:txBody>
      </p:sp>
    </p:spTree>
    <p:extLst>
      <p:ext uri="{BB962C8B-B14F-4D97-AF65-F5344CB8AC3E}">
        <p14:creationId xmlns:p14="http://schemas.microsoft.com/office/powerpoint/2010/main" val="115139635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2743200" y="609600"/>
            <a:ext cx="3795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8DE6E"/>
                </a:solidFill>
                <a:latin typeface="Arial" charset="0"/>
              </a:rPr>
              <a:t>SUPPORT SERVICES</a:t>
            </a:r>
            <a:endParaRPr lang="en-GB" sz="2800" b="1">
              <a:solidFill>
                <a:srgbClr val="F8DE6E"/>
              </a:solidFill>
              <a:latin typeface="Arial" charset="0"/>
            </a:endParaRPr>
          </a:p>
        </p:txBody>
      </p:sp>
      <p:sp>
        <p:nvSpPr>
          <p:cNvPr id="436227" name="Text Box 3"/>
          <p:cNvSpPr txBox="1">
            <a:spLocks noChangeArrowheads="1"/>
          </p:cNvSpPr>
          <p:nvPr/>
        </p:nvSpPr>
        <p:spPr bwMode="auto">
          <a:xfrm>
            <a:off x="0" y="2085975"/>
            <a:ext cx="88392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eaLnBrk="0" fontAlgn="base" hangingPunct="0">
              <a:lnSpc>
                <a:spcPct val="60000"/>
              </a:lnSpc>
              <a:spcBef>
                <a:spcPct val="50000"/>
              </a:spcBef>
              <a:spcAft>
                <a:spcPct val="0"/>
              </a:spcAft>
              <a:buFontTx/>
              <a:buChar char="•"/>
            </a:pPr>
            <a:endParaRPr lang="en-US" sz="1600" b="1">
              <a:solidFill>
                <a:srgbClr val="FFFFFF"/>
              </a:solidFill>
              <a:latin typeface="Arial" charset="0"/>
            </a:endParaRPr>
          </a:p>
          <a:p>
            <a:pPr lvl="2" eaLnBrk="0" fontAlgn="base" hangingPunct="0">
              <a:lnSpc>
                <a:spcPct val="60000"/>
              </a:lnSpc>
              <a:spcBef>
                <a:spcPct val="50000"/>
              </a:spcBef>
              <a:spcAft>
                <a:spcPct val="0"/>
              </a:spcAft>
              <a:buClr>
                <a:srgbClr val="F8DE6E"/>
              </a:buClr>
              <a:buFont typeface="Wingdings" pitchFamily="2" charset="2"/>
              <a:buChar char="§"/>
            </a:pPr>
            <a:r>
              <a:rPr lang="en-US" sz="2000" b="1">
                <a:solidFill>
                  <a:srgbClr val="FFFFFF"/>
                </a:solidFill>
                <a:latin typeface="Arial" charset="0"/>
              </a:rPr>
              <a:t> Project Control</a:t>
            </a:r>
          </a:p>
          <a:p>
            <a:pPr lvl="4" eaLnBrk="0" fontAlgn="base" hangingPunct="0">
              <a:lnSpc>
                <a:spcPct val="60000"/>
              </a:lnSpc>
              <a:spcBef>
                <a:spcPct val="50000"/>
              </a:spcBef>
              <a:spcAft>
                <a:spcPct val="0"/>
              </a:spcAft>
              <a:buClr>
                <a:srgbClr val="F8DE6E"/>
              </a:buClr>
              <a:buFont typeface="Wingdings" pitchFamily="2" charset="2"/>
              <a:buChar char="§"/>
            </a:pPr>
            <a:r>
              <a:rPr lang="en-US" sz="2000" b="1">
                <a:solidFill>
                  <a:srgbClr val="FFFFFF"/>
                </a:solidFill>
                <a:latin typeface="Arial" charset="0"/>
              </a:rPr>
              <a:t> Progress Monitoring Systems (cost &amp; time)</a:t>
            </a:r>
          </a:p>
          <a:p>
            <a:pPr lvl="4" eaLnBrk="0" fontAlgn="base" hangingPunct="0">
              <a:lnSpc>
                <a:spcPct val="60000"/>
              </a:lnSpc>
              <a:spcBef>
                <a:spcPct val="50000"/>
              </a:spcBef>
              <a:spcAft>
                <a:spcPct val="0"/>
              </a:spcAft>
              <a:buClr>
                <a:srgbClr val="F8DE6E"/>
              </a:buClr>
              <a:buFont typeface="Wingdings" pitchFamily="2" charset="2"/>
              <a:buNone/>
            </a:pPr>
            <a:endParaRPr lang="en-US" sz="2000" b="1">
              <a:solidFill>
                <a:srgbClr val="FFFFFF"/>
              </a:solidFill>
              <a:latin typeface="Arial" charset="0"/>
            </a:endParaRPr>
          </a:p>
          <a:p>
            <a:pPr lvl="2" eaLnBrk="0" fontAlgn="base" hangingPunct="0">
              <a:lnSpc>
                <a:spcPct val="60000"/>
              </a:lnSpc>
              <a:spcBef>
                <a:spcPct val="50000"/>
              </a:spcBef>
              <a:spcAft>
                <a:spcPct val="0"/>
              </a:spcAft>
              <a:buClr>
                <a:srgbClr val="F8DE6E"/>
              </a:buClr>
              <a:buFont typeface="Wingdings" pitchFamily="2" charset="2"/>
              <a:buChar char="§"/>
            </a:pPr>
            <a:r>
              <a:rPr lang="en-US" sz="2000" b="1">
                <a:solidFill>
                  <a:srgbClr val="FFFFFF"/>
                </a:solidFill>
                <a:latin typeface="Arial" charset="0"/>
              </a:rPr>
              <a:t> Geographical Information System (GIS)</a:t>
            </a:r>
          </a:p>
          <a:p>
            <a:pPr lvl="2" eaLnBrk="0" fontAlgn="base" hangingPunct="0">
              <a:lnSpc>
                <a:spcPct val="60000"/>
              </a:lnSpc>
              <a:spcBef>
                <a:spcPct val="50000"/>
              </a:spcBef>
              <a:spcAft>
                <a:spcPct val="0"/>
              </a:spcAft>
              <a:buClr>
                <a:srgbClr val="F8DE6E"/>
              </a:buClr>
              <a:buFont typeface="Wingdings" pitchFamily="2" charset="2"/>
              <a:buNone/>
            </a:pPr>
            <a:endParaRPr lang="en-US" sz="2000" b="1">
              <a:solidFill>
                <a:srgbClr val="FFFFFF"/>
              </a:solidFill>
              <a:latin typeface="Arial" charset="0"/>
            </a:endParaRPr>
          </a:p>
          <a:p>
            <a:pPr lvl="2" eaLnBrk="0" fontAlgn="base" hangingPunct="0">
              <a:lnSpc>
                <a:spcPct val="60000"/>
              </a:lnSpc>
              <a:spcBef>
                <a:spcPct val="50000"/>
              </a:spcBef>
              <a:spcAft>
                <a:spcPct val="0"/>
              </a:spcAft>
              <a:buClr>
                <a:srgbClr val="F8DE6E"/>
              </a:buClr>
              <a:buFont typeface="Wingdings" pitchFamily="2" charset="2"/>
              <a:buChar char="§"/>
            </a:pPr>
            <a:r>
              <a:rPr lang="en-US" sz="2000" b="1">
                <a:solidFill>
                  <a:srgbClr val="FFFFFF"/>
                </a:solidFill>
                <a:latin typeface="Arial" charset="0"/>
              </a:rPr>
              <a:t> Technical Document Control and Filing System</a:t>
            </a:r>
          </a:p>
          <a:p>
            <a:pPr lvl="2" eaLnBrk="0" fontAlgn="base" hangingPunct="0">
              <a:lnSpc>
                <a:spcPct val="60000"/>
              </a:lnSpc>
              <a:spcBef>
                <a:spcPct val="50000"/>
              </a:spcBef>
              <a:spcAft>
                <a:spcPct val="0"/>
              </a:spcAft>
              <a:buClr>
                <a:srgbClr val="F8DE6E"/>
              </a:buClr>
              <a:buFont typeface="Wingdings" pitchFamily="2" charset="2"/>
              <a:buNone/>
            </a:pPr>
            <a:endParaRPr lang="en-US" sz="2000" b="1">
              <a:solidFill>
                <a:srgbClr val="FFFFFF"/>
              </a:solidFill>
              <a:latin typeface="Arial" charset="0"/>
            </a:endParaRPr>
          </a:p>
          <a:p>
            <a:pPr lvl="2" eaLnBrk="0" fontAlgn="base" hangingPunct="0">
              <a:lnSpc>
                <a:spcPct val="110000"/>
              </a:lnSpc>
              <a:spcBef>
                <a:spcPct val="50000"/>
              </a:spcBef>
              <a:spcAft>
                <a:spcPct val="0"/>
              </a:spcAft>
              <a:buClr>
                <a:srgbClr val="F8DE6E"/>
              </a:buClr>
              <a:buFont typeface="Wingdings" pitchFamily="2" charset="2"/>
              <a:buChar char="§"/>
            </a:pPr>
            <a:r>
              <a:rPr lang="en-US" sz="2000" b="1">
                <a:solidFill>
                  <a:srgbClr val="FFFFFF"/>
                </a:solidFill>
                <a:latin typeface="Arial" charset="0"/>
              </a:rPr>
              <a:t> Observatory of Spatial Environmental and Transport Impacts</a:t>
            </a:r>
            <a:endParaRPr lang="el-GR" sz="2000" b="1">
              <a:solidFill>
                <a:srgbClr val="FFFFFF"/>
              </a:solidFill>
              <a:latin typeface="Arial" charset="0"/>
            </a:endParaRPr>
          </a:p>
          <a:p>
            <a:pPr fontAlgn="base">
              <a:lnSpc>
                <a:spcPct val="60000"/>
              </a:lnSpc>
              <a:spcBef>
                <a:spcPct val="50000"/>
              </a:spcBef>
              <a:spcAft>
                <a:spcPct val="0"/>
              </a:spcAft>
              <a:buFontTx/>
              <a:buChar char="•"/>
            </a:pPr>
            <a:endParaRPr lang="en-GB" sz="1600" b="1">
              <a:solidFill>
                <a:srgbClr val="FFFFFF"/>
              </a:solidFill>
              <a:latin typeface="Bookman Old Style" pitchFamily="18" charset="0"/>
            </a:endParaRPr>
          </a:p>
        </p:txBody>
      </p:sp>
    </p:spTree>
    <p:extLst>
      <p:ext uri="{BB962C8B-B14F-4D97-AF65-F5344CB8AC3E}">
        <p14:creationId xmlns:p14="http://schemas.microsoft.com/office/powerpoint/2010/main" val="408189154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106" name="Text Box 10"/>
          <p:cNvSpPr txBox="1">
            <a:spLocks noChangeArrowheads="1"/>
          </p:cNvSpPr>
          <p:nvPr/>
        </p:nvSpPr>
        <p:spPr bwMode="auto">
          <a:xfrm>
            <a:off x="381000" y="1447800"/>
            <a:ext cx="826928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eaLnBrk="0" fontAlgn="base" hangingPunct="0">
              <a:spcBef>
                <a:spcPct val="50000"/>
              </a:spcBef>
              <a:spcAft>
                <a:spcPct val="0"/>
              </a:spcAft>
              <a:buFontTx/>
              <a:buChar char="•"/>
            </a:pPr>
            <a:endParaRPr lang="en-US" sz="2000" b="1">
              <a:solidFill>
                <a:srgbClr val="FFFFFF"/>
              </a:solidFill>
              <a:latin typeface="Arial" charset="0"/>
            </a:endParaRPr>
          </a:p>
          <a:p>
            <a:pPr lvl="2" eaLnBrk="0" fontAlgn="base" hangingPunct="0">
              <a:spcBef>
                <a:spcPct val="50000"/>
              </a:spcBef>
              <a:spcAft>
                <a:spcPct val="0"/>
              </a:spcAft>
              <a:buFontTx/>
              <a:buBlip>
                <a:blip r:embed="rId3"/>
              </a:buBlip>
            </a:pPr>
            <a:r>
              <a:rPr lang="en-US" sz="2000" b="1">
                <a:solidFill>
                  <a:srgbClr val="FFFFFF"/>
                </a:solidFill>
                <a:latin typeface="Arial" charset="0"/>
              </a:rPr>
              <a:t> Monitoring of Community Financing Programmes</a:t>
            </a:r>
            <a:endParaRPr lang="el-GR" sz="2000" b="1">
              <a:solidFill>
                <a:srgbClr val="FFFFFF"/>
              </a:solidFill>
              <a:latin typeface="Arial" charset="0"/>
            </a:endParaRPr>
          </a:p>
          <a:p>
            <a:pPr lvl="4" eaLnBrk="0" fontAlgn="base" hangingPunct="0">
              <a:spcBef>
                <a:spcPct val="50000"/>
              </a:spcBef>
              <a:spcAft>
                <a:spcPct val="0"/>
              </a:spcAft>
              <a:buFontTx/>
              <a:buBlip>
                <a:blip r:embed="rId4"/>
              </a:buBlip>
            </a:pPr>
            <a:r>
              <a:rPr lang="el-GR" sz="2000" b="1">
                <a:solidFill>
                  <a:srgbClr val="FFFFFF"/>
                </a:solidFill>
                <a:latin typeface="Arial" charset="0"/>
              </a:rPr>
              <a:t> </a:t>
            </a:r>
            <a:r>
              <a:rPr lang="en-US" sz="2000" b="1">
                <a:solidFill>
                  <a:srgbClr val="FFFFFF"/>
                </a:solidFill>
                <a:latin typeface="Arial" charset="0"/>
              </a:rPr>
              <a:t>Projects Bulletins</a:t>
            </a:r>
            <a:endParaRPr lang="el-GR" sz="2000" b="1">
              <a:solidFill>
                <a:srgbClr val="FFFFFF"/>
              </a:solidFill>
              <a:latin typeface="Arial" charset="0"/>
            </a:endParaRPr>
          </a:p>
          <a:p>
            <a:pPr lvl="4" eaLnBrk="0" fontAlgn="base" hangingPunct="0">
              <a:spcBef>
                <a:spcPct val="50000"/>
              </a:spcBef>
              <a:spcAft>
                <a:spcPct val="0"/>
              </a:spcAft>
              <a:buFontTx/>
              <a:buBlip>
                <a:blip r:embed="rId4"/>
              </a:buBlip>
            </a:pPr>
            <a:r>
              <a:rPr lang="el-GR" sz="2000" b="1">
                <a:solidFill>
                  <a:srgbClr val="FFFFFF"/>
                </a:solidFill>
                <a:latin typeface="Arial" charset="0"/>
              </a:rPr>
              <a:t> </a:t>
            </a:r>
            <a:r>
              <a:rPr lang="en-US" sz="2000" b="1">
                <a:solidFill>
                  <a:srgbClr val="FFFFFF"/>
                </a:solidFill>
                <a:latin typeface="Arial" charset="0"/>
              </a:rPr>
              <a:t>Funding Flow</a:t>
            </a:r>
            <a:endParaRPr lang="el-GR" sz="2000" b="1">
              <a:solidFill>
                <a:srgbClr val="FFFFFF"/>
              </a:solidFill>
              <a:latin typeface="Arial" charset="0"/>
            </a:endParaRPr>
          </a:p>
          <a:p>
            <a:pPr lvl="4" eaLnBrk="0" fontAlgn="base" hangingPunct="0">
              <a:spcBef>
                <a:spcPct val="50000"/>
              </a:spcBef>
              <a:spcAft>
                <a:spcPct val="0"/>
              </a:spcAft>
              <a:buFontTx/>
              <a:buBlip>
                <a:blip r:embed="rId4"/>
              </a:buBlip>
            </a:pPr>
            <a:r>
              <a:rPr lang="el-GR" sz="2000" b="1">
                <a:solidFill>
                  <a:srgbClr val="FFFFFF"/>
                </a:solidFill>
                <a:latin typeface="Arial" charset="0"/>
              </a:rPr>
              <a:t> </a:t>
            </a:r>
            <a:r>
              <a:rPr lang="en-US" sz="2000" b="1">
                <a:solidFill>
                  <a:srgbClr val="FFFFFF"/>
                </a:solidFill>
                <a:latin typeface="Arial" charset="0"/>
              </a:rPr>
              <a:t>Proposals for the MEPPW Investment Programme</a:t>
            </a:r>
            <a:endParaRPr lang="el-GR" sz="2000" b="1">
              <a:solidFill>
                <a:srgbClr val="FFFFFF"/>
              </a:solidFill>
              <a:latin typeface="Arial" charset="0"/>
            </a:endParaRPr>
          </a:p>
          <a:p>
            <a:pPr lvl="4" eaLnBrk="0" fontAlgn="base" hangingPunct="0">
              <a:spcBef>
                <a:spcPct val="50000"/>
              </a:spcBef>
              <a:spcAft>
                <a:spcPct val="0"/>
              </a:spcAft>
              <a:buFontTx/>
              <a:buBlip>
                <a:blip r:embed="rId4"/>
              </a:buBlip>
            </a:pPr>
            <a:r>
              <a:rPr lang="el-GR" sz="2000" b="1">
                <a:solidFill>
                  <a:srgbClr val="FFFFFF"/>
                </a:solidFill>
                <a:latin typeface="Arial" charset="0"/>
              </a:rPr>
              <a:t> </a:t>
            </a:r>
            <a:r>
              <a:rPr lang="en-US" sz="2000" b="1">
                <a:solidFill>
                  <a:srgbClr val="FFFFFF"/>
                </a:solidFill>
                <a:latin typeface="Arial" charset="0"/>
              </a:rPr>
              <a:t>Information to Managing Authorities</a:t>
            </a:r>
            <a:endParaRPr lang="el-GR" sz="2000" b="1">
              <a:solidFill>
                <a:srgbClr val="FFFFFF"/>
              </a:solidFill>
              <a:latin typeface="Arial" charset="0"/>
            </a:endParaRPr>
          </a:p>
          <a:p>
            <a:pPr lvl="4" eaLnBrk="0" fontAlgn="base" hangingPunct="0">
              <a:spcBef>
                <a:spcPct val="50000"/>
              </a:spcBef>
              <a:spcAft>
                <a:spcPct val="0"/>
              </a:spcAft>
              <a:buFontTx/>
              <a:buBlip>
                <a:blip r:embed="rId4"/>
              </a:buBlip>
            </a:pPr>
            <a:r>
              <a:rPr lang="en-US" sz="2000" b="1">
                <a:solidFill>
                  <a:srgbClr val="FFFFFF"/>
                </a:solidFill>
                <a:latin typeface="Arial" charset="0"/>
              </a:rPr>
              <a:t> Information to the European Investment Bank</a:t>
            </a:r>
            <a:endParaRPr lang="en-GB" sz="2000" b="1">
              <a:solidFill>
                <a:srgbClr val="FFFFFF"/>
              </a:solidFill>
              <a:latin typeface="Arial" charset="0"/>
            </a:endParaRPr>
          </a:p>
        </p:txBody>
      </p:sp>
      <p:sp>
        <p:nvSpPr>
          <p:cNvPr id="260108" name="Text Box 12"/>
          <p:cNvSpPr txBox="1">
            <a:spLocks noChangeArrowheads="1"/>
          </p:cNvSpPr>
          <p:nvPr/>
        </p:nvSpPr>
        <p:spPr bwMode="auto">
          <a:xfrm>
            <a:off x="2971800" y="609600"/>
            <a:ext cx="3795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8DE6E"/>
                </a:solidFill>
                <a:latin typeface="Arial" charset="0"/>
              </a:rPr>
              <a:t>SUPPORT SERVICES</a:t>
            </a:r>
            <a:endParaRPr lang="en-GB" sz="2800" b="1">
              <a:solidFill>
                <a:srgbClr val="F8DE6E"/>
              </a:solidFill>
              <a:latin typeface="Arial" charset="0"/>
            </a:endParaRPr>
          </a:p>
        </p:txBody>
      </p:sp>
    </p:spTree>
    <p:extLst>
      <p:ext uri="{BB962C8B-B14F-4D97-AF65-F5344CB8AC3E}">
        <p14:creationId xmlns:p14="http://schemas.microsoft.com/office/powerpoint/2010/main" val="214605538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381000" y="609600"/>
            <a:ext cx="8229600" cy="762000"/>
          </a:xfrm>
        </p:spPr>
        <p:txBody>
          <a:bodyPr/>
          <a:lstStyle/>
          <a:p>
            <a:r>
              <a:rPr lang="en-US" sz="2800" b="1">
                <a:solidFill>
                  <a:srgbClr val="F8DE6E"/>
                </a:solidFill>
                <a:latin typeface="Arial" charset="0"/>
              </a:rPr>
              <a:t>AUDITS</a:t>
            </a:r>
            <a:endParaRPr lang="el-GR" sz="2800" b="1">
              <a:solidFill>
                <a:srgbClr val="F8DE6E"/>
              </a:solidFill>
              <a:latin typeface="Arial" charset="0"/>
            </a:endParaRPr>
          </a:p>
        </p:txBody>
      </p:sp>
      <p:sp>
        <p:nvSpPr>
          <p:cNvPr id="428035" name="Rectangle 3"/>
          <p:cNvSpPr>
            <a:spLocks noGrp="1" noChangeArrowheads="1"/>
          </p:cNvSpPr>
          <p:nvPr>
            <p:ph type="body" idx="1"/>
          </p:nvPr>
        </p:nvSpPr>
        <p:spPr>
          <a:xfrm>
            <a:off x="685800" y="1524000"/>
            <a:ext cx="8077200" cy="4114800"/>
          </a:xfrm>
        </p:spPr>
        <p:txBody>
          <a:bodyPr/>
          <a:lstStyle/>
          <a:p>
            <a:pPr>
              <a:buFont typeface="Wingdings" pitchFamily="2" charset="2"/>
              <a:buChar char="Ø"/>
            </a:pPr>
            <a:r>
              <a:rPr lang="en-US" sz="2400" b="1">
                <a:latin typeface="Arial" charset="0"/>
              </a:rPr>
              <a:t>External Audits</a:t>
            </a:r>
            <a:endParaRPr lang="el-GR" sz="2400" b="1">
              <a:latin typeface="Arial" charset="0"/>
            </a:endParaRPr>
          </a:p>
          <a:p>
            <a:pPr lvl="3">
              <a:buFontTx/>
              <a:buChar char="•"/>
            </a:pPr>
            <a:r>
              <a:rPr lang="en-US" sz="2400" b="1">
                <a:latin typeface="Arial" charset="0"/>
              </a:rPr>
              <a:t>E.U funding bodies</a:t>
            </a:r>
            <a:endParaRPr lang="el-GR" sz="2400" b="1">
              <a:latin typeface="Arial" charset="0"/>
            </a:endParaRPr>
          </a:p>
          <a:p>
            <a:pPr lvl="3">
              <a:buFontTx/>
              <a:buChar char="•"/>
            </a:pPr>
            <a:r>
              <a:rPr lang="en-US" sz="2400" b="1">
                <a:latin typeface="Arial" charset="0"/>
              </a:rPr>
              <a:t>Public Sector bodies</a:t>
            </a:r>
            <a:endParaRPr lang="el-GR" sz="2400" b="1">
              <a:latin typeface="Arial" charset="0"/>
            </a:endParaRPr>
          </a:p>
          <a:p>
            <a:pPr lvl="3">
              <a:buFontTx/>
              <a:buChar char="•"/>
            </a:pPr>
            <a:r>
              <a:rPr lang="en-US" sz="2400" b="1">
                <a:latin typeface="Arial" charset="0"/>
              </a:rPr>
              <a:t>Private Sector bodies authorized by the Greek State</a:t>
            </a:r>
            <a:endParaRPr lang="el-GR" sz="2400" b="1">
              <a:latin typeface="Arial" charset="0"/>
            </a:endParaRPr>
          </a:p>
          <a:p>
            <a:pPr lvl="3">
              <a:buFontTx/>
              <a:buNone/>
            </a:pPr>
            <a:endParaRPr lang="el-GR" sz="2400">
              <a:latin typeface="Arial" charset="0"/>
            </a:endParaRPr>
          </a:p>
          <a:p>
            <a:pPr>
              <a:buFont typeface="Wingdings" pitchFamily="2" charset="2"/>
              <a:buChar char="Ø"/>
            </a:pPr>
            <a:r>
              <a:rPr lang="en-US" sz="2400" b="1">
                <a:latin typeface="Arial" charset="0"/>
              </a:rPr>
              <a:t>Internal audits</a:t>
            </a:r>
            <a:endParaRPr lang="el-GR" sz="2400" b="1">
              <a:latin typeface="Arial" charset="0"/>
            </a:endParaRPr>
          </a:p>
          <a:p>
            <a:pPr lvl="3">
              <a:buFontTx/>
              <a:buChar char="•"/>
            </a:pPr>
            <a:r>
              <a:rPr lang="en-US" sz="2400" b="1">
                <a:latin typeface="Arial" charset="0"/>
              </a:rPr>
              <a:t>Through the quality management systems</a:t>
            </a:r>
            <a:endParaRPr lang="el-GR" sz="2400" b="1">
              <a:latin typeface="Arial" charset="0"/>
            </a:endParaRPr>
          </a:p>
          <a:p>
            <a:pPr lvl="3">
              <a:buFontTx/>
              <a:buChar char="•"/>
            </a:pPr>
            <a:r>
              <a:rPr lang="en-US" sz="2400" b="1">
                <a:latin typeface="Arial" charset="0"/>
              </a:rPr>
              <a:t>Through internal auditors</a:t>
            </a:r>
            <a:endParaRPr lang="en-GB" sz="2400" b="1">
              <a:latin typeface="Arial" charset="0"/>
            </a:endParaRPr>
          </a:p>
        </p:txBody>
      </p:sp>
    </p:spTree>
    <p:extLst>
      <p:ext uri="{BB962C8B-B14F-4D97-AF65-F5344CB8AC3E}">
        <p14:creationId xmlns:p14="http://schemas.microsoft.com/office/powerpoint/2010/main" val="366689803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7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990600"/>
            <a:ext cx="8547100" cy="4872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7619" name="Rectangle 3"/>
          <p:cNvSpPr>
            <a:spLocks noChangeArrowheads="1"/>
          </p:cNvSpPr>
          <p:nvPr/>
        </p:nvSpPr>
        <p:spPr bwMode="auto">
          <a:xfrm>
            <a:off x="1981200" y="166688"/>
            <a:ext cx="5410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sz="2400" b="1">
                <a:solidFill>
                  <a:srgbClr val="F8DE6E"/>
                </a:solidFill>
                <a:effectLst>
                  <a:outerShdw blurRad="38100" dist="38100" dir="2700000" algn="tl">
                    <a:srgbClr val="FFFFFF"/>
                  </a:outerShdw>
                </a:effectLst>
                <a:latin typeface="Arial" charset="0"/>
              </a:rPr>
              <a:t>ANNUAL DRAWDOWN</a:t>
            </a:r>
            <a:r>
              <a:rPr lang="el-GR" sz="2800" b="1">
                <a:solidFill>
                  <a:srgbClr val="F8DE6E"/>
                </a:solidFill>
                <a:effectLst>
                  <a:outerShdw blurRad="38100" dist="38100" dir="2700000" algn="tl">
                    <a:srgbClr val="FFFFFF"/>
                  </a:outerShdw>
                </a:effectLst>
                <a:latin typeface="Arial" charset="0"/>
              </a:rPr>
              <a:t> </a:t>
            </a:r>
            <a:endParaRPr lang="en-US" sz="2800" b="1">
              <a:solidFill>
                <a:srgbClr val="F8DE6E"/>
              </a:solidFill>
              <a:effectLst>
                <a:outerShdw blurRad="38100" dist="38100" dir="2700000" algn="tl">
                  <a:srgbClr val="FFFFFF"/>
                </a:outerShdw>
              </a:effectLst>
              <a:latin typeface="Arial" charset="0"/>
            </a:endParaRPr>
          </a:p>
          <a:p>
            <a:pPr algn="ctr" fontAlgn="base">
              <a:spcBef>
                <a:spcPct val="0"/>
              </a:spcBef>
              <a:spcAft>
                <a:spcPct val="0"/>
              </a:spcAft>
            </a:pPr>
            <a:r>
              <a:rPr lang="en-US" sz="1600" b="1">
                <a:solidFill>
                  <a:srgbClr val="F8DE6E"/>
                </a:solidFill>
                <a:effectLst>
                  <a:outerShdw blurRad="38100" dist="38100" dir="2700000" algn="tl">
                    <a:srgbClr val="FFFFFF"/>
                  </a:outerShdw>
                </a:effectLst>
                <a:latin typeface="Arial" charset="0"/>
              </a:rPr>
              <a:t>(in M</a:t>
            </a:r>
            <a:r>
              <a:rPr lang="el-GR" sz="1600" b="1">
                <a:solidFill>
                  <a:srgbClr val="F8DE6E"/>
                </a:solidFill>
                <a:effectLst>
                  <a:outerShdw blurRad="38100" dist="38100" dir="2700000" algn="tl">
                    <a:srgbClr val="FFFFFF"/>
                  </a:outerShdw>
                </a:effectLst>
                <a:latin typeface="Arial" charset="0"/>
              </a:rPr>
              <a:t>€</a:t>
            </a:r>
            <a:r>
              <a:rPr lang="en-US" sz="1600" b="1">
                <a:solidFill>
                  <a:srgbClr val="F8DE6E"/>
                </a:solidFill>
                <a:effectLst>
                  <a:outerShdw blurRad="38100" dist="38100" dir="2700000" algn="tl">
                    <a:srgbClr val="FFFFFF"/>
                  </a:outerShdw>
                </a:effectLst>
                <a:latin typeface="Arial" charset="0"/>
              </a:rPr>
              <a:t>, after revision and with VAT)</a:t>
            </a:r>
            <a:endParaRPr lang="el-GR" sz="1600" b="1">
              <a:solidFill>
                <a:srgbClr val="F8DE6E"/>
              </a:solidFill>
              <a:effectLst>
                <a:outerShdw blurRad="38100" dist="38100" dir="2700000" algn="tl">
                  <a:srgbClr val="FFFFFF"/>
                </a:outerShdw>
              </a:effectLst>
              <a:latin typeface="Arial" charset="0"/>
            </a:endParaRPr>
          </a:p>
        </p:txBody>
      </p:sp>
      <p:sp>
        <p:nvSpPr>
          <p:cNvPr id="367620" name="Rectangle 4"/>
          <p:cNvSpPr>
            <a:spLocks noChangeArrowheads="1"/>
          </p:cNvSpPr>
          <p:nvPr/>
        </p:nvSpPr>
        <p:spPr bwMode="auto">
          <a:xfrm>
            <a:off x="2514600" y="5334000"/>
            <a:ext cx="457200" cy="3048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b="1">
              <a:solidFill>
                <a:srgbClr val="FFFFFF"/>
              </a:solidFill>
              <a:latin typeface="Arial" charset="0"/>
            </a:endParaRPr>
          </a:p>
        </p:txBody>
      </p:sp>
      <p:sp>
        <p:nvSpPr>
          <p:cNvPr id="367621" name="Rectangle 5"/>
          <p:cNvSpPr>
            <a:spLocks noChangeArrowheads="1"/>
          </p:cNvSpPr>
          <p:nvPr/>
        </p:nvSpPr>
        <p:spPr bwMode="auto">
          <a:xfrm>
            <a:off x="6096000" y="5334000"/>
            <a:ext cx="457200" cy="3048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l-GR" sz="2400" b="1">
              <a:solidFill>
                <a:srgbClr val="FFFFFF"/>
              </a:solidFill>
              <a:latin typeface="Arial" charset="0"/>
            </a:endParaRPr>
          </a:p>
        </p:txBody>
      </p:sp>
      <p:grpSp>
        <p:nvGrpSpPr>
          <p:cNvPr id="367622" name="Group 6"/>
          <p:cNvGrpSpPr>
            <a:grpSpLocks/>
          </p:cNvGrpSpPr>
          <p:nvPr/>
        </p:nvGrpSpPr>
        <p:grpSpPr bwMode="auto">
          <a:xfrm>
            <a:off x="3092450" y="6248400"/>
            <a:ext cx="5975350" cy="600075"/>
            <a:chOff x="1948" y="3936"/>
            <a:chExt cx="3764" cy="378"/>
          </a:xfrm>
        </p:grpSpPr>
        <p:sp>
          <p:nvSpPr>
            <p:cNvPr id="367623" name="Rectangle 7"/>
            <p:cNvSpPr>
              <a:spLocks noChangeArrowheads="1"/>
            </p:cNvSpPr>
            <p:nvPr/>
          </p:nvSpPr>
          <p:spPr bwMode="auto">
            <a:xfrm>
              <a:off x="2304" y="3984"/>
              <a:ext cx="34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100" b="1">
                  <a:solidFill>
                    <a:srgbClr val="FFFF99"/>
                  </a:solidFill>
                  <a:latin typeface="Arial" charset="0"/>
                </a:rPr>
                <a:t>Commencement </a:t>
              </a:r>
              <a:r>
                <a:rPr lang="en-US" sz="1100" b="1">
                  <a:solidFill>
                    <a:srgbClr val="FFFF99"/>
                  </a:solidFill>
                  <a:latin typeface="Arial" charset="0"/>
                  <a:cs typeface="Arial" charset="0"/>
                </a:rPr>
                <a:t>of the Project Management by EOAE on February</a:t>
              </a:r>
              <a:r>
                <a:rPr lang="en-US" sz="1100">
                  <a:solidFill>
                    <a:srgbClr val="FFFF99"/>
                  </a:solidFill>
                  <a:latin typeface="Arial" charset="0"/>
                  <a:cs typeface="Arial" charset="0"/>
                </a:rPr>
                <a:t> </a:t>
              </a:r>
              <a:endParaRPr lang="el-GR" sz="1100" b="1">
                <a:solidFill>
                  <a:srgbClr val="FFFF99"/>
                </a:solidFill>
                <a:latin typeface="Arial" charset="0"/>
                <a:cs typeface="Times New Roman" pitchFamily="18" charset="0"/>
              </a:endParaRPr>
            </a:p>
          </p:txBody>
        </p:sp>
        <p:sp>
          <p:nvSpPr>
            <p:cNvPr id="367624" name="Rectangle 8"/>
            <p:cNvSpPr>
              <a:spLocks noChangeArrowheads="1"/>
            </p:cNvSpPr>
            <p:nvPr/>
          </p:nvSpPr>
          <p:spPr bwMode="auto">
            <a:xfrm>
              <a:off x="2304" y="4166"/>
              <a:ext cx="34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lang="en-US" sz="1100" b="1">
                  <a:solidFill>
                    <a:srgbClr val="FFFF99"/>
                  </a:solidFill>
                  <a:latin typeface="Arial" charset="0"/>
                  <a:cs typeface="Times New Roman" pitchFamily="18" charset="0"/>
                </a:rPr>
                <a:t>Commencement of the additional funding program </a:t>
              </a:r>
              <a:endParaRPr lang="el-GR" sz="1100" b="1">
                <a:solidFill>
                  <a:srgbClr val="FFFF99"/>
                </a:solidFill>
                <a:latin typeface="Arial" charset="0"/>
                <a:cs typeface="Times New Roman" pitchFamily="18" charset="0"/>
              </a:endParaRPr>
            </a:p>
          </p:txBody>
        </p:sp>
        <p:pic>
          <p:nvPicPr>
            <p:cNvPr id="3676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 y="3936"/>
              <a:ext cx="308" cy="37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55667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QA </a:t>
            </a:r>
            <a:r>
              <a:rPr lang="el-GR" dirty="0" smtClean="0"/>
              <a:t>system</a:t>
            </a:r>
            <a:r>
              <a:rPr lang="en-US" dirty="0" smtClean="0"/>
              <a:t>: N</a:t>
            </a:r>
            <a:r>
              <a:rPr lang="el-GR" dirty="0" smtClean="0"/>
              <a:t>ot </a:t>
            </a:r>
            <a:r>
              <a:rPr lang="el-GR" dirty="0"/>
              <a:t>only consistent product quality</a:t>
            </a:r>
          </a:p>
        </p:txBody>
      </p:sp>
      <p:sp>
        <p:nvSpPr>
          <p:cNvPr id="3" name="Content Placeholder 2"/>
          <p:cNvSpPr>
            <a:spLocks noGrp="1"/>
          </p:cNvSpPr>
          <p:nvPr>
            <p:ph idx="1"/>
          </p:nvPr>
        </p:nvSpPr>
        <p:spPr/>
        <p:txBody>
          <a:bodyPr>
            <a:normAutofit fontScale="85000" lnSpcReduction="10000"/>
          </a:bodyPr>
          <a:lstStyle/>
          <a:p>
            <a:pPr marL="0" indent="0">
              <a:buNone/>
            </a:pPr>
            <a:r>
              <a:rPr lang="el-GR" dirty="0" smtClean="0"/>
              <a:t>different </a:t>
            </a:r>
            <a:r>
              <a:rPr lang="el-GR" dirty="0"/>
              <a:t>elements </a:t>
            </a:r>
            <a:r>
              <a:rPr lang="el-GR" dirty="0" smtClean="0"/>
              <a:t>to </a:t>
            </a:r>
            <a:r>
              <a:rPr lang="el-GR" dirty="0"/>
              <a:t>determine firms’ marketing </a:t>
            </a:r>
            <a:r>
              <a:rPr lang="el-GR" dirty="0" smtClean="0"/>
              <a:t>strategy</a:t>
            </a:r>
            <a:endParaRPr lang="en-US" dirty="0" smtClean="0"/>
          </a:p>
          <a:p>
            <a:r>
              <a:rPr lang="en-US" dirty="0"/>
              <a:t>A</a:t>
            </a:r>
            <a:r>
              <a:rPr lang="en-US" dirty="0" smtClean="0"/>
              <a:t>n </a:t>
            </a:r>
            <a:r>
              <a:rPr lang="en-US" dirty="0"/>
              <a:t>examination </a:t>
            </a:r>
            <a:r>
              <a:rPr lang="en-US" dirty="0" smtClean="0"/>
              <a:t>regarding </a:t>
            </a:r>
            <a:r>
              <a:rPr lang="en-US" dirty="0"/>
              <a:t>how different types of goods can be identified according to their quality </a:t>
            </a:r>
            <a:r>
              <a:rPr lang="en-US" dirty="0" smtClean="0"/>
              <a:t>attributes</a:t>
            </a:r>
          </a:p>
          <a:p>
            <a:r>
              <a:rPr lang="en-US" dirty="0" smtClean="0"/>
              <a:t>The </a:t>
            </a:r>
            <a:r>
              <a:rPr lang="en-US" dirty="0"/>
              <a:t>benefits of participating in a quality award </a:t>
            </a:r>
            <a:r>
              <a:rPr lang="en-US" dirty="0" smtClean="0"/>
              <a:t>procedure</a:t>
            </a:r>
          </a:p>
          <a:p>
            <a:r>
              <a:rPr lang="en-US" dirty="0"/>
              <a:t>H</a:t>
            </a:r>
            <a:r>
              <a:rPr lang="en-US" dirty="0" smtClean="0"/>
              <a:t>ow </a:t>
            </a:r>
            <a:r>
              <a:rPr lang="en-US" dirty="0"/>
              <a:t>QA systems and their certification affect a firms’ </a:t>
            </a:r>
            <a:r>
              <a:rPr lang="en-US" dirty="0" smtClean="0"/>
              <a:t>performance</a:t>
            </a:r>
          </a:p>
          <a:p>
            <a:r>
              <a:rPr lang="en-US" dirty="0" smtClean="0"/>
              <a:t>How </a:t>
            </a:r>
            <a:r>
              <a:rPr lang="en-US" dirty="0"/>
              <a:t>consumers respond to quality as a differentiating product characteristic, especially for organic farming products. </a:t>
            </a:r>
            <a:r>
              <a:rPr lang="en-US" dirty="0"/>
              <a:t>T</a:t>
            </a:r>
            <a:r>
              <a:rPr lang="en-US" dirty="0" smtClean="0"/>
              <a:t>heir </a:t>
            </a:r>
            <a:r>
              <a:rPr lang="en-US" dirty="0"/>
              <a:t>willingness to pay a price premium for </a:t>
            </a:r>
            <a:r>
              <a:rPr lang="en-US" dirty="0" smtClean="0"/>
              <a:t>it.</a:t>
            </a:r>
            <a:endParaRPr lang="el-GR" dirty="0"/>
          </a:p>
        </p:txBody>
      </p:sp>
    </p:spTree>
    <p:extLst>
      <p:ext uri="{BB962C8B-B14F-4D97-AF65-F5344CB8AC3E}">
        <p14:creationId xmlns:p14="http://schemas.microsoft.com/office/powerpoint/2010/main" val="3013975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ChangeArrowheads="1"/>
          </p:cNvSpPr>
          <p:nvPr/>
        </p:nvSpPr>
        <p:spPr bwMode="auto">
          <a:xfrm>
            <a:off x="2254250" y="0"/>
            <a:ext cx="451008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b="1">
                <a:solidFill>
                  <a:srgbClr val="F8DE6E"/>
                </a:solidFill>
                <a:effectLst>
                  <a:outerShdw blurRad="38100" dist="38100" dir="2700000" algn="tl">
                    <a:srgbClr val="FFFFFF"/>
                  </a:outerShdw>
                </a:effectLst>
                <a:latin typeface="Arial" charset="0"/>
              </a:rPr>
              <a:t>TOTAL CSF DRAWDOWN</a:t>
            </a:r>
          </a:p>
          <a:p>
            <a:pPr algn="ctr" fontAlgn="base">
              <a:spcBef>
                <a:spcPct val="0"/>
              </a:spcBef>
              <a:spcAft>
                <a:spcPct val="0"/>
              </a:spcAft>
            </a:pPr>
            <a:r>
              <a:rPr lang="en-US" b="1">
                <a:solidFill>
                  <a:srgbClr val="F8DE6E"/>
                </a:solidFill>
                <a:effectLst>
                  <a:outerShdw blurRad="38100" dist="38100" dir="2700000" algn="tl">
                    <a:srgbClr val="FFFFFF"/>
                  </a:outerShdw>
                </a:effectLst>
                <a:latin typeface="Arial" charset="0"/>
              </a:rPr>
              <a:t>(in M</a:t>
            </a:r>
            <a:r>
              <a:rPr lang="el-GR" b="1">
                <a:solidFill>
                  <a:srgbClr val="F8DE6E"/>
                </a:solidFill>
                <a:effectLst>
                  <a:outerShdw blurRad="38100" dist="38100" dir="2700000" algn="tl">
                    <a:srgbClr val="FFFFFF"/>
                  </a:outerShdw>
                </a:effectLst>
                <a:latin typeface="Arial" charset="0"/>
              </a:rPr>
              <a:t>€</a:t>
            </a:r>
            <a:r>
              <a:rPr lang="en-US" b="1">
                <a:solidFill>
                  <a:srgbClr val="F8DE6E"/>
                </a:solidFill>
                <a:effectLst>
                  <a:outerShdw blurRad="38100" dist="38100" dir="2700000" algn="tl">
                    <a:srgbClr val="FFFFFF"/>
                  </a:outerShdw>
                </a:effectLst>
                <a:latin typeface="Arial" charset="0"/>
              </a:rPr>
              <a:t>, after revision and with VAT)</a:t>
            </a:r>
            <a:endParaRPr lang="en-GB" sz="2800" b="1">
              <a:solidFill>
                <a:srgbClr val="F8DE6E"/>
              </a:solidFill>
              <a:effectLst>
                <a:outerShdw blurRad="38100" dist="38100" dir="2700000" algn="tl">
                  <a:srgbClr val="FFFFFF"/>
                </a:outerShdw>
              </a:effectLst>
              <a:latin typeface="Arial" charset="0"/>
            </a:endParaRPr>
          </a:p>
        </p:txBody>
      </p:sp>
      <p:pic>
        <p:nvPicPr>
          <p:cNvPr id="369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85800"/>
            <a:ext cx="8428037" cy="541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668" name="Text Box 4"/>
          <p:cNvSpPr txBox="1">
            <a:spLocks noChangeArrowheads="1"/>
          </p:cNvSpPr>
          <p:nvPr/>
        </p:nvSpPr>
        <p:spPr bwMode="auto">
          <a:xfrm>
            <a:off x="5748338" y="4762500"/>
            <a:ext cx="33496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lang="en-US" sz="800">
                <a:solidFill>
                  <a:srgbClr val="808080"/>
                </a:solidFill>
                <a:latin typeface="Arial" charset="0"/>
              </a:rPr>
              <a:t>Available resources from 2nd CSF</a:t>
            </a:r>
            <a:endParaRPr lang="en-US" sz="1000">
              <a:solidFill>
                <a:srgbClr val="808080"/>
              </a:solidFill>
            </a:endParaRPr>
          </a:p>
          <a:p>
            <a:pPr eaLnBrk="0" fontAlgn="base" hangingPunct="0">
              <a:spcBef>
                <a:spcPct val="0"/>
              </a:spcBef>
              <a:spcAft>
                <a:spcPct val="0"/>
              </a:spcAft>
            </a:pPr>
            <a:endParaRPr lang="en-US" sz="400">
              <a:solidFill>
                <a:srgbClr val="808080"/>
              </a:solidFill>
            </a:endParaRPr>
          </a:p>
          <a:p>
            <a:pPr eaLnBrk="0" fontAlgn="base" hangingPunct="0">
              <a:spcBef>
                <a:spcPct val="0"/>
              </a:spcBef>
              <a:spcAft>
                <a:spcPct val="0"/>
              </a:spcAft>
            </a:pPr>
            <a:r>
              <a:rPr lang="en-US" sz="800">
                <a:solidFill>
                  <a:srgbClr val="808080"/>
                </a:solidFill>
                <a:latin typeface="Arial" charset="0"/>
              </a:rPr>
              <a:t>to be absorbed by the end of 2001</a:t>
            </a:r>
          </a:p>
        </p:txBody>
      </p:sp>
      <p:sp>
        <p:nvSpPr>
          <p:cNvPr id="369669" name="Rectangle 5"/>
          <p:cNvSpPr>
            <a:spLocks noChangeArrowheads="1"/>
          </p:cNvSpPr>
          <p:nvPr/>
        </p:nvSpPr>
        <p:spPr bwMode="auto">
          <a:xfrm>
            <a:off x="1081088" y="6089650"/>
            <a:ext cx="57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GB">
                <a:solidFill>
                  <a:srgbClr val="000000"/>
                </a:solidFill>
              </a:rPr>
              <a:t> </a:t>
            </a:r>
            <a:endParaRPr lang="en-GB" sz="2400" b="1" i="1">
              <a:solidFill>
                <a:srgbClr val="000000"/>
              </a:solidFill>
              <a:latin typeface="Arial" charset="0"/>
            </a:endParaRPr>
          </a:p>
        </p:txBody>
      </p:sp>
      <p:sp>
        <p:nvSpPr>
          <p:cNvPr id="369670" name="Text Box 6"/>
          <p:cNvSpPr txBox="1">
            <a:spLocks noChangeArrowheads="1"/>
          </p:cNvSpPr>
          <p:nvPr/>
        </p:nvSpPr>
        <p:spPr bwMode="auto">
          <a:xfrm>
            <a:off x="4589463" y="4648200"/>
            <a:ext cx="10668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en-US" sz="900">
                <a:solidFill>
                  <a:srgbClr val="808080"/>
                </a:solidFill>
                <a:latin typeface="Arial" charset="0"/>
              </a:rPr>
              <a:t>(31/12/2000)</a:t>
            </a:r>
            <a:endParaRPr lang="en-GB" sz="900">
              <a:solidFill>
                <a:srgbClr val="808080"/>
              </a:solidFill>
              <a:latin typeface="Arial" charset="0"/>
            </a:endParaRPr>
          </a:p>
        </p:txBody>
      </p:sp>
      <p:sp>
        <p:nvSpPr>
          <p:cNvPr id="369671" name="Text Box 7"/>
          <p:cNvSpPr txBox="1">
            <a:spLocks noChangeArrowheads="1"/>
          </p:cNvSpPr>
          <p:nvPr/>
        </p:nvSpPr>
        <p:spPr bwMode="auto">
          <a:xfrm>
            <a:off x="5041900" y="4133850"/>
            <a:ext cx="10668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en-US" sz="900">
                <a:solidFill>
                  <a:srgbClr val="808080"/>
                </a:solidFill>
                <a:latin typeface="Arial" charset="0"/>
              </a:rPr>
              <a:t>(31/12/2001)</a:t>
            </a:r>
            <a:endParaRPr lang="en-GB" sz="900">
              <a:solidFill>
                <a:srgbClr val="808080"/>
              </a:solidFill>
              <a:latin typeface="Arial" charset="0"/>
            </a:endParaRPr>
          </a:p>
        </p:txBody>
      </p:sp>
      <p:sp>
        <p:nvSpPr>
          <p:cNvPr id="369672" name="Text Box 8"/>
          <p:cNvSpPr txBox="1">
            <a:spLocks noChangeArrowheads="1"/>
          </p:cNvSpPr>
          <p:nvPr/>
        </p:nvSpPr>
        <p:spPr bwMode="auto">
          <a:xfrm>
            <a:off x="5575300" y="3678238"/>
            <a:ext cx="10668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en-US" sz="900">
                <a:solidFill>
                  <a:srgbClr val="808080"/>
                </a:solidFill>
                <a:latin typeface="Arial" charset="0"/>
              </a:rPr>
              <a:t>(31/12/2002)</a:t>
            </a:r>
            <a:endParaRPr lang="en-GB" sz="900">
              <a:solidFill>
                <a:srgbClr val="808080"/>
              </a:solidFill>
              <a:latin typeface="Arial" charset="0"/>
            </a:endParaRPr>
          </a:p>
        </p:txBody>
      </p:sp>
      <p:sp>
        <p:nvSpPr>
          <p:cNvPr id="369673" name="Text Box 9"/>
          <p:cNvSpPr txBox="1">
            <a:spLocks noChangeArrowheads="1"/>
          </p:cNvSpPr>
          <p:nvPr/>
        </p:nvSpPr>
        <p:spPr bwMode="auto">
          <a:xfrm>
            <a:off x="6108700" y="3263900"/>
            <a:ext cx="1066800" cy="228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en-US" sz="900">
                <a:solidFill>
                  <a:srgbClr val="808080"/>
                </a:solidFill>
                <a:latin typeface="Arial" charset="0"/>
              </a:rPr>
              <a:t>(31/12/200</a:t>
            </a:r>
            <a:r>
              <a:rPr lang="el-GR" sz="900">
                <a:solidFill>
                  <a:srgbClr val="808080"/>
                </a:solidFill>
                <a:latin typeface="Arial" charset="0"/>
              </a:rPr>
              <a:t>3</a:t>
            </a:r>
            <a:r>
              <a:rPr lang="en-US" sz="900">
                <a:solidFill>
                  <a:srgbClr val="808080"/>
                </a:solidFill>
                <a:latin typeface="Arial" charset="0"/>
              </a:rPr>
              <a:t>)</a:t>
            </a:r>
            <a:endParaRPr lang="en-GB" sz="900">
              <a:solidFill>
                <a:srgbClr val="808080"/>
              </a:solidFill>
              <a:latin typeface="Arial" charset="0"/>
            </a:endParaRPr>
          </a:p>
        </p:txBody>
      </p:sp>
    </p:spTree>
    <p:extLst>
      <p:ext uri="{BB962C8B-B14F-4D97-AF65-F5344CB8AC3E}">
        <p14:creationId xmlns:p14="http://schemas.microsoft.com/office/powerpoint/2010/main" val="192077798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1744" name="Group 32"/>
          <p:cNvGraphicFramePr>
            <a:graphicFrameLocks noGrp="1"/>
          </p:cNvGraphicFramePr>
          <p:nvPr/>
        </p:nvGraphicFramePr>
        <p:xfrm>
          <a:off x="800100" y="1477963"/>
          <a:ext cx="7353300" cy="3840480"/>
        </p:xfrm>
        <a:graphic>
          <a:graphicData uri="http://schemas.openxmlformats.org/drawingml/2006/table">
            <a:tbl>
              <a:tblPr/>
              <a:tblGrid>
                <a:gridCol w="6057900"/>
                <a:gridCol w="1295400"/>
              </a:tblGrid>
              <a:tr h="457200">
                <a:tc>
                  <a:txBody>
                    <a:bodyPr/>
                    <a:lstStyle/>
                    <a:p>
                      <a:pPr marL="190500" marR="0" lvl="0" indent="-190500" algn="l" defTabSz="914400" rtl="0" eaLnBrk="1" fontAlgn="base" latinLnBrk="0" hangingPunct="1">
                        <a:lnSpc>
                          <a:spcPct val="90000"/>
                        </a:lnSpc>
                        <a:spcBef>
                          <a:spcPct val="20000"/>
                        </a:spcBef>
                        <a:spcAft>
                          <a:spcPct val="0"/>
                        </a:spcAft>
                        <a:buClr>
                          <a:srgbClr val="FF9999"/>
                        </a:buClr>
                        <a:buSzTx/>
                        <a:buFontTx/>
                        <a:buNone/>
                        <a:tabLst/>
                      </a:pPr>
                      <a:endParaRPr kumimoji="0" lang="el-GR" sz="1800" b="0" i="0" u="none" strike="noStrike" cap="none" normalizeH="0" baseline="0" smtClean="0">
                        <a:ln>
                          <a:noFill/>
                        </a:ln>
                        <a:solidFill>
                          <a:schemeClr val="bg1"/>
                        </a:solidFill>
                        <a:effectLst/>
                        <a:latin typeface="Arial" charset="0"/>
                      </a:endParaRPr>
                    </a:p>
                  </a:txBody>
                  <a:tcPr anchor="ctr" horzOverflow="overflow">
                    <a:lnL cap="flat">
                      <a:noFill/>
                    </a:lnL>
                    <a:lnR>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Length in Kms</a:t>
                      </a:r>
                      <a:endParaRPr kumimoji="0" lang="el-GR" sz="1800" b="0" i="0" u="none" strike="noStrike" cap="none" normalizeH="0" baseline="0" smtClean="0">
                        <a:ln>
                          <a:noFill/>
                        </a:ln>
                        <a:solidFill>
                          <a:schemeClr val="bg1"/>
                        </a:solidFill>
                        <a:effectLst/>
                        <a:latin typeface="Arial" charset="0"/>
                      </a:endParaRPr>
                    </a:p>
                  </a:txBody>
                  <a:tcPr anchor="ctr" horzOverflow="overflow">
                    <a:lnL>
                      <a:noFill/>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90000"/>
                        </a:lnSpc>
                        <a:spcBef>
                          <a:spcPct val="20000"/>
                        </a:spcBef>
                        <a:spcAft>
                          <a:spcPct val="0"/>
                        </a:spcAft>
                        <a:buClr>
                          <a:srgbClr val="FF9999"/>
                        </a:buClr>
                        <a:buSzTx/>
                        <a:buFontTx/>
                        <a:buNone/>
                        <a:tabLst/>
                      </a:pPr>
                      <a:r>
                        <a:rPr kumimoji="0" lang="en-US" sz="1600" b="0" i="0" u="none" strike="noStrike" cap="none" normalizeH="0" baseline="0" smtClean="0">
                          <a:ln>
                            <a:noFill/>
                          </a:ln>
                          <a:solidFill>
                            <a:schemeClr val="bg1"/>
                          </a:solidFill>
                          <a:effectLst/>
                          <a:latin typeface="Arial" charset="0"/>
                        </a:rPr>
                        <a:t>Sections constructed during previous periods before </a:t>
                      </a:r>
                      <a:r>
                        <a:rPr kumimoji="0" lang="en-US" sz="1600" b="1" i="0" u="none" strike="noStrike" cap="none" normalizeH="0" baseline="0" smtClean="0">
                          <a:ln>
                            <a:noFill/>
                          </a:ln>
                          <a:solidFill>
                            <a:schemeClr val="bg1"/>
                          </a:solidFill>
                          <a:effectLst/>
                          <a:latin typeface="Arial" charset="0"/>
                        </a:rPr>
                        <a:t>1994 </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94</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None/>
                        <a:tabLst/>
                      </a:pPr>
                      <a:r>
                        <a:rPr kumimoji="0" lang="en-US" sz="1600" b="1" i="0" u="none" strike="noStrike" cap="none" normalizeH="0" baseline="0" smtClean="0">
                          <a:ln>
                            <a:noFill/>
                          </a:ln>
                          <a:solidFill>
                            <a:schemeClr val="bg1"/>
                          </a:solidFill>
                          <a:effectLst/>
                          <a:latin typeface="Arial" charset="0"/>
                        </a:rPr>
                        <a:t>PROJECTS AFTER</a:t>
                      </a:r>
                      <a:r>
                        <a:rPr kumimoji="0" lang="el-GR" sz="1600" b="1" i="0" u="none" strike="noStrike" cap="none" normalizeH="0" baseline="0" smtClean="0">
                          <a:ln>
                            <a:noFill/>
                          </a:ln>
                          <a:solidFill>
                            <a:schemeClr val="bg1"/>
                          </a:solidFill>
                          <a:effectLst/>
                          <a:latin typeface="Arial" charset="0"/>
                        </a:rPr>
                        <a:t> 1997</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miter lim="800000"/>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Completed and </a:t>
                      </a:r>
                      <a:r>
                        <a:rPr kumimoji="0" lang="en-US" sz="1600" b="1" i="0" u="none" strike="noStrike" cap="none" normalizeH="0" baseline="0" smtClean="0">
                          <a:ln>
                            <a:noFill/>
                          </a:ln>
                          <a:solidFill>
                            <a:schemeClr val="bg1"/>
                          </a:solidFill>
                          <a:effectLst/>
                          <a:latin typeface="Arial" charset="0"/>
                        </a:rPr>
                        <a:t>opened to traffic </a:t>
                      </a:r>
                      <a:r>
                        <a:rPr kumimoji="0" lang="en-US" sz="1600" b="0" i="0" u="none" strike="noStrike" cap="none" normalizeH="0" baseline="0" smtClean="0">
                          <a:ln>
                            <a:noFill/>
                          </a:ln>
                          <a:solidFill>
                            <a:schemeClr val="bg1"/>
                          </a:solidFill>
                          <a:effectLst/>
                          <a:latin typeface="Arial" charset="0"/>
                        </a:rPr>
                        <a:t>(December 2004)</a:t>
                      </a:r>
                      <a:endParaRPr kumimoji="0" lang="el-GR" sz="16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miter lim="800000"/>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393</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miter lim="800000"/>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Other sections under construction</a:t>
                      </a:r>
                      <a:endParaRPr kumimoji="0" lang="el-GR" sz="16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1</a:t>
                      </a:r>
                      <a:r>
                        <a:rPr kumimoji="0" lang="en-US" sz="1800" b="0" i="0" u="none" strike="noStrike" cap="none" normalizeH="0" baseline="0" smtClean="0">
                          <a:ln>
                            <a:noFill/>
                          </a:ln>
                          <a:solidFill>
                            <a:schemeClr val="bg1"/>
                          </a:solidFill>
                          <a:effectLst/>
                          <a:latin typeface="Arial" charset="0"/>
                        </a:rPr>
                        <a:t>33</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Char char="•"/>
                        <a:tabLst/>
                      </a:pPr>
                      <a:r>
                        <a:rPr kumimoji="0" lang="en-US" sz="1600" b="0" i="0" u="none" strike="noStrike" cap="none" normalizeH="0" baseline="0" smtClean="0">
                          <a:ln>
                            <a:noFill/>
                          </a:ln>
                          <a:solidFill>
                            <a:schemeClr val="bg1"/>
                          </a:solidFill>
                          <a:effectLst/>
                          <a:latin typeface="Arial" charset="0"/>
                        </a:rPr>
                        <a:t>Sections </a:t>
                      </a:r>
                      <a:r>
                        <a:rPr kumimoji="0" lang="en-US" sz="1600" b="1" i="0" u="none" strike="noStrike" cap="none" normalizeH="0" baseline="0" smtClean="0">
                          <a:ln>
                            <a:noFill/>
                          </a:ln>
                          <a:solidFill>
                            <a:schemeClr val="bg1"/>
                          </a:solidFill>
                          <a:effectLst/>
                          <a:latin typeface="Arial" charset="0"/>
                        </a:rPr>
                        <a:t>under tender</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rPr>
                        <a:t>59</a:t>
                      </a:r>
                      <a:endParaRPr kumimoji="0" lang="el-GR"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190500" marR="0" lvl="0" indent="-190500" algn="l" defTabSz="914400" rtl="0" eaLnBrk="1" fontAlgn="base" latinLnBrk="0" hangingPunct="1">
                        <a:lnSpc>
                          <a:spcPct val="100000"/>
                        </a:lnSpc>
                        <a:spcBef>
                          <a:spcPct val="20000"/>
                        </a:spcBef>
                        <a:spcAft>
                          <a:spcPct val="0"/>
                        </a:spcAft>
                        <a:buClr>
                          <a:srgbClr val="FF9999"/>
                        </a:buClr>
                        <a:buSzTx/>
                        <a:buFontTx/>
                        <a:buNone/>
                        <a:tabLst/>
                      </a:pPr>
                      <a:r>
                        <a:rPr kumimoji="0" lang="en-US" sz="1800" b="1" i="0" u="none" strike="noStrike" cap="none" normalizeH="0" baseline="0" smtClean="0">
                          <a:ln>
                            <a:noFill/>
                          </a:ln>
                          <a:solidFill>
                            <a:schemeClr val="bg1"/>
                          </a:solidFill>
                          <a:effectLst/>
                          <a:latin typeface="Arial" charset="0"/>
                        </a:rPr>
                        <a:t>TOTAL AXIS</a:t>
                      </a:r>
                      <a:endParaRPr kumimoji="0" lang="el-GR" sz="1800" b="1"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bg1"/>
                          </a:solidFill>
                          <a:effectLst/>
                          <a:latin typeface="Arial" charset="0"/>
                        </a:rPr>
                        <a:t>680</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71743" name="Text Box 31"/>
          <p:cNvSpPr txBox="1">
            <a:spLocks noChangeArrowheads="1"/>
          </p:cNvSpPr>
          <p:nvPr/>
        </p:nvSpPr>
        <p:spPr bwMode="auto">
          <a:xfrm>
            <a:off x="1282700" y="496888"/>
            <a:ext cx="645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8DE6E"/>
                </a:solidFill>
                <a:latin typeface="Arial" charset="0"/>
              </a:rPr>
              <a:t>OPEN-TO-TRAFFIC PROGRAMME</a:t>
            </a:r>
            <a:endParaRPr lang="en-GB" sz="2800" b="1">
              <a:solidFill>
                <a:srgbClr val="F8DE6E"/>
              </a:solidFill>
              <a:latin typeface="Arial" charset="0"/>
            </a:endParaRPr>
          </a:p>
        </p:txBody>
      </p:sp>
    </p:spTree>
    <p:extLst>
      <p:ext uri="{BB962C8B-B14F-4D97-AF65-F5344CB8AC3E}">
        <p14:creationId xmlns:p14="http://schemas.microsoft.com/office/powerpoint/2010/main" val="61644282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3522" name="Group 2"/>
          <p:cNvGraphicFramePr>
            <a:graphicFrameLocks noGrp="1"/>
          </p:cNvGraphicFramePr>
          <p:nvPr/>
        </p:nvGraphicFramePr>
        <p:xfrm>
          <a:off x="2057400" y="2209800"/>
          <a:ext cx="5072063" cy="2613025"/>
        </p:xfrm>
        <a:graphic>
          <a:graphicData uri="http://schemas.openxmlformats.org/drawingml/2006/table">
            <a:tbl>
              <a:tblPr/>
              <a:tblGrid>
                <a:gridCol w="3962400"/>
                <a:gridCol w="1109663"/>
              </a:tblGrid>
              <a:tr h="488950">
                <a:tc>
                  <a:txBody>
                    <a:bodyPr/>
                    <a:lstStyle/>
                    <a:p>
                      <a:pPr marL="0" marR="0" lvl="0" indent="0" algn="l" defTabSz="914400" rtl="0" eaLnBrk="1" fontAlgn="base" latinLnBrk="0" hangingPunct="1">
                        <a:lnSpc>
                          <a:spcPct val="90000"/>
                        </a:lnSpc>
                        <a:spcBef>
                          <a:spcPct val="20000"/>
                        </a:spcBef>
                        <a:spcAft>
                          <a:spcPct val="0"/>
                        </a:spcAft>
                        <a:buClr>
                          <a:srgbClr val="FF9999"/>
                        </a:buClr>
                        <a:buSzTx/>
                        <a:buFontTx/>
                        <a:buChar char="•"/>
                        <a:tabLst/>
                      </a:pPr>
                      <a:r>
                        <a:rPr kumimoji="0" lang="el-GR" sz="1800" b="0" i="0" u="none" strike="noStrike" cap="none" normalizeH="0" baseline="0" smtClean="0">
                          <a:ln>
                            <a:noFill/>
                          </a:ln>
                          <a:solidFill>
                            <a:schemeClr val="bg1"/>
                          </a:solidFill>
                          <a:effectLst/>
                          <a:latin typeface="Arial" charset="0"/>
                        </a:rPr>
                        <a:t> </a:t>
                      </a:r>
                      <a:r>
                        <a:rPr kumimoji="0" lang="en-US" sz="1800" b="0" i="0" u="none" strike="noStrike" cap="none" normalizeH="0" baseline="0" smtClean="0">
                          <a:ln>
                            <a:noFill/>
                          </a:ln>
                          <a:solidFill>
                            <a:schemeClr val="bg1"/>
                          </a:solidFill>
                          <a:effectLst/>
                          <a:latin typeface="Arial" charset="0"/>
                        </a:rPr>
                        <a:t>Epirus</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45</a:t>
                      </a:r>
                      <a:r>
                        <a:rPr kumimoji="0" lang="en-US" sz="1800" b="0" i="0" u="none" strike="noStrike" cap="none" normalizeH="0" baseline="0" smtClean="0">
                          <a:ln>
                            <a:noFill/>
                          </a:ln>
                          <a:solidFill>
                            <a:schemeClr val="bg1"/>
                          </a:solidFill>
                          <a:effectLst/>
                          <a:latin typeface="Arial" charset="0"/>
                        </a:rPr>
                        <a:t>km</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
                          <a:srgbClr val="FF9999"/>
                        </a:buClr>
                        <a:buSzTx/>
                        <a:buFontTx/>
                        <a:buChar char="•"/>
                        <a:tabLst/>
                      </a:pPr>
                      <a:r>
                        <a:rPr kumimoji="0" lang="el-GR" sz="1800" b="0" i="0" u="none" strike="noStrike" cap="none" normalizeH="0" baseline="0" smtClean="0">
                          <a:ln>
                            <a:noFill/>
                          </a:ln>
                          <a:solidFill>
                            <a:schemeClr val="bg1"/>
                          </a:solidFill>
                          <a:effectLst/>
                          <a:latin typeface="Arial" charset="0"/>
                        </a:rPr>
                        <a:t> </a:t>
                      </a:r>
                      <a:r>
                        <a:rPr kumimoji="0" lang="en-US" sz="1800" b="0" i="0" u="none" strike="noStrike" cap="none" normalizeH="0" baseline="0" smtClean="0">
                          <a:ln>
                            <a:noFill/>
                          </a:ln>
                          <a:solidFill>
                            <a:schemeClr val="bg1"/>
                          </a:solidFill>
                          <a:effectLst/>
                          <a:latin typeface="Arial" charset="0"/>
                        </a:rPr>
                        <a:t>Western Macedonia</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88</a:t>
                      </a:r>
                      <a:r>
                        <a:rPr kumimoji="0" lang="en-US" sz="1800" b="0" i="0" u="none" strike="noStrike" cap="none" normalizeH="0" baseline="0" smtClean="0">
                          <a:ln>
                            <a:noFill/>
                          </a:ln>
                          <a:solidFill>
                            <a:schemeClr val="bg1"/>
                          </a:solidFill>
                          <a:effectLst/>
                          <a:latin typeface="Arial" charset="0"/>
                        </a:rPr>
                        <a:t>km</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FF9999"/>
                        </a:buClr>
                        <a:buSzTx/>
                        <a:buFontTx/>
                        <a:buChar char="•"/>
                        <a:tabLst/>
                      </a:pPr>
                      <a:r>
                        <a:rPr kumimoji="0" lang="el-GR" sz="1800" b="0" i="0" u="none" strike="noStrike" cap="none" normalizeH="0" baseline="0" smtClean="0">
                          <a:ln>
                            <a:noFill/>
                          </a:ln>
                          <a:solidFill>
                            <a:schemeClr val="bg1"/>
                          </a:solidFill>
                          <a:effectLst/>
                          <a:latin typeface="Arial" charset="0"/>
                        </a:rPr>
                        <a:t> </a:t>
                      </a:r>
                      <a:r>
                        <a:rPr kumimoji="0" lang="en-US" sz="1800" b="0" i="0" u="none" strike="noStrike" cap="none" normalizeH="0" baseline="0" smtClean="0">
                          <a:ln>
                            <a:noFill/>
                          </a:ln>
                          <a:solidFill>
                            <a:schemeClr val="bg1"/>
                          </a:solidFill>
                          <a:effectLst/>
                          <a:latin typeface="Arial" charset="0"/>
                        </a:rPr>
                        <a:t>Central Macedonia</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86</a:t>
                      </a:r>
                      <a:r>
                        <a:rPr kumimoji="0" lang="en-US" sz="1800" b="0" i="0" u="none" strike="noStrike" cap="none" normalizeH="0" baseline="0" smtClean="0">
                          <a:ln>
                            <a:noFill/>
                          </a:ln>
                          <a:solidFill>
                            <a:schemeClr val="bg1"/>
                          </a:solidFill>
                          <a:effectLst/>
                          <a:latin typeface="Arial" charset="0"/>
                        </a:rPr>
                        <a:t>km</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FF9999"/>
                        </a:buClr>
                        <a:buSzTx/>
                        <a:buFontTx/>
                        <a:buChar char="•"/>
                        <a:tabLst/>
                      </a:pPr>
                      <a:r>
                        <a:rPr kumimoji="0" lang="el-GR" sz="1800" b="0" i="0" u="none" strike="noStrike" cap="none" normalizeH="0" baseline="0" smtClean="0">
                          <a:ln>
                            <a:noFill/>
                          </a:ln>
                          <a:solidFill>
                            <a:schemeClr val="bg1"/>
                          </a:solidFill>
                          <a:effectLst/>
                          <a:latin typeface="Arial" charset="0"/>
                        </a:rPr>
                        <a:t> </a:t>
                      </a:r>
                      <a:r>
                        <a:rPr kumimoji="0" lang="en-US" sz="1800" b="0" i="0" u="none" strike="noStrike" cap="none" normalizeH="0" baseline="0" smtClean="0">
                          <a:ln>
                            <a:noFill/>
                          </a:ln>
                          <a:solidFill>
                            <a:schemeClr val="bg1"/>
                          </a:solidFill>
                          <a:effectLst/>
                          <a:latin typeface="Arial" charset="0"/>
                        </a:rPr>
                        <a:t>Eastern Macedonia</a:t>
                      </a:r>
                      <a:r>
                        <a:rPr kumimoji="0" lang="el-GR" sz="1800" b="0" i="0" u="none" strike="noStrike" cap="none" normalizeH="0" baseline="0" smtClean="0">
                          <a:ln>
                            <a:noFill/>
                          </a:ln>
                          <a:solidFill>
                            <a:schemeClr val="bg1"/>
                          </a:solidFill>
                          <a:effectLst/>
                          <a:latin typeface="Arial" charset="0"/>
                        </a:rPr>
                        <a:t> &amp; </a:t>
                      </a:r>
                      <a:r>
                        <a:rPr kumimoji="0" lang="en-US" sz="1800" b="0" i="0" u="none" strike="noStrike" cap="none" normalizeH="0" baseline="0" smtClean="0">
                          <a:ln>
                            <a:noFill/>
                          </a:ln>
                          <a:solidFill>
                            <a:schemeClr val="bg1"/>
                          </a:solidFill>
                          <a:effectLst/>
                          <a:latin typeface="Arial" charset="0"/>
                        </a:rPr>
                        <a:t>Thrace</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bg1"/>
                          </a:solidFill>
                          <a:effectLst/>
                          <a:latin typeface="Arial" charset="0"/>
                        </a:rPr>
                        <a:t>174</a:t>
                      </a:r>
                      <a:r>
                        <a:rPr kumimoji="0" lang="en-US" sz="1800" b="0" i="0" u="none" strike="noStrike" cap="none" normalizeH="0" baseline="0" smtClean="0">
                          <a:ln>
                            <a:noFill/>
                          </a:ln>
                          <a:solidFill>
                            <a:schemeClr val="bg1"/>
                          </a:solidFill>
                          <a:effectLst/>
                          <a:latin typeface="Arial" charset="0"/>
                        </a:rPr>
                        <a:t>km</a:t>
                      </a:r>
                      <a:endParaRPr kumimoji="0" lang="en-GB" sz="18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FF9999"/>
                        </a:buClr>
                        <a:buSzTx/>
                        <a:buFontTx/>
                        <a:buNone/>
                        <a:tabLst/>
                      </a:pPr>
                      <a:r>
                        <a:rPr kumimoji="0" lang="en-US" sz="2000" b="1" i="0" u="none" strike="noStrike" cap="none" normalizeH="0" baseline="0" smtClean="0">
                          <a:ln>
                            <a:noFill/>
                          </a:ln>
                          <a:solidFill>
                            <a:schemeClr val="bg1"/>
                          </a:solidFill>
                          <a:effectLst/>
                          <a:latin typeface="Arial" charset="0"/>
                        </a:rPr>
                        <a:t>TOTAL </a:t>
                      </a:r>
                      <a:endParaRPr kumimoji="0" lang="en-GB" sz="2000" b="1"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3</a:t>
                      </a:r>
                      <a:r>
                        <a:rPr kumimoji="0" lang="el-GR" sz="2000" b="1" i="0" u="none" strike="noStrike" cap="none" normalizeH="0" baseline="0" smtClean="0">
                          <a:ln>
                            <a:noFill/>
                          </a:ln>
                          <a:solidFill>
                            <a:schemeClr val="bg1"/>
                          </a:solidFill>
                          <a:effectLst/>
                          <a:latin typeface="Arial" charset="0"/>
                        </a:rPr>
                        <a:t>93</a:t>
                      </a:r>
                      <a:r>
                        <a:rPr kumimoji="0" lang="en-US" sz="2000" b="1" i="0" u="none" strike="noStrike" cap="none" normalizeH="0" baseline="0" smtClean="0">
                          <a:ln>
                            <a:noFill/>
                          </a:ln>
                          <a:solidFill>
                            <a:schemeClr val="bg1"/>
                          </a:solidFill>
                          <a:effectLst/>
                          <a:latin typeface="Arial" charset="0"/>
                        </a:rPr>
                        <a:t>km</a:t>
                      </a:r>
                      <a:endParaRPr kumimoji="0" lang="en-GB" sz="2000" b="1"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63542" name="Text Box 22"/>
          <p:cNvSpPr txBox="1">
            <a:spLocks noChangeArrowheads="1"/>
          </p:cNvSpPr>
          <p:nvPr/>
        </p:nvSpPr>
        <p:spPr bwMode="auto">
          <a:xfrm>
            <a:off x="571500" y="6350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8DE6E"/>
                </a:solidFill>
                <a:effectLst>
                  <a:outerShdw blurRad="38100" dist="38100" dir="2700000" algn="tl">
                    <a:srgbClr val="FFFFFF"/>
                  </a:outerShdw>
                </a:effectLst>
                <a:latin typeface="Arial" charset="0"/>
              </a:rPr>
              <a:t>Geographical distribution of new road sections opened by the end of </a:t>
            </a:r>
            <a:r>
              <a:rPr lang="el-GR" sz="2800" b="1">
                <a:solidFill>
                  <a:srgbClr val="F8DE6E"/>
                </a:solidFill>
                <a:effectLst>
                  <a:outerShdw blurRad="38100" dist="38100" dir="2700000" algn="tl">
                    <a:srgbClr val="FFFFFF"/>
                  </a:outerShdw>
                </a:effectLst>
                <a:latin typeface="Arial" charset="0"/>
              </a:rPr>
              <a:t>2004</a:t>
            </a:r>
            <a:endParaRPr lang="en-GB" sz="2800" b="1">
              <a:solidFill>
                <a:srgbClr val="F8DE6E"/>
              </a:solidFill>
              <a:effectLst>
                <a:outerShdw blurRad="38100" dist="38100" dir="2700000" algn="tl">
                  <a:srgbClr val="FFFFFF"/>
                </a:outerShdw>
              </a:effectLst>
              <a:latin typeface="Arial" charset="0"/>
            </a:endParaRPr>
          </a:p>
        </p:txBody>
      </p:sp>
      <p:sp>
        <p:nvSpPr>
          <p:cNvPr id="363543" name="Text Box 23"/>
          <p:cNvSpPr txBox="1">
            <a:spLocks noChangeArrowheads="1"/>
          </p:cNvSpPr>
          <p:nvPr/>
        </p:nvSpPr>
        <p:spPr bwMode="auto">
          <a:xfrm>
            <a:off x="1216025" y="5187950"/>
            <a:ext cx="6713538" cy="822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fontAlgn="base">
              <a:spcBef>
                <a:spcPct val="0"/>
              </a:spcBef>
              <a:spcAft>
                <a:spcPct val="0"/>
              </a:spcAft>
            </a:pPr>
            <a:r>
              <a:rPr lang="en-US" sz="2400" b="1" i="1">
                <a:solidFill>
                  <a:srgbClr val="F2F656"/>
                </a:solidFill>
                <a:effectLst>
                  <a:outerShdw blurRad="38100" dist="38100" dir="2700000" algn="tl">
                    <a:srgbClr val="FFFFFF"/>
                  </a:outerShdw>
                </a:effectLst>
                <a:latin typeface="Arial" charset="0"/>
              </a:rPr>
              <a:t>The rate of delivering road sections to traffic</a:t>
            </a:r>
            <a:r>
              <a:rPr lang="el-GR" sz="2400" b="1" i="1">
                <a:solidFill>
                  <a:srgbClr val="F2F656"/>
                </a:solidFill>
                <a:effectLst>
                  <a:outerShdw blurRad="38100" dist="38100" dir="2700000" algn="tl">
                    <a:srgbClr val="FFFFFF"/>
                  </a:outerShdw>
                </a:effectLst>
                <a:latin typeface="Arial" charset="0"/>
              </a:rPr>
              <a:t> </a:t>
            </a:r>
          </a:p>
          <a:p>
            <a:pPr algn="ctr" fontAlgn="base">
              <a:spcBef>
                <a:spcPct val="0"/>
              </a:spcBef>
              <a:spcAft>
                <a:spcPct val="0"/>
              </a:spcAft>
            </a:pPr>
            <a:r>
              <a:rPr lang="en-US" sz="2400" b="1" i="1">
                <a:solidFill>
                  <a:srgbClr val="F2F656"/>
                </a:solidFill>
                <a:effectLst>
                  <a:outerShdw blurRad="38100" dist="38100" dir="2700000" algn="tl">
                    <a:srgbClr val="FFFFFF"/>
                  </a:outerShdw>
                </a:effectLst>
                <a:latin typeface="Arial" charset="0"/>
              </a:rPr>
              <a:t>from</a:t>
            </a:r>
            <a:r>
              <a:rPr lang="el-GR" sz="2400" b="1" i="1">
                <a:solidFill>
                  <a:srgbClr val="F2F656"/>
                </a:solidFill>
                <a:effectLst>
                  <a:outerShdw blurRad="38100" dist="38100" dir="2700000" algn="tl">
                    <a:srgbClr val="FFFFFF"/>
                  </a:outerShdw>
                </a:effectLst>
                <a:latin typeface="Arial" charset="0"/>
              </a:rPr>
              <a:t> 1997 </a:t>
            </a:r>
            <a:r>
              <a:rPr lang="en-US" sz="2400" b="1" i="1">
                <a:solidFill>
                  <a:srgbClr val="F2F656"/>
                </a:solidFill>
                <a:effectLst>
                  <a:outerShdw blurRad="38100" dist="38100" dir="2700000" algn="tl">
                    <a:srgbClr val="FFFFFF"/>
                  </a:outerShdw>
                </a:effectLst>
                <a:latin typeface="Arial" charset="0"/>
              </a:rPr>
              <a:t>until today</a:t>
            </a:r>
            <a:r>
              <a:rPr lang="el-GR" sz="2400" b="1" i="1">
                <a:solidFill>
                  <a:srgbClr val="F2F656"/>
                </a:solidFill>
                <a:effectLst>
                  <a:outerShdw blurRad="38100" dist="38100" dir="2700000" algn="tl">
                    <a:srgbClr val="FFFFFF"/>
                  </a:outerShdw>
                </a:effectLst>
                <a:latin typeface="Arial" charset="0"/>
              </a:rPr>
              <a:t> </a:t>
            </a:r>
            <a:r>
              <a:rPr lang="en-US" sz="2400" b="1" i="1">
                <a:solidFill>
                  <a:srgbClr val="F2F656"/>
                </a:solidFill>
                <a:effectLst>
                  <a:outerShdw blurRad="38100" dist="38100" dir="2700000" algn="tl">
                    <a:srgbClr val="FFFFFF"/>
                  </a:outerShdw>
                </a:effectLst>
                <a:latin typeface="Arial" charset="0"/>
              </a:rPr>
              <a:t>is </a:t>
            </a:r>
            <a:r>
              <a:rPr lang="el-GR" sz="2400" b="1" i="1">
                <a:solidFill>
                  <a:srgbClr val="F2F656"/>
                </a:solidFill>
                <a:effectLst>
                  <a:outerShdw blurRad="38100" dist="38100" dir="2700000" algn="tl">
                    <a:srgbClr val="FFFFFF"/>
                  </a:outerShdw>
                </a:effectLst>
                <a:latin typeface="Arial" charset="0"/>
              </a:rPr>
              <a:t>~</a:t>
            </a:r>
            <a:r>
              <a:rPr lang="en-US" sz="2400" b="1" i="1">
                <a:solidFill>
                  <a:srgbClr val="F2F656"/>
                </a:solidFill>
                <a:effectLst>
                  <a:outerShdw blurRad="38100" dist="38100" dir="2700000" algn="tl">
                    <a:srgbClr val="FFFFFF"/>
                  </a:outerShdw>
                </a:effectLst>
                <a:latin typeface="Arial" charset="0"/>
              </a:rPr>
              <a:t>5</a:t>
            </a:r>
            <a:r>
              <a:rPr lang="el-GR" sz="2400" b="1" i="1">
                <a:solidFill>
                  <a:srgbClr val="F2F656"/>
                </a:solidFill>
                <a:effectLst>
                  <a:outerShdw blurRad="38100" dist="38100" dir="2700000" algn="tl">
                    <a:srgbClr val="FFFFFF"/>
                  </a:outerShdw>
                </a:effectLst>
                <a:latin typeface="Arial" charset="0"/>
              </a:rPr>
              <a:t>6 </a:t>
            </a:r>
            <a:r>
              <a:rPr lang="en-US" sz="2400" b="1" i="1">
                <a:solidFill>
                  <a:srgbClr val="F2F656"/>
                </a:solidFill>
                <a:effectLst>
                  <a:outerShdw blurRad="38100" dist="38100" dir="2700000" algn="tl">
                    <a:srgbClr val="FFFFFF"/>
                  </a:outerShdw>
                </a:effectLst>
                <a:latin typeface="Arial" charset="0"/>
              </a:rPr>
              <a:t>km/year</a:t>
            </a:r>
            <a:endParaRPr lang="en-GB" sz="2400" b="1" i="1">
              <a:solidFill>
                <a:srgbClr val="F2F656"/>
              </a:solidFill>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val="339383911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4002" name="Picture 2" descr="PS_A3_DECEMBER_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8392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rPr>
              <a:t>15.09.2011</a:t>
            </a:r>
            <a:endParaRPr lang="el-GR">
              <a:solidFill>
                <a:srgbClr val="FFFFFF"/>
              </a:solidFill>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1495A40-9672-4277-8032-213D4D79335B}" type="slidenum">
              <a:rPr lang="el-GR">
                <a:solidFill>
                  <a:srgbClr val="FFFFFF"/>
                </a:solidFill>
              </a:rPr>
              <a:pPr eaLnBrk="1" hangingPunct="1"/>
              <a:t>64</a:t>
            </a:fld>
            <a:endParaRPr lang="el-GR">
              <a:solidFill>
                <a:srgbClr val="FFFFFF"/>
              </a:solidFill>
            </a:endParaRPr>
          </a:p>
        </p:txBody>
      </p:sp>
      <p:sp>
        <p:nvSpPr>
          <p:cNvPr id="2050" name="Rectangle 2"/>
          <p:cNvSpPr>
            <a:spLocks noGrp="1" noChangeArrowheads="1"/>
          </p:cNvSpPr>
          <p:nvPr>
            <p:ph type="ctrTitle"/>
          </p:nvPr>
        </p:nvSpPr>
        <p:spPr>
          <a:xfrm>
            <a:off x="684213" y="981075"/>
            <a:ext cx="7773987" cy="3527425"/>
          </a:xfrm>
        </p:spPr>
        <p:txBody>
          <a:bodyPr/>
          <a:lstStyle/>
          <a:p>
            <a:pPr eaLnBrk="1" hangingPunct="1"/>
            <a:r>
              <a:rPr lang="en-US" sz="3600" smtClean="0">
                <a:solidFill>
                  <a:schemeClr val="folHlink"/>
                </a:solidFill>
              </a:rPr>
              <a:t>IMPLEMENTATION OF A QUALITY ASSURANCE SYSTEM FOR TRAINING IN ORGANIC FOOD RETAIL – EcoQualify III</a:t>
            </a:r>
            <a:br>
              <a:rPr lang="en-US" sz="3600" smtClean="0">
                <a:solidFill>
                  <a:schemeClr val="folHlink"/>
                </a:solidFill>
              </a:rPr>
            </a:br>
            <a:r>
              <a:rPr lang="en-US" sz="3600" smtClean="0">
                <a:solidFill>
                  <a:schemeClr val="folHlink"/>
                </a:solidFill>
              </a:rPr>
              <a:t/>
            </a:r>
            <a:br>
              <a:rPr lang="en-US" sz="3600" smtClean="0">
                <a:solidFill>
                  <a:schemeClr val="folHlink"/>
                </a:solidFill>
              </a:rPr>
            </a:br>
            <a:r>
              <a:rPr lang="en-US" sz="3600" smtClean="0">
                <a:solidFill>
                  <a:schemeClr val="folHlink"/>
                </a:solidFill>
              </a:rPr>
              <a:t> </a:t>
            </a:r>
            <a:r>
              <a:rPr lang="en-US" sz="4000" smtClean="0">
                <a:solidFill>
                  <a:schemeClr val="folHlink"/>
                </a:solidFill>
              </a:rPr>
              <a:t>Project Activities and Products achieved during the 1</a:t>
            </a:r>
            <a:r>
              <a:rPr lang="en-US" sz="4000" baseline="30000" smtClean="0">
                <a:solidFill>
                  <a:schemeClr val="folHlink"/>
                </a:solidFill>
              </a:rPr>
              <a:t>st</a:t>
            </a:r>
            <a:r>
              <a:rPr lang="en-US" sz="4000" smtClean="0">
                <a:solidFill>
                  <a:schemeClr val="folHlink"/>
                </a:solidFill>
              </a:rPr>
              <a:t> year</a:t>
            </a:r>
            <a:endParaRPr lang="el-GR" sz="4000" smtClean="0">
              <a:solidFill>
                <a:schemeClr val="folHlink"/>
              </a:solidFill>
            </a:endParaRPr>
          </a:p>
        </p:txBody>
      </p:sp>
      <p:sp>
        <p:nvSpPr>
          <p:cNvPr id="2051" name="Rectangle 3"/>
          <p:cNvSpPr>
            <a:spLocks noGrp="1" noChangeArrowheads="1"/>
          </p:cNvSpPr>
          <p:nvPr>
            <p:ph type="subTitle" idx="1"/>
          </p:nvPr>
        </p:nvSpPr>
        <p:spPr>
          <a:xfrm>
            <a:off x="1371600" y="5445125"/>
            <a:ext cx="6400800" cy="576263"/>
          </a:xfrm>
        </p:spPr>
        <p:txBody>
          <a:bodyPr/>
          <a:lstStyle/>
          <a:p>
            <a:pPr eaLnBrk="1" hangingPunct="1">
              <a:lnSpc>
                <a:spcPct val="80000"/>
              </a:lnSpc>
            </a:pPr>
            <a:r>
              <a:rPr lang="en-US" sz="1000" b="1" smtClean="0"/>
              <a:t>LIFELONG LEARNING PROGRAMME</a:t>
            </a:r>
          </a:p>
          <a:p>
            <a:pPr eaLnBrk="1" hangingPunct="1">
              <a:lnSpc>
                <a:spcPct val="80000"/>
              </a:lnSpc>
            </a:pPr>
            <a:r>
              <a:rPr lang="en-US" sz="1000" b="1" smtClean="0"/>
              <a:t>LEONARDO DA VINCI TRANSFER OF INNOVATION</a:t>
            </a:r>
          </a:p>
          <a:p>
            <a:pPr eaLnBrk="1" hangingPunct="1">
              <a:lnSpc>
                <a:spcPct val="80000"/>
              </a:lnSpc>
            </a:pPr>
            <a:r>
              <a:rPr lang="en-US" sz="1000" b="1" smtClean="0"/>
              <a:t> 2010-1-GR1-LEO05-03967</a:t>
            </a:r>
          </a:p>
          <a:p>
            <a:pPr eaLnBrk="1" hangingPunct="1">
              <a:lnSpc>
                <a:spcPct val="80000"/>
              </a:lnSpc>
            </a:pPr>
            <a:endParaRPr lang="el-GR" sz="1000" b="1" smtClean="0"/>
          </a:p>
        </p:txBody>
      </p:sp>
    </p:spTree>
    <p:extLst>
      <p:ext uri="{BB962C8B-B14F-4D97-AF65-F5344CB8AC3E}">
        <p14:creationId xmlns:p14="http://schemas.microsoft.com/office/powerpoint/2010/main" val="2051336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1B98362-B412-4F8E-9701-F679EBDEA824}" type="slidenum">
              <a:rPr lang="el-GR">
                <a:solidFill>
                  <a:srgbClr val="FFFFFF"/>
                </a:solidFill>
              </a:rPr>
              <a:pPr eaLnBrk="1" hangingPunct="1"/>
              <a:t>65</a:t>
            </a:fld>
            <a:endParaRPr lang="el-GR">
              <a:solidFill>
                <a:srgbClr val="FFFFFF"/>
              </a:solidFill>
            </a:endParaRPr>
          </a:p>
        </p:txBody>
      </p:sp>
      <p:sp>
        <p:nvSpPr>
          <p:cNvPr id="5125" name="Rectangle 4"/>
          <p:cNvSpPr>
            <a:spLocks noGrp="1" noChangeArrowheads="1"/>
          </p:cNvSpPr>
          <p:nvPr>
            <p:ph type="ctrTitle"/>
          </p:nvPr>
        </p:nvSpPr>
        <p:spPr/>
        <p:txBody>
          <a:bodyPr/>
          <a:lstStyle/>
          <a:p>
            <a:pPr eaLnBrk="1" hangingPunct="1"/>
            <a:r>
              <a:rPr lang="en-US" smtClean="0">
                <a:solidFill>
                  <a:schemeClr val="folHlink"/>
                </a:solidFill>
              </a:rPr>
              <a:t>Project Activities and Products achieved during the 1</a:t>
            </a:r>
            <a:r>
              <a:rPr lang="en-US" baseline="30000" smtClean="0">
                <a:solidFill>
                  <a:schemeClr val="folHlink"/>
                </a:solidFill>
              </a:rPr>
              <a:t>st</a:t>
            </a:r>
            <a:r>
              <a:rPr lang="en-US" smtClean="0">
                <a:solidFill>
                  <a:schemeClr val="folHlink"/>
                </a:solidFill>
              </a:rPr>
              <a:t> year</a:t>
            </a:r>
            <a:endParaRPr lang="el-GR" smtClean="0"/>
          </a:p>
        </p:txBody>
      </p:sp>
      <p:sp>
        <p:nvSpPr>
          <p:cNvPr id="5126" name="Rectangle 5"/>
          <p:cNvSpPr>
            <a:spLocks noGrp="1" noChangeArrowheads="1"/>
          </p:cNvSpPr>
          <p:nvPr>
            <p:ph type="subTitle" idx="1"/>
          </p:nvPr>
        </p:nvSpPr>
        <p:spPr/>
        <p:txBody>
          <a:bodyPr/>
          <a:lstStyle/>
          <a:p>
            <a:pPr eaLnBrk="1" hangingPunct="1"/>
            <a:r>
              <a:rPr lang="en-US" smtClean="0">
                <a:solidFill>
                  <a:schemeClr val="folHlink"/>
                </a:solidFill>
              </a:rPr>
              <a:t>(01.10.2010 – 30.09.2011)</a:t>
            </a:r>
            <a:endParaRPr lang="el-GR" smtClean="0">
              <a:solidFill>
                <a:schemeClr val="folHlink"/>
              </a:solidFill>
            </a:endParaRPr>
          </a:p>
        </p:txBody>
      </p:sp>
      <p:sp>
        <p:nvSpPr>
          <p:cNvPr id="5128" name="Date Placeholder 3"/>
          <p:cNvSpPr txBox="1">
            <a:spLocks noGrp="1"/>
          </p:cNvSpPr>
          <p:nvPr/>
        </p:nvSpPr>
        <p:spPr bwMode="auto">
          <a:xfrm>
            <a:off x="611188" y="6021388"/>
            <a:ext cx="10906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714393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40FF8BF3-B049-49B8-BCB7-03D118C485CF}" type="slidenum">
              <a:rPr lang="el-GR">
                <a:solidFill>
                  <a:srgbClr val="FFFFFF"/>
                </a:solidFill>
              </a:rPr>
              <a:pPr eaLnBrk="1" hangingPunct="1"/>
              <a:t>66</a:t>
            </a:fld>
            <a:endParaRPr lang="el-GR">
              <a:solidFill>
                <a:srgbClr val="FFFFFF"/>
              </a:solidFill>
            </a:endParaRPr>
          </a:p>
        </p:txBody>
      </p:sp>
      <p:sp>
        <p:nvSpPr>
          <p:cNvPr id="6149" name="Rectangle 2"/>
          <p:cNvSpPr>
            <a:spLocks noGrp="1" noChangeArrowheads="1"/>
          </p:cNvSpPr>
          <p:nvPr>
            <p:ph type="ctrTitle"/>
          </p:nvPr>
        </p:nvSpPr>
        <p:spPr/>
        <p:txBody>
          <a:bodyPr/>
          <a:lstStyle/>
          <a:p>
            <a:pPr eaLnBrk="1" hangingPunct="1"/>
            <a:r>
              <a:rPr lang="en-US" sz="4000" smtClean="0">
                <a:solidFill>
                  <a:schemeClr val="folHlink"/>
                </a:solidFill>
              </a:rPr>
              <a:t>Activity 1</a:t>
            </a:r>
            <a:r>
              <a:rPr lang="en-US" sz="4000" smtClean="0"/>
              <a:t/>
            </a:r>
            <a:br>
              <a:rPr lang="en-US" sz="4000" smtClean="0"/>
            </a:br>
            <a:endParaRPr lang="el-GR" sz="4000" smtClean="0"/>
          </a:p>
        </p:txBody>
      </p:sp>
      <p:sp>
        <p:nvSpPr>
          <p:cNvPr id="6150" name="Rectangle 3"/>
          <p:cNvSpPr>
            <a:spLocks noGrp="1" noChangeArrowheads="1"/>
          </p:cNvSpPr>
          <p:nvPr>
            <p:ph type="subTitle" idx="1"/>
          </p:nvPr>
        </p:nvSpPr>
        <p:spPr>
          <a:xfrm>
            <a:off x="684213" y="3886200"/>
            <a:ext cx="8064500" cy="1752600"/>
          </a:xfrm>
        </p:spPr>
        <p:txBody>
          <a:bodyPr/>
          <a:lstStyle/>
          <a:p>
            <a:pPr eaLnBrk="1" hangingPunct="1"/>
            <a:r>
              <a:rPr lang="en-US" sz="2800" smtClean="0">
                <a:solidFill>
                  <a:schemeClr val="folHlink"/>
                </a:solidFill>
              </a:rPr>
              <a:t>WP1 - Project management and administration</a:t>
            </a:r>
            <a:endParaRPr lang="el-GR" sz="2800" smtClean="0">
              <a:solidFill>
                <a:schemeClr val="folHlink"/>
              </a:solidFill>
            </a:endParaRPr>
          </a:p>
        </p:txBody>
      </p:sp>
      <p:sp>
        <p:nvSpPr>
          <p:cNvPr id="6152"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2687057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8905F05-AAD2-4FEF-AA9E-065B2EDC6264}" type="slidenum">
              <a:rPr lang="el-GR">
                <a:solidFill>
                  <a:srgbClr val="FFFFFF"/>
                </a:solidFill>
              </a:rPr>
              <a:pPr eaLnBrk="1" hangingPunct="1"/>
              <a:t>67</a:t>
            </a:fld>
            <a:endParaRPr lang="el-GR">
              <a:solidFill>
                <a:srgbClr val="FFFFFF"/>
              </a:solidFill>
            </a:endParaRPr>
          </a:p>
        </p:txBody>
      </p:sp>
      <p:sp>
        <p:nvSpPr>
          <p:cNvPr id="7173" name="Rectangle 2"/>
          <p:cNvSpPr>
            <a:spLocks noGrp="1" noChangeArrowheads="1"/>
          </p:cNvSpPr>
          <p:nvPr>
            <p:ph type="title"/>
          </p:nvPr>
        </p:nvSpPr>
        <p:spPr>
          <a:xfrm>
            <a:off x="457200" y="476250"/>
            <a:ext cx="8229600" cy="792163"/>
          </a:xfrm>
        </p:spPr>
        <p:txBody>
          <a:bodyPr/>
          <a:lstStyle/>
          <a:p>
            <a:pPr eaLnBrk="1" hangingPunct="1"/>
            <a:r>
              <a:rPr lang="en-US" sz="3200" b="1" smtClean="0">
                <a:solidFill>
                  <a:schemeClr val="folHlink"/>
                </a:solidFill>
              </a:rPr>
              <a:t>Coordinator general activities</a:t>
            </a:r>
            <a:endParaRPr lang="el-GR" sz="3200" b="1" smtClean="0">
              <a:solidFill>
                <a:schemeClr val="folHlink"/>
              </a:solidFill>
            </a:endParaRPr>
          </a:p>
        </p:txBody>
      </p:sp>
      <p:sp>
        <p:nvSpPr>
          <p:cNvPr id="7174" name="Rectangle 3"/>
          <p:cNvSpPr>
            <a:spLocks noGrp="1" noChangeArrowheads="1"/>
          </p:cNvSpPr>
          <p:nvPr>
            <p:ph type="body" idx="1"/>
          </p:nvPr>
        </p:nvSpPr>
        <p:spPr/>
        <p:txBody>
          <a:bodyPr/>
          <a:lstStyle/>
          <a:p>
            <a:pPr eaLnBrk="1" hangingPunct="1">
              <a:lnSpc>
                <a:spcPct val="80000"/>
              </a:lnSpc>
              <a:buFontTx/>
              <a:buNone/>
            </a:pPr>
            <a:r>
              <a:rPr lang="en-GB" sz="2400" smtClean="0"/>
              <a:t>The </a:t>
            </a:r>
            <a:r>
              <a:rPr lang="en-GB" sz="2400" smtClean="0">
                <a:solidFill>
                  <a:schemeClr val="folHlink"/>
                </a:solidFill>
              </a:rPr>
              <a:t>University of Thessaly</a:t>
            </a:r>
            <a:r>
              <a:rPr lang="en-GB" sz="2400" smtClean="0"/>
              <a:t>  represented by </a:t>
            </a:r>
            <a:r>
              <a:rPr lang="en-GB" sz="2400" smtClean="0">
                <a:solidFill>
                  <a:schemeClr val="folHlink"/>
                </a:solidFill>
              </a:rPr>
              <a:t>Prof. S. Tzortzios</a:t>
            </a:r>
            <a:r>
              <a:rPr lang="en-GB" sz="2400" smtClean="0"/>
              <a:t>, as general </a:t>
            </a:r>
            <a:r>
              <a:rPr lang="en-GB" sz="2400" smtClean="0">
                <a:solidFill>
                  <a:schemeClr val="folHlink"/>
                </a:solidFill>
              </a:rPr>
              <a:t>Contractor </a:t>
            </a:r>
            <a:r>
              <a:rPr lang="en-GB" sz="2400" smtClean="0"/>
              <a:t>and</a:t>
            </a:r>
            <a:r>
              <a:rPr lang="en-GB" sz="2400" smtClean="0">
                <a:solidFill>
                  <a:schemeClr val="folHlink"/>
                </a:solidFill>
              </a:rPr>
              <a:t> Coordinator</a:t>
            </a:r>
            <a:r>
              <a:rPr lang="en-GB" sz="2400" smtClean="0"/>
              <a:t> of this project, during the 1</a:t>
            </a:r>
            <a:r>
              <a:rPr lang="en-GB" sz="2400" baseline="30000" smtClean="0"/>
              <a:t>st</a:t>
            </a:r>
            <a:r>
              <a:rPr lang="en-GB" sz="2400" smtClean="0"/>
              <a:t> year was responsible for the general management as well as the successful implementation of the EcoQualify III project activities, especially:</a:t>
            </a:r>
          </a:p>
          <a:p>
            <a:pPr eaLnBrk="1" hangingPunct="1">
              <a:lnSpc>
                <a:spcPct val="80000"/>
              </a:lnSpc>
              <a:buFontTx/>
              <a:buAutoNum type="arabicPeriod"/>
            </a:pPr>
            <a:r>
              <a:rPr lang="en-GB" sz="2400" smtClean="0">
                <a:solidFill>
                  <a:schemeClr val="folHlink"/>
                </a:solidFill>
              </a:rPr>
              <a:t>U</a:t>
            </a:r>
            <a:r>
              <a:rPr lang="en-US" sz="2400" smtClean="0">
                <a:solidFill>
                  <a:schemeClr val="folHlink"/>
                </a:solidFill>
              </a:rPr>
              <a:t>ndertaking the daily project management</a:t>
            </a:r>
            <a:r>
              <a:rPr lang="en-US" sz="2400" smtClean="0"/>
              <a:t> </a:t>
            </a:r>
            <a:r>
              <a:rPr lang="en-US" sz="2400" smtClean="0">
                <a:solidFill>
                  <a:schemeClr val="folHlink"/>
                </a:solidFill>
              </a:rPr>
              <a:t>by</a:t>
            </a:r>
          </a:p>
          <a:p>
            <a:pPr marL="1181100" lvl="2" indent="-266700" eaLnBrk="1" hangingPunct="1">
              <a:lnSpc>
                <a:spcPct val="80000"/>
              </a:lnSpc>
              <a:buFont typeface="Wingdings" pitchFamily="2" charset="2"/>
              <a:buChar char="ü"/>
            </a:pPr>
            <a:r>
              <a:rPr lang="en-US" sz="2000" smtClean="0"/>
              <a:t>Daily communication and regular contact with other project partners</a:t>
            </a:r>
          </a:p>
          <a:p>
            <a:pPr marL="1181100" lvl="2" indent="-266700" eaLnBrk="1" hangingPunct="1">
              <a:lnSpc>
                <a:spcPct val="80000"/>
              </a:lnSpc>
              <a:buFont typeface="Wingdings" pitchFamily="2" charset="2"/>
              <a:buChar char="ü"/>
            </a:pPr>
            <a:r>
              <a:rPr lang="en-US" sz="2000" smtClean="0"/>
              <a:t>On-line exchange of data for checking progress</a:t>
            </a:r>
          </a:p>
          <a:p>
            <a:pPr marL="1181100" lvl="2" indent="-266700" eaLnBrk="1" hangingPunct="1">
              <a:lnSpc>
                <a:spcPct val="80000"/>
              </a:lnSpc>
              <a:buFont typeface="Wingdings" pitchFamily="2" charset="2"/>
              <a:buChar char="ü"/>
            </a:pPr>
            <a:r>
              <a:rPr lang="en-US" sz="2000" smtClean="0"/>
              <a:t>Explanation of the organizational and financial process requirements to all partners </a:t>
            </a:r>
          </a:p>
          <a:p>
            <a:pPr marL="1181100" lvl="2" indent="-266700" eaLnBrk="1" hangingPunct="1">
              <a:lnSpc>
                <a:spcPct val="80000"/>
              </a:lnSpc>
              <a:buFont typeface="Wingdings" pitchFamily="2" charset="2"/>
              <a:buChar char="ü"/>
            </a:pPr>
            <a:r>
              <a:rPr lang="en-US" sz="2000" smtClean="0"/>
              <a:t>Daily bookkeeping</a:t>
            </a:r>
            <a:r>
              <a:rPr lang="en-GB" sz="2000" smtClean="0"/>
              <a:t> </a:t>
            </a:r>
            <a:endParaRPr lang="en-US" sz="2000" smtClean="0"/>
          </a:p>
          <a:p>
            <a:pPr eaLnBrk="1" hangingPunct="1">
              <a:lnSpc>
                <a:spcPct val="80000"/>
              </a:lnSpc>
              <a:buFont typeface="Wingdings" pitchFamily="2" charset="2"/>
              <a:buNone/>
            </a:pPr>
            <a:r>
              <a:rPr lang="en-US" sz="2400" smtClean="0">
                <a:solidFill>
                  <a:schemeClr val="folHlink"/>
                </a:solidFill>
              </a:rPr>
              <a:t>2. Organizing and facilitating meetings in Vienna, Plovdiv and Turkey</a:t>
            </a:r>
            <a:endParaRPr lang="en-US" sz="2800" smtClean="0"/>
          </a:p>
        </p:txBody>
      </p:sp>
      <p:sp>
        <p:nvSpPr>
          <p:cNvPr id="7176"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987199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A1D5924C-831B-410F-934F-CCCF84EE6623}" type="slidenum">
              <a:rPr lang="el-GR">
                <a:solidFill>
                  <a:srgbClr val="FFFFFF"/>
                </a:solidFill>
              </a:rPr>
              <a:pPr eaLnBrk="1" hangingPunct="1"/>
              <a:t>68</a:t>
            </a:fld>
            <a:endParaRPr lang="el-GR">
              <a:solidFill>
                <a:srgbClr val="FFFFFF"/>
              </a:solidFill>
            </a:endParaRPr>
          </a:p>
        </p:txBody>
      </p:sp>
      <p:sp>
        <p:nvSpPr>
          <p:cNvPr id="8197" name="Rectangle 2"/>
          <p:cNvSpPr>
            <a:spLocks noGrp="1" noChangeArrowheads="1"/>
          </p:cNvSpPr>
          <p:nvPr>
            <p:ph type="title"/>
          </p:nvPr>
        </p:nvSpPr>
        <p:spPr>
          <a:xfrm>
            <a:off x="457200" y="620713"/>
            <a:ext cx="8229600" cy="647700"/>
          </a:xfrm>
        </p:spPr>
        <p:txBody>
          <a:bodyPr/>
          <a:lstStyle/>
          <a:p>
            <a:pPr eaLnBrk="1" hangingPunct="1"/>
            <a:r>
              <a:rPr lang="en-US" sz="3200" b="1" smtClean="0">
                <a:solidFill>
                  <a:schemeClr val="folHlink"/>
                </a:solidFill>
              </a:rPr>
              <a:t>Coordinator general activities</a:t>
            </a:r>
            <a:endParaRPr lang="el-GR" sz="3200" b="1" smtClean="0">
              <a:solidFill>
                <a:schemeClr val="folHlink"/>
              </a:solidFill>
            </a:endParaRPr>
          </a:p>
        </p:txBody>
      </p:sp>
      <p:sp>
        <p:nvSpPr>
          <p:cNvPr id="8198" name="Rectangle 3"/>
          <p:cNvSpPr>
            <a:spLocks noGrp="1" noChangeArrowheads="1"/>
          </p:cNvSpPr>
          <p:nvPr>
            <p:ph type="body" idx="1"/>
          </p:nvPr>
        </p:nvSpPr>
        <p:spPr/>
        <p:txBody>
          <a:bodyPr/>
          <a:lstStyle/>
          <a:p>
            <a:pPr eaLnBrk="1" hangingPunct="1">
              <a:lnSpc>
                <a:spcPct val="80000"/>
              </a:lnSpc>
              <a:buFont typeface="Wingdings" pitchFamily="2" charset="2"/>
              <a:buNone/>
            </a:pPr>
            <a:r>
              <a:rPr lang="en-GB" sz="2800" smtClean="0">
                <a:solidFill>
                  <a:schemeClr val="folHlink"/>
                </a:solidFill>
              </a:rPr>
              <a:t>3. F</a:t>
            </a:r>
            <a:r>
              <a:rPr lang="en-US" sz="2800" smtClean="0">
                <a:solidFill>
                  <a:schemeClr val="folHlink"/>
                </a:solidFill>
              </a:rPr>
              <a:t>inancial and administrative management</a:t>
            </a:r>
            <a:r>
              <a:rPr lang="en-GB" sz="2400" smtClean="0"/>
              <a:t> </a:t>
            </a:r>
          </a:p>
          <a:p>
            <a:pPr lvl="1" eaLnBrk="1" hangingPunct="1">
              <a:lnSpc>
                <a:spcPct val="80000"/>
              </a:lnSpc>
              <a:buFont typeface="Wingdings" pitchFamily="2" charset="2"/>
              <a:buChar char="ü"/>
            </a:pPr>
            <a:r>
              <a:rPr lang="en-GB" sz="2400" smtClean="0"/>
              <a:t>payroll, </a:t>
            </a:r>
          </a:p>
          <a:p>
            <a:pPr lvl="1" eaLnBrk="1" hangingPunct="1">
              <a:lnSpc>
                <a:spcPct val="80000"/>
              </a:lnSpc>
              <a:buFont typeface="Wingdings" pitchFamily="2" charset="2"/>
              <a:buChar char="ü"/>
            </a:pPr>
            <a:r>
              <a:rPr lang="en-GB" sz="2400" smtClean="0"/>
              <a:t>project accounting and </a:t>
            </a:r>
          </a:p>
          <a:p>
            <a:pPr lvl="1" eaLnBrk="1" hangingPunct="1">
              <a:lnSpc>
                <a:spcPct val="80000"/>
              </a:lnSpc>
              <a:buFont typeface="Wingdings" pitchFamily="2" charset="2"/>
              <a:buChar char="ü"/>
            </a:pPr>
            <a:r>
              <a:rPr lang="en-GB" sz="2000" smtClean="0"/>
              <a:t>preparing / completing the project's financial tables</a:t>
            </a:r>
          </a:p>
          <a:p>
            <a:pPr lvl="1" eaLnBrk="1" hangingPunct="1">
              <a:lnSpc>
                <a:spcPct val="80000"/>
              </a:lnSpc>
              <a:buFont typeface="Wingdings" pitchFamily="2" charset="2"/>
              <a:buChar char="ü"/>
            </a:pPr>
            <a:r>
              <a:rPr lang="en-US" sz="2000" smtClean="0"/>
              <a:t>budget control through regularly updated financial table</a:t>
            </a:r>
          </a:p>
          <a:p>
            <a:pPr eaLnBrk="1" hangingPunct="1">
              <a:lnSpc>
                <a:spcPct val="80000"/>
              </a:lnSpc>
              <a:buFont typeface="Wingdings" pitchFamily="2" charset="2"/>
              <a:buNone/>
            </a:pPr>
            <a:r>
              <a:rPr lang="en-GB" sz="2800" smtClean="0">
                <a:solidFill>
                  <a:schemeClr val="folHlink"/>
                </a:solidFill>
              </a:rPr>
              <a:t>4. Translation of the products into Greek language</a:t>
            </a:r>
          </a:p>
          <a:p>
            <a:pPr eaLnBrk="1" hangingPunct="1">
              <a:lnSpc>
                <a:spcPct val="80000"/>
              </a:lnSpc>
              <a:buFont typeface="Wingdings" pitchFamily="2" charset="2"/>
              <a:buNone/>
            </a:pPr>
            <a:r>
              <a:rPr lang="en-US" sz="2800" smtClean="0">
                <a:solidFill>
                  <a:schemeClr val="folHlink"/>
                </a:solidFill>
              </a:rPr>
              <a:t>5. Internal running monitoring</a:t>
            </a:r>
          </a:p>
          <a:p>
            <a:pPr eaLnBrk="1" hangingPunct="1">
              <a:lnSpc>
                <a:spcPct val="80000"/>
              </a:lnSpc>
              <a:buFont typeface="Wingdings" pitchFamily="2" charset="2"/>
              <a:buNone/>
            </a:pPr>
            <a:r>
              <a:rPr lang="en-GB" sz="2800" smtClean="0">
                <a:solidFill>
                  <a:schemeClr val="folHlink"/>
                </a:solidFill>
              </a:rPr>
              <a:t>6. Dissemination of results and implementation of the valorisation strategy</a:t>
            </a:r>
            <a:endParaRPr lang="en-US" sz="2800" smtClean="0">
              <a:solidFill>
                <a:schemeClr val="folHlink"/>
              </a:solidFill>
            </a:endParaRPr>
          </a:p>
          <a:p>
            <a:pPr lvl="2" eaLnBrk="1" hangingPunct="1">
              <a:lnSpc>
                <a:spcPct val="80000"/>
              </a:lnSpc>
              <a:buFont typeface="Wingdings" pitchFamily="2" charset="2"/>
              <a:buChar char="Ø"/>
            </a:pPr>
            <a:endParaRPr lang="en-GB" sz="1800" smtClean="0"/>
          </a:p>
          <a:p>
            <a:pPr lvl="2" eaLnBrk="1" hangingPunct="1">
              <a:lnSpc>
                <a:spcPct val="80000"/>
              </a:lnSpc>
              <a:buFont typeface="Wingdings" pitchFamily="2" charset="2"/>
              <a:buChar char="Ø"/>
            </a:pPr>
            <a:endParaRPr lang="en-US" sz="1800" smtClean="0"/>
          </a:p>
          <a:p>
            <a:pPr lvl="2" eaLnBrk="1" hangingPunct="1">
              <a:lnSpc>
                <a:spcPct val="80000"/>
              </a:lnSpc>
              <a:buFont typeface="Wingdings" pitchFamily="2" charset="2"/>
              <a:buChar char="Ø"/>
            </a:pPr>
            <a:endParaRPr lang="en-GB" sz="1600" smtClean="0"/>
          </a:p>
          <a:p>
            <a:pPr eaLnBrk="1" hangingPunct="1">
              <a:lnSpc>
                <a:spcPct val="80000"/>
              </a:lnSpc>
            </a:pPr>
            <a:endParaRPr lang="en-US" sz="1600" smtClean="0"/>
          </a:p>
          <a:p>
            <a:pPr eaLnBrk="1" hangingPunct="1">
              <a:lnSpc>
                <a:spcPct val="80000"/>
              </a:lnSpc>
            </a:pPr>
            <a:endParaRPr lang="el-GR" sz="1600" smtClean="0"/>
          </a:p>
        </p:txBody>
      </p:sp>
      <p:sp>
        <p:nvSpPr>
          <p:cNvPr id="8200"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1042320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90A93CA-1B19-41B4-A3F7-BA2250CCE4CF}" type="slidenum">
              <a:rPr lang="el-GR">
                <a:solidFill>
                  <a:srgbClr val="FFFFFF"/>
                </a:solidFill>
              </a:rPr>
              <a:pPr eaLnBrk="1" hangingPunct="1"/>
              <a:t>69</a:t>
            </a:fld>
            <a:endParaRPr lang="el-GR">
              <a:solidFill>
                <a:srgbClr val="FFFFFF"/>
              </a:solidFill>
            </a:endParaRPr>
          </a:p>
        </p:txBody>
      </p:sp>
      <p:sp>
        <p:nvSpPr>
          <p:cNvPr id="9221" name="Rectangle 2"/>
          <p:cNvSpPr>
            <a:spLocks noGrp="1" noChangeArrowheads="1"/>
          </p:cNvSpPr>
          <p:nvPr>
            <p:ph type="title"/>
          </p:nvPr>
        </p:nvSpPr>
        <p:spPr>
          <a:xfrm>
            <a:off x="457200" y="620713"/>
            <a:ext cx="8229600" cy="1152525"/>
          </a:xfrm>
        </p:spPr>
        <p:txBody>
          <a:bodyPr/>
          <a:lstStyle/>
          <a:p>
            <a:pPr eaLnBrk="1" hangingPunct="1"/>
            <a:r>
              <a:rPr lang="en-US" sz="2800" smtClean="0">
                <a:solidFill>
                  <a:schemeClr val="folHlink"/>
                </a:solidFill>
              </a:rPr>
              <a:t>WP1 - Project management and administration- Products</a:t>
            </a:r>
            <a:endParaRPr lang="el-GR" sz="2800" smtClean="0">
              <a:solidFill>
                <a:schemeClr val="folHlink"/>
              </a:solidFill>
            </a:endParaRPr>
          </a:p>
        </p:txBody>
      </p:sp>
      <p:sp>
        <p:nvSpPr>
          <p:cNvPr id="9222" name="Rectangle 3"/>
          <p:cNvSpPr>
            <a:spLocks noGrp="1" noChangeArrowheads="1"/>
          </p:cNvSpPr>
          <p:nvPr>
            <p:ph type="body" idx="1"/>
          </p:nvPr>
        </p:nvSpPr>
        <p:spPr>
          <a:xfrm>
            <a:off x="468313" y="1916113"/>
            <a:ext cx="8229600" cy="4210050"/>
          </a:xfrm>
        </p:spPr>
        <p:txBody>
          <a:bodyPr/>
          <a:lstStyle/>
          <a:p>
            <a:pPr marL="609600" indent="-609600" eaLnBrk="1" hangingPunct="1">
              <a:lnSpc>
                <a:spcPct val="80000"/>
              </a:lnSpc>
              <a:buFontTx/>
              <a:buAutoNum type="arabicPeriod"/>
            </a:pPr>
            <a:r>
              <a:rPr lang="en-US" sz="2400" smtClean="0">
                <a:solidFill>
                  <a:schemeClr val="folHlink"/>
                </a:solidFill>
              </a:rPr>
              <a:t>Development of the project management Strategy  and methodology</a:t>
            </a:r>
            <a:endParaRPr lang="el-GR" sz="2400" smtClean="0">
              <a:solidFill>
                <a:schemeClr val="folHlink"/>
              </a:solidFill>
            </a:endParaRPr>
          </a:p>
          <a:p>
            <a:pPr marL="990600" lvl="1" indent="-533400" eaLnBrk="1" hangingPunct="1">
              <a:lnSpc>
                <a:spcPct val="80000"/>
              </a:lnSpc>
              <a:buFontTx/>
              <a:buNone/>
            </a:pPr>
            <a:r>
              <a:rPr lang="en-US" sz="2000" smtClean="0"/>
              <a:t>      </a:t>
            </a:r>
            <a:r>
              <a:rPr lang="en-GB" sz="2000" smtClean="0"/>
              <a:t>in order to ensure completion of the tasks on time, within cost and to required quality standards, according to the planed budget and in compliance with the Administrative and Financial Rules of LLP.</a:t>
            </a:r>
          </a:p>
          <a:p>
            <a:pPr marL="609600" indent="-609600" eaLnBrk="1" hangingPunct="1">
              <a:lnSpc>
                <a:spcPct val="80000"/>
              </a:lnSpc>
              <a:buFontTx/>
              <a:buAutoNum type="arabicPeriod" startAt="2"/>
            </a:pPr>
            <a:r>
              <a:rPr lang="en-US" sz="2400" smtClean="0">
                <a:solidFill>
                  <a:schemeClr val="folHlink"/>
                </a:solidFill>
              </a:rPr>
              <a:t>Quality Management Plan</a:t>
            </a:r>
          </a:p>
          <a:p>
            <a:pPr marL="609600" indent="-609600" eaLnBrk="1" hangingPunct="1">
              <a:lnSpc>
                <a:spcPct val="80000"/>
              </a:lnSpc>
              <a:buFontTx/>
              <a:buNone/>
            </a:pPr>
            <a:r>
              <a:rPr lang="en-US" sz="2400" smtClean="0">
                <a:solidFill>
                  <a:schemeClr val="folHlink"/>
                </a:solidFill>
              </a:rPr>
              <a:t>3.</a:t>
            </a:r>
            <a:r>
              <a:rPr lang="en-US" sz="2400" smtClean="0"/>
              <a:t> 	</a:t>
            </a:r>
            <a:r>
              <a:rPr lang="en-US" sz="2400" smtClean="0">
                <a:solidFill>
                  <a:schemeClr val="folHlink"/>
                </a:solidFill>
              </a:rPr>
              <a:t>Project Management Board (PMB)</a:t>
            </a:r>
            <a:endParaRPr lang="el-GR" sz="2400" smtClean="0">
              <a:solidFill>
                <a:schemeClr val="folHlink"/>
              </a:solidFill>
            </a:endParaRPr>
          </a:p>
          <a:p>
            <a:pPr marL="1371600" lvl="2" indent="-457200" eaLnBrk="1" hangingPunct="1">
              <a:lnSpc>
                <a:spcPct val="80000"/>
              </a:lnSpc>
              <a:buFontTx/>
              <a:buNone/>
            </a:pPr>
            <a:r>
              <a:rPr lang="en-US" sz="2000" smtClean="0"/>
              <a:t>Nominating project managers from each partner</a:t>
            </a:r>
          </a:p>
          <a:p>
            <a:pPr marL="609600" indent="-609600" eaLnBrk="1" hangingPunct="1">
              <a:lnSpc>
                <a:spcPct val="80000"/>
              </a:lnSpc>
              <a:buFontTx/>
              <a:buNone/>
            </a:pPr>
            <a:r>
              <a:rPr lang="en-US" sz="2400" smtClean="0">
                <a:solidFill>
                  <a:schemeClr val="folHlink"/>
                </a:solidFill>
              </a:rPr>
              <a:t>4.    Work Plan and Working Packages organization for the 1</a:t>
            </a:r>
            <a:r>
              <a:rPr lang="en-US" sz="2400" baseline="30000" smtClean="0">
                <a:solidFill>
                  <a:schemeClr val="folHlink"/>
                </a:solidFill>
              </a:rPr>
              <a:t>st</a:t>
            </a:r>
            <a:r>
              <a:rPr lang="en-US" sz="2400" smtClean="0">
                <a:solidFill>
                  <a:schemeClr val="folHlink"/>
                </a:solidFill>
              </a:rPr>
              <a:t> year</a:t>
            </a:r>
          </a:p>
          <a:p>
            <a:pPr marL="609600" indent="-609600" eaLnBrk="1" hangingPunct="1">
              <a:lnSpc>
                <a:spcPct val="80000"/>
              </a:lnSpc>
              <a:buFontTx/>
              <a:buNone/>
            </a:pPr>
            <a:r>
              <a:rPr lang="en-US" sz="2000" smtClean="0"/>
              <a:t>		In 1</a:t>
            </a:r>
            <a:r>
              <a:rPr lang="en-US" sz="2000" baseline="30000" smtClean="0"/>
              <a:t>st</a:t>
            </a:r>
            <a:r>
              <a:rPr lang="en-US" sz="2000" smtClean="0"/>
              <a:t> meeting in Vienna 18</a:t>
            </a:r>
            <a:r>
              <a:rPr lang="en-US" sz="2000" baseline="30000" smtClean="0"/>
              <a:t>th</a:t>
            </a:r>
            <a:r>
              <a:rPr lang="en-US" sz="2000" smtClean="0"/>
              <a:t>-19</a:t>
            </a:r>
            <a:r>
              <a:rPr lang="en-US" sz="2000" baseline="30000" smtClean="0"/>
              <a:t>th</a:t>
            </a:r>
            <a:r>
              <a:rPr lang="en-US" sz="2000" smtClean="0"/>
              <a:t> November 2010 was 	organized project activities for the first year</a:t>
            </a:r>
            <a:endParaRPr lang="en-US" sz="2400" smtClean="0">
              <a:solidFill>
                <a:schemeClr val="folHlink"/>
              </a:solidFill>
            </a:endParaRPr>
          </a:p>
        </p:txBody>
      </p:sp>
      <p:sp>
        <p:nvSpPr>
          <p:cNvPr id="9224"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69252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Information asymmetry and product quality</a:t>
            </a:r>
            <a:r>
              <a:rPr lang="el-GR" b="1" dirty="0"/>
              <a:t/>
            </a:r>
            <a:br>
              <a:rPr lang="el-GR" b="1" dirty="0"/>
            </a:b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dirty="0"/>
              <a:t>between supplier and customer, </a:t>
            </a:r>
            <a:endParaRPr lang="en-US" dirty="0" smtClean="0"/>
          </a:p>
          <a:p>
            <a:r>
              <a:rPr lang="el-GR" dirty="0" smtClean="0"/>
              <a:t>different </a:t>
            </a:r>
            <a:r>
              <a:rPr lang="el-GR" dirty="0"/>
              <a:t>types of goods can be identified according to the dominant quality </a:t>
            </a:r>
            <a:r>
              <a:rPr lang="el-GR" dirty="0" smtClean="0"/>
              <a:t>attributes</a:t>
            </a:r>
            <a:endParaRPr lang="en-US" dirty="0" smtClean="0"/>
          </a:p>
          <a:p>
            <a:r>
              <a:rPr lang="en-GB" dirty="0" smtClean="0"/>
              <a:t>distinction </a:t>
            </a:r>
            <a:r>
              <a:rPr lang="en-GB" dirty="0"/>
              <a:t>between search or shopping and experience attributes, </a:t>
            </a:r>
            <a:r>
              <a:rPr lang="en-GB" dirty="0" smtClean="0"/>
              <a:t>credence </a:t>
            </a:r>
            <a:r>
              <a:rPr lang="en-GB" dirty="0"/>
              <a:t>attributes </a:t>
            </a:r>
            <a:endParaRPr lang="en-GB" dirty="0" smtClean="0"/>
          </a:p>
          <a:p>
            <a:pPr marL="0" indent="0">
              <a:buNone/>
            </a:pPr>
            <a:r>
              <a:rPr lang="en-GB" dirty="0" smtClean="0"/>
              <a:t>these </a:t>
            </a:r>
            <a:r>
              <a:rPr lang="en-GB" dirty="0"/>
              <a:t>attributes altered the perception of food products from rather uncomplicated raw commodities with easily detectable qualities to somewhat more sophisticated </a:t>
            </a:r>
            <a:r>
              <a:rPr lang="en-GB" dirty="0" smtClean="0"/>
              <a:t>goods</a:t>
            </a:r>
          </a:p>
          <a:p>
            <a:r>
              <a:rPr lang="en-GB" dirty="0" smtClean="0"/>
              <a:t>For </a:t>
            </a:r>
            <a:r>
              <a:rPr lang="en-GB" dirty="0"/>
              <a:t>search goods the buyer is able to find evidence of the attributes even prior to the </a:t>
            </a:r>
            <a:r>
              <a:rPr lang="en-GB" dirty="0" smtClean="0"/>
              <a:t>purchase</a:t>
            </a:r>
          </a:p>
          <a:p>
            <a:r>
              <a:rPr lang="en-GB" dirty="0" smtClean="0"/>
              <a:t>for </a:t>
            </a:r>
            <a:r>
              <a:rPr lang="en-GB" dirty="0"/>
              <a:t>experience goods the verification of the attributes’ correctness can only be exercised right after the </a:t>
            </a:r>
            <a:r>
              <a:rPr lang="en-GB" dirty="0" smtClean="0"/>
              <a:t>purchase</a:t>
            </a:r>
          </a:p>
          <a:p>
            <a:pPr marL="0" indent="0">
              <a:buNone/>
            </a:pPr>
            <a:r>
              <a:rPr lang="en-GB" dirty="0" smtClean="0"/>
              <a:t>Credence </a:t>
            </a:r>
            <a:r>
              <a:rPr lang="en-GB" dirty="0"/>
              <a:t>attributes are product and service characteristics that cannot be detected by the buyer under ordinary circumstances, neither before nor after the buying process.</a:t>
            </a:r>
            <a:endParaRPr lang="el-GR" dirty="0"/>
          </a:p>
        </p:txBody>
      </p:sp>
    </p:spTree>
    <p:extLst>
      <p:ext uri="{BB962C8B-B14F-4D97-AF65-F5344CB8AC3E}">
        <p14:creationId xmlns:p14="http://schemas.microsoft.com/office/powerpoint/2010/main" val="23143210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02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6B32E5C3-076E-4B6A-B4ED-AE660F9C0537}" type="slidenum">
              <a:rPr lang="el-GR">
                <a:solidFill>
                  <a:srgbClr val="FFFFFF"/>
                </a:solidFill>
              </a:rPr>
              <a:pPr eaLnBrk="1" hangingPunct="1"/>
              <a:t>70</a:t>
            </a:fld>
            <a:endParaRPr lang="el-GR">
              <a:solidFill>
                <a:srgbClr val="FFFFFF"/>
              </a:solidFill>
            </a:endParaRPr>
          </a:p>
        </p:txBody>
      </p:sp>
      <p:sp>
        <p:nvSpPr>
          <p:cNvPr id="1030" name="Rectangle 5"/>
          <p:cNvSpPr>
            <a:spLocks noChangeArrowheads="1"/>
          </p:cNvSpPr>
          <p:nvPr/>
        </p:nvSpPr>
        <p:spPr bwMode="auto">
          <a:xfrm>
            <a:off x="0"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spcBef>
                <a:spcPct val="0"/>
              </a:spcBef>
              <a:spcAft>
                <a:spcPct val="0"/>
              </a:spcAft>
            </a:pPr>
            <a:endParaRPr lang="tr-TR">
              <a:solidFill>
                <a:srgbClr val="FFFFFF"/>
              </a:solidFill>
            </a:endParaRPr>
          </a:p>
        </p:txBody>
      </p:sp>
      <p:graphicFrame>
        <p:nvGraphicFramePr>
          <p:cNvPr id="1026" name="Object 4"/>
          <p:cNvGraphicFramePr>
            <a:graphicFrameLocks noChangeAspect="1"/>
          </p:cNvGraphicFramePr>
          <p:nvPr/>
        </p:nvGraphicFramePr>
        <p:xfrm>
          <a:off x="0" y="836613"/>
          <a:ext cx="9144000" cy="5400675"/>
        </p:xfrm>
        <a:graphic>
          <a:graphicData uri="http://schemas.openxmlformats.org/presentationml/2006/ole">
            <mc:AlternateContent xmlns:mc="http://schemas.openxmlformats.org/markup-compatibility/2006">
              <mc:Choice xmlns:v="urn:schemas-microsoft-com:vml" Requires="v">
                <p:oleObj spid="_x0000_s3106" name="Εικόνα bitmap" r:id="rId3" imgW="13504762" imgH="6335009" progId="Paint.Picture">
                  <p:embed/>
                </p:oleObj>
              </mc:Choice>
              <mc:Fallback>
                <p:oleObj name="Εικόνα bitmap" r:id="rId3" imgW="13504762" imgH="633500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9144000" cy="540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2879637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rPr>
              <a:t>Partner No. 0-UNIVERSITY OF THESSALY</a:t>
            </a:r>
            <a:endParaRPr lang="el-GR">
              <a:solidFill>
                <a:srgbClr val="FFFFFF"/>
              </a:solidFill>
            </a:endParaRP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BB11B83A-0BD1-4ED4-BA32-166670D3AFE0}" type="slidenum">
              <a:rPr lang="el-GR">
                <a:solidFill>
                  <a:srgbClr val="FFFFFF"/>
                </a:solidFill>
              </a:rPr>
              <a:pPr eaLnBrk="1" hangingPunct="1"/>
              <a:t>71</a:t>
            </a:fld>
            <a:endParaRPr lang="el-GR">
              <a:solidFill>
                <a:srgbClr val="FFFFFF"/>
              </a:solidFill>
            </a:endParaRPr>
          </a:p>
        </p:txBody>
      </p:sp>
      <p:sp>
        <p:nvSpPr>
          <p:cNvPr id="10245" name="Rectangle 2"/>
          <p:cNvSpPr>
            <a:spLocks noGrp="1" noChangeArrowheads="1"/>
          </p:cNvSpPr>
          <p:nvPr>
            <p:ph type="title"/>
          </p:nvPr>
        </p:nvSpPr>
        <p:spPr>
          <a:xfrm>
            <a:off x="457200" y="620713"/>
            <a:ext cx="8229600" cy="1079500"/>
          </a:xfrm>
        </p:spPr>
        <p:txBody>
          <a:bodyPr/>
          <a:lstStyle/>
          <a:p>
            <a:pPr eaLnBrk="1" hangingPunct="1"/>
            <a:r>
              <a:rPr lang="en-US" sz="2800" b="1" smtClean="0">
                <a:solidFill>
                  <a:schemeClr val="folHlink"/>
                </a:solidFill>
              </a:rPr>
              <a:t>WP1 - Project management and administration- Products</a:t>
            </a:r>
            <a:endParaRPr lang="el-GR" sz="2800" b="1" smtClean="0">
              <a:solidFill>
                <a:schemeClr val="folHlink"/>
              </a:solidFill>
            </a:endParaRPr>
          </a:p>
        </p:txBody>
      </p:sp>
      <p:sp>
        <p:nvSpPr>
          <p:cNvPr id="10246" name="Rectangle 3"/>
          <p:cNvSpPr>
            <a:spLocks noGrp="1" noChangeArrowheads="1"/>
          </p:cNvSpPr>
          <p:nvPr>
            <p:ph type="body" idx="1"/>
          </p:nvPr>
        </p:nvSpPr>
        <p:spPr>
          <a:xfrm>
            <a:off x="457200" y="1844675"/>
            <a:ext cx="8229600" cy="4281488"/>
          </a:xfrm>
        </p:spPr>
        <p:txBody>
          <a:bodyPr/>
          <a:lstStyle/>
          <a:p>
            <a:pPr eaLnBrk="1" hangingPunct="1">
              <a:lnSpc>
                <a:spcPct val="80000"/>
              </a:lnSpc>
              <a:buFontTx/>
              <a:buNone/>
            </a:pPr>
            <a:r>
              <a:rPr lang="en-US" sz="2000" b="1" smtClean="0">
                <a:solidFill>
                  <a:schemeClr val="folHlink"/>
                </a:solidFill>
              </a:rPr>
              <a:t>5. Website of EQIII project</a:t>
            </a:r>
            <a:r>
              <a:rPr lang="en-US" sz="1600" b="1" smtClean="0">
                <a:solidFill>
                  <a:schemeClr val="folHlink"/>
                </a:solidFill>
              </a:rPr>
              <a:t> </a:t>
            </a:r>
          </a:p>
          <a:p>
            <a:pPr eaLnBrk="1" hangingPunct="1">
              <a:lnSpc>
                <a:spcPct val="80000"/>
              </a:lnSpc>
              <a:buFont typeface="Wingdings" pitchFamily="2" charset="2"/>
              <a:buChar char="v"/>
            </a:pPr>
            <a:r>
              <a:rPr lang="en-US" sz="1600" smtClean="0"/>
              <a:t>A website for EQIII project was designed and developed by the team of the University of Thessaly and since December 20, 2010 the EQ III page is up and hosted at the server of our university at the following address: </a:t>
            </a:r>
            <a:r>
              <a:rPr lang="en-US" sz="1600" smtClean="0">
                <a:hlinkClick r:id="rId2"/>
              </a:rPr>
              <a:t>http://ecoqualifyiii.uth.cs.teilar.gr/home/</a:t>
            </a:r>
            <a:r>
              <a:rPr lang="en-US" sz="1600" smtClean="0"/>
              <a:t>. </a:t>
            </a:r>
          </a:p>
          <a:p>
            <a:pPr lvl="1" eaLnBrk="1" hangingPunct="1">
              <a:lnSpc>
                <a:spcPct val="80000"/>
              </a:lnSpc>
              <a:buFont typeface="Wingdings" pitchFamily="2" charset="2"/>
              <a:buNone/>
            </a:pPr>
            <a:r>
              <a:rPr lang="en-US" sz="1600" u="sng" smtClean="0"/>
              <a:t>The project home  page contains an internal area that allows:</a:t>
            </a:r>
          </a:p>
          <a:p>
            <a:pPr lvl="1" eaLnBrk="1" hangingPunct="1">
              <a:lnSpc>
                <a:spcPct val="80000"/>
              </a:lnSpc>
              <a:buFont typeface="Wingdings" pitchFamily="2" charset="2"/>
              <a:buChar char="ü"/>
            </a:pPr>
            <a:r>
              <a:rPr lang="en-US" sz="1600" smtClean="0"/>
              <a:t>easy access and communication between the partners </a:t>
            </a:r>
          </a:p>
          <a:p>
            <a:pPr lvl="1" eaLnBrk="1" hangingPunct="1">
              <a:lnSpc>
                <a:spcPct val="80000"/>
              </a:lnSpc>
              <a:buFont typeface="Wingdings" pitchFamily="2" charset="2"/>
              <a:buChar char="ü"/>
            </a:pPr>
            <a:r>
              <a:rPr lang="en-US" sz="1600" smtClean="0"/>
              <a:t>progress on work-packages or individual tasks to be reviewed and monitored </a:t>
            </a:r>
          </a:p>
          <a:p>
            <a:pPr lvl="1" eaLnBrk="1" hangingPunct="1">
              <a:lnSpc>
                <a:spcPct val="80000"/>
              </a:lnSpc>
              <a:buFont typeface="Wingdings" pitchFamily="2" charset="2"/>
              <a:buChar char="ü"/>
            </a:pPr>
            <a:r>
              <a:rPr lang="en-US" sz="1600" smtClean="0"/>
              <a:t>proactive management and communication through e-mail and virtual conferences</a:t>
            </a:r>
          </a:p>
          <a:p>
            <a:pPr eaLnBrk="1" hangingPunct="1">
              <a:lnSpc>
                <a:spcPct val="80000"/>
              </a:lnSpc>
              <a:buFont typeface="Wingdings" pitchFamily="2" charset="2"/>
              <a:buChar char="v"/>
            </a:pPr>
            <a:r>
              <a:rPr lang="en-GB" sz="1600" smtClean="0"/>
              <a:t>Development of the website’s texts primarily was in English </a:t>
            </a:r>
          </a:p>
          <a:p>
            <a:pPr eaLnBrk="1" hangingPunct="1">
              <a:lnSpc>
                <a:spcPct val="80000"/>
              </a:lnSpc>
              <a:buFont typeface="Wingdings" pitchFamily="2" charset="2"/>
              <a:buChar char="v"/>
            </a:pPr>
            <a:r>
              <a:rPr lang="en-GB" sz="1600" smtClean="0"/>
              <a:t>Since 28.02.2011 partners translated the website’s texts in their national languages and there are website sections in English, Bulgarian, Greek, Romanian and Turkish language. </a:t>
            </a:r>
          </a:p>
          <a:p>
            <a:pPr eaLnBrk="1" hangingPunct="1">
              <a:lnSpc>
                <a:spcPct val="80000"/>
              </a:lnSpc>
              <a:buFont typeface="Wingdings" pitchFamily="2" charset="2"/>
              <a:buChar char="v"/>
            </a:pPr>
            <a:r>
              <a:rPr lang="en-US" sz="1600" smtClean="0"/>
              <a:t>Design of the front page and other pages of website on 15/2/2011</a:t>
            </a:r>
            <a:endParaRPr lang="en-GB" sz="1600" smtClean="0"/>
          </a:p>
          <a:p>
            <a:pPr eaLnBrk="1" hangingPunct="1">
              <a:lnSpc>
                <a:spcPct val="80000"/>
              </a:lnSpc>
              <a:buFont typeface="Wingdings" pitchFamily="2" charset="2"/>
              <a:buChar char="v"/>
            </a:pPr>
            <a:r>
              <a:rPr lang="en-US" sz="1600" smtClean="0"/>
              <a:t>The project website  is updated with all the information we have received so far in order to promote Eco-Qualify III project, its objectives, activities, target groups, partners and results. </a:t>
            </a:r>
            <a:endParaRPr lang="el-GR" sz="1600" smtClean="0"/>
          </a:p>
        </p:txBody>
      </p:sp>
      <p:sp>
        <p:nvSpPr>
          <p:cNvPr id="10248"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5345706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rPr>
              <a:t>Partner No. 0-UNIVERSITY OF THESSALY</a:t>
            </a:r>
            <a:endParaRPr lang="el-GR">
              <a:solidFill>
                <a:srgbClr val="FFFFFF"/>
              </a:solidFill>
            </a:endParaRP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7CF98F8-E99C-4DDF-96D7-6234C1CAF7E7}" type="slidenum">
              <a:rPr lang="el-GR">
                <a:solidFill>
                  <a:srgbClr val="FFFFFF"/>
                </a:solidFill>
              </a:rPr>
              <a:pPr eaLnBrk="1" hangingPunct="1"/>
              <a:t>72</a:t>
            </a:fld>
            <a:endParaRPr lang="el-GR">
              <a:solidFill>
                <a:srgbClr val="FFFFFF"/>
              </a:solidFill>
            </a:endParaRPr>
          </a:p>
        </p:txBody>
      </p:sp>
      <p:sp>
        <p:nvSpPr>
          <p:cNvPr id="11269" name="Rectangle 2"/>
          <p:cNvSpPr>
            <a:spLocks noGrp="1" noChangeArrowheads="1"/>
          </p:cNvSpPr>
          <p:nvPr>
            <p:ph type="title"/>
          </p:nvPr>
        </p:nvSpPr>
        <p:spPr>
          <a:xfrm>
            <a:off x="457200" y="620713"/>
            <a:ext cx="8229600" cy="1152525"/>
          </a:xfrm>
        </p:spPr>
        <p:txBody>
          <a:bodyPr/>
          <a:lstStyle/>
          <a:p>
            <a:pPr eaLnBrk="1" hangingPunct="1"/>
            <a:r>
              <a:rPr lang="en-US" sz="2800" b="1" smtClean="0">
                <a:solidFill>
                  <a:schemeClr val="folHlink"/>
                </a:solidFill>
              </a:rPr>
              <a:t>WP1 - Project management and administration- Products</a:t>
            </a:r>
            <a:endParaRPr lang="el-GR" sz="2800" b="1" smtClean="0">
              <a:solidFill>
                <a:schemeClr val="folHlink"/>
              </a:solidFill>
            </a:endParaRPr>
          </a:p>
        </p:txBody>
      </p:sp>
      <p:sp>
        <p:nvSpPr>
          <p:cNvPr id="11270" name="Rectangle 3"/>
          <p:cNvSpPr>
            <a:spLocks noGrp="1" noChangeArrowheads="1"/>
          </p:cNvSpPr>
          <p:nvPr>
            <p:ph type="body" idx="1"/>
          </p:nvPr>
        </p:nvSpPr>
        <p:spPr/>
        <p:txBody>
          <a:bodyPr/>
          <a:lstStyle/>
          <a:p>
            <a:pPr eaLnBrk="1" hangingPunct="1">
              <a:lnSpc>
                <a:spcPct val="80000"/>
              </a:lnSpc>
              <a:buFontTx/>
              <a:buNone/>
            </a:pPr>
            <a:r>
              <a:rPr lang="en-US" sz="2000" b="1" smtClean="0">
                <a:solidFill>
                  <a:schemeClr val="folHlink"/>
                </a:solidFill>
              </a:rPr>
              <a:t>6. ADAM portal</a:t>
            </a:r>
            <a:r>
              <a:rPr lang="en-US" sz="1800" b="1" smtClean="0">
                <a:solidFill>
                  <a:schemeClr val="folHlink"/>
                </a:solidFill>
              </a:rPr>
              <a:t> </a:t>
            </a:r>
          </a:p>
          <a:p>
            <a:pPr eaLnBrk="1" hangingPunct="1">
              <a:lnSpc>
                <a:spcPct val="80000"/>
              </a:lnSpc>
              <a:buFontTx/>
              <a:buNone/>
            </a:pPr>
            <a:r>
              <a:rPr lang="en-US" sz="800" smtClean="0"/>
              <a:t>	</a:t>
            </a:r>
            <a:r>
              <a:rPr lang="en-US" sz="1800" smtClean="0"/>
              <a:t>Since 15 March 2011, after Project’s submitting and validation, the project was available in public on ADAM portal (</a:t>
            </a:r>
            <a:r>
              <a:rPr lang="en-US" sz="1800" smtClean="0">
                <a:hlinkClick r:id="rId2"/>
              </a:rPr>
              <a:t>http://www.adam-europe.eu/</a:t>
            </a:r>
            <a:r>
              <a:rPr lang="en-US" sz="1800" smtClean="0"/>
              <a:t>) .</a:t>
            </a:r>
          </a:p>
          <a:p>
            <a:pPr eaLnBrk="1" hangingPunct="1">
              <a:lnSpc>
                <a:spcPct val="80000"/>
              </a:lnSpc>
              <a:buFontTx/>
              <a:buNone/>
            </a:pPr>
            <a:r>
              <a:rPr lang="en-US" sz="1800" smtClean="0"/>
              <a:t>	</a:t>
            </a:r>
            <a:r>
              <a:rPr lang="en-US" sz="1800" u="sng" smtClean="0"/>
              <a:t>ADAM has been used from LDV Project team in order to:</a:t>
            </a:r>
          </a:p>
          <a:p>
            <a:pPr lvl="1" eaLnBrk="1" hangingPunct="1">
              <a:lnSpc>
                <a:spcPct val="80000"/>
              </a:lnSpc>
              <a:buFont typeface="Wingdings" pitchFamily="2" charset="2"/>
              <a:buChar char="Ø"/>
            </a:pPr>
            <a:r>
              <a:rPr lang="en-US" sz="1800" smtClean="0"/>
              <a:t>to make the Eco-Qualify III project available to the scientific community </a:t>
            </a:r>
          </a:p>
          <a:p>
            <a:pPr lvl="1" eaLnBrk="1" hangingPunct="1">
              <a:lnSpc>
                <a:spcPct val="80000"/>
              </a:lnSpc>
              <a:buFont typeface="Wingdings" pitchFamily="2" charset="2"/>
              <a:buChar char="Ø"/>
            </a:pPr>
            <a:r>
              <a:rPr lang="en-US" sz="1800" smtClean="0"/>
              <a:t>to disseminate its results in a variety of formats that can be viewed by many different organizations across Europe. Currently all functions are available in English, German and French.</a:t>
            </a:r>
          </a:p>
          <a:p>
            <a:pPr lvl="1" eaLnBrk="1" hangingPunct="1">
              <a:lnSpc>
                <a:spcPct val="80000"/>
              </a:lnSpc>
              <a:buFontTx/>
              <a:buNone/>
            </a:pPr>
            <a:r>
              <a:rPr lang="en-US" sz="1800" b="1" u="sng" smtClean="0"/>
              <a:t>Access to the ADAM portal</a:t>
            </a:r>
          </a:p>
          <a:p>
            <a:pPr eaLnBrk="1" hangingPunct="1">
              <a:lnSpc>
                <a:spcPct val="80000"/>
              </a:lnSpc>
              <a:buFontTx/>
              <a:buNone/>
            </a:pPr>
            <a:r>
              <a:rPr lang="en-US" sz="1800" smtClean="0"/>
              <a:t>The project operator in ADAM can give other people the right to edit this project. </a:t>
            </a:r>
          </a:p>
          <a:p>
            <a:pPr lvl="1" eaLnBrk="1" hangingPunct="1">
              <a:lnSpc>
                <a:spcPct val="80000"/>
              </a:lnSpc>
              <a:buFont typeface="Wingdings" pitchFamily="2" charset="2"/>
              <a:buChar char="Ø"/>
            </a:pPr>
            <a:r>
              <a:rPr lang="en-US" sz="1800" smtClean="0"/>
              <a:t>If this person is already known in ADAM, the operator can simply enter his e-mail address, while </a:t>
            </a:r>
          </a:p>
          <a:p>
            <a:pPr lvl="1" eaLnBrk="1" hangingPunct="1">
              <a:lnSpc>
                <a:spcPct val="80000"/>
              </a:lnSpc>
              <a:buFont typeface="Wingdings" pitchFamily="2" charset="2"/>
              <a:buChar char="Ø"/>
            </a:pPr>
            <a:r>
              <a:rPr lang="en-US" sz="1800" smtClean="0"/>
              <a:t>If this person is not known, he can enter his data in the form and submit. </a:t>
            </a:r>
          </a:p>
          <a:p>
            <a:pPr lvl="1" eaLnBrk="1" hangingPunct="1">
              <a:lnSpc>
                <a:spcPct val="80000"/>
              </a:lnSpc>
              <a:buFont typeface="Wingdings" pitchFamily="2" charset="2"/>
              <a:buChar char="Ø"/>
            </a:pPr>
            <a:r>
              <a:rPr lang="en-US" sz="1800" smtClean="0"/>
              <a:t>The person will receive an e-mail with a password and a link to this project.</a:t>
            </a:r>
          </a:p>
          <a:p>
            <a:pPr eaLnBrk="1" hangingPunct="1">
              <a:lnSpc>
                <a:spcPct val="80000"/>
              </a:lnSpc>
              <a:buFontTx/>
              <a:buNone/>
            </a:pPr>
            <a:r>
              <a:rPr lang="en-US" sz="1800" smtClean="0"/>
              <a:t>Our ADAM project page will be continuously updated with upcoming events, new products and files available to the public.</a:t>
            </a:r>
          </a:p>
        </p:txBody>
      </p:sp>
      <p:sp>
        <p:nvSpPr>
          <p:cNvPr id="11272"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6171114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solidFill>
                  <a:srgbClr val="FFFFFF"/>
                </a:solidFill>
              </a:rPr>
              <a:t>Partner No. 0-UNIVERSITY OF THESSALY</a:t>
            </a:r>
            <a:endParaRPr lang="el-GR">
              <a:solidFill>
                <a:srgbClr val="FFFFFF"/>
              </a:solidFill>
            </a:endParaRP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E0E0B98-CB7D-4AE6-8761-808438395805}" type="slidenum">
              <a:rPr lang="el-GR">
                <a:solidFill>
                  <a:srgbClr val="FFFFFF"/>
                </a:solidFill>
              </a:rPr>
              <a:pPr eaLnBrk="1" hangingPunct="1"/>
              <a:t>73</a:t>
            </a:fld>
            <a:endParaRPr lang="el-GR">
              <a:solidFill>
                <a:srgbClr val="FFFFFF"/>
              </a:solidFill>
            </a:endParaRPr>
          </a:p>
        </p:txBody>
      </p:sp>
      <p:pic>
        <p:nvPicPr>
          <p:cNvPr id="12293" name="Εικόνα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5"/>
          <p:cNvSpPr>
            <a:spLocks noChangeArrowheads="1"/>
          </p:cNvSpPr>
          <p:nvPr/>
        </p:nvSpPr>
        <p:spPr bwMode="auto">
          <a:xfrm>
            <a:off x="3178175" y="65088"/>
            <a:ext cx="2339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800" b="1">
                <a:solidFill>
                  <a:srgbClr val="FFE701"/>
                </a:solidFill>
              </a:rPr>
              <a:t>ADAM portal</a:t>
            </a:r>
            <a:endParaRPr lang="el-GR" sz="2800" b="1">
              <a:solidFill>
                <a:srgbClr val="FFE701"/>
              </a:solidFill>
            </a:endParaRPr>
          </a:p>
        </p:txBody>
      </p:sp>
      <p:sp>
        <p:nvSpPr>
          <p:cNvPr id="12296"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853624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3B26FF7-8870-49FC-9370-AA4DADEB1F49}" type="slidenum">
              <a:rPr lang="el-GR">
                <a:solidFill>
                  <a:srgbClr val="FFFFFF"/>
                </a:solidFill>
              </a:rPr>
              <a:pPr eaLnBrk="1" hangingPunct="1"/>
              <a:t>74</a:t>
            </a:fld>
            <a:endParaRPr lang="el-GR">
              <a:solidFill>
                <a:srgbClr val="FFFFFF"/>
              </a:solidFill>
            </a:endParaRPr>
          </a:p>
        </p:txBody>
      </p:sp>
      <p:sp>
        <p:nvSpPr>
          <p:cNvPr id="13317" name="Rectangle 2"/>
          <p:cNvSpPr>
            <a:spLocks noGrp="1" noChangeArrowheads="1"/>
          </p:cNvSpPr>
          <p:nvPr>
            <p:ph type="title"/>
          </p:nvPr>
        </p:nvSpPr>
        <p:spPr>
          <a:xfrm>
            <a:off x="457200" y="620713"/>
            <a:ext cx="8229600" cy="1152525"/>
          </a:xfrm>
        </p:spPr>
        <p:txBody>
          <a:bodyPr/>
          <a:lstStyle/>
          <a:p>
            <a:pPr eaLnBrk="1" hangingPunct="1"/>
            <a:r>
              <a:rPr lang="en-US" sz="2800" b="1" smtClean="0">
                <a:solidFill>
                  <a:schemeClr val="folHlink"/>
                </a:solidFill>
              </a:rPr>
              <a:t>WP1 - Project management and administration- Products</a:t>
            </a:r>
            <a:endParaRPr lang="el-GR" sz="2800" b="1" smtClean="0">
              <a:solidFill>
                <a:schemeClr val="folHlink"/>
              </a:solidFill>
            </a:endParaRPr>
          </a:p>
        </p:txBody>
      </p:sp>
      <p:sp>
        <p:nvSpPr>
          <p:cNvPr id="13318" name="Rectangle 3"/>
          <p:cNvSpPr>
            <a:spLocks noGrp="1" noChangeArrowheads="1"/>
          </p:cNvSpPr>
          <p:nvPr>
            <p:ph type="body" idx="4294967295"/>
          </p:nvPr>
        </p:nvSpPr>
        <p:spPr>
          <a:xfrm>
            <a:off x="395288" y="1773238"/>
            <a:ext cx="8424862" cy="4352925"/>
          </a:xfrm>
        </p:spPr>
        <p:txBody>
          <a:bodyPr/>
          <a:lstStyle/>
          <a:p>
            <a:pPr marL="990600" lvl="1" indent="-533400" eaLnBrk="1" hangingPunct="1">
              <a:lnSpc>
                <a:spcPct val="90000"/>
              </a:lnSpc>
              <a:buFontTx/>
              <a:buNone/>
            </a:pPr>
            <a:r>
              <a:rPr lang="en-US" b="1" smtClean="0">
                <a:solidFill>
                  <a:schemeClr val="folHlink"/>
                </a:solidFill>
              </a:rPr>
              <a:t>7. Dropbox tool</a:t>
            </a:r>
          </a:p>
          <a:p>
            <a:pPr marL="990600" lvl="1" indent="-533400" eaLnBrk="1" hangingPunct="1">
              <a:lnSpc>
                <a:spcPct val="90000"/>
              </a:lnSpc>
              <a:buFont typeface="Wingdings" pitchFamily="2" charset="2"/>
              <a:buChar char="q"/>
            </a:pPr>
            <a:r>
              <a:rPr lang="en-US" sz="2400" smtClean="0"/>
              <a:t>For the projects necessities, a file named </a:t>
            </a:r>
          </a:p>
          <a:p>
            <a:pPr marL="609600" indent="-609600" eaLnBrk="1" hangingPunct="1">
              <a:lnSpc>
                <a:spcPct val="90000"/>
              </a:lnSpc>
              <a:buFont typeface="Wingdings" pitchFamily="2" charset="2"/>
              <a:buNone/>
            </a:pPr>
            <a:r>
              <a:rPr lang="en-US" sz="2400" smtClean="0"/>
              <a:t>	“</a:t>
            </a:r>
            <a:r>
              <a:rPr lang="en-US" sz="2400" smtClean="0">
                <a:solidFill>
                  <a:schemeClr val="folHlink"/>
                </a:solidFill>
              </a:rPr>
              <a:t>ECO-QUALIFY III GR-GB-RO-TK</a:t>
            </a:r>
            <a:r>
              <a:rPr lang="en-US" sz="2400" smtClean="0"/>
              <a:t> was created  by Mr. Ralph Liebing on DROPBOX in order to share common files in the frame of the project. </a:t>
            </a:r>
          </a:p>
          <a:p>
            <a:pPr marL="990600" lvl="1" indent="-533400" eaLnBrk="1" hangingPunct="1">
              <a:lnSpc>
                <a:spcPct val="90000"/>
              </a:lnSpc>
              <a:buFont typeface="Wingdings" pitchFamily="2" charset="2"/>
              <a:buChar char="q"/>
            </a:pPr>
            <a:r>
              <a:rPr lang="en-US" sz="2400" smtClean="0"/>
              <a:t>Since 26.11.2010</a:t>
            </a:r>
            <a:r>
              <a:rPr lang="el-GR" sz="2400" smtClean="0"/>
              <a:t> </a:t>
            </a:r>
            <a:r>
              <a:rPr lang="en-US" sz="2400" smtClean="0"/>
              <a:t>we have signed in Dropbox and since then we have </a:t>
            </a:r>
            <a:r>
              <a:rPr lang="en-US" smtClean="0"/>
              <a:t>uploaded presentations (PPT files) of the meetings in Vienna and Plovdiv, the Frame work Analysis report, Flyer draft in Greek version e.t.c., in order to  </a:t>
            </a:r>
            <a:r>
              <a:rPr lang="en-US" sz="2400" smtClean="0"/>
              <a:t>share these files with each other. </a:t>
            </a:r>
          </a:p>
        </p:txBody>
      </p:sp>
      <p:sp>
        <p:nvSpPr>
          <p:cNvPr id="13320"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0553037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17FFA378-E794-4747-99C7-873040B1A190}" type="slidenum">
              <a:rPr lang="el-GR">
                <a:solidFill>
                  <a:srgbClr val="FFFFFF"/>
                </a:solidFill>
              </a:rPr>
              <a:pPr eaLnBrk="1" hangingPunct="1"/>
              <a:t>75</a:t>
            </a:fld>
            <a:endParaRPr lang="el-GR">
              <a:solidFill>
                <a:srgbClr val="FFFFFF"/>
              </a:solidFill>
            </a:endParaRPr>
          </a:p>
        </p:txBody>
      </p:sp>
      <p:sp>
        <p:nvSpPr>
          <p:cNvPr id="14341" name="Rectangle 2"/>
          <p:cNvSpPr>
            <a:spLocks noGrp="1" noChangeArrowheads="1"/>
          </p:cNvSpPr>
          <p:nvPr>
            <p:ph type="title"/>
          </p:nvPr>
        </p:nvSpPr>
        <p:spPr/>
        <p:txBody>
          <a:bodyPr/>
          <a:lstStyle/>
          <a:p>
            <a:pPr eaLnBrk="1" hangingPunct="1"/>
            <a:r>
              <a:rPr lang="en-GB" sz="2800" b="1" smtClean="0">
                <a:solidFill>
                  <a:schemeClr val="folHlink"/>
                </a:solidFill>
              </a:rPr>
              <a:t>Dropbox tool</a:t>
            </a:r>
            <a:endParaRPr lang="el-GR" sz="2800" b="1" smtClean="0">
              <a:solidFill>
                <a:schemeClr val="folHlink"/>
              </a:solidFill>
            </a:endParaRPr>
          </a:p>
        </p:txBody>
      </p:sp>
      <p:pic>
        <p:nvPicPr>
          <p:cNvPr id="14342" name="Εικόνα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9750" y="2309813"/>
            <a:ext cx="8280400" cy="3783012"/>
          </a:xfrm>
          <a:noFill/>
        </p:spPr>
      </p:pic>
      <p:sp>
        <p:nvSpPr>
          <p:cNvPr id="14343" name="Rectangle 5"/>
          <p:cNvSpPr>
            <a:spLocks noChangeArrowheads="1"/>
          </p:cNvSpPr>
          <p:nvPr/>
        </p:nvSpPr>
        <p:spPr bwMode="auto">
          <a:xfrm>
            <a:off x="395288" y="1700213"/>
            <a:ext cx="8424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lnSpc>
                <a:spcPct val="90000"/>
              </a:lnSpc>
              <a:spcBef>
                <a:spcPct val="20000"/>
              </a:spcBef>
              <a:spcAft>
                <a:spcPct val="0"/>
              </a:spcAft>
              <a:buFontTx/>
              <a:buChar char="•"/>
              <a:tabLst>
                <a:tab pos="4010025" algn="l"/>
              </a:tabLst>
            </a:pPr>
            <a:r>
              <a:rPr lang="en-US" b="1" dirty="0">
                <a:solidFill>
                  <a:srgbClr val="FFFFFF"/>
                </a:solidFill>
              </a:rPr>
              <a:t>The contents of </a:t>
            </a:r>
            <a:r>
              <a:rPr lang="en-US" b="1" dirty="0" smtClean="0">
                <a:solidFill>
                  <a:srgbClr val="FFFFFF"/>
                </a:solidFill>
              </a:rPr>
              <a:t> ECOQUALIFY </a:t>
            </a:r>
            <a:r>
              <a:rPr lang="en-US" b="1" dirty="0">
                <a:solidFill>
                  <a:srgbClr val="FFFFFF"/>
                </a:solidFill>
              </a:rPr>
              <a:t>III </a:t>
            </a:r>
            <a:r>
              <a:rPr lang="en-US" b="1" dirty="0" smtClean="0">
                <a:solidFill>
                  <a:srgbClr val="FFFFFF"/>
                </a:solidFill>
              </a:rPr>
              <a:t>file</a:t>
            </a:r>
            <a:endParaRPr lang="el-GR" b="1" dirty="0">
              <a:solidFill>
                <a:srgbClr val="FFFFFF"/>
              </a:solidFill>
            </a:endParaRPr>
          </a:p>
        </p:txBody>
      </p:sp>
      <p:sp>
        <p:nvSpPr>
          <p:cNvPr id="14345"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0349523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1403648" y="6245225"/>
            <a:ext cx="6553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8C6AC478-0A12-41FD-8761-809A4E8670C1}" type="slidenum">
              <a:rPr lang="el-GR">
                <a:solidFill>
                  <a:srgbClr val="FFFFFF"/>
                </a:solidFill>
              </a:rPr>
              <a:pPr eaLnBrk="1" hangingPunct="1"/>
              <a:t>76</a:t>
            </a:fld>
            <a:endParaRPr lang="el-GR">
              <a:solidFill>
                <a:srgbClr val="FFFFFF"/>
              </a:solidFill>
            </a:endParaRPr>
          </a:p>
        </p:txBody>
      </p:sp>
      <p:sp>
        <p:nvSpPr>
          <p:cNvPr id="15365" name="Rectangle 2"/>
          <p:cNvSpPr>
            <a:spLocks noGrp="1" noChangeArrowheads="1"/>
          </p:cNvSpPr>
          <p:nvPr>
            <p:ph type="ctrTitle"/>
          </p:nvPr>
        </p:nvSpPr>
        <p:spPr/>
        <p:txBody>
          <a:bodyPr/>
          <a:lstStyle/>
          <a:p>
            <a:pPr eaLnBrk="1" hangingPunct="1"/>
            <a:r>
              <a:rPr lang="en-US" sz="4000" smtClean="0">
                <a:solidFill>
                  <a:schemeClr val="folHlink"/>
                </a:solidFill>
              </a:rPr>
              <a:t>Activity 2</a:t>
            </a:r>
            <a:br>
              <a:rPr lang="en-US" sz="4000" smtClean="0">
                <a:solidFill>
                  <a:schemeClr val="folHlink"/>
                </a:solidFill>
              </a:rPr>
            </a:br>
            <a:endParaRPr lang="el-GR" sz="4000" smtClean="0">
              <a:solidFill>
                <a:schemeClr val="folHlink"/>
              </a:solidFill>
            </a:endParaRPr>
          </a:p>
        </p:txBody>
      </p:sp>
      <p:sp>
        <p:nvSpPr>
          <p:cNvPr id="15366" name="Rectangle 3"/>
          <p:cNvSpPr>
            <a:spLocks noGrp="1" noChangeArrowheads="1"/>
          </p:cNvSpPr>
          <p:nvPr>
            <p:ph type="subTitle" idx="1"/>
          </p:nvPr>
        </p:nvSpPr>
        <p:spPr>
          <a:xfrm>
            <a:off x="684213" y="3886200"/>
            <a:ext cx="8064500" cy="1752600"/>
          </a:xfrm>
        </p:spPr>
        <p:txBody>
          <a:bodyPr/>
          <a:lstStyle/>
          <a:p>
            <a:pPr eaLnBrk="1" hangingPunct="1"/>
            <a:r>
              <a:rPr lang="en-US" sz="2800" b="1" smtClean="0">
                <a:solidFill>
                  <a:schemeClr val="folHlink"/>
                </a:solidFill>
              </a:rPr>
              <a:t>WP2 – Framework Analysis</a:t>
            </a:r>
            <a:endParaRPr lang="el-GR" sz="2800" b="1" smtClean="0">
              <a:solidFill>
                <a:schemeClr val="folHlink"/>
              </a:solidFill>
            </a:endParaRPr>
          </a:p>
        </p:txBody>
      </p:sp>
      <p:sp>
        <p:nvSpPr>
          <p:cNvPr id="15368"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40781716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50427783-C466-4AC9-8221-BB9ED2D575A6}" type="slidenum">
              <a:rPr lang="el-GR">
                <a:solidFill>
                  <a:srgbClr val="FFFFFF"/>
                </a:solidFill>
              </a:rPr>
              <a:pPr eaLnBrk="1" hangingPunct="1"/>
              <a:t>77</a:t>
            </a:fld>
            <a:endParaRPr lang="el-GR">
              <a:solidFill>
                <a:srgbClr val="FFFFFF"/>
              </a:solidFill>
            </a:endParaRPr>
          </a:p>
        </p:txBody>
      </p:sp>
      <p:sp>
        <p:nvSpPr>
          <p:cNvPr id="16389" name="Rectangle 2"/>
          <p:cNvSpPr>
            <a:spLocks noGrp="1" noChangeArrowheads="1"/>
          </p:cNvSpPr>
          <p:nvPr>
            <p:ph type="title"/>
          </p:nvPr>
        </p:nvSpPr>
        <p:spPr>
          <a:xfrm>
            <a:off x="457200" y="274638"/>
            <a:ext cx="7643813" cy="1143000"/>
          </a:xfrm>
        </p:spPr>
        <p:txBody>
          <a:bodyPr/>
          <a:lstStyle/>
          <a:p>
            <a:pPr eaLnBrk="1" hangingPunct="1"/>
            <a:r>
              <a:rPr lang="en-US" sz="3200" b="1" smtClean="0">
                <a:solidFill>
                  <a:schemeClr val="folHlink"/>
                </a:solidFill>
              </a:rPr>
              <a:t>WP2 – Framework Analysis</a:t>
            </a:r>
            <a:endParaRPr lang="el-GR" sz="3200" b="1" smtClean="0">
              <a:solidFill>
                <a:schemeClr val="folHlink"/>
              </a:solidFill>
            </a:endParaRPr>
          </a:p>
        </p:txBody>
      </p:sp>
      <p:sp>
        <p:nvSpPr>
          <p:cNvPr id="16390" name="Rectangle 3"/>
          <p:cNvSpPr>
            <a:spLocks noGrp="1" noChangeArrowheads="1"/>
          </p:cNvSpPr>
          <p:nvPr>
            <p:ph type="body" idx="1"/>
          </p:nvPr>
        </p:nvSpPr>
        <p:spPr>
          <a:xfrm>
            <a:off x="457200" y="1341438"/>
            <a:ext cx="8229600" cy="4784725"/>
          </a:xfrm>
        </p:spPr>
        <p:txBody>
          <a:bodyPr/>
          <a:lstStyle/>
          <a:p>
            <a:pPr eaLnBrk="1" hangingPunct="1">
              <a:lnSpc>
                <a:spcPct val="80000"/>
              </a:lnSpc>
              <a:buFontTx/>
              <a:buNone/>
            </a:pPr>
            <a:r>
              <a:rPr lang="en-US" sz="2000" b="1" smtClean="0">
                <a:solidFill>
                  <a:schemeClr val="folHlink"/>
                </a:solidFill>
              </a:rPr>
              <a:t>Activities</a:t>
            </a:r>
            <a:endParaRPr lang="el-GR" sz="2000" b="1" smtClean="0">
              <a:solidFill>
                <a:schemeClr val="folHlink"/>
              </a:solidFill>
            </a:endParaRPr>
          </a:p>
          <a:p>
            <a:pPr eaLnBrk="1" hangingPunct="1">
              <a:lnSpc>
                <a:spcPct val="80000"/>
              </a:lnSpc>
              <a:buFont typeface="Wingdings" pitchFamily="2" charset="2"/>
              <a:buChar char="Ø"/>
            </a:pPr>
            <a:r>
              <a:rPr lang="en-US" sz="2000" smtClean="0">
                <a:solidFill>
                  <a:schemeClr val="hlink"/>
                </a:solidFill>
              </a:rPr>
              <a:t>Feedback on the questionnaires</a:t>
            </a:r>
            <a:r>
              <a:rPr lang="en-US" sz="2000" smtClean="0"/>
              <a:t> for consumers, farmers and retailers designed by Mrs. M. Ivanova and Mr. Ulrich Diermann on December 2010  for  interviews of  experts and stakeholders.</a:t>
            </a:r>
          </a:p>
          <a:p>
            <a:pPr eaLnBrk="1" hangingPunct="1">
              <a:lnSpc>
                <a:spcPct val="80000"/>
              </a:lnSpc>
              <a:buFont typeface="Wingdings" pitchFamily="2" charset="2"/>
              <a:buChar char="Ø"/>
            </a:pPr>
            <a:r>
              <a:rPr lang="en-GB" sz="2000" smtClean="0">
                <a:solidFill>
                  <a:schemeClr val="hlink"/>
                </a:solidFill>
              </a:rPr>
              <a:t>Translation of the questionnaires</a:t>
            </a:r>
            <a:r>
              <a:rPr lang="en-GB" sz="2000" smtClean="0"/>
              <a:t> to our national language.</a:t>
            </a:r>
          </a:p>
          <a:p>
            <a:pPr eaLnBrk="1" hangingPunct="1">
              <a:lnSpc>
                <a:spcPct val="80000"/>
              </a:lnSpc>
              <a:buFont typeface="Wingdings" pitchFamily="2" charset="2"/>
              <a:buChar char="Ø"/>
            </a:pPr>
            <a:r>
              <a:rPr lang="en-GB" sz="2000" smtClean="0">
                <a:solidFill>
                  <a:schemeClr val="hlink"/>
                </a:solidFill>
              </a:rPr>
              <a:t>Interviewing consumers, producers and retailers</a:t>
            </a:r>
            <a:r>
              <a:rPr lang="en-GB" sz="2000" smtClean="0"/>
              <a:t> by face-to-face questioning in collaboration with the P5 partner (C.V.T G.A.), </a:t>
            </a:r>
            <a:r>
              <a:rPr lang="en-US" sz="2000" smtClean="0"/>
              <a:t>in order to be contributed to the national surveys to this work package</a:t>
            </a:r>
            <a:r>
              <a:rPr lang="en-GB" sz="2000" smtClean="0"/>
              <a:t>. </a:t>
            </a:r>
          </a:p>
          <a:p>
            <a:pPr eaLnBrk="1" hangingPunct="1">
              <a:lnSpc>
                <a:spcPct val="80000"/>
              </a:lnSpc>
              <a:buFont typeface="Wingdings" pitchFamily="2" charset="2"/>
              <a:buChar char="Ø"/>
            </a:pPr>
            <a:r>
              <a:rPr lang="en-GB" sz="2000" smtClean="0">
                <a:solidFill>
                  <a:schemeClr val="hlink"/>
                </a:solidFill>
              </a:rPr>
              <a:t>50 consumers, 20 producers and 5 retailers were interviewed</a:t>
            </a:r>
            <a:r>
              <a:rPr lang="en-GB" sz="2000" smtClean="0"/>
              <a:t>. </a:t>
            </a:r>
          </a:p>
          <a:p>
            <a:pPr eaLnBrk="1" hangingPunct="1">
              <a:lnSpc>
                <a:spcPct val="80000"/>
              </a:lnSpc>
              <a:buFont typeface="Wingdings" pitchFamily="2" charset="2"/>
              <a:buChar char="Ø"/>
            </a:pPr>
            <a:r>
              <a:rPr lang="en-GB" sz="2000" smtClean="0">
                <a:solidFill>
                  <a:schemeClr val="hlink"/>
                </a:solidFill>
              </a:rPr>
              <a:t>Questionnaires data were statically analyzed up to 15/2/2011</a:t>
            </a:r>
            <a:endParaRPr lang="el-GR" sz="2000" smtClean="0">
              <a:solidFill>
                <a:schemeClr val="hlink"/>
              </a:solidFill>
            </a:endParaRPr>
          </a:p>
        </p:txBody>
      </p:sp>
      <p:sp>
        <p:nvSpPr>
          <p:cNvPr id="16392"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4774088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F8930FF4-F0D1-44D3-AF14-2C37F55D272C}" type="slidenum">
              <a:rPr lang="el-GR">
                <a:solidFill>
                  <a:srgbClr val="FFFFFF"/>
                </a:solidFill>
              </a:rPr>
              <a:pPr eaLnBrk="1" hangingPunct="1"/>
              <a:t>78</a:t>
            </a:fld>
            <a:endParaRPr lang="el-GR">
              <a:solidFill>
                <a:srgbClr val="FFFFFF"/>
              </a:solidFill>
            </a:endParaRPr>
          </a:p>
        </p:txBody>
      </p:sp>
      <p:sp>
        <p:nvSpPr>
          <p:cNvPr id="17413" name="Rectangle 2"/>
          <p:cNvSpPr>
            <a:spLocks noGrp="1" noChangeArrowheads="1"/>
          </p:cNvSpPr>
          <p:nvPr>
            <p:ph type="title"/>
          </p:nvPr>
        </p:nvSpPr>
        <p:spPr>
          <a:xfrm>
            <a:off x="539750" y="274638"/>
            <a:ext cx="7561263" cy="1143000"/>
          </a:xfrm>
        </p:spPr>
        <p:txBody>
          <a:bodyPr/>
          <a:lstStyle/>
          <a:p>
            <a:pPr eaLnBrk="1" hangingPunct="1"/>
            <a:r>
              <a:rPr lang="en-US" sz="3200" b="1" smtClean="0">
                <a:solidFill>
                  <a:schemeClr val="folHlink"/>
                </a:solidFill>
              </a:rPr>
              <a:t>WP2 – Framework Analysis</a:t>
            </a:r>
            <a:endParaRPr lang="el-GR" sz="3200" b="1" smtClean="0">
              <a:solidFill>
                <a:schemeClr val="folHlink"/>
              </a:solidFill>
            </a:endParaRPr>
          </a:p>
        </p:txBody>
      </p:sp>
      <p:sp>
        <p:nvSpPr>
          <p:cNvPr id="17414" name="Rectangle 3"/>
          <p:cNvSpPr>
            <a:spLocks noGrp="1" noChangeArrowheads="1"/>
          </p:cNvSpPr>
          <p:nvPr>
            <p:ph type="body" idx="1"/>
          </p:nvPr>
        </p:nvSpPr>
        <p:spPr/>
        <p:txBody>
          <a:bodyPr/>
          <a:lstStyle/>
          <a:p>
            <a:pPr eaLnBrk="1" hangingPunct="1">
              <a:lnSpc>
                <a:spcPct val="80000"/>
              </a:lnSpc>
              <a:buFont typeface="Wingdings" pitchFamily="2" charset="2"/>
              <a:buChar char="Ø"/>
            </a:pPr>
            <a:r>
              <a:rPr lang="en-US" sz="3600" b="1" smtClean="0">
                <a:solidFill>
                  <a:schemeClr val="folHlink"/>
                </a:solidFill>
              </a:rPr>
              <a:t>Product: </a:t>
            </a:r>
            <a:r>
              <a:rPr lang="en-GB" sz="3600" smtClean="0">
                <a:solidFill>
                  <a:schemeClr val="folHlink"/>
                </a:solidFill>
              </a:rPr>
              <a:t>Frame work analysis</a:t>
            </a:r>
            <a:r>
              <a:rPr lang="en-GB" sz="3600" smtClean="0"/>
              <a:t> </a:t>
            </a:r>
            <a:r>
              <a:rPr lang="en-GB" sz="3600" smtClean="0">
                <a:solidFill>
                  <a:schemeClr val="folHlink"/>
                </a:solidFill>
              </a:rPr>
              <a:t>report</a:t>
            </a:r>
            <a:r>
              <a:rPr lang="en-GB" sz="2000" smtClean="0">
                <a:solidFill>
                  <a:schemeClr val="folHlink"/>
                </a:solidFill>
              </a:rPr>
              <a:t> </a:t>
            </a:r>
          </a:p>
          <a:p>
            <a:pPr eaLnBrk="1" hangingPunct="1">
              <a:lnSpc>
                <a:spcPct val="80000"/>
              </a:lnSpc>
              <a:buFontTx/>
              <a:buNone/>
            </a:pPr>
            <a:endParaRPr lang="en-GB" sz="2000" smtClean="0">
              <a:solidFill>
                <a:schemeClr val="folHlink"/>
              </a:solidFill>
            </a:endParaRPr>
          </a:p>
          <a:p>
            <a:pPr lvl="1" eaLnBrk="1" hangingPunct="1">
              <a:lnSpc>
                <a:spcPct val="80000"/>
              </a:lnSpc>
              <a:buFont typeface="Wingdings" pitchFamily="2" charset="2"/>
              <a:buChar char="v"/>
            </a:pPr>
            <a:r>
              <a:rPr lang="en-GB" sz="2400" smtClean="0"/>
              <a:t>The frame work analysis report  was  completed on  25.02.2011 including  the  market research results and the  interview outcomes on </a:t>
            </a:r>
            <a:r>
              <a:rPr lang="en-US" sz="2400" smtClean="0"/>
              <a:t>the current state of organic food retailing in our country, information on the respective legislation and inspection conditions e.t.c.</a:t>
            </a:r>
          </a:p>
          <a:p>
            <a:pPr lvl="1" eaLnBrk="1" hangingPunct="1">
              <a:lnSpc>
                <a:spcPct val="80000"/>
              </a:lnSpc>
              <a:buFont typeface="Wingdings" pitchFamily="2" charset="2"/>
              <a:buChar char="v"/>
            </a:pPr>
            <a:r>
              <a:rPr lang="en-GB" sz="2400" smtClean="0"/>
              <a:t>The results of the Framework Analysis were up loaded to Dropbox and </a:t>
            </a:r>
            <a:r>
              <a:rPr lang="en-US" sz="2400" smtClean="0"/>
              <a:t>presented in  the results of the Framework Analysis in the 2nd transnational meeting of the project which hold in Bulgaria on 28th – 29th of April 2011. </a:t>
            </a:r>
            <a:endParaRPr lang="el-GR" sz="2000" smtClean="0"/>
          </a:p>
        </p:txBody>
      </p:sp>
      <p:sp>
        <p:nvSpPr>
          <p:cNvPr id="17416"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9482636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1AC92CC6-264D-431E-AC85-D0F6B5036333}" type="slidenum">
              <a:rPr lang="el-GR">
                <a:solidFill>
                  <a:srgbClr val="FFFFFF"/>
                </a:solidFill>
              </a:rPr>
              <a:pPr eaLnBrk="1" hangingPunct="1"/>
              <a:t>79</a:t>
            </a:fld>
            <a:endParaRPr lang="el-GR">
              <a:solidFill>
                <a:srgbClr val="FFFFFF"/>
              </a:solidFill>
            </a:endParaRPr>
          </a:p>
        </p:txBody>
      </p:sp>
      <p:sp>
        <p:nvSpPr>
          <p:cNvPr id="18437" name="Rectangle 4"/>
          <p:cNvSpPr>
            <a:spLocks noGrp="1" noChangeArrowheads="1"/>
          </p:cNvSpPr>
          <p:nvPr>
            <p:ph type="ctrTitle"/>
          </p:nvPr>
        </p:nvSpPr>
        <p:spPr>
          <a:xfrm>
            <a:off x="539750" y="2130425"/>
            <a:ext cx="7918450" cy="1514475"/>
          </a:xfrm>
        </p:spPr>
        <p:txBody>
          <a:bodyPr/>
          <a:lstStyle/>
          <a:p>
            <a:pPr eaLnBrk="1" hangingPunct="1"/>
            <a:r>
              <a:rPr lang="en-US" b="1" smtClean="0">
                <a:solidFill>
                  <a:schemeClr val="folHlink"/>
                </a:solidFill>
              </a:rPr>
              <a:t>Activity 3</a:t>
            </a:r>
            <a:endParaRPr lang="el-GR" b="1" smtClean="0">
              <a:solidFill>
                <a:schemeClr val="folHlink"/>
              </a:solidFill>
            </a:endParaRPr>
          </a:p>
        </p:txBody>
      </p:sp>
      <p:sp>
        <p:nvSpPr>
          <p:cNvPr id="18438" name="Rectangle 5"/>
          <p:cNvSpPr>
            <a:spLocks noGrp="1" noChangeArrowheads="1"/>
          </p:cNvSpPr>
          <p:nvPr>
            <p:ph type="subTitle" idx="1"/>
          </p:nvPr>
        </p:nvSpPr>
        <p:spPr>
          <a:xfrm>
            <a:off x="539750" y="4005263"/>
            <a:ext cx="8208963" cy="1633537"/>
          </a:xfrm>
        </p:spPr>
        <p:txBody>
          <a:bodyPr/>
          <a:lstStyle/>
          <a:p>
            <a:pPr eaLnBrk="1" hangingPunct="1"/>
            <a:r>
              <a:rPr lang="en-US" b="1" smtClean="0">
                <a:solidFill>
                  <a:schemeClr val="folHlink"/>
                </a:solidFill>
              </a:rPr>
              <a:t>WP3 - Adaptation of Quality Assurance System for training in organic foods retailing to the national requirements</a:t>
            </a:r>
            <a:endParaRPr lang="el-GR" b="1" smtClean="0">
              <a:solidFill>
                <a:schemeClr val="folHlink"/>
              </a:solidFill>
            </a:endParaRPr>
          </a:p>
        </p:txBody>
      </p:sp>
      <p:sp>
        <p:nvSpPr>
          <p:cNvPr id="18440"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43167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Typology of goods based on Information Economics</a:t>
            </a:r>
            <a:endParaRPr lang="el-G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2856"/>
            <a:ext cx="8125984" cy="38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790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1946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654BB3B3-468B-46A3-89D8-A71EB3288AED}" type="slidenum">
              <a:rPr lang="el-GR">
                <a:solidFill>
                  <a:srgbClr val="FFFFFF"/>
                </a:solidFill>
              </a:rPr>
              <a:pPr eaLnBrk="1" hangingPunct="1"/>
              <a:t>80</a:t>
            </a:fld>
            <a:endParaRPr lang="el-GR">
              <a:solidFill>
                <a:srgbClr val="FFFFFF"/>
              </a:solidFill>
            </a:endParaRPr>
          </a:p>
        </p:txBody>
      </p:sp>
      <p:sp>
        <p:nvSpPr>
          <p:cNvPr id="19461" name="Rectangle 4"/>
          <p:cNvSpPr>
            <a:spLocks noGrp="1" noChangeArrowheads="1"/>
          </p:cNvSpPr>
          <p:nvPr>
            <p:ph type="title"/>
          </p:nvPr>
        </p:nvSpPr>
        <p:spPr>
          <a:xfrm>
            <a:off x="457200" y="0"/>
            <a:ext cx="8075613" cy="1628775"/>
          </a:xfrm>
        </p:spPr>
        <p:txBody>
          <a:bodyPr/>
          <a:lstStyle/>
          <a:p>
            <a:pPr eaLnBrk="1" hangingPunct="1"/>
            <a:r>
              <a:rPr lang="en-US" sz="2800" b="1" smtClean="0">
                <a:solidFill>
                  <a:schemeClr val="folHlink"/>
                </a:solidFill>
              </a:rPr>
              <a:t>WP3 - Adaptation </a:t>
            </a:r>
            <a:br>
              <a:rPr lang="en-US" sz="2800" b="1" smtClean="0">
                <a:solidFill>
                  <a:schemeClr val="folHlink"/>
                </a:solidFill>
              </a:rPr>
            </a:br>
            <a:r>
              <a:rPr lang="en-US" sz="2800" b="1" smtClean="0">
                <a:solidFill>
                  <a:schemeClr val="folHlink"/>
                </a:solidFill>
              </a:rPr>
              <a:t>of Quality Assurance System</a:t>
            </a:r>
            <a:br>
              <a:rPr lang="en-US" sz="2800" b="1" smtClean="0">
                <a:solidFill>
                  <a:schemeClr val="folHlink"/>
                </a:solidFill>
              </a:rPr>
            </a:br>
            <a:r>
              <a:rPr lang="en-US" sz="2800" b="1" smtClean="0">
                <a:solidFill>
                  <a:schemeClr val="folHlink"/>
                </a:solidFill>
              </a:rPr>
              <a:t> for training in organic foods retailing to the national requirements</a:t>
            </a:r>
            <a:endParaRPr lang="el-GR" sz="2800" b="1" smtClean="0">
              <a:solidFill>
                <a:schemeClr val="folHlink"/>
              </a:solidFill>
            </a:endParaRPr>
          </a:p>
        </p:txBody>
      </p:sp>
      <p:sp>
        <p:nvSpPr>
          <p:cNvPr id="19462" name="Rectangle 5"/>
          <p:cNvSpPr>
            <a:spLocks noGrp="1" noChangeArrowheads="1"/>
          </p:cNvSpPr>
          <p:nvPr>
            <p:ph type="body" sz="half" idx="1"/>
          </p:nvPr>
        </p:nvSpPr>
        <p:spPr>
          <a:xfrm>
            <a:off x="457200" y="2060575"/>
            <a:ext cx="4038600" cy="4065588"/>
          </a:xfrm>
        </p:spPr>
        <p:txBody>
          <a:bodyPr/>
          <a:lstStyle/>
          <a:p>
            <a:pPr eaLnBrk="1" hangingPunct="1">
              <a:lnSpc>
                <a:spcPct val="90000"/>
              </a:lnSpc>
              <a:buFontTx/>
              <a:buNone/>
            </a:pPr>
            <a:r>
              <a:rPr lang="en-US" sz="2000" b="1" u="sng" smtClean="0">
                <a:solidFill>
                  <a:schemeClr val="folHlink"/>
                </a:solidFill>
              </a:rPr>
              <a:t>Activities</a:t>
            </a:r>
          </a:p>
          <a:p>
            <a:pPr eaLnBrk="1" hangingPunct="1">
              <a:lnSpc>
                <a:spcPct val="90000"/>
              </a:lnSpc>
              <a:buFontTx/>
              <a:buNone/>
            </a:pPr>
            <a:r>
              <a:rPr lang="en-US" sz="2000" smtClean="0">
                <a:solidFill>
                  <a:schemeClr val="folHlink"/>
                </a:solidFill>
              </a:rPr>
              <a:t>1</a:t>
            </a:r>
            <a:r>
              <a:rPr lang="en-US" sz="2000" smtClean="0"/>
              <a:t>.Exanimation of the existing content and functional design of the Quality Handbook (QH) in order to be adapted according to our linguistic, pedagogical and social-economic requirements to the local conditions in Greece.</a:t>
            </a:r>
          </a:p>
          <a:p>
            <a:pPr eaLnBrk="1" hangingPunct="1">
              <a:lnSpc>
                <a:spcPct val="90000"/>
              </a:lnSpc>
              <a:buFontTx/>
              <a:buNone/>
            </a:pPr>
            <a:endParaRPr lang="en-US" sz="2000" smtClean="0">
              <a:solidFill>
                <a:schemeClr val="folHlink"/>
              </a:solidFill>
            </a:endParaRPr>
          </a:p>
          <a:p>
            <a:pPr eaLnBrk="1" hangingPunct="1">
              <a:lnSpc>
                <a:spcPct val="90000"/>
              </a:lnSpc>
              <a:buFontTx/>
              <a:buNone/>
            </a:pPr>
            <a:endParaRPr lang="en-US" sz="2000" smtClean="0">
              <a:solidFill>
                <a:schemeClr val="folHlink"/>
              </a:solidFill>
            </a:endParaRPr>
          </a:p>
          <a:p>
            <a:pPr eaLnBrk="1" hangingPunct="1">
              <a:lnSpc>
                <a:spcPct val="90000"/>
              </a:lnSpc>
              <a:buFontTx/>
              <a:buNone/>
            </a:pPr>
            <a:r>
              <a:rPr lang="en-US" sz="2000" smtClean="0">
                <a:solidFill>
                  <a:schemeClr val="folHlink"/>
                </a:solidFill>
              </a:rPr>
              <a:t>2</a:t>
            </a:r>
            <a:r>
              <a:rPr lang="en-US" sz="2000" smtClean="0"/>
              <a:t>.Translation of the QH text to our language</a:t>
            </a:r>
            <a:endParaRPr lang="el-GR" sz="2000" smtClean="0"/>
          </a:p>
        </p:txBody>
      </p:sp>
      <p:sp>
        <p:nvSpPr>
          <p:cNvPr id="19463" name="Rectangle 6"/>
          <p:cNvSpPr>
            <a:spLocks noGrp="1" noChangeArrowheads="1"/>
          </p:cNvSpPr>
          <p:nvPr>
            <p:ph type="body" sz="half" idx="2"/>
          </p:nvPr>
        </p:nvSpPr>
        <p:spPr>
          <a:xfrm>
            <a:off x="4648200" y="1989138"/>
            <a:ext cx="4038600" cy="4137025"/>
          </a:xfrm>
        </p:spPr>
        <p:txBody>
          <a:bodyPr/>
          <a:lstStyle/>
          <a:p>
            <a:pPr eaLnBrk="1" hangingPunct="1">
              <a:lnSpc>
                <a:spcPct val="90000"/>
              </a:lnSpc>
              <a:buFontTx/>
              <a:buNone/>
            </a:pPr>
            <a:r>
              <a:rPr lang="en-US" sz="2000" b="1" u="sng" smtClean="0">
                <a:solidFill>
                  <a:schemeClr val="folHlink"/>
                </a:solidFill>
              </a:rPr>
              <a:t>Products</a:t>
            </a:r>
            <a:endParaRPr lang="en-US" sz="2000" u="sng" smtClean="0"/>
          </a:p>
          <a:p>
            <a:pPr eaLnBrk="1" hangingPunct="1">
              <a:lnSpc>
                <a:spcPct val="90000"/>
              </a:lnSpc>
              <a:buFontTx/>
              <a:buNone/>
            </a:pPr>
            <a:r>
              <a:rPr lang="en-US" sz="2000" smtClean="0">
                <a:solidFill>
                  <a:schemeClr val="folHlink"/>
                </a:solidFill>
              </a:rPr>
              <a:t>1.Comments on QH content</a:t>
            </a:r>
            <a:r>
              <a:rPr lang="en-US" sz="2000" smtClean="0"/>
              <a:t> were suggested concerning the area of:</a:t>
            </a:r>
          </a:p>
          <a:p>
            <a:pPr lvl="1" eaLnBrk="1" hangingPunct="1">
              <a:lnSpc>
                <a:spcPct val="90000"/>
              </a:lnSpc>
            </a:pPr>
            <a:r>
              <a:rPr lang="en-US" sz="2000" smtClean="0"/>
              <a:t>product knowledge,</a:t>
            </a:r>
          </a:p>
          <a:p>
            <a:pPr lvl="1" eaLnBrk="1" hangingPunct="1">
              <a:lnSpc>
                <a:spcPct val="90000"/>
              </a:lnSpc>
            </a:pPr>
            <a:r>
              <a:rPr lang="en-US" sz="2000" smtClean="0"/>
              <a:t>store operations and</a:t>
            </a:r>
          </a:p>
          <a:p>
            <a:pPr lvl="1" eaLnBrk="1" hangingPunct="1">
              <a:lnSpc>
                <a:spcPct val="90000"/>
              </a:lnSpc>
            </a:pPr>
            <a:r>
              <a:rPr lang="en-US" sz="2000" smtClean="0"/>
              <a:t>marketing </a:t>
            </a:r>
          </a:p>
          <a:p>
            <a:pPr eaLnBrk="1" hangingPunct="1">
              <a:lnSpc>
                <a:spcPct val="90000"/>
              </a:lnSpc>
              <a:buFontTx/>
              <a:buNone/>
            </a:pPr>
            <a:r>
              <a:rPr lang="en-US" sz="2000" smtClean="0"/>
              <a:t>according to our local needs and requirements sent to Nazan Cevik on 30/6/2011.</a:t>
            </a:r>
          </a:p>
          <a:p>
            <a:pPr eaLnBrk="1" hangingPunct="1">
              <a:lnSpc>
                <a:spcPct val="90000"/>
              </a:lnSpc>
              <a:buFontTx/>
              <a:buNone/>
            </a:pPr>
            <a:endParaRPr lang="en-US" sz="2000" smtClean="0"/>
          </a:p>
          <a:p>
            <a:pPr eaLnBrk="1" hangingPunct="1">
              <a:lnSpc>
                <a:spcPct val="90000"/>
              </a:lnSpc>
              <a:buFontTx/>
              <a:buNone/>
            </a:pPr>
            <a:r>
              <a:rPr lang="en-US" sz="2000" smtClean="0">
                <a:solidFill>
                  <a:schemeClr val="folHlink"/>
                </a:solidFill>
              </a:rPr>
              <a:t>2.</a:t>
            </a:r>
            <a:r>
              <a:rPr lang="en-US" sz="2000" smtClean="0"/>
              <a:t> </a:t>
            </a:r>
            <a:r>
              <a:rPr lang="en-US" sz="2000" b="1" smtClean="0">
                <a:solidFill>
                  <a:schemeClr val="folHlink"/>
                </a:solidFill>
              </a:rPr>
              <a:t>QH in Greek edition</a:t>
            </a:r>
            <a:endParaRPr lang="en-US" sz="2000" smtClean="0">
              <a:solidFill>
                <a:schemeClr val="folHlink"/>
              </a:solidFill>
            </a:endParaRPr>
          </a:p>
          <a:p>
            <a:pPr eaLnBrk="1" hangingPunct="1">
              <a:lnSpc>
                <a:spcPct val="90000"/>
              </a:lnSpc>
              <a:buFontTx/>
              <a:buNone/>
            </a:pPr>
            <a:endParaRPr lang="el-GR" sz="2000" smtClean="0"/>
          </a:p>
        </p:txBody>
      </p:sp>
      <p:sp>
        <p:nvSpPr>
          <p:cNvPr id="19465"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10638255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46B012D-04A1-4265-BCAD-3103A6A42331}" type="slidenum">
              <a:rPr lang="el-GR">
                <a:solidFill>
                  <a:srgbClr val="FFFFFF"/>
                </a:solidFill>
              </a:rPr>
              <a:pPr eaLnBrk="1" hangingPunct="1"/>
              <a:t>81</a:t>
            </a:fld>
            <a:endParaRPr lang="el-GR">
              <a:solidFill>
                <a:srgbClr val="FFFFFF"/>
              </a:solidFill>
            </a:endParaRPr>
          </a:p>
        </p:txBody>
      </p:sp>
      <p:sp>
        <p:nvSpPr>
          <p:cNvPr id="20485" name="Rectangle 2"/>
          <p:cNvSpPr>
            <a:spLocks noGrp="1" noChangeArrowheads="1"/>
          </p:cNvSpPr>
          <p:nvPr>
            <p:ph type="ctrTitle"/>
          </p:nvPr>
        </p:nvSpPr>
        <p:spPr/>
        <p:txBody>
          <a:bodyPr/>
          <a:lstStyle/>
          <a:p>
            <a:pPr eaLnBrk="1" hangingPunct="1"/>
            <a:r>
              <a:rPr lang="en-US" b="1" smtClean="0">
                <a:solidFill>
                  <a:schemeClr val="folHlink"/>
                </a:solidFill>
              </a:rPr>
              <a:t>Activity 6</a:t>
            </a:r>
            <a:endParaRPr lang="el-GR" b="1" smtClean="0"/>
          </a:p>
        </p:txBody>
      </p:sp>
      <p:sp>
        <p:nvSpPr>
          <p:cNvPr id="20486" name="Rectangle 3"/>
          <p:cNvSpPr>
            <a:spLocks noGrp="1" noChangeArrowheads="1"/>
          </p:cNvSpPr>
          <p:nvPr>
            <p:ph type="subTitle" idx="1"/>
          </p:nvPr>
        </p:nvSpPr>
        <p:spPr>
          <a:xfrm>
            <a:off x="900113" y="3886200"/>
            <a:ext cx="7416800" cy="1752600"/>
          </a:xfrm>
        </p:spPr>
        <p:txBody>
          <a:bodyPr/>
          <a:lstStyle/>
          <a:p>
            <a:pPr eaLnBrk="1" hangingPunct="1"/>
            <a:r>
              <a:rPr lang="en-US" b="1" smtClean="0">
                <a:solidFill>
                  <a:schemeClr val="folHlink"/>
                </a:solidFill>
              </a:rPr>
              <a:t>WP6 - Valorization and dissemination</a:t>
            </a:r>
            <a:endParaRPr lang="el-GR" b="1" smtClean="0">
              <a:solidFill>
                <a:schemeClr val="folHlink"/>
              </a:solidFill>
            </a:endParaRPr>
          </a:p>
        </p:txBody>
      </p:sp>
      <p:sp>
        <p:nvSpPr>
          <p:cNvPr id="20488"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6979650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F3F37F8D-4189-4527-BFB3-3CDD2A323809}" type="slidenum">
              <a:rPr lang="el-GR">
                <a:solidFill>
                  <a:srgbClr val="FFFFFF"/>
                </a:solidFill>
              </a:rPr>
              <a:pPr eaLnBrk="1" hangingPunct="1"/>
              <a:t>82</a:t>
            </a:fld>
            <a:endParaRPr lang="el-GR">
              <a:solidFill>
                <a:srgbClr val="FFFFFF"/>
              </a:solidFill>
            </a:endParaRPr>
          </a:p>
        </p:txBody>
      </p:sp>
      <p:sp>
        <p:nvSpPr>
          <p:cNvPr id="21509" name="Rectangle 2"/>
          <p:cNvSpPr>
            <a:spLocks noGrp="1" noChangeArrowheads="1"/>
          </p:cNvSpPr>
          <p:nvPr>
            <p:ph type="title"/>
          </p:nvPr>
        </p:nvSpPr>
        <p:spPr>
          <a:xfrm>
            <a:off x="1403350" y="765175"/>
            <a:ext cx="5616575" cy="792163"/>
          </a:xfrm>
        </p:spPr>
        <p:txBody>
          <a:bodyPr/>
          <a:lstStyle/>
          <a:p>
            <a:pPr eaLnBrk="1" hangingPunct="1"/>
            <a:r>
              <a:rPr lang="en-GB" sz="3200" b="1" smtClean="0">
                <a:solidFill>
                  <a:schemeClr val="folHlink"/>
                </a:solidFill>
              </a:rPr>
              <a:t>Dissemination activities</a:t>
            </a:r>
            <a:endParaRPr lang="el-GR" sz="3200" b="1" smtClean="0">
              <a:solidFill>
                <a:schemeClr val="folHlink"/>
              </a:solidFill>
            </a:endParaRPr>
          </a:p>
        </p:txBody>
      </p:sp>
      <p:sp>
        <p:nvSpPr>
          <p:cNvPr id="21510" name="Rectangle 3"/>
          <p:cNvSpPr>
            <a:spLocks noGrp="1" noChangeArrowheads="1"/>
          </p:cNvSpPr>
          <p:nvPr>
            <p:ph type="body" idx="1"/>
          </p:nvPr>
        </p:nvSpPr>
        <p:spPr>
          <a:xfrm>
            <a:off x="179388" y="1700213"/>
            <a:ext cx="8785225" cy="4425950"/>
          </a:xfrm>
        </p:spPr>
        <p:txBody>
          <a:bodyPr/>
          <a:lstStyle/>
          <a:p>
            <a:pPr eaLnBrk="1" hangingPunct="1">
              <a:lnSpc>
                <a:spcPct val="80000"/>
              </a:lnSpc>
              <a:buFontTx/>
              <a:buNone/>
            </a:pPr>
            <a:r>
              <a:rPr lang="en-GB" sz="1800" smtClean="0"/>
              <a:t>Advertisement of the Leonardo da Vi nci Project has been done through:</a:t>
            </a:r>
          </a:p>
          <a:p>
            <a:pPr lvl="1" eaLnBrk="1" hangingPunct="1">
              <a:lnSpc>
                <a:spcPct val="80000"/>
              </a:lnSpc>
              <a:buFont typeface="Wingdings" pitchFamily="2" charset="2"/>
              <a:buChar char="Ø"/>
            </a:pPr>
            <a:r>
              <a:rPr lang="en-US" sz="1800" smtClean="0">
                <a:solidFill>
                  <a:schemeClr val="folHlink"/>
                </a:solidFill>
              </a:rPr>
              <a:t>Project website Eco Qualify III (</a:t>
            </a:r>
            <a:r>
              <a:rPr lang="en-US" sz="2000" smtClean="0">
                <a:hlinkClick r:id="rId2"/>
              </a:rPr>
              <a:t>http://ecoqualifyiii.uth.cs.teilar.gr/home/</a:t>
            </a:r>
            <a:r>
              <a:rPr lang="en-US" sz="2000" smtClean="0"/>
              <a:t>) </a:t>
            </a:r>
            <a:endParaRPr lang="en-US" sz="1800" smtClean="0"/>
          </a:p>
          <a:p>
            <a:pPr lvl="1" eaLnBrk="1" hangingPunct="1">
              <a:lnSpc>
                <a:spcPct val="80000"/>
              </a:lnSpc>
              <a:buFont typeface="Wingdings" pitchFamily="2" charset="2"/>
              <a:buNone/>
            </a:pPr>
            <a:r>
              <a:rPr lang="en-US" sz="1800" smtClean="0"/>
              <a:t>	A visitor counter TOOL was installed on the website in order to follow the visitor traffic.</a:t>
            </a:r>
            <a:endParaRPr lang="en-GB" sz="1600" smtClean="0"/>
          </a:p>
          <a:p>
            <a:pPr lvl="1" eaLnBrk="1" hangingPunct="1">
              <a:lnSpc>
                <a:spcPct val="80000"/>
              </a:lnSpc>
              <a:buFont typeface="Wingdings" pitchFamily="2" charset="2"/>
              <a:buChar char="Ø"/>
            </a:pPr>
            <a:r>
              <a:rPr lang="en-GB" sz="1800" smtClean="0">
                <a:solidFill>
                  <a:schemeClr val="folHlink"/>
                </a:solidFill>
              </a:rPr>
              <a:t>University of Thessaly</a:t>
            </a:r>
          </a:p>
          <a:p>
            <a:pPr lvl="1" eaLnBrk="1" hangingPunct="1">
              <a:lnSpc>
                <a:spcPct val="80000"/>
              </a:lnSpc>
              <a:buFont typeface="Wingdings" pitchFamily="2" charset="2"/>
              <a:buChar char="Ø"/>
            </a:pPr>
            <a:r>
              <a:rPr lang="en-GB" sz="1800" smtClean="0">
                <a:solidFill>
                  <a:schemeClr val="folHlink"/>
                </a:solidFill>
              </a:rPr>
              <a:t>Technological Educational Institutions of Larisa</a:t>
            </a:r>
          </a:p>
          <a:p>
            <a:pPr lvl="1" eaLnBrk="1" hangingPunct="1">
              <a:lnSpc>
                <a:spcPct val="80000"/>
              </a:lnSpc>
              <a:buFont typeface="Wingdings" pitchFamily="2" charset="2"/>
              <a:buChar char="Ø"/>
            </a:pPr>
            <a:r>
              <a:rPr lang="en-GB" sz="1800" smtClean="0">
                <a:solidFill>
                  <a:schemeClr val="folHlink"/>
                </a:solidFill>
              </a:rPr>
              <a:t>Producers and retailers of organic food </a:t>
            </a:r>
          </a:p>
          <a:p>
            <a:pPr lvl="1" eaLnBrk="1" hangingPunct="1">
              <a:lnSpc>
                <a:spcPct val="80000"/>
              </a:lnSpc>
              <a:buFont typeface="Wingdings" pitchFamily="2" charset="2"/>
              <a:buChar char="Ø"/>
            </a:pPr>
            <a:r>
              <a:rPr lang="el-GR" sz="1800" smtClean="0">
                <a:solidFill>
                  <a:schemeClr val="folHlink"/>
                </a:solidFill>
              </a:rPr>
              <a:t>Zootechnia 2011: 7th INTERNATIONAL FAIR FOR LIVESTOCK &amp; POULTRY</a:t>
            </a:r>
            <a:r>
              <a:rPr lang="en-US" sz="1800" smtClean="0">
                <a:solidFill>
                  <a:schemeClr val="folHlink"/>
                </a:solidFill>
              </a:rPr>
              <a:t> </a:t>
            </a:r>
          </a:p>
          <a:p>
            <a:pPr lvl="1" eaLnBrk="1" hangingPunct="1">
              <a:lnSpc>
                <a:spcPct val="80000"/>
              </a:lnSpc>
              <a:buFont typeface="Wingdings" pitchFamily="2" charset="2"/>
              <a:buNone/>
            </a:pPr>
            <a:r>
              <a:rPr lang="en-GB" sz="1800" smtClean="0">
                <a:solidFill>
                  <a:schemeClr val="folHlink"/>
                </a:solidFill>
              </a:rPr>
              <a:t>	</a:t>
            </a:r>
            <a:r>
              <a:rPr lang="en-GB" sz="1600" smtClean="0"/>
              <a:t>that took place at </a:t>
            </a:r>
            <a:r>
              <a:rPr lang="el-GR" sz="1600" smtClean="0"/>
              <a:t>International Exhibition Center Of Thessaloniki</a:t>
            </a:r>
            <a:r>
              <a:rPr lang="en-US" sz="1600" smtClean="0"/>
              <a:t>, </a:t>
            </a:r>
            <a:r>
              <a:rPr lang="en-GB" sz="1600" smtClean="0"/>
              <a:t>Thessalonica in </a:t>
            </a:r>
            <a:r>
              <a:rPr lang="el-GR" sz="1600" smtClean="0"/>
              <a:t>3-6 February 2011</a:t>
            </a:r>
            <a:r>
              <a:rPr lang="en-US" sz="1600" smtClean="0"/>
              <a:t> (dissemination of the Flyer draft)</a:t>
            </a:r>
            <a:r>
              <a:rPr lang="en-GB" sz="1600" smtClean="0"/>
              <a:t>.</a:t>
            </a:r>
          </a:p>
          <a:p>
            <a:pPr lvl="1" eaLnBrk="1" hangingPunct="1">
              <a:lnSpc>
                <a:spcPct val="80000"/>
              </a:lnSpc>
              <a:buFont typeface="Wingdings" pitchFamily="2" charset="2"/>
              <a:buChar char="Ø"/>
            </a:pPr>
            <a:r>
              <a:rPr lang="en-US" sz="1800" smtClean="0">
                <a:solidFill>
                  <a:schemeClr val="folHlink"/>
                </a:solidFill>
              </a:rPr>
              <a:t>21st International Exhibition of Food, Beverages, Equipment &amp; Machinery </a:t>
            </a:r>
          </a:p>
          <a:p>
            <a:pPr lvl="1" eaLnBrk="1" hangingPunct="1">
              <a:lnSpc>
                <a:spcPct val="80000"/>
              </a:lnSpc>
              <a:buFont typeface="Wingdings" pitchFamily="2" charset="2"/>
              <a:buNone/>
            </a:pPr>
            <a:r>
              <a:rPr lang="en-US" sz="1800" smtClean="0">
                <a:solidFill>
                  <a:schemeClr val="folHlink"/>
                </a:solidFill>
              </a:rPr>
              <a:t>	</a:t>
            </a:r>
            <a:r>
              <a:rPr lang="en-GB" sz="1600" smtClean="0"/>
              <a:t>that took place at </a:t>
            </a:r>
            <a:r>
              <a:rPr lang="en-US" sz="1600" smtClean="0"/>
              <a:t>Thessaloniki International Exhibition Centre</a:t>
            </a:r>
            <a:r>
              <a:rPr lang="en-GB" sz="1600" smtClean="0"/>
              <a:t> in </a:t>
            </a:r>
            <a:r>
              <a:rPr lang="en-US" sz="1600" smtClean="0"/>
              <a:t>11 - 14, March 2011 (dissemination of the Flyer draft)</a:t>
            </a:r>
            <a:r>
              <a:rPr lang="en-GB" sz="1600" smtClean="0"/>
              <a:t>.</a:t>
            </a:r>
          </a:p>
          <a:p>
            <a:pPr lvl="1" eaLnBrk="1" hangingPunct="1">
              <a:lnSpc>
                <a:spcPct val="80000"/>
              </a:lnSpc>
              <a:buFont typeface="Wingdings" pitchFamily="2" charset="2"/>
              <a:buNone/>
            </a:pPr>
            <a:endParaRPr lang="en-GB" sz="1600" smtClean="0"/>
          </a:p>
        </p:txBody>
      </p:sp>
      <p:sp>
        <p:nvSpPr>
          <p:cNvPr id="21512"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33207821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417928C-9FBC-4F11-B2C9-54EE1DDA1CAA}" type="slidenum">
              <a:rPr lang="el-GR">
                <a:solidFill>
                  <a:srgbClr val="FFFFFF"/>
                </a:solidFill>
              </a:rPr>
              <a:pPr eaLnBrk="1" hangingPunct="1"/>
              <a:t>83</a:t>
            </a:fld>
            <a:endParaRPr lang="el-GR">
              <a:solidFill>
                <a:srgbClr val="FFFFFF"/>
              </a:solidFill>
            </a:endParaRPr>
          </a:p>
        </p:txBody>
      </p:sp>
      <p:sp>
        <p:nvSpPr>
          <p:cNvPr id="22533" name="Rectangle 2"/>
          <p:cNvSpPr>
            <a:spLocks noGrp="1" noChangeArrowheads="1"/>
          </p:cNvSpPr>
          <p:nvPr>
            <p:ph type="title"/>
          </p:nvPr>
        </p:nvSpPr>
        <p:spPr>
          <a:xfrm>
            <a:off x="1547813" y="549275"/>
            <a:ext cx="5473700" cy="706438"/>
          </a:xfrm>
        </p:spPr>
        <p:txBody>
          <a:bodyPr/>
          <a:lstStyle/>
          <a:p>
            <a:pPr eaLnBrk="1" hangingPunct="1"/>
            <a:r>
              <a:rPr lang="en-GB" sz="3600" b="1" smtClean="0">
                <a:solidFill>
                  <a:schemeClr val="folHlink"/>
                </a:solidFill>
              </a:rPr>
              <a:t>Dissemination activities</a:t>
            </a:r>
            <a:endParaRPr lang="el-GR" sz="3600" b="1" smtClean="0">
              <a:solidFill>
                <a:schemeClr val="folHlink"/>
              </a:solidFill>
            </a:endParaRPr>
          </a:p>
        </p:txBody>
      </p:sp>
      <p:sp>
        <p:nvSpPr>
          <p:cNvPr id="22534" name="Rectangle 3"/>
          <p:cNvSpPr>
            <a:spLocks noGrp="1" noChangeArrowheads="1"/>
          </p:cNvSpPr>
          <p:nvPr>
            <p:ph type="body" idx="1"/>
          </p:nvPr>
        </p:nvSpPr>
        <p:spPr>
          <a:xfrm>
            <a:off x="468313" y="1412875"/>
            <a:ext cx="8351837" cy="4752975"/>
          </a:xfrm>
        </p:spPr>
        <p:txBody>
          <a:bodyPr/>
          <a:lstStyle/>
          <a:p>
            <a:pPr eaLnBrk="1" hangingPunct="1">
              <a:lnSpc>
                <a:spcPct val="90000"/>
              </a:lnSpc>
              <a:buFont typeface="Wingdings" pitchFamily="2" charset="2"/>
              <a:buChar char="Ø"/>
            </a:pPr>
            <a:r>
              <a:rPr lang="en-US" sz="2400" smtClean="0">
                <a:solidFill>
                  <a:schemeClr val="folHlink"/>
                </a:solidFill>
              </a:rPr>
              <a:t>Young Researchers Winter School (YRWS</a:t>
            </a:r>
            <a:r>
              <a:rPr lang="en-US" sz="2400" smtClean="0"/>
              <a:t>)-www.efita.eu</a:t>
            </a:r>
          </a:p>
          <a:p>
            <a:pPr eaLnBrk="1" hangingPunct="1">
              <a:lnSpc>
                <a:spcPct val="90000"/>
              </a:lnSpc>
              <a:buFont typeface="Wingdings" pitchFamily="2" charset="2"/>
              <a:buNone/>
            </a:pPr>
            <a:r>
              <a:rPr lang="en-US" sz="2400" smtClean="0"/>
              <a:t>	</a:t>
            </a:r>
            <a:r>
              <a:rPr lang="en-US" sz="2000" smtClean="0"/>
              <a:t>that took place at Karpenisil, Greece, in 31.3.-3.4.201. Prof. S. Tzortzios on his announcement “</a:t>
            </a:r>
            <a:r>
              <a:rPr lang="en-US" sz="2000" i="1" smtClean="0"/>
              <a:t>Agriculture and Environment- Agricultural application and European Projects</a:t>
            </a:r>
            <a:r>
              <a:rPr lang="en-US" sz="2000" smtClean="0"/>
              <a:t>”  present project aims, tasks and the possibilities.</a:t>
            </a:r>
          </a:p>
          <a:p>
            <a:pPr eaLnBrk="1" hangingPunct="1">
              <a:lnSpc>
                <a:spcPct val="90000"/>
              </a:lnSpc>
              <a:buFont typeface="Wingdings" pitchFamily="2" charset="2"/>
              <a:buChar char="Ø"/>
            </a:pPr>
            <a:r>
              <a:rPr lang="en-US" sz="2400" smtClean="0">
                <a:solidFill>
                  <a:schemeClr val="folHlink"/>
                </a:solidFill>
              </a:rPr>
              <a:t>5th International Conference on Information and Communication Technologies in Agriculture, Food and Environment (HAICTA 2011).</a:t>
            </a:r>
            <a:r>
              <a:rPr lang="en-US" sz="2400" smtClean="0"/>
              <a:t> </a:t>
            </a:r>
          </a:p>
          <a:p>
            <a:pPr eaLnBrk="1" hangingPunct="1">
              <a:lnSpc>
                <a:spcPct val="90000"/>
              </a:lnSpc>
              <a:buFont typeface="Wingdings" pitchFamily="2" charset="2"/>
              <a:buNone/>
            </a:pPr>
            <a:r>
              <a:rPr lang="en-US" sz="2400" smtClean="0"/>
              <a:t>	</a:t>
            </a:r>
            <a:r>
              <a:rPr lang="en-US" sz="2000" smtClean="0"/>
              <a:t>that took place in Skiathos Island, Greece  in  September 8-11, 2011, with the announcement “</a:t>
            </a:r>
            <a:r>
              <a:rPr lang="el-GR" sz="2000" i="1" smtClean="0"/>
              <a:t>Applications of Informatics in a LdV project with reference to the organic farming in Greece and Europe</a:t>
            </a:r>
            <a:r>
              <a:rPr lang="en-US" sz="2000" i="1" smtClean="0"/>
              <a:t>” </a:t>
            </a:r>
            <a:r>
              <a:rPr lang="el-GR" sz="2000" smtClean="0"/>
              <a:t> by Gousios, V</a:t>
            </a:r>
            <a:r>
              <a:rPr lang="en-US" sz="2000" smtClean="0"/>
              <a:t>.,</a:t>
            </a:r>
            <a:r>
              <a:rPr lang="el-GR" sz="2000" smtClean="0"/>
              <a:t> Tziortziou Ath</a:t>
            </a:r>
            <a:r>
              <a:rPr lang="en-US" sz="2000" smtClean="0"/>
              <a:t>.,</a:t>
            </a:r>
            <a:r>
              <a:rPr lang="el-GR" sz="2000" smtClean="0"/>
              <a:t> Vlontzos G</a:t>
            </a:r>
            <a:r>
              <a:rPr lang="en-US" sz="2000" smtClean="0"/>
              <a:t>., </a:t>
            </a:r>
            <a:r>
              <a:rPr lang="el-GR" sz="2000" smtClean="0"/>
              <a:t>Nakas</a:t>
            </a:r>
            <a:r>
              <a:rPr lang="en-US" sz="2000" smtClean="0"/>
              <a:t> Chr.</a:t>
            </a:r>
            <a:r>
              <a:rPr lang="el-GR" sz="2000" smtClean="0"/>
              <a:t>, </a:t>
            </a:r>
            <a:r>
              <a:rPr lang="en-US" sz="2000" smtClean="0"/>
              <a:t>and </a:t>
            </a:r>
            <a:r>
              <a:rPr lang="el-GR" sz="2000" smtClean="0"/>
              <a:t>Tzortzios</a:t>
            </a:r>
            <a:r>
              <a:rPr lang="el-GR" sz="2400" smtClean="0"/>
              <a:t> </a:t>
            </a:r>
            <a:r>
              <a:rPr lang="el-GR" sz="2000" smtClean="0"/>
              <a:t>St</a:t>
            </a:r>
            <a:r>
              <a:rPr lang="en-US" sz="2000" smtClean="0"/>
              <a:t>..</a:t>
            </a:r>
            <a:r>
              <a:rPr lang="el-GR" sz="2800" smtClean="0"/>
              <a:t> </a:t>
            </a:r>
          </a:p>
        </p:txBody>
      </p:sp>
      <p:sp>
        <p:nvSpPr>
          <p:cNvPr id="22536"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237029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0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DD8E547E-45C9-4A15-B778-FD84B61DF987}" type="slidenum">
              <a:rPr lang="el-GR">
                <a:solidFill>
                  <a:srgbClr val="FFFFFF"/>
                </a:solidFill>
              </a:rPr>
              <a:pPr eaLnBrk="1" hangingPunct="1"/>
              <a:t>84</a:t>
            </a:fld>
            <a:endParaRPr lang="el-GR">
              <a:solidFill>
                <a:srgbClr val="FFFFFF"/>
              </a:solidFill>
            </a:endParaRPr>
          </a:p>
        </p:txBody>
      </p:sp>
      <p:sp>
        <p:nvSpPr>
          <p:cNvPr id="2054" name="Rectangle 2"/>
          <p:cNvSpPr>
            <a:spLocks noGrp="1" noChangeArrowheads="1"/>
          </p:cNvSpPr>
          <p:nvPr>
            <p:ph type="title"/>
          </p:nvPr>
        </p:nvSpPr>
        <p:spPr/>
        <p:txBody>
          <a:bodyPr/>
          <a:lstStyle/>
          <a:p>
            <a:pPr eaLnBrk="1" hangingPunct="1"/>
            <a:r>
              <a:rPr lang="en-GB" sz="3200" b="1" smtClean="0">
                <a:solidFill>
                  <a:schemeClr val="folHlink"/>
                </a:solidFill>
              </a:rPr>
              <a:t>Flyer draft</a:t>
            </a:r>
            <a:endParaRPr lang="el-GR" sz="3200" b="1" smtClean="0">
              <a:solidFill>
                <a:schemeClr val="folHlink"/>
              </a:solidFill>
            </a:endParaRPr>
          </a:p>
        </p:txBody>
      </p:sp>
      <p:sp>
        <p:nvSpPr>
          <p:cNvPr id="2055" name="Rectangle 3"/>
          <p:cNvSpPr>
            <a:spLocks noGrp="1" noChangeArrowheads="1"/>
          </p:cNvSpPr>
          <p:nvPr>
            <p:ph type="body" sz="half" idx="1"/>
          </p:nvPr>
        </p:nvSpPr>
        <p:spPr>
          <a:xfrm>
            <a:off x="457200" y="1412875"/>
            <a:ext cx="4038600" cy="4713288"/>
          </a:xfrm>
        </p:spPr>
        <p:txBody>
          <a:bodyPr/>
          <a:lstStyle/>
          <a:p>
            <a:pPr eaLnBrk="1" hangingPunct="1">
              <a:lnSpc>
                <a:spcPct val="80000"/>
              </a:lnSpc>
              <a:buFontTx/>
              <a:buNone/>
            </a:pPr>
            <a:r>
              <a:rPr lang="en-GB" sz="2000" b="1" dirty="0" smtClean="0">
                <a:solidFill>
                  <a:schemeClr val="folHlink"/>
                </a:solidFill>
              </a:rPr>
              <a:t>Activities</a:t>
            </a:r>
          </a:p>
          <a:p>
            <a:pPr eaLnBrk="1" hangingPunct="1">
              <a:lnSpc>
                <a:spcPct val="80000"/>
              </a:lnSpc>
            </a:pPr>
            <a:r>
              <a:rPr lang="en-GB" sz="1800" dirty="0" smtClean="0">
                <a:solidFill>
                  <a:schemeClr val="hlink"/>
                </a:solidFill>
              </a:rPr>
              <a:t>Feedback on organic agriculture in Greece and the progress of organic food retail</a:t>
            </a:r>
            <a:r>
              <a:rPr lang="en-GB" sz="1800" dirty="0" smtClean="0"/>
              <a:t> were prepared on 01.12.2010, in the frame of Flyer draft development . </a:t>
            </a:r>
          </a:p>
          <a:p>
            <a:pPr eaLnBrk="1" hangingPunct="1">
              <a:lnSpc>
                <a:spcPct val="80000"/>
              </a:lnSpc>
            </a:pPr>
            <a:r>
              <a:rPr lang="en-GB" sz="1800" dirty="0" smtClean="0">
                <a:solidFill>
                  <a:schemeClr val="hlink"/>
                </a:solidFill>
              </a:rPr>
              <a:t>Original pictures from our local market of biological products</a:t>
            </a:r>
            <a:r>
              <a:rPr lang="en-GB" sz="1800" dirty="0" smtClean="0"/>
              <a:t> were sent to Mrs Marianna </a:t>
            </a:r>
            <a:r>
              <a:rPr lang="en-GB" sz="1800" dirty="0" err="1" smtClean="0"/>
              <a:t>Ivanova</a:t>
            </a:r>
            <a:r>
              <a:rPr lang="en-GB" sz="1800" dirty="0" smtClean="0"/>
              <a:t> and were uploaded to </a:t>
            </a:r>
            <a:r>
              <a:rPr lang="en-GB" sz="1800" dirty="0" err="1" smtClean="0"/>
              <a:t>Dropbox</a:t>
            </a:r>
            <a:r>
              <a:rPr lang="en-GB" sz="1800" dirty="0" smtClean="0"/>
              <a:t>.</a:t>
            </a:r>
          </a:p>
          <a:p>
            <a:pPr eaLnBrk="1" hangingPunct="1">
              <a:lnSpc>
                <a:spcPct val="80000"/>
              </a:lnSpc>
            </a:pPr>
            <a:r>
              <a:rPr lang="en-GB" sz="1800" dirty="0" smtClean="0">
                <a:solidFill>
                  <a:schemeClr val="hlink"/>
                </a:solidFill>
              </a:rPr>
              <a:t>Translation of the flyer’s draft</a:t>
            </a:r>
            <a:r>
              <a:rPr lang="en-GB" sz="1800" dirty="0" smtClean="0"/>
              <a:t> text in our native language (11/2/ 2011 to 13/2/2011). </a:t>
            </a:r>
          </a:p>
          <a:p>
            <a:pPr eaLnBrk="1" hangingPunct="1">
              <a:lnSpc>
                <a:spcPct val="80000"/>
              </a:lnSpc>
            </a:pPr>
            <a:r>
              <a:rPr lang="en-GB" sz="1800" dirty="0" smtClean="0"/>
              <a:t>The Greek version of Flyer draft was uploaded to </a:t>
            </a:r>
            <a:r>
              <a:rPr lang="en-GB" sz="1800" dirty="0" err="1" smtClean="0"/>
              <a:t>Dropbox</a:t>
            </a:r>
            <a:r>
              <a:rPr lang="en-GB" sz="1800" dirty="0" smtClean="0"/>
              <a:t> since 14/2/2011.</a:t>
            </a:r>
            <a:r>
              <a:rPr lang="el-GR" sz="1800" dirty="0" smtClean="0"/>
              <a:t> </a:t>
            </a:r>
            <a:endParaRPr lang="en-GB" sz="1800" dirty="0" smtClean="0"/>
          </a:p>
          <a:p>
            <a:pPr eaLnBrk="1" hangingPunct="1">
              <a:lnSpc>
                <a:spcPct val="80000"/>
              </a:lnSpc>
            </a:pPr>
            <a:r>
              <a:rPr lang="en-GB" sz="1800" dirty="0" smtClean="0">
                <a:solidFill>
                  <a:schemeClr val="hlink"/>
                </a:solidFill>
              </a:rPr>
              <a:t>Final correction on the Greek version</a:t>
            </a:r>
            <a:r>
              <a:rPr lang="en-GB" sz="1800" dirty="0" smtClean="0"/>
              <a:t> of flyer draft on 10/5/2011.</a:t>
            </a:r>
          </a:p>
          <a:p>
            <a:pPr eaLnBrk="1" hangingPunct="1">
              <a:lnSpc>
                <a:spcPct val="80000"/>
              </a:lnSpc>
            </a:pPr>
            <a:endParaRPr lang="en-GB" sz="1800" dirty="0" smtClean="0"/>
          </a:p>
          <a:p>
            <a:pPr eaLnBrk="1" hangingPunct="1">
              <a:lnSpc>
                <a:spcPct val="80000"/>
              </a:lnSpc>
            </a:pPr>
            <a:endParaRPr lang="en-GB" sz="1800" b="1" dirty="0" smtClean="0"/>
          </a:p>
          <a:p>
            <a:pPr eaLnBrk="1" hangingPunct="1">
              <a:lnSpc>
                <a:spcPct val="80000"/>
              </a:lnSpc>
            </a:pPr>
            <a:endParaRPr lang="el-GR" sz="1600" dirty="0" smtClean="0"/>
          </a:p>
        </p:txBody>
      </p:sp>
      <p:sp>
        <p:nvSpPr>
          <p:cNvPr id="2056" name="Rectangle 4"/>
          <p:cNvSpPr>
            <a:spLocks noGrp="1" noChangeArrowheads="1"/>
          </p:cNvSpPr>
          <p:nvPr>
            <p:ph type="body" sz="half" idx="2"/>
          </p:nvPr>
        </p:nvSpPr>
        <p:spPr>
          <a:xfrm>
            <a:off x="4648200" y="1412875"/>
            <a:ext cx="4038600" cy="4713288"/>
          </a:xfrm>
        </p:spPr>
        <p:txBody>
          <a:bodyPr/>
          <a:lstStyle/>
          <a:p>
            <a:pPr eaLnBrk="1" hangingPunct="1">
              <a:lnSpc>
                <a:spcPct val="80000"/>
              </a:lnSpc>
              <a:buFontTx/>
              <a:buNone/>
            </a:pPr>
            <a:r>
              <a:rPr lang="en-US" b="1" smtClean="0">
                <a:solidFill>
                  <a:schemeClr val="folHlink"/>
                </a:solidFill>
              </a:rPr>
              <a:t>Product</a:t>
            </a:r>
            <a:endParaRPr lang="el-GR" b="1" smtClean="0">
              <a:solidFill>
                <a:schemeClr val="folHlink"/>
              </a:solidFill>
            </a:endParaRPr>
          </a:p>
        </p:txBody>
      </p:sp>
      <p:graphicFrame>
        <p:nvGraphicFramePr>
          <p:cNvPr id="2050" name="Object 5"/>
          <p:cNvGraphicFramePr>
            <a:graphicFrameLocks noChangeAspect="1"/>
          </p:cNvGraphicFramePr>
          <p:nvPr/>
        </p:nvGraphicFramePr>
        <p:xfrm>
          <a:off x="4859338" y="1989138"/>
          <a:ext cx="3600450" cy="4032250"/>
        </p:xfrm>
        <a:graphic>
          <a:graphicData uri="http://schemas.openxmlformats.org/presentationml/2006/ole">
            <mc:AlternateContent xmlns:mc="http://schemas.openxmlformats.org/markup-compatibility/2006">
              <mc:Choice xmlns:v="urn:schemas-microsoft-com:vml" Requires="v">
                <p:oleObj spid="_x0000_s4130" name="Acrobat Document" r:id="rId3" imgW="8019898" imgH="5667146" progId="AcroExch.Document.7">
                  <p:embed/>
                </p:oleObj>
              </mc:Choice>
              <mc:Fallback>
                <p:oleObj name="Acrobat Document" r:id="rId3" imgW="8019898" imgH="5667146"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89138"/>
                        <a:ext cx="360045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2148462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26CEA59-7209-4032-AA68-A2417E81A89A}" type="slidenum">
              <a:rPr lang="el-GR">
                <a:solidFill>
                  <a:srgbClr val="FFFFFF"/>
                </a:solidFill>
              </a:rPr>
              <a:pPr eaLnBrk="1" hangingPunct="1"/>
              <a:t>85</a:t>
            </a:fld>
            <a:endParaRPr lang="el-GR">
              <a:solidFill>
                <a:srgbClr val="FFFFFF"/>
              </a:solidFill>
            </a:endParaRPr>
          </a:p>
        </p:txBody>
      </p:sp>
      <p:sp>
        <p:nvSpPr>
          <p:cNvPr id="23557" name="Rectangle 2"/>
          <p:cNvSpPr>
            <a:spLocks noGrp="1" noChangeArrowheads="1"/>
          </p:cNvSpPr>
          <p:nvPr>
            <p:ph type="title"/>
          </p:nvPr>
        </p:nvSpPr>
        <p:spPr/>
        <p:txBody>
          <a:bodyPr/>
          <a:lstStyle/>
          <a:p>
            <a:pPr eaLnBrk="1" hangingPunct="1"/>
            <a:r>
              <a:rPr lang="en-GB" sz="4000" b="1" smtClean="0">
                <a:solidFill>
                  <a:schemeClr val="folHlink"/>
                </a:solidFill>
              </a:rPr>
              <a:t>Dissemination activities</a:t>
            </a:r>
            <a:endParaRPr lang="el-GR" sz="4000" b="1" smtClean="0">
              <a:solidFill>
                <a:schemeClr val="folHlink"/>
              </a:solidFill>
            </a:endParaRPr>
          </a:p>
        </p:txBody>
      </p:sp>
      <p:sp>
        <p:nvSpPr>
          <p:cNvPr id="23558" name="Rectangle 3"/>
          <p:cNvSpPr>
            <a:spLocks noGrp="1" noChangeArrowheads="1"/>
          </p:cNvSpPr>
          <p:nvPr>
            <p:ph type="body" idx="1"/>
          </p:nvPr>
        </p:nvSpPr>
        <p:spPr>
          <a:xfrm>
            <a:off x="468313" y="1628775"/>
            <a:ext cx="8229600" cy="4525963"/>
          </a:xfrm>
        </p:spPr>
        <p:txBody>
          <a:bodyPr/>
          <a:lstStyle/>
          <a:p>
            <a:pPr lvl="1" eaLnBrk="1" hangingPunct="1">
              <a:buFont typeface="Wingdings" pitchFamily="2" charset="2"/>
              <a:buChar char="Ø"/>
            </a:pPr>
            <a:r>
              <a:rPr lang="en-GB" sz="2000" smtClean="0"/>
              <a:t>Also flyer draft have been distributed  to: </a:t>
            </a:r>
          </a:p>
          <a:p>
            <a:pPr lvl="2" eaLnBrk="1" hangingPunct="1"/>
            <a:r>
              <a:rPr lang="en-GB" sz="2000" smtClean="0">
                <a:solidFill>
                  <a:schemeClr val="folHlink"/>
                </a:solidFill>
              </a:rPr>
              <a:t>Agricultural Biological Organizations,</a:t>
            </a:r>
            <a:r>
              <a:rPr lang="en-GB" sz="2000" smtClean="0"/>
              <a:t> </a:t>
            </a:r>
          </a:p>
          <a:p>
            <a:pPr lvl="2" eaLnBrk="1" hangingPunct="1"/>
            <a:r>
              <a:rPr lang="en-GB" sz="2000" smtClean="0">
                <a:solidFill>
                  <a:schemeClr val="folHlink"/>
                </a:solidFill>
              </a:rPr>
              <a:t>Agricultural Biological Co-operators</a:t>
            </a:r>
            <a:r>
              <a:rPr lang="el-GR" sz="2000" smtClean="0"/>
              <a:t> </a:t>
            </a:r>
            <a:r>
              <a:rPr lang="en-US" sz="2000" smtClean="0"/>
              <a:t> as well as </a:t>
            </a:r>
          </a:p>
          <a:p>
            <a:pPr lvl="2" eaLnBrk="1" hangingPunct="1"/>
            <a:r>
              <a:rPr lang="en-GB" sz="2000" smtClean="0"/>
              <a:t>A meeting was organised </a:t>
            </a:r>
            <a:r>
              <a:rPr lang="en-GB" sz="2000" smtClean="0">
                <a:solidFill>
                  <a:srgbClr val="FF0066"/>
                </a:solidFill>
              </a:rPr>
              <a:t>…(date)……..</a:t>
            </a:r>
            <a:r>
              <a:rPr lang="en-GB" sz="2000" smtClean="0"/>
              <a:t>with the </a:t>
            </a:r>
            <a:r>
              <a:rPr lang="en-GB" sz="2000" smtClean="0">
                <a:solidFill>
                  <a:schemeClr val="folHlink"/>
                </a:solidFill>
              </a:rPr>
              <a:t>Minister of Rural Development and Food</a:t>
            </a:r>
            <a:r>
              <a:rPr lang="en-GB" sz="2000" smtClean="0"/>
              <a:t> in order to inform him about the </a:t>
            </a:r>
            <a:r>
              <a:rPr lang="en-US" sz="2000" smtClean="0"/>
              <a:t>project aims, tasks and the possibilities.</a:t>
            </a:r>
          </a:p>
          <a:p>
            <a:pPr lvl="2" eaLnBrk="1" hangingPunct="1"/>
            <a:r>
              <a:rPr lang="en-US" sz="2000" smtClean="0"/>
              <a:t>Natural shops </a:t>
            </a:r>
          </a:p>
          <a:p>
            <a:pPr lvl="2" eaLnBrk="1" hangingPunct="1"/>
            <a:r>
              <a:rPr lang="en-US" sz="2000" smtClean="0"/>
              <a:t>retailers/farmers </a:t>
            </a:r>
          </a:p>
          <a:p>
            <a:pPr lvl="2" eaLnBrk="1" hangingPunct="1"/>
            <a:r>
              <a:rPr lang="en-GB" sz="2000" smtClean="0"/>
              <a:t>organisations in the field of organic production and marketing </a:t>
            </a:r>
          </a:p>
          <a:p>
            <a:pPr lvl="2" eaLnBrk="1" hangingPunct="1"/>
            <a:r>
              <a:rPr lang="en-US" sz="2000" smtClean="0">
                <a:solidFill>
                  <a:srgbClr val="FF0066"/>
                </a:solidFill>
              </a:rPr>
              <a:t>Publications in media</a:t>
            </a:r>
            <a:r>
              <a:rPr lang="en-US" sz="2000" smtClean="0"/>
              <a:t> </a:t>
            </a:r>
          </a:p>
          <a:p>
            <a:pPr lvl="2" eaLnBrk="1" hangingPunct="1"/>
            <a:endParaRPr lang="el-GR" sz="2000" smtClean="0"/>
          </a:p>
        </p:txBody>
      </p:sp>
      <p:sp>
        <p:nvSpPr>
          <p:cNvPr id="23560"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4428601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l-GR" dirty="0">
              <a:solidFill>
                <a:srgbClr val="FFFFFF"/>
              </a:solidFill>
            </a:endParaRP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915E483F-D4DC-4936-AF14-5644A6562FCB}" type="slidenum">
              <a:rPr lang="el-GR">
                <a:solidFill>
                  <a:srgbClr val="FFFFFF"/>
                </a:solidFill>
              </a:rPr>
              <a:pPr eaLnBrk="1" hangingPunct="1"/>
              <a:t>86</a:t>
            </a:fld>
            <a:endParaRPr lang="el-GR">
              <a:solidFill>
                <a:srgbClr val="FFFFFF"/>
              </a:solidFill>
            </a:endParaRPr>
          </a:p>
        </p:txBody>
      </p:sp>
      <p:sp>
        <p:nvSpPr>
          <p:cNvPr id="24581" name="Rectangle 2"/>
          <p:cNvSpPr>
            <a:spLocks noGrp="1" noChangeArrowheads="1"/>
          </p:cNvSpPr>
          <p:nvPr>
            <p:ph type="title"/>
          </p:nvPr>
        </p:nvSpPr>
        <p:spPr/>
        <p:txBody>
          <a:bodyPr/>
          <a:lstStyle/>
          <a:p>
            <a:pPr eaLnBrk="1" hangingPunct="1"/>
            <a:r>
              <a:rPr lang="en-US" sz="3600" b="1" smtClean="0">
                <a:solidFill>
                  <a:schemeClr val="folHlink"/>
                </a:solidFill>
              </a:rPr>
              <a:t>Valorization activities</a:t>
            </a:r>
            <a:endParaRPr lang="el-GR" sz="3600" b="1" smtClean="0">
              <a:solidFill>
                <a:schemeClr val="folHlink"/>
              </a:solidFill>
            </a:endParaRPr>
          </a:p>
        </p:txBody>
      </p:sp>
      <p:sp>
        <p:nvSpPr>
          <p:cNvPr id="24582" name="Rectangle 3"/>
          <p:cNvSpPr>
            <a:spLocks noGrp="1" noChangeArrowheads="1"/>
          </p:cNvSpPr>
          <p:nvPr>
            <p:ph type="body" idx="1"/>
          </p:nvPr>
        </p:nvSpPr>
        <p:spPr>
          <a:xfrm>
            <a:off x="468313" y="1628775"/>
            <a:ext cx="8229600" cy="4525963"/>
          </a:xfrm>
        </p:spPr>
        <p:txBody>
          <a:bodyPr/>
          <a:lstStyle/>
          <a:p>
            <a:pPr eaLnBrk="1" hangingPunct="1"/>
            <a:r>
              <a:rPr lang="en-US" sz="2800" smtClean="0"/>
              <a:t>The 1</a:t>
            </a:r>
            <a:r>
              <a:rPr lang="en-US" sz="2800" baseline="30000" smtClean="0"/>
              <a:t>st</a:t>
            </a:r>
            <a:r>
              <a:rPr lang="en-US" sz="2800" smtClean="0"/>
              <a:t> report on the project progress was prepared on 3.3.2011 reported the process or the project during the period from 1.10.2010 to 28.2.2011. </a:t>
            </a:r>
          </a:p>
          <a:p>
            <a:pPr eaLnBrk="1" hangingPunct="1"/>
            <a:r>
              <a:rPr lang="en-US" sz="2800" smtClean="0"/>
              <a:t>Also the Interim report is in process and will be completed at the end of September 2011.</a:t>
            </a:r>
            <a:endParaRPr lang="el-GR" sz="2800" smtClean="0"/>
          </a:p>
        </p:txBody>
      </p:sp>
      <p:sp>
        <p:nvSpPr>
          <p:cNvPr id="24584" name="Date Placeholder 3"/>
          <p:cNvSpPr txBox="1">
            <a:spLocks noGrp="1"/>
          </p:cNvSpPr>
          <p:nvPr/>
        </p:nvSpPr>
        <p:spPr bwMode="auto">
          <a:xfrm>
            <a:off x="457200" y="6245225"/>
            <a:ext cx="1090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a:solidFill>
                  <a:srgbClr val="FFFFFF"/>
                </a:solidFill>
              </a:rPr>
              <a:t>15.09.2011</a:t>
            </a:r>
            <a:endParaRPr lang="el-GR" sz="1400">
              <a:solidFill>
                <a:srgbClr val="FFFFFF"/>
              </a:solidFill>
            </a:endParaRPr>
          </a:p>
        </p:txBody>
      </p:sp>
    </p:spTree>
    <p:extLst>
      <p:ext uri="{BB962C8B-B14F-4D97-AF65-F5344CB8AC3E}">
        <p14:creationId xmlns:p14="http://schemas.microsoft.com/office/powerpoint/2010/main" val="26292853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Marketing Aspects of Quality Assurance Systems</a:t>
            </a:r>
            <a:endParaRPr lang="el-GR" dirty="0"/>
          </a:p>
        </p:txBody>
      </p:sp>
      <p:sp>
        <p:nvSpPr>
          <p:cNvPr id="3" name="Subtitle 2"/>
          <p:cNvSpPr>
            <a:spLocks noGrp="1"/>
          </p:cNvSpPr>
          <p:nvPr>
            <p:ph type="subTitle" idx="1"/>
          </p:nvPr>
        </p:nvSpPr>
        <p:spPr/>
        <p:txBody>
          <a:bodyPr/>
          <a:lstStyle/>
          <a:p>
            <a:r>
              <a:rPr lang="en-GB" b="1" i="1" dirty="0"/>
              <a:t>The Organic Food Sector </a:t>
            </a:r>
            <a:r>
              <a:rPr lang="en-GB" b="1" i="1" dirty="0" smtClean="0"/>
              <a:t>Case</a:t>
            </a:r>
            <a:endParaRPr lang="el-GR" dirty="0"/>
          </a:p>
        </p:txBody>
      </p:sp>
    </p:spTree>
    <p:extLst>
      <p:ext uri="{BB962C8B-B14F-4D97-AF65-F5344CB8AC3E}">
        <p14:creationId xmlns:p14="http://schemas.microsoft.com/office/powerpoint/2010/main" val="15361475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a:t>
            </a:r>
            <a:r>
              <a:rPr lang="en-GB" dirty="0" smtClean="0"/>
              <a:t>ffect </a:t>
            </a:r>
            <a:r>
              <a:rPr lang="en-GB" dirty="0"/>
              <a:t>of</a:t>
            </a:r>
            <a:r>
              <a:rPr lang="el-GR" dirty="0"/>
              <a:t> quality assurance systems on business performance</a:t>
            </a:r>
            <a:endParaRPr lang="el-GR" dirty="0"/>
          </a:p>
        </p:txBody>
      </p:sp>
      <p:sp>
        <p:nvSpPr>
          <p:cNvPr id="3" name="Subtitle 2"/>
          <p:cNvSpPr>
            <a:spLocks noGrp="1"/>
          </p:cNvSpPr>
          <p:nvPr>
            <p:ph type="subTitle" idx="1"/>
          </p:nvPr>
        </p:nvSpPr>
        <p:spPr/>
        <p:txBody>
          <a:bodyPr/>
          <a:lstStyle/>
          <a:p>
            <a:r>
              <a:rPr lang="en-US" dirty="0" smtClean="0"/>
              <a:t>H</a:t>
            </a:r>
            <a:r>
              <a:rPr lang="el-GR" dirty="0" smtClean="0"/>
              <a:t>ow </a:t>
            </a:r>
            <a:r>
              <a:rPr lang="el-GR" dirty="0"/>
              <a:t>a </a:t>
            </a:r>
            <a:r>
              <a:rPr lang="en-GB" dirty="0"/>
              <a:t>quality assurance system can be utilized as a determinant factor of a firm’s marketing strategy</a:t>
            </a:r>
            <a:endParaRPr lang="el-GR" dirty="0"/>
          </a:p>
        </p:txBody>
      </p:sp>
    </p:spTree>
    <p:extLst>
      <p:ext uri="{BB962C8B-B14F-4D97-AF65-F5344CB8AC3E}">
        <p14:creationId xmlns:p14="http://schemas.microsoft.com/office/powerpoint/2010/main" val="326194287"/>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Design/methodology/approach </a:t>
            </a:r>
            <a:endParaRPr lang="el-GR" dirty="0"/>
          </a:p>
        </p:txBody>
      </p:sp>
      <p:sp>
        <p:nvSpPr>
          <p:cNvPr id="3" name="Content Placeholder 2"/>
          <p:cNvSpPr>
            <a:spLocks noGrp="1"/>
          </p:cNvSpPr>
          <p:nvPr>
            <p:ph idx="1"/>
          </p:nvPr>
        </p:nvSpPr>
        <p:spPr/>
        <p:txBody>
          <a:bodyPr>
            <a:normAutofit lnSpcReduction="10000"/>
          </a:bodyPr>
          <a:lstStyle/>
          <a:p>
            <a:r>
              <a:rPr lang="en-US" dirty="0"/>
              <a:t>Based on literature and the quality </a:t>
            </a:r>
            <a:r>
              <a:rPr lang="en-US" dirty="0" smtClean="0"/>
              <a:t>theory:</a:t>
            </a:r>
          </a:p>
          <a:p>
            <a:r>
              <a:rPr lang="en-US" dirty="0" smtClean="0"/>
              <a:t> </a:t>
            </a:r>
            <a:r>
              <a:rPr lang="en-US" dirty="0"/>
              <a:t>types of goods according to their quality </a:t>
            </a:r>
            <a:r>
              <a:rPr lang="en-US" dirty="0" smtClean="0"/>
              <a:t>attributes</a:t>
            </a:r>
          </a:p>
          <a:p>
            <a:r>
              <a:rPr lang="en-US" dirty="0" smtClean="0"/>
              <a:t>benefits </a:t>
            </a:r>
            <a:r>
              <a:rPr lang="en-US" dirty="0"/>
              <a:t>of participating in a quality award </a:t>
            </a:r>
            <a:r>
              <a:rPr lang="en-US" dirty="0" smtClean="0"/>
              <a:t>procedure</a:t>
            </a:r>
          </a:p>
          <a:p>
            <a:r>
              <a:rPr lang="en-US" dirty="0" smtClean="0"/>
              <a:t>how </a:t>
            </a:r>
            <a:r>
              <a:rPr lang="en-US" dirty="0"/>
              <a:t>a quality assurance system affect on firms’ </a:t>
            </a:r>
            <a:r>
              <a:rPr lang="en-US" dirty="0" smtClean="0"/>
              <a:t>performance</a:t>
            </a:r>
          </a:p>
          <a:p>
            <a:r>
              <a:rPr lang="en-US" dirty="0" smtClean="0"/>
              <a:t>factors </a:t>
            </a:r>
            <a:r>
              <a:rPr lang="en-US" dirty="0"/>
              <a:t>that determine consumers’ willingness to pay a price premium for organic products. </a:t>
            </a:r>
            <a:endParaRPr lang="el-GR" dirty="0"/>
          </a:p>
          <a:p>
            <a:endParaRPr lang="el-GR" dirty="0"/>
          </a:p>
        </p:txBody>
      </p:sp>
    </p:spTree>
    <p:extLst>
      <p:ext uri="{BB962C8B-B14F-4D97-AF65-F5344CB8AC3E}">
        <p14:creationId xmlns:p14="http://schemas.microsoft.com/office/powerpoint/2010/main" val="356499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a:t>
            </a:r>
            <a:endParaRPr lang="el-GR" dirty="0"/>
          </a:p>
        </p:txBody>
      </p:sp>
      <p:sp>
        <p:nvSpPr>
          <p:cNvPr id="3" name="Content Placeholder 2"/>
          <p:cNvSpPr>
            <a:spLocks noGrp="1"/>
          </p:cNvSpPr>
          <p:nvPr>
            <p:ph idx="1"/>
          </p:nvPr>
        </p:nvSpPr>
        <p:spPr/>
        <p:txBody>
          <a:bodyPr>
            <a:normAutofit fontScale="92500"/>
          </a:bodyPr>
          <a:lstStyle/>
          <a:p>
            <a:r>
              <a:rPr lang="en-US" dirty="0"/>
              <a:t>“Potemkin” attributes </a:t>
            </a:r>
            <a:r>
              <a:rPr lang="en-US" dirty="0" smtClean="0"/>
              <a:t>characterized </a:t>
            </a:r>
            <a:r>
              <a:rPr lang="en-US" dirty="0"/>
              <a:t>by the fact that neither the buyer nor external institutions are able to carry out controls through laboratory analyses at the end-product level. N</a:t>
            </a:r>
            <a:r>
              <a:rPr lang="en-US" dirty="0" smtClean="0"/>
              <a:t>early </a:t>
            </a:r>
            <a:r>
              <a:rPr lang="en-US" dirty="0"/>
              <a:t>all process-oriented attributes (e.g., animal welfare, dolphin-safe tuna, fair trade, etc</a:t>
            </a:r>
            <a:r>
              <a:rPr lang="en-US" dirty="0" smtClean="0"/>
              <a:t>.)</a:t>
            </a:r>
          </a:p>
          <a:p>
            <a:r>
              <a:rPr lang="en-US" dirty="0" smtClean="0"/>
              <a:t>credence </a:t>
            </a:r>
            <a:r>
              <a:rPr lang="en-US" dirty="0"/>
              <a:t>attributes, fraud and </a:t>
            </a:r>
            <a:r>
              <a:rPr lang="en-US" dirty="0" err="1"/>
              <a:t>mislabelling</a:t>
            </a:r>
            <a:r>
              <a:rPr lang="en-US" dirty="0"/>
              <a:t> can be revealed by inspections carried out by external organizations, public authorities, or competitors </a:t>
            </a:r>
            <a:endParaRPr lang="el-GR" dirty="0"/>
          </a:p>
        </p:txBody>
      </p:sp>
    </p:spTree>
    <p:extLst>
      <p:ext uri="{BB962C8B-B14F-4D97-AF65-F5344CB8AC3E}">
        <p14:creationId xmlns:p14="http://schemas.microsoft.com/office/powerpoint/2010/main" val="812345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Findings</a:t>
            </a:r>
            <a:endParaRPr lang="el-GR" dirty="0"/>
          </a:p>
        </p:txBody>
      </p:sp>
      <p:sp>
        <p:nvSpPr>
          <p:cNvPr id="3" name="Content Placeholder 2"/>
          <p:cNvSpPr>
            <a:spLocks noGrp="1"/>
          </p:cNvSpPr>
          <p:nvPr>
            <p:ph idx="1"/>
          </p:nvPr>
        </p:nvSpPr>
        <p:spPr/>
        <p:txBody>
          <a:bodyPr>
            <a:normAutofit/>
          </a:bodyPr>
          <a:lstStyle/>
          <a:p>
            <a:r>
              <a:rPr lang="en-GB" dirty="0"/>
              <a:t>B</a:t>
            </a:r>
            <a:r>
              <a:rPr lang="en-GB" dirty="0" smtClean="0"/>
              <a:t>etter </a:t>
            </a:r>
            <a:r>
              <a:rPr lang="en-GB" dirty="0"/>
              <a:t>quality conformance </a:t>
            </a:r>
            <a:r>
              <a:rPr lang="en-GB" dirty="0" smtClean="0"/>
              <a:t>associated </a:t>
            </a:r>
            <a:r>
              <a:rPr lang="en-GB" dirty="0"/>
              <a:t>with sales growth and better sales </a:t>
            </a:r>
            <a:r>
              <a:rPr lang="en-GB" dirty="0" smtClean="0"/>
              <a:t>margins</a:t>
            </a:r>
          </a:p>
          <a:p>
            <a:r>
              <a:rPr lang="en-GB" dirty="0"/>
              <a:t>A</a:t>
            </a:r>
            <a:r>
              <a:rPr lang="en-GB" dirty="0" smtClean="0"/>
              <a:t> </a:t>
            </a:r>
            <a:r>
              <a:rPr lang="en-GB" dirty="0"/>
              <a:t>quality certification </a:t>
            </a:r>
            <a:r>
              <a:rPr lang="en-GB" dirty="0" smtClean="0"/>
              <a:t>increases </a:t>
            </a:r>
            <a:r>
              <a:rPr lang="en-GB" dirty="0"/>
              <a:t>market share and </a:t>
            </a:r>
            <a:r>
              <a:rPr lang="en-GB" dirty="0" smtClean="0"/>
              <a:t>provides </a:t>
            </a:r>
            <a:r>
              <a:rPr lang="en-GB" dirty="0"/>
              <a:t>access to new </a:t>
            </a:r>
            <a:r>
              <a:rPr lang="en-GB" dirty="0" smtClean="0"/>
              <a:t>market</a:t>
            </a:r>
          </a:p>
          <a:p>
            <a:r>
              <a:rPr lang="en-US" dirty="0" smtClean="0"/>
              <a:t>The </a:t>
            </a:r>
            <a:r>
              <a:rPr lang="en-US" dirty="0"/>
              <a:t>key to define quality is </a:t>
            </a:r>
            <a:r>
              <a:rPr lang="en-US" dirty="0" smtClean="0"/>
              <a:t>consumers: </a:t>
            </a:r>
            <a:r>
              <a:rPr lang="en-US" dirty="0"/>
              <a:t>a company’s internal definition of quality must reflect consumers’ </a:t>
            </a:r>
            <a:r>
              <a:rPr lang="en-US" dirty="0" smtClean="0"/>
              <a:t>requirements</a:t>
            </a:r>
          </a:p>
        </p:txBody>
      </p:sp>
    </p:spTree>
    <p:extLst>
      <p:ext uri="{BB962C8B-B14F-4D97-AF65-F5344CB8AC3E}">
        <p14:creationId xmlns:p14="http://schemas.microsoft.com/office/powerpoint/2010/main" val="26632545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786210"/>
          </a:xfrm>
        </p:spPr>
        <p:txBody>
          <a:bodyPr>
            <a:normAutofit/>
          </a:bodyPr>
          <a:lstStyle/>
          <a:p>
            <a:r>
              <a:rPr lang="en-GB" sz="3600" dirty="0"/>
              <a:t>I</a:t>
            </a:r>
            <a:r>
              <a:rPr lang="en-GB" sz="3600" dirty="0" smtClean="0"/>
              <a:t>mportant determinants for</a:t>
            </a:r>
            <a:r>
              <a:rPr lang="el-GR" sz="3600" dirty="0"/>
              <a:t/>
            </a:r>
            <a:br>
              <a:rPr lang="el-GR" sz="3600" dirty="0"/>
            </a:br>
            <a:r>
              <a:rPr lang="en-GB" sz="3600" dirty="0" smtClean="0"/>
              <a:t>consumers</a:t>
            </a:r>
            <a:r>
              <a:rPr lang="en-GB" sz="3600" dirty="0"/>
              <a:t>’ willingness to pay a price premium to buy organic food products</a:t>
            </a:r>
            <a:endParaRPr lang="el-GR" sz="3600" dirty="0"/>
          </a:p>
        </p:txBody>
      </p:sp>
      <p:sp>
        <p:nvSpPr>
          <p:cNvPr id="3" name="Content Placeholder 2"/>
          <p:cNvSpPr>
            <a:spLocks noGrp="1"/>
          </p:cNvSpPr>
          <p:nvPr>
            <p:ph idx="1"/>
          </p:nvPr>
        </p:nvSpPr>
        <p:spPr>
          <a:xfrm>
            <a:off x="467544" y="2332037"/>
            <a:ext cx="8229600" cy="4525963"/>
          </a:xfrm>
        </p:spPr>
        <p:txBody>
          <a:bodyPr/>
          <a:lstStyle/>
          <a:p>
            <a:r>
              <a:rPr lang="en-GB" dirty="0" smtClean="0"/>
              <a:t>socio-demographic characteristics</a:t>
            </a:r>
          </a:p>
          <a:p>
            <a:r>
              <a:rPr lang="en-GB" dirty="0" smtClean="0"/>
              <a:t>perceived quality</a:t>
            </a:r>
          </a:p>
          <a:p>
            <a:r>
              <a:rPr lang="en-GB" dirty="0" smtClean="0"/>
              <a:t>risks</a:t>
            </a:r>
            <a:endParaRPr lang="el-GR" dirty="0" smtClean="0"/>
          </a:p>
          <a:p>
            <a:endParaRPr lang="el-GR" dirty="0"/>
          </a:p>
        </p:txBody>
      </p:sp>
    </p:spTree>
    <p:extLst>
      <p:ext uri="{BB962C8B-B14F-4D97-AF65-F5344CB8AC3E}">
        <p14:creationId xmlns:p14="http://schemas.microsoft.com/office/powerpoint/2010/main" val="70347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OAE2">
  <a:themeElements>
    <a:clrScheme name="EOAE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OAE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EOAE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OAE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OAE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OAE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OAE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OAE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OAE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ctivities and products during the 1st year tz">
  <a:themeElements>
    <a:clrScheme name="activities and products during the 1st year t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ctivities and products during the 1st year t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activities and products during the 1st year t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tivities and products during the 1st year t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tivities and products during the 1st year t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tivities and products during the 1st year t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tivities and products during the 1st year t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tivities and products during the 1st year t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tivities and products during the 1st year t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tivities and products during the 1st year t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tivities and products during the 1st year t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tivities and products during the 1st year t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tivities and products during the 1st year t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tivities and products during the 1st year t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4077</Words>
  <Application>Microsoft Office PowerPoint</Application>
  <PresentationFormat>On-screen Show (4:3)</PresentationFormat>
  <Paragraphs>783</Paragraphs>
  <Slides>91</Slides>
  <Notes>21</Notes>
  <HiddenSlides>0</HiddenSlides>
  <MMClips>0</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91</vt:i4>
      </vt:variant>
    </vt:vector>
  </HeadingPairs>
  <TitlesOfParts>
    <vt:vector size="98" baseType="lpstr">
      <vt:lpstr>Office Theme</vt:lpstr>
      <vt:lpstr>EOAE2</vt:lpstr>
      <vt:lpstr>activities and products during the 1st year tz</vt:lpstr>
      <vt:lpstr>Document</vt:lpstr>
      <vt:lpstr>Designer Drawing</vt:lpstr>
      <vt:lpstr>Εικόνα bitmap</vt:lpstr>
      <vt:lpstr>Acrobat Document</vt:lpstr>
      <vt:lpstr>Companies of all types and sectors use quality as a strategic touchstone and organizing principle. </vt:lpstr>
      <vt:lpstr>A kind of unified "quality-value" metric</vt:lpstr>
      <vt:lpstr>Food industry Quality assurance (QA) systems </vt:lpstr>
      <vt:lpstr>QA system covers different quality aspects</vt:lpstr>
      <vt:lpstr>Other quality attributes influence expectations of consumers</vt:lpstr>
      <vt:lpstr>QA system: Not only consistent product quality</vt:lpstr>
      <vt:lpstr>Information asymmetry and product quality </vt:lpstr>
      <vt:lpstr>Typology of goods based on Information Economics</vt:lpstr>
      <vt:lpstr>Controls</vt:lpstr>
      <vt:lpstr>likelihood of detecting a firm’s falsely claiming</vt:lpstr>
      <vt:lpstr>Specific marketing investments (advertising, branding) bind manufacturers</vt:lpstr>
      <vt:lpstr>The Quality Awards </vt:lpstr>
      <vt:lpstr>usually based on the methodology of self-assessment</vt:lpstr>
      <vt:lpstr>major benefits of participating in a quality award process</vt:lpstr>
      <vt:lpstr>PowerPoint Presentation</vt:lpstr>
      <vt:lpstr>participating in the award process benefits for quality award applicants </vt:lpstr>
      <vt:lpstr>Quality assurance systems and consumers  </vt:lpstr>
      <vt:lpstr>The concept of food quality</vt:lpstr>
      <vt:lpstr>the consumer is the key to defining quality</vt:lpstr>
      <vt:lpstr>not only to demand higher levels of safety in their food</vt:lpstr>
      <vt:lpstr>Quality claim insufficient to ensure any advantage</vt:lpstr>
      <vt:lpstr>effective communication for value-added markets (i.e organic food) to be successful</vt:lpstr>
      <vt:lpstr>Consumers willingness to pay for organic food products </vt:lpstr>
      <vt:lpstr>WTP is positively influenced by</vt:lpstr>
      <vt:lpstr>main determinants of WTP for multiple attributes of organic rice in the Philippines</vt:lpstr>
      <vt:lpstr>organic food sector</vt:lpstr>
      <vt:lpstr>a quality certification is something different than the implementation of a QA system</vt:lpstr>
      <vt:lpstr>Quality labels have become a central component of modern consumer policy</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Egnatia Odos and Development:  Impact Zone</vt:lpstr>
      <vt:lpstr>Egnatia Odos Impact Zone:  Main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FRAMEWORK</vt:lpstr>
      <vt:lpstr>PowerPoint Presentation</vt:lpstr>
      <vt:lpstr>PowerPoint Presentation</vt:lpstr>
      <vt:lpstr>PowerPoint Presentation</vt:lpstr>
      <vt:lpstr>PowerPoint Presentation</vt:lpstr>
      <vt:lpstr>PowerPoint Presentation</vt:lpstr>
      <vt:lpstr>PowerPoint Presentation</vt:lpstr>
      <vt:lpstr>AUDITS</vt:lpstr>
      <vt:lpstr>PowerPoint Presentation</vt:lpstr>
      <vt:lpstr>PowerPoint Presentation</vt:lpstr>
      <vt:lpstr>PowerPoint Presentation</vt:lpstr>
      <vt:lpstr>PowerPoint Presentation</vt:lpstr>
      <vt:lpstr>PowerPoint Presentation</vt:lpstr>
      <vt:lpstr>IMPLEMENTATION OF A QUALITY ASSURANCE SYSTEM FOR TRAINING IN ORGANIC FOOD RETAIL – EcoQualify III   Project Activities and Products achieved during the 1st year</vt:lpstr>
      <vt:lpstr>Project Activities and Products achieved during the 1st year</vt:lpstr>
      <vt:lpstr>Activity 1 </vt:lpstr>
      <vt:lpstr>Coordinator general activities</vt:lpstr>
      <vt:lpstr>Coordinator general activities</vt:lpstr>
      <vt:lpstr>WP1 - Project management and administration- Products</vt:lpstr>
      <vt:lpstr>PowerPoint Presentation</vt:lpstr>
      <vt:lpstr>WP1 - Project management and administration- Products</vt:lpstr>
      <vt:lpstr>WP1 - Project management and administration- Products</vt:lpstr>
      <vt:lpstr>PowerPoint Presentation</vt:lpstr>
      <vt:lpstr>WP1 - Project management and administration- Products</vt:lpstr>
      <vt:lpstr>Dropbox tool</vt:lpstr>
      <vt:lpstr>Activity 2 </vt:lpstr>
      <vt:lpstr>WP2 – Framework Analysis</vt:lpstr>
      <vt:lpstr>WP2 – Framework Analysis</vt:lpstr>
      <vt:lpstr>Activity 3</vt:lpstr>
      <vt:lpstr>WP3 - Adaptation  of Quality Assurance System  for training in organic foods retailing to the national requirements</vt:lpstr>
      <vt:lpstr>Activity 6</vt:lpstr>
      <vt:lpstr>Dissemination activities</vt:lpstr>
      <vt:lpstr>Dissemination activities</vt:lpstr>
      <vt:lpstr>Flyer draft</vt:lpstr>
      <vt:lpstr>Dissemination activities</vt:lpstr>
      <vt:lpstr>Valorization activities</vt:lpstr>
      <vt:lpstr>Marketing Aspects of Quality Assurance Systems</vt:lpstr>
      <vt:lpstr>Effect of quality assurance systems on business performance</vt:lpstr>
      <vt:lpstr>Design/methodology/approach </vt:lpstr>
      <vt:lpstr>Findings</vt:lpstr>
      <vt:lpstr>Important determinants for consumers’ willingness to pay a price premium to buy organic food products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elina</cp:lastModifiedBy>
  <cp:revision>31</cp:revision>
  <dcterms:created xsi:type="dcterms:W3CDTF">2016-07-17T08:37:59Z</dcterms:created>
  <dcterms:modified xsi:type="dcterms:W3CDTF">2016-07-18T09:15:52Z</dcterms:modified>
</cp:coreProperties>
</file>