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notesSlides/notesSlide2.xml" ContentType="application/vnd.openxmlformats-officedocument.presentationml.notesSlide+xml"/>
  <Override PartName="/ppt/charts/chart3.xml" ContentType="application/vnd.openxmlformats-officedocument.drawingml.chart+xml"/>
  <Override PartName="/ppt/notesSlides/notesSlide3.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9.xml" ContentType="application/vnd.openxmlformats-officedocument.drawingml.chart+xml"/>
  <Override PartName="/ppt/drawings/drawing2.xml" ContentType="application/vnd.openxmlformats-officedocument.drawingml.chartshapes+xml"/>
  <Override PartName="/ppt/charts/chart10.xml" ContentType="application/vnd.openxmlformats-officedocument.drawingml.chart+xml"/>
  <Override PartName="/ppt/drawings/drawing3.xml" ContentType="application/vnd.openxmlformats-officedocument.drawingml.chartshapes+xml"/>
  <Override PartName="/ppt/charts/chart11.xml" ContentType="application/vnd.openxmlformats-officedocument.drawingml.chart+xml"/>
  <Override PartName="/ppt/drawings/drawing4.xml" ContentType="application/vnd.openxmlformats-officedocument.drawingml.chartshapes+xml"/>
  <Override PartName="/ppt/charts/chart12.xml" ContentType="application/vnd.openxmlformats-officedocument.drawingml.chart+xml"/>
  <Override PartName="/ppt/drawings/drawing5.xml" ContentType="application/vnd.openxmlformats-officedocument.drawingml.chartshapes+xml"/>
  <Override PartName="/ppt/charts/chart13.xml" ContentType="application/vnd.openxmlformats-officedocument.drawingml.chart+xml"/>
  <Override PartName="/ppt/drawings/drawing6.xml" ContentType="application/vnd.openxmlformats-officedocument.drawingml.chartshapes+xml"/>
  <Override PartName="/ppt/charts/chart14.xml" ContentType="application/vnd.openxmlformats-officedocument.drawingml.chart+xml"/>
  <Override PartName="/ppt/drawings/drawing7.xml" ContentType="application/vnd.openxmlformats-officedocument.drawingml.chartshapes+xml"/>
  <Override PartName="/ppt/charts/chart15.xml" ContentType="application/vnd.openxmlformats-officedocument.drawingml.chart+xml"/>
  <Override PartName="/ppt/drawings/drawing8.xml" ContentType="application/vnd.openxmlformats-officedocument.drawingml.chartshapes+xml"/>
  <Override PartName="/ppt/charts/chart16.xml" ContentType="application/vnd.openxmlformats-officedocument.drawingml.chart+xml"/>
  <Override PartName="/ppt/drawings/drawing9.xml" ContentType="application/vnd.openxmlformats-officedocument.drawingml.chartshapes+xml"/>
  <Override PartName="/ppt/charts/chart17.xml" ContentType="application/vnd.openxmlformats-officedocument.drawingml.chart+xml"/>
  <Override PartName="/ppt/drawings/drawing10.xml" ContentType="application/vnd.openxmlformats-officedocument.drawingml.chartshapes+xml"/>
  <Override PartName="/ppt/charts/chart18.xml" ContentType="application/vnd.openxmlformats-officedocument.drawingml.chart+xml"/>
  <Override PartName="/ppt/drawings/drawing11.xml" ContentType="application/vnd.openxmlformats-officedocument.drawingml.chartshapes+xml"/>
  <Override PartName="/ppt/charts/chart19.xml" ContentType="application/vnd.openxmlformats-officedocument.drawingml.chart+xml"/>
  <Override PartName="/ppt/drawings/drawing12.xml" ContentType="application/vnd.openxmlformats-officedocument.drawingml.chartshapes+xml"/>
  <Override PartName="/ppt/charts/chart20.xml" ContentType="application/vnd.openxmlformats-officedocument.drawingml.chart+xml"/>
  <Override PartName="/ppt/drawings/drawing13.xml" ContentType="application/vnd.openxmlformats-officedocument.drawingml.chartshapes+xml"/>
  <Override PartName="/ppt/charts/chart21.xml" ContentType="application/vnd.openxmlformats-officedocument.drawingml.chart+xml"/>
  <Override PartName="/ppt/drawings/drawing14.xml" ContentType="application/vnd.openxmlformats-officedocument.drawingml.chartshapes+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notesMasterIdLst>
    <p:notesMasterId r:id="rId34"/>
  </p:notesMasterIdLst>
  <p:sldIdLst>
    <p:sldId id="273" r:id="rId2"/>
    <p:sldId id="288" r:id="rId3"/>
    <p:sldId id="275" r:id="rId4"/>
    <p:sldId id="300" r:id="rId5"/>
    <p:sldId id="264" r:id="rId6"/>
    <p:sldId id="265" r:id="rId7"/>
    <p:sldId id="277" r:id="rId8"/>
    <p:sldId id="298" r:id="rId9"/>
    <p:sldId id="286" r:id="rId10"/>
    <p:sldId id="302" r:id="rId11"/>
    <p:sldId id="299" r:id="rId12"/>
    <p:sldId id="287" r:id="rId13"/>
    <p:sldId id="309" r:id="rId14"/>
    <p:sldId id="282" r:id="rId15"/>
    <p:sldId id="283" r:id="rId16"/>
    <p:sldId id="304" r:id="rId17"/>
    <p:sldId id="307" r:id="rId18"/>
    <p:sldId id="308" r:id="rId19"/>
    <p:sldId id="305" r:id="rId20"/>
    <p:sldId id="289" r:id="rId21"/>
    <p:sldId id="290" r:id="rId22"/>
    <p:sldId id="291" r:id="rId23"/>
    <p:sldId id="292" r:id="rId24"/>
    <p:sldId id="293" r:id="rId25"/>
    <p:sldId id="294" r:id="rId26"/>
    <p:sldId id="295" r:id="rId27"/>
    <p:sldId id="296" r:id="rId28"/>
    <p:sldId id="297" r:id="rId29"/>
    <p:sldId id="303" r:id="rId30"/>
    <p:sldId id="271" r:id="rId31"/>
    <p:sldId id="301" r:id="rId32"/>
    <p:sldId id="274"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9D7E2"/>
    <a:srgbClr val="7030A0"/>
    <a:srgbClr val="EB2D2E"/>
    <a:srgbClr val="84AA33"/>
    <a:srgbClr val="FF6600"/>
    <a:srgbClr val="FFE209"/>
    <a:srgbClr val="3891A7"/>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3" autoAdjust="0"/>
    <p:restoredTop sz="95094" autoAdjust="0"/>
  </p:normalViewPr>
  <p:slideViewPr>
    <p:cSldViewPr>
      <p:cViewPr varScale="1">
        <p:scale>
          <a:sx n="115" d="100"/>
          <a:sy n="115" d="100"/>
        </p:scale>
        <p:origin x="1362" y="10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L:\Knowledge%20Base\Third%20Party%20Data\OECD\962012031P1T165%202012.XLS" TargetMode="External"/></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L:\QSIU%20Projects\World%20University%20Rankings\WUR%202012\Results\Countries%202012%20New.xlsm" TargetMode="External"/></Relationships>
</file>

<file path=ppt/charts/_rels/chart11.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L:\QSIU%20Projects\World%20University%20Rankings\WUR%202012\Results\Countries%202012%20New.xlsm" TargetMode="External"/></Relationships>
</file>

<file path=ppt/charts/_rels/chart12.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oleObject" Target="file:///L:\QSIU%20Projects\World%20University%20Rankings\WUR%202012\Results\Countries%202012%20New.xlsm" TargetMode="External"/></Relationships>
</file>

<file path=ppt/charts/_rels/chart13.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oleObject" Target="file:///L:\QSIU%20Projects\World%20University%20Rankings\WUR%202012\Results\Countries%202012%20New.xlsm" TargetMode="External"/></Relationships>
</file>

<file path=ppt/charts/_rels/chart14.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oleObject" Target="file:///L:\QSIU%20Projects\World%20University%20Rankings\WUR%202012\Results\Countries%202012%20New.xlsm" TargetMode="External"/></Relationships>
</file>

<file path=ppt/charts/_rels/chart15.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oleObject" Target="file:///L:\QSIU%20Projects\World%20University%20Rankings\WUR%202012\Results\Countries%202012%20New.xlsm" TargetMode="External"/></Relationships>
</file>

<file path=ppt/charts/_rels/chart16.xml.rels><?xml version="1.0" encoding="UTF-8" standalone="yes"?>
<Relationships xmlns="http://schemas.openxmlformats.org/package/2006/relationships"><Relationship Id="rId2" Type="http://schemas.openxmlformats.org/officeDocument/2006/relationships/chartUserShapes" Target="../drawings/drawing9.xml"/><Relationship Id="rId1" Type="http://schemas.openxmlformats.org/officeDocument/2006/relationships/oleObject" Target="file:///L:\QSIU%20Projects\World%20University%20Rankings\WUR%202012\Results\Countries%202012%20New.xlsm" TargetMode="External"/></Relationships>
</file>

<file path=ppt/charts/_rels/chart17.xml.rels><?xml version="1.0" encoding="UTF-8" standalone="yes"?>
<Relationships xmlns="http://schemas.openxmlformats.org/package/2006/relationships"><Relationship Id="rId2" Type="http://schemas.openxmlformats.org/officeDocument/2006/relationships/chartUserShapes" Target="../drawings/drawing10.xml"/><Relationship Id="rId1" Type="http://schemas.openxmlformats.org/officeDocument/2006/relationships/oleObject" Target="file:///L:\QSIU%20Projects\World%20University%20Rankings\WUR%202012\Results\Countries%202012%20New.xlsm" TargetMode="External"/></Relationships>
</file>

<file path=ppt/charts/_rels/chart18.xml.rels><?xml version="1.0" encoding="UTF-8" standalone="yes"?>
<Relationships xmlns="http://schemas.openxmlformats.org/package/2006/relationships"><Relationship Id="rId2" Type="http://schemas.openxmlformats.org/officeDocument/2006/relationships/chartUserShapes" Target="../drawings/drawing11.xml"/><Relationship Id="rId1" Type="http://schemas.openxmlformats.org/officeDocument/2006/relationships/oleObject" Target="file:///L:\QSIU%20Projects\World%20University%20Rankings\WUR%202012\Results\Countries%202012%20New.xlsm" TargetMode="External"/></Relationships>
</file>

<file path=ppt/charts/_rels/chart19.xml.rels><?xml version="1.0" encoding="UTF-8" standalone="yes"?>
<Relationships xmlns="http://schemas.openxmlformats.org/package/2006/relationships"><Relationship Id="rId2" Type="http://schemas.openxmlformats.org/officeDocument/2006/relationships/chartUserShapes" Target="../drawings/drawing12.xml"/><Relationship Id="rId1" Type="http://schemas.openxmlformats.org/officeDocument/2006/relationships/oleObject" Target="file:///L:\QSIU%20Projects\World%20University%20Rankings\WUR%202012\Results\Countries%202012%20New.xlsm"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______Microsoft_Excel.xlsx"/></Relationships>
</file>

<file path=ppt/charts/_rels/chart20.xml.rels><?xml version="1.0" encoding="UTF-8" standalone="yes"?>
<Relationships xmlns="http://schemas.openxmlformats.org/package/2006/relationships"><Relationship Id="rId2" Type="http://schemas.openxmlformats.org/officeDocument/2006/relationships/chartUserShapes" Target="../drawings/drawing13.xml"/><Relationship Id="rId1" Type="http://schemas.openxmlformats.org/officeDocument/2006/relationships/oleObject" Target="file:///L:\QSIU%20Projects\World%20University%20Rankings\WUR%202012\Results\Countries%202012%20New.xlsm" TargetMode="External"/></Relationships>
</file>

<file path=ppt/charts/_rels/chart21.xml.rels><?xml version="1.0" encoding="UTF-8" standalone="yes"?>
<Relationships xmlns="http://schemas.openxmlformats.org/package/2006/relationships"><Relationship Id="rId2" Type="http://schemas.openxmlformats.org/officeDocument/2006/relationships/chartUserShapes" Target="../drawings/drawing14.xml"/><Relationship Id="rId1" Type="http://schemas.openxmlformats.org/officeDocument/2006/relationships/oleObject" Target="file:///L:\QSIU%20Projects\World%20University%20Rankings\WUR%202012\Results\Countries%202012%20New.xlsm" TargetMode="External"/></Relationships>
</file>

<file path=ppt/charts/_rels/chart22.xml.rels><?xml version="1.0" encoding="UTF-8" standalone="yes"?>
<Relationships xmlns="http://schemas.openxmlformats.org/package/2006/relationships"><Relationship Id="rId1" Type="http://schemas.openxmlformats.org/officeDocument/2006/relationships/oleObject" Target="file:///L:\QSIU%20Projects\World%20University%20Rankings\WUR%202012\Results\Countries%202012%20New.xlsm" TargetMode="External"/></Relationships>
</file>

<file path=ppt/charts/_rels/chart23.xml.rels><?xml version="1.0" encoding="UTF-8" standalone="yes"?>
<Relationships xmlns="http://schemas.openxmlformats.org/package/2006/relationships"><Relationship Id="rId1" Type="http://schemas.openxmlformats.org/officeDocument/2006/relationships/oleObject" Target="file:///L:\QSIU%20Projects\World%20University%20Rankings\WUR%202012\Results\Countries%202012%20New.xlsm" TargetMode="External"/></Relationships>
</file>

<file path=ppt/charts/_rels/chart24.xml.rels><?xml version="1.0" encoding="UTF-8" standalone="yes"?>
<Relationships xmlns="http://schemas.openxmlformats.org/package/2006/relationships"><Relationship Id="rId1" Type="http://schemas.openxmlformats.org/officeDocument/2006/relationships/oleObject" Target="file:///L:\QSIU%20Projects\World%20University%20Rankings\WUR%202012\Results\Countries%202012%20New.xlsm" TargetMode="External"/></Relationships>
</file>

<file path=ppt/charts/_rels/chart25.xml.rels><?xml version="1.0" encoding="UTF-8" standalone="yes"?>
<Relationships xmlns="http://schemas.openxmlformats.org/package/2006/relationships"><Relationship Id="rId1" Type="http://schemas.openxmlformats.org/officeDocument/2006/relationships/oleObject" Target="file:///L:\QSIU%20Projects\World%20University%20Rankings\WUR%202012\Results\Countries%202012%20New.xlsm" TargetMode="External"/></Relationships>
</file>

<file path=ppt/charts/_rels/chart26.xml.rels><?xml version="1.0" encoding="UTF-8" standalone="yes"?>
<Relationships xmlns="http://schemas.openxmlformats.org/package/2006/relationships"><Relationship Id="rId1" Type="http://schemas.openxmlformats.org/officeDocument/2006/relationships/oleObject" Target="file:///L:\QSIU%20Projects\World%20University%20Rankings\WUR%202012\Results\Countries%202012%20New.xlsm" TargetMode="External"/></Relationships>
</file>

<file path=ppt/charts/_rels/chart3.xml.rels><?xml version="1.0" encoding="UTF-8" standalone="yes"?>
<Relationships xmlns="http://schemas.openxmlformats.org/package/2006/relationships"><Relationship Id="rId1" Type="http://schemas.openxmlformats.org/officeDocument/2006/relationships/package" Target="../embeddings/______Microsoft_Excel1.xlsx"/></Relationships>
</file>

<file path=ppt/charts/_rels/chart4.xml.rels><?xml version="1.0" encoding="UTF-8" standalone="yes"?>
<Relationships xmlns="http://schemas.openxmlformats.org/package/2006/relationships"><Relationship Id="rId1" Type="http://schemas.openxmlformats.org/officeDocument/2006/relationships/oleObject" Target="file:///L:\QSIU%20Projects\World%20University%20Rankings\WUR%202012\Results\Countries%202012.xlsm" TargetMode="External"/></Relationships>
</file>

<file path=ppt/charts/_rels/chart5.xml.rels><?xml version="1.0" encoding="UTF-8" standalone="yes"?>
<Relationships xmlns="http://schemas.openxmlformats.org/package/2006/relationships"><Relationship Id="rId1" Type="http://schemas.openxmlformats.org/officeDocument/2006/relationships/package" Target="../embeddings/______Microsoft_Excel2.xlsx"/></Relationships>
</file>

<file path=ppt/charts/_rels/chart6.xml.rels><?xml version="1.0" encoding="UTF-8" standalone="yes"?>
<Relationships xmlns="http://schemas.openxmlformats.org/package/2006/relationships"><Relationship Id="rId1" Type="http://schemas.openxmlformats.org/officeDocument/2006/relationships/package" Target="../embeddings/______Microsoft_Excel3.xlsx"/></Relationships>
</file>

<file path=ppt/charts/_rels/chart7.xml.rels><?xml version="1.0" encoding="UTF-8" standalone="yes"?>
<Relationships xmlns="http://schemas.openxmlformats.org/package/2006/relationships"><Relationship Id="rId1" Type="http://schemas.openxmlformats.org/officeDocument/2006/relationships/package" Target="../embeddings/______Microsoft_Excel4.xlsx"/></Relationships>
</file>

<file path=ppt/charts/_rels/chart8.xml.rels><?xml version="1.0" encoding="UTF-8" standalone="yes"?>
<Relationships xmlns="http://schemas.openxmlformats.org/package/2006/relationships"><Relationship Id="rId1" Type="http://schemas.openxmlformats.org/officeDocument/2006/relationships/package" Target="../embeddings/______Microsoft_Excel5.xlsx"/></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L:\QSIU%20Projects\World%20University%20Rankings\WUR%202012\Results\Countries%202012%20New.xlsm"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uk-UA"/>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en-GB" sz="1200"/>
              <a:t>Chart C4.1. Evolution in the number of students enrolled outside their country of citizenship, by region of destination (2000 to 2010)</a:t>
            </a:r>
          </a:p>
        </c:rich>
      </c:tx>
      <c:overlay val="0"/>
    </c:title>
    <c:autoTitleDeleted val="0"/>
    <c:plotArea>
      <c:layout>
        <c:manualLayout>
          <c:layoutTarget val="inner"/>
          <c:xMode val="edge"/>
          <c:yMode val="edge"/>
          <c:x val="8.525182739254368E-2"/>
          <c:y val="0.20551806900715253"/>
          <c:w val="0.85219970084384611"/>
          <c:h val="0.60444810307802443"/>
        </c:manualLayout>
      </c:layout>
      <c:areaChart>
        <c:grouping val="standard"/>
        <c:varyColors val="0"/>
        <c:ser>
          <c:idx val="5"/>
          <c:order val="0"/>
          <c:tx>
            <c:strRef>
              <c:f>'Data C_C4.1'!$B$11</c:f>
              <c:strCache>
                <c:ptCount val="1"/>
                <c:pt idx="0">
                  <c:v>Worldwide</c:v>
                </c:pt>
              </c:strCache>
            </c:strRef>
          </c:tx>
          <c:spPr>
            <a:solidFill>
              <a:srgbClr val="4F81BD">
                <a:lumMod val="40000"/>
                <a:lumOff val="60000"/>
                <a:alpha val="80000"/>
              </a:srgbClr>
            </a:solidFill>
            <a:ln w="25400">
              <a:noFill/>
            </a:ln>
          </c:spPr>
          <c:val>
            <c:numRef>
              <c:f>'Data C_C4.1'!$B$12:$B$22</c:f>
              <c:numCache>
                <c:formatCode>###\ ###\ ##0</c:formatCode>
                <c:ptCount val="11"/>
                <c:pt idx="0">
                  <c:v>2071962.5</c:v>
                </c:pt>
                <c:pt idx="1">
                  <c:v>2146685.75</c:v>
                </c:pt>
                <c:pt idx="2">
                  <c:v>2444223.0666666664</c:v>
                </c:pt>
                <c:pt idx="3">
                  <c:v>2648636.1333333333</c:v>
                </c:pt>
                <c:pt idx="4">
                  <c:v>2843694.7833333332</c:v>
                </c:pt>
                <c:pt idx="5">
                  <c:v>2982587.7776168142</c:v>
                </c:pt>
                <c:pt idx="6">
                  <c:v>3069789.52688035</c:v>
                </c:pt>
                <c:pt idx="7">
                  <c:v>3198200.5737053389</c:v>
                </c:pt>
                <c:pt idx="8">
                  <c:v>3459353.850745162</c:v>
                </c:pt>
                <c:pt idx="9">
                  <c:v>3707755.6124637583</c:v>
                </c:pt>
                <c:pt idx="10">
                  <c:v>4119002.0040684701</c:v>
                </c:pt>
              </c:numCache>
            </c:numRef>
          </c:val>
          <c:extLst>
            <c:ext xmlns:c16="http://schemas.microsoft.com/office/drawing/2014/chart" uri="{C3380CC4-5D6E-409C-BE32-E72D297353CC}">
              <c16:uniqueId val="{00000000-1292-401C-95BA-376E22D50789}"/>
            </c:ext>
          </c:extLst>
        </c:ser>
        <c:dLbls>
          <c:showLegendKey val="0"/>
          <c:showVal val="0"/>
          <c:showCatName val="0"/>
          <c:showSerName val="0"/>
          <c:showPercent val="0"/>
          <c:showBubbleSize val="0"/>
        </c:dLbls>
        <c:axId val="124710272"/>
        <c:axId val="124712064"/>
      </c:areaChart>
      <c:lineChart>
        <c:grouping val="standard"/>
        <c:varyColors val="0"/>
        <c:ser>
          <c:idx val="0"/>
          <c:order val="1"/>
          <c:tx>
            <c:strRef>
              <c:f>'Data C_C4.1'!$C$11</c:f>
              <c:strCache>
                <c:ptCount val="1"/>
                <c:pt idx="0">
                  <c:v>OECD</c:v>
                </c:pt>
              </c:strCache>
            </c:strRef>
          </c:tx>
          <c:spPr>
            <a:ln w="25400">
              <a:solidFill>
                <a:srgbClr val="0080C0"/>
              </a:solidFill>
              <a:prstDash val="solid"/>
            </a:ln>
          </c:spPr>
          <c:marker>
            <c:symbol val="none"/>
          </c:marker>
          <c:cat>
            <c:numRef>
              <c:f>'Data C_C4.1'!$A$12:$A$22</c:f>
              <c:numCache>
                <c:formatCode>General</c:formatCode>
                <c:ptCount val="11"/>
                <c:pt idx="0">
                  <c:v>2000</c:v>
                </c:pt>
                <c:pt idx="1">
                  <c:v>2001</c:v>
                </c:pt>
                <c:pt idx="2">
                  <c:v>2002</c:v>
                </c:pt>
                <c:pt idx="3">
                  <c:v>2003</c:v>
                </c:pt>
                <c:pt idx="4">
                  <c:v>2004</c:v>
                </c:pt>
                <c:pt idx="5">
                  <c:v>2005</c:v>
                </c:pt>
                <c:pt idx="6">
                  <c:v>2006</c:v>
                </c:pt>
                <c:pt idx="7">
                  <c:v>2007</c:v>
                </c:pt>
                <c:pt idx="8">
                  <c:v>2008</c:v>
                </c:pt>
                <c:pt idx="9">
                  <c:v>2009</c:v>
                </c:pt>
                <c:pt idx="10">
                  <c:v>2010</c:v>
                </c:pt>
              </c:numCache>
            </c:numRef>
          </c:cat>
          <c:val>
            <c:numRef>
              <c:f>'Data C_C4.1'!$C$12:$C$22</c:f>
              <c:numCache>
                <c:formatCode>###\ ###\ ##0</c:formatCode>
                <c:ptCount val="11"/>
                <c:pt idx="0">
                  <c:v>1588862</c:v>
                </c:pt>
                <c:pt idx="1">
                  <c:v>1647622</c:v>
                </c:pt>
                <c:pt idx="2">
                  <c:v>1904154</c:v>
                </c:pt>
                <c:pt idx="3">
                  <c:v>2092527</c:v>
                </c:pt>
                <c:pt idx="4">
                  <c:v>2272064</c:v>
                </c:pt>
                <c:pt idx="5">
                  <c:v>2373010.6942834808</c:v>
                </c:pt>
                <c:pt idx="6">
                  <c:v>2446164.3102136836</c:v>
                </c:pt>
                <c:pt idx="7">
                  <c:v>2534413.8737053387</c:v>
                </c:pt>
                <c:pt idx="8">
                  <c:v>2646998.8871087981</c:v>
                </c:pt>
                <c:pt idx="9">
                  <c:v>2838026.7033728492</c:v>
                </c:pt>
                <c:pt idx="10">
                  <c:v>3181939.382856349</c:v>
                </c:pt>
              </c:numCache>
            </c:numRef>
          </c:val>
          <c:smooth val="0"/>
          <c:extLst>
            <c:ext xmlns:c16="http://schemas.microsoft.com/office/drawing/2014/chart" uri="{C3380CC4-5D6E-409C-BE32-E72D297353CC}">
              <c16:uniqueId val="{00000001-1292-401C-95BA-376E22D50789}"/>
            </c:ext>
          </c:extLst>
        </c:ser>
        <c:ser>
          <c:idx val="1"/>
          <c:order val="2"/>
          <c:tx>
            <c:strRef>
              <c:f>'Data C_C4.1'!$E$11</c:f>
              <c:strCache>
                <c:ptCount val="1"/>
                <c:pt idx="0">
                  <c:v>G20 countries</c:v>
                </c:pt>
              </c:strCache>
            </c:strRef>
          </c:tx>
          <c:spPr>
            <a:ln w="25400">
              <a:solidFill>
                <a:schemeClr val="tx1"/>
              </a:solidFill>
              <a:prstDash val="solid"/>
            </a:ln>
          </c:spPr>
          <c:marker>
            <c:symbol val="none"/>
          </c:marker>
          <c:cat>
            <c:numRef>
              <c:f>'Data C_C4.1'!$A$12:$A$22</c:f>
              <c:numCache>
                <c:formatCode>General</c:formatCode>
                <c:ptCount val="11"/>
                <c:pt idx="0">
                  <c:v>2000</c:v>
                </c:pt>
                <c:pt idx="1">
                  <c:v>2001</c:v>
                </c:pt>
                <c:pt idx="2">
                  <c:v>2002</c:v>
                </c:pt>
                <c:pt idx="3">
                  <c:v>2003</c:v>
                </c:pt>
                <c:pt idx="4">
                  <c:v>2004</c:v>
                </c:pt>
                <c:pt idx="5">
                  <c:v>2005</c:v>
                </c:pt>
                <c:pt idx="6">
                  <c:v>2006</c:v>
                </c:pt>
                <c:pt idx="7">
                  <c:v>2007</c:v>
                </c:pt>
                <c:pt idx="8">
                  <c:v>2008</c:v>
                </c:pt>
                <c:pt idx="9">
                  <c:v>2009</c:v>
                </c:pt>
                <c:pt idx="10">
                  <c:v>2010</c:v>
                </c:pt>
              </c:numCache>
            </c:numRef>
          </c:cat>
          <c:val>
            <c:numRef>
              <c:f>'Data C_C4.1'!$E$12:$E$22</c:f>
              <c:numCache>
                <c:formatCode>###\ ###\ ##0</c:formatCode>
                <c:ptCount val="11"/>
                <c:pt idx="0">
                  <c:v>1718429</c:v>
                </c:pt>
                <c:pt idx="1">
                  <c:v>1793069.6666666667</c:v>
                </c:pt>
                <c:pt idx="2">
                  <c:v>2049207.3333333333</c:v>
                </c:pt>
                <c:pt idx="3">
                  <c:v>2225874</c:v>
                </c:pt>
                <c:pt idx="4">
                  <c:v>2369403</c:v>
                </c:pt>
                <c:pt idx="5">
                  <c:v>2488585.0403706655</c:v>
                </c:pt>
                <c:pt idx="6">
                  <c:v>2551098.3495640256</c:v>
                </c:pt>
                <c:pt idx="7">
                  <c:v>2632351.1952049518</c:v>
                </c:pt>
                <c:pt idx="8">
                  <c:v>2849469.0272004083</c:v>
                </c:pt>
                <c:pt idx="9">
                  <c:v>3040151.3769728495</c:v>
                </c:pt>
                <c:pt idx="10">
                  <c:v>3418366.6757563492</c:v>
                </c:pt>
              </c:numCache>
            </c:numRef>
          </c:val>
          <c:smooth val="0"/>
          <c:extLst>
            <c:ext xmlns:c16="http://schemas.microsoft.com/office/drawing/2014/chart" uri="{C3380CC4-5D6E-409C-BE32-E72D297353CC}">
              <c16:uniqueId val="{00000002-1292-401C-95BA-376E22D50789}"/>
            </c:ext>
          </c:extLst>
        </c:ser>
        <c:ser>
          <c:idx val="2"/>
          <c:order val="3"/>
          <c:tx>
            <c:strRef>
              <c:f>'Data C_C4.1'!$H$11</c:f>
              <c:strCache>
                <c:ptCount val="1"/>
                <c:pt idx="0">
                  <c:v>Europe</c:v>
                </c:pt>
              </c:strCache>
            </c:strRef>
          </c:tx>
          <c:spPr>
            <a:ln w="25400">
              <a:solidFill>
                <a:srgbClr val="339933"/>
              </a:solidFill>
              <a:prstDash val="sysDash"/>
            </a:ln>
          </c:spPr>
          <c:marker>
            <c:symbol val="none"/>
          </c:marker>
          <c:cat>
            <c:numRef>
              <c:f>'Data C_C4.1'!$A$12:$A$22</c:f>
              <c:numCache>
                <c:formatCode>General</c:formatCode>
                <c:ptCount val="11"/>
                <c:pt idx="0">
                  <c:v>2000</c:v>
                </c:pt>
                <c:pt idx="1">
                  <c:v>2001</c:v>
                </c:pt>
                <c:pt idx="2">
                  <c:v>2002</c:v>
                </c:pt>
                <c:pt idx="3">
                  <c:v>2003</c:v>
                </c:pt>
                <c:pt idx="4">
                  <c:v>2004</c:v>
                </c:pt>
                <c:pt idx="5">
                  <c:v>2005</c:v>
                </c:pt>
                <c:pt idx="6">
                  <c:v>2006</c:v>
                </c:pt>
                <c:pt idx="7">
                  <c:v>2007</c:v>
                </c:pt>
                <c:pt idx="8">
                  <c:v>2008</c:v>
                </c:pt>
                <c:pt idx="9">
                  <c:v>2009</c:v>
                </c:pt>
                <c:pt idx="10">
                  <c:v>2010</c:v>
                </c:pt>
              </c:numCache>
            </c:numRef>
          </c:cat>
          <c:val>
            <c:numRef>
              <c:f>'Data C_C4.1'!$H$12:$H$22</c:f>
              <c:numCache>
                <c:formatCode>###\ ###\ ##0</c:formatCode>
                <c:ptCount val="11"/>
                <c:pt idx="0">
                  <c:v>920139.5</c:v>
                </c:pt>
                <c:pt idx="1">
                  <c:v>980883</c:v>
                </c:pt>
                <c:pt idx="2">
                  <c:v>1043809</c:v>
                </c:pt>
                <c:pt idx="3">
                  <c:v>1186161</c:v>
                </c:pt>
                <c:pt idx="4">
                  <c:v>1311098.3333333333</c:v>
                </c:pt>
                <c:pt idx="5">
                  <c:v>1388027.2070373322</c:v>
                </c:pt>
                <c:pt idx="6">
                  <c:v>1437361.7430703626</c:v>
                </c:pt>
                <c:pt idx="7">
                  <c:v>1483311.5285382855</c:v>
                </c:pt>
                <c:pt idx="8">
                  <c:v>1580211.8293094349</c:v>
                </c:pt>
                <c:pt idx="9">
                  <c:v>1665828.7427678094</c:v>
                </c:pt>
                <c:pt idx="10">
                  <c:v>1968417.6757563499</c:v>
                </c:pt>
              </c:numCache>
            </c:numRef>
          </c:val>
          <c:smooth val="0"/>
          <c:extLst>
            <c:ext xmlns:c16="http://schemas.microsoft.com/office/drawing/2014/chart" uri="{C3380CC4-5D6E-409C-BE32-E72D297353CC}">
              <c16:uniqueId val="{00000003-1292-401C-95BA-376E22D50789}"/>
            </c:ext>
          </c:extLst>
        </c:ser>
        <c:ser>
          <c:idx val="3"/>
          <c:order val="4"/>
          <c:tx>
            <c:strRef>
              <c:f>'Data C_C4.1'!$I$11</c:f>
              <c:strCache>
                <c:ptCount val="1"/>
                <c:pt idx="0">
                  <c:v>North America</c:v>
                </c:pt>
              </c:strCache>
            </c:strRef>
          </c:tx>
          <c:spPr>
            <a:ln w="25400">
              <a:solidFill>
                <a:srgbClr val="996633"/>
              </a:solidFill>
              <a:prstDash val="lgDash"/>
            </a:ln>
          </c:spPr>
          <c:marker>
            <c:symbol val="none"/>
          </c:marker>
          <c:cat>
            <c:numRef>
              <c:f>'Data C_C4.1'!$A$12:$A$22</c:f>
              <c:numCache>
                <c:formatCode>General</c:formatCode>
                <c:ptCount val="11"/>
                <c:pt idx="0">
                  <c:v>2000</c:v>
                </c:pt>
                <c:pt idx="1">
                  <c:v>2001</c:v>
                </c:pt>
                <c:pt idx="2">
                  <c:v>2002</c:v>
                </c:pt>
                <c:pt idx="3">
                  <c:v>2003</c:v>
                </c:pt>
                <c:pt idx="4">
                  <c:v>2004</c:v>
                </c:pt>
                <c:pt idx="5">
                  <c:v>2005</c:v>
                </c:pt>
                <c:pt idx="6">
                  <c:v>2006</c:v>
                </c:pt>
                <c:pt idx="7">
                  <c:v>2007</c:v>
                </c:pt>
                <c:pt idx="8">
                  <c:v>2008</c:v>
                </c:pt>
                <c:pt idx="9">
                  <c:v>2009</c:v>
                </c:pt>
                <c:pt idx="10">
                  <c:v>2010</c:v>
                </c:pt>
              </c:numCache>
            </c:numRef>
          </c:cat>
          <c:val>
            <c:numRef>
              <c:f>'Data C_C4.1'!$I$12:$I$22</c:f>
              <c:numCache>
                <c:formatCode>###\ ###\ ##0</c:formatCode>
                <c:ptCount val="11"/>
                <c:pt idx="0">
                  <c:v>569640</c:v>
                </c:pt>
                <c:pt idx="1">
                  <c:v>576059</c:v>
                </c:pt>
                <c:pt idx="2">
                  <c:v>695806</c:v>
                </c:pt>
                <c:pt idx="3">
                  <c:v>712296</c:v>
                </c:pt>
                <c:pt idx="4">
                  <c:v>712292</c:v>
                </c:pt>
                <c:pt idx="5">
                  <c:v>738401</c:v>
                </c:pt>
                <c:pt idx="6">
                  <c:v>733051.10649366316</c:v>
                </c:pt>
                <c:pt idx="7">
                  <c:v>728189.99999999977</c:v>
                </c:pt>
                <c:pt idx="8">
                  <c:v>809943.36455763993</c:v>
                </c:pt>
                <c:pt idx="9">
                  <c:v>850965.63420503971</c:v>
                </c:pt>
                <c:pt idx="10">
                  <c:v>880426.99999999965</c:v>
                </c:pt>
              </c:numCache>
            </c:numRef>
          </c:val>
          <c:smooth val="0"/>
          <c:extLst>
            <c:ext xmlns:c16="http://schemas.microsoft.com/office/drawing/2014/chart" uri="{C3380CC4-5D6E-409C-BE32-E72D297353CC}">
              <c16:uniqueId val="{00000004-1292-401C-95BA-376E22D50789}"/>
            </c:ext>
          </c:extLst>
        </c:ser>
        <c:dLbls>
          <c:showLegendKey val="0"/>
          <c:showVal val="0"/>
          <c:showCatName val="0"/>
          <c:showSerName val="0"/>
          <c:showPercent val="0"/>
          <c:showBubbleSize val="0"/>
        </c:dLbls>
        <c:marker val="1"/>
        <c:smooth val="0"/>
        <c:axId val="124710272"/>
        <c:axId val="124712064"/>
      </c:lineChart>
      <c:catAx>
        <c:axId val="124710272"/>
        <c:scaling>
          <c:orientation val="minMax"/>
        </c:scaling>
        <c:delete val="0"/>
        <c:axPos val="b"/>
        <c:numFmt formatCode="General" sourceLinked="1"/>
        <c:majorTickMark val="out"/>
        <c:minorTickMark val="none"/>
        <c:tickLblPos val="nextTo"/>
        <c:txPr>
          <a:bodyPr rot="0" vert="horz"/>
          <a:lstStyle/>
          <a:p>
            <a:pPr>
              <a:defRPr sz="1200"/>
            </a:pPr>
            <a:endParaRPr lang="uk-UA"/>
          </a:p>
        </c:txPr>
        <c:crossAx val="124712064"/>
        <c:crosses val="autoZero"/>
        <c:auto val="1"/>
        <c:lblAlgn val="ctr"/>
        <c:lblOffset val="100"/>
        <c:noMultiLvlLbl val="0"/>
      </c:catAx>
      <c:valAx>
        <c:axId val="124712064"/>
        <c:scaling>
          <c:orientation val="minMax"/>
        </c:scaling>
        <c:delete val="0"/>
        <c:axPos val="l"/>
        <c:majorGridlines/>
        <c:title>
          <c:tx>
            <c:rich>
              <a:bodyPr/>
              <a:lstStyle/>
              <a:p>
                <a:pPr>
                  <a:defRPr sz="1100"/>
                </a:pPr>
                <a:r>
                  <a:rPr lang="en-GB" sz="1100"/>
                  <a:t>Number</a:t>
                </a:r>
                <a:r>
                  <a:rPr lang="en-GB" sz="1100" baseline="0"/>
                  <a:t> of foreign students</a:t>
                </a:r>
                <a:endParaRPr lang="en-GB" sz="1100"/>
              </a:p>
            </c:rich>
          </c:tx>
          <c:overlay val="0"/>
        </c:title>
        <c:numFmt formatCode="[&gt;999999999]0.0,,,&quot;bn&quot;;[&gt;99999999]0,,&quot;m&quot;;0.0,,&quot;m&quot;" sourceLinked="0"/>
        <c:majorTickMark val="out"/>
        <c:minorTickMark val="none"/>
        <c:tickLblPos val="nextTo"/>
        <c:txPr>
          <a:bodyPr rot="0" vert="horz"/>
          <a:lstStyle/>
          <a:p>
            <a:pPr>
              <a:defRPr/>
            </a:pPr>
            <a:endParaRPr lang="uk-UA"/>
          </a:p>
        </c:txPr>
        <c:crossAx val="124710272"/>
        <c:crosses val="autoZero"/>
        <c:crossBetween val="midCat"/>
      </c:valAx>
    </c:plotArea>
    <c:legend>
      <c:legendPos val="r"/>
      <c:layout>
        <c:manualLayout>
          <c:xMode val="edge"/>
          <c:yMode val="edge"/>
          <c:x val="8.8585076449931299E-2"/>
          <c:y val="0.13365703059908535"/>
          <c:w val="0.85177848059851247"/>
          <c:h val="3.4610630407911007E-2"/>
        </c:manualLayout>
      </c:layout>
      <c:overlay val="0"/>
      <c:txPr>
        <a:bodyPr/>
        <a:lstStyle/>
        <a:p>
          <a:pPr>
            <a:defRPr sz="900"/>
          </a:pPr>
          <a:endParaRPr lang="uk-UA"/>
        </a:p>
      </c:txPr>
    </c:legend>
    <c:plotVisOnly val="1"/>
    <c:dispBlanksAs val="zero"/>
    <c:showDLblsOverMax val="0"/>
  </c:chart>
  <c:txPr>
    <a:bodyPr/>
    <a:lstStyle/>
    <a:p>
      <a:pPr>
        <a:defRPr sz="1000" b="0" i="0" u="none" strike="noStrike" baseline="0">
          <a:solidFill>
            <a:srgbClr val="000000"/>
          </a:solidFill>
          <a:latin typeface="+mn-lt"/>
          <a:ea typeface="Calibri"/>
          <a:cs typeface="Calibri"/>
        </a:defRPr>
      </a:pPr>
      <a:endParaRPr lang="uk-UA"/>
    </a:p>
  </c:tx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uk-UA"/>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xPr>
        <a:bodyPr/>
        <a:lstStyle/>
        <a:p>
          <a:pPr>
            <a:defRPr sz="1000">
              <a:solidFill>
                <a:schemeClr val="bg2">
                  <a:lumMod val="25000"/>
                </a:schemeClr>
              </a:solidFill>
            </a:defRPr>
          </a:pPr>
          <a:endParaRPr lang="uk-UA"/>
        </a:p>
      </c:txPr>
    </c:title>
    <c:autoTitleDeleted val="0"/>
    <c:plotArea>
      <c:layout>
        <c:manualLayout>
          <c:layoutTarget val="inner"/>
          <c:xMode val="edge"/>
          <c:yMode val="edge"/>
          <c:x val="0"/>
          <c:y val="0"/>
          <c:w val="1"/>
          <c:h val="1"/>
        </c:manualLayout>
      </c:layout>
      <c:lineChart>
        <c:grouping val="standard"/>
        <c:varyColors val="0"/>
        <c:ser>
          <c:idx val="0"/>
          <c:order val="0"/>
          <c:tx>
            <c:strRef>
              <c:f>'Country Report New'!$CK$5</c:f>
              <c:strCache>
                <c:ptCount val="1"/>
                <c:pt idx="0">
                  <c:v>GDP per capita</c:v>
                </c:pt>
              </c:strCache>
            </c:strRef>
          </c:tx>
          <c:spPr>
            <a:ln w="19050" cap="sq">
              <a:solidFill>
                <a:schemeClr val="bg2">
                  <a:lumMod val="50000"/>
                </a:schemeClr>
              </a:solidFill>
            </a:ln>
          </c:spPr>
          <c:marker>
            <c:symbol val="none"/>
          </c:marker>
          <c:dPt>
            <c:idx val="0"/>
            <c:bubble3D val="0"/>
            <c:extLst>
              <c:ext xmlns:c16="http://schemas.microsoft.com/office/drawing/2014/chart" uri="{C3380CC4-5D6E-409C-BE32-E72D297353CC}">
                <c16:uniqueId val="{00000000-44D1-43E3-8CBB-A9F59CD80C53}"/>
              </c:ext>
            </c:extLst>
          </c:dPt>
          <c:dLbls>
            <c:dLbl>
              <c:idx val="30"/>
              <c:numFmt formatCode="[$$-409]#,##0.0,&quot;k&quot;" sourceLinked="0"/>
              <c:spPr/>
              <c:txPr>
                <a:bodyPr/>
                <a:lstStyle/>
                <a:p>
                  <a:pPr>
                    <a:defRPr sz="900"/>
                  </a:pPr>
                  <a:endParaRPr lang="uk-UA"/>
                </a:p>
              </c:txPr>
              <c:showLegendKey val="0"/>
              <c:showVal val="0"/>
              <c:showCatName val="0"/>
              <c:showSerName val="0"/>
              <c:showPercent val="0"/>
              <c:showBubbleSize val="0"/>
              <c:extLst>
                <c:ext xmlns:c16="http://schemas.microsoft.com/office/drawing/2014/chart" uri="{C3380CC4-5D6E-409C-BE32-E72D297353CC}">
                  <c16:uniqueId val="{00000001-44D1-43E3-8CBB-A9F59CD80C53}"/>
                </c:ext>
              </c:extLst>
            </c:dLbl>
            <c:dLbl>
              <c:idx val="31"/>
              <c:numFmt formatCode="[$$-409]#,##0" sourceLinked="0"/>
              <c:spPr/>
              <c:txPr>
                <a:bodyPr/>
                <a:lstStyle/>
                <a:p>
                  <a:pPr>
                    <a:defRPr sz="900"/>
                  </a:pPr>
                  <a:endParaRPr lang="uk-UA"/>
                </a:p>
              </c:txPr>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4D1-43E3-8CBB-A9F59CD80C53}"/>
                </c:ext>
              </c:extLst>
            </c:dLbl>
            <c:dLbl>
              <c:idx val="50"/>
              <c:numFmt formatCode="[&gt;999999999]0.0,,,&quot;bn&quot;;[&gt;99999999]0,,&quot;m&quot;;0.0,,&quot;m&quot;" sourceLinked="0"/>
              <c:spPr/>
              <c:txPr>
                <a:bodyPr/>
                <a:lstStyle/>
                <a:p>
                  <a:pPr>
                    <a:defRPr sz="900"/>
                  </a:pPr>
                  <a:endParaRPr lang="uk-UA"/>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4D1-43E3-8CBB-A9F59CD80C53}"/>
                </c:ext>
              </c:extLst>
            </c:dLbl>
            <c:numFmt formatCode="0.0" sourceLinked="0"/>
            <c:spPr>
              <a:noFill/>
              <a:ln>
                <a:noFill/>
              </a:ln>
              <a:effectLst/>
            </c:spPr>
            <c:txPr>
              <a:bodyPr/>
              <a:lstStyle/>
              <a:p>
                <a:pPr>
                  <a:defRPr sz="900"/>
                </a:pPr>
                <a:endParaRPr lang="uk-UA"/>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'Country Report New'!$CH$26:$CH$57</c:f>
              <c:numCache>
                <c:formatCode>General</c:formatCode>
                <c:ptCount val="32"/>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numCache>
            </c:numRef>
          </c:cat>
          <c:val>
            <c:numRef>
              <c:f>'Country Report New'!$CK$26:$CK$57</c:f>
              <c:numCache>
                <c:formatCode>General</c:formatCode>
                <c:ptCount val="32"/>
                <c:pt idx="0">
                  <c:v>8247.7897022412617</c:v>
                </c:pt>
                <c:pt idx="1">
                  <c:v>8801.3744411546159</c:v>
                </c:pt>
                <c:pt idx="2">
                  <c:v>9175.1246510325109</c:v>
                </c:pt>
                <c:pt idx="3">
                  <c:v>9380.4425041245995</c:v>
                </c:pt>
                <c:pt idx="4">
                  <c:v>9879.0919798971227</c:v>
                </c:pt>
                <c:pt idx="5">
                  <c:v>10395.843597809795</c:v>
                </c:pt>
                <c:pt idx="6">
                  <c:v>10648.032477265242</c:v>
                </c:pt>
                <c:pt idx="7">
                  <c:v>10676.90981813498</c:v>
                </c:pt>
                <c:pt idx="8">
                  <c:v>11477.733190221028</c:v>
                </c:pt>
                <c:pt idx="9">
                  <c:v>12300.71897228249</c:v>
                </c:pt>
                <c:pt idx="10">
                  <c:v>12691.56135855122</c:v>
                </c:pt>
                <c:pt idx="11">
                  <c:v>13417.471088287346</c:v>
                </c:pt>
                <c:pt idx="12">
                  <c:v>13680.773596395888</c:v>
                </c:pt>
                <c:pt idx="13">
                  <c:v>13631.633914776909</c:v>
                </c:pt>
                <c:pt idx="14">
                  <c:v>14077.4117243541</c:v>
                </c:pt>
                <c:pt idx="15">
                  <c:v>14558.99317491739</c:v>
                </c:pt>
                <c:pt idx="16">
                  <c:v>15053.878207318552</c:v>
                </c:pt>
                <c:pt idx="17">
                  <c:v>15909.200150259107</c:v>
                </c:pt>
                <c:pt idx="18">
                  <c:v>16362.941535179498</c:v>
                </c:pt>
                <c:pt idx="19">
                  <c:v>16877.262952900561</c:v>
                </c:pt>
                <c:pt idx="20">
                  <c:v>18248.481312321521</c:v>
                </c:pt>
                <c:pt idx="21">
                  <c:v>19744.071030288796</c:v>
                </c:pt>
                <c:pt idx="22">
                  <c:v>21401.587504628002</c:v>
                </c:pt>
                <c:pt idx="23">
                  <c:v>22497.223009440451</c:v>
                </c:pt>
                <c:pt idx="24">
                  <c:v>23860.910209315727</c:v>
                </c:pt>
                <c:pt idx="25">
                  <c:v>24348.402243361572</c:v>
                </c:pt>
                <c:pt idx="26">
                  <c:v>26803.060435339332</c:v>
                </c:pt>
                <c:pt idx="27">
                  <c:v>27709.467827116525</c:v>
                </c:pt>
                <c:pt idx="28">
                  <c:v>29568.491114724733</c:v>
                </c:pt>
                <c:pt idx="29">
                  <c:v>29381.215492612973</c:v>
                </c:pt>
                <c:pt idx="30">
                  <c:v>28409.603710807583</c:v>
                </c:pt>
                <c:pt idx="31">
                  <c:v>26891.993168360019</c:v>
                </c:pt>
              </c:numCache>
            </c:numRef>
          </c:val>
          <c:smooth val="0"/>
          <c:extLst>
            <c:ext xmlns:c16="http://schemas.microsoft.com/office/drawing/2014/chart" uri="{C3380CC4-5D6E-409C-BE32-E72D297353CC}">
              <c16:uniqueId val="{00000004-44D1-43E3-8CBB-A9F59CD80C53}"/>
            </c:ext>
          </c:extLst>
        </c:ser>
        <c:dLbls>
          <c:showLegendKey val="0"/>
          <c:showVal val="0"/>
          <c:showCatName val="0"/>
          <c:showSerName val="0"/>
          <c:showPercent val="0"/>
          <c:showBubbleSize val="0"/>
        </c:dLbls>
        <c:smooth val="0"/>
        <c:axId val="162887552"/>
        <c:axId val="162889088"/>
      </c:lineChart>
      <c:catAx>
        <c:axId val="162887552"/>
        <c:scaling>
          <c:orientation val="minMax"/>
        </c:scaling>
        <c:delete val="1"/>
        <c:axPos val="b"/>
        <c:numFmt formatCode="General" sourceLinked="1"/>
        <c:majorTickMark val="out"/>
        <c:minorTickMark val="none"/>
        <c:tickLblPos val="nextTo"/>
        <c:crossAx val="162889088"/>
        <c:crosses val="autoZero"/>
        <c:auto val="1"/>
        <c:lblAlgn val="ctr"/>
        <c:lblOffset val="100"/>
        <c:noMultiLvlLbl val="0"/>
      </c:catAx>
      <c:valAx>
        <c:axId val="162889088"/>
        <c:scaling>
          <c:orientation val="minMax"/>
        </c:scaling>
        <c:delete val="1"/>
        <c:axPos val="l"/>
        <c:numFmt formatCode="General" sourceLinked="1"/>
        <c:majorTickMark val="out"/>
        <c:minorTickMark val="none"/>
        <c:tickLblPos val="nextTo"/>
        <c:crossAx val="162887552"/>
        <c:crosses val="autoZero"/>
        <c:crossBetween val="between"/>
      </c:valAx>
      <c:spPr>
        <a:noFill/>
        <a:ln>
          <a:noFill/>
        </a:ln>
        <a:effectLst/>
      </c:spPr>
    </c:plotArea>
    <c:plotVisOnly val="1"/>
    <c:dispBlanksAs val="gap"/>
    <c:showDLblsOverMax val="0"/>
  </c:chart>
  <c:spPr>
    <a:solidFill>
      <a:schemeClr val="bg2"/>
    </a:solidFill>
    <a:ln>
      <a:solidFill>
        <a:schemeClr val="bg2">
          <a:lumMod val="50000"/>
        </a:schemeClr>
      </a:solidFill>
    </a:ln>
  </c:spPr>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uk-UA"/>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xPr>
        <a:bodyPr/>
        <a:lstStyle/>
        <a:p>
          <a:pPr>
            <a:defRPr sz="1000">
              <a:solidFill>
                <a:schemeClr val="bg2">
                  <a:lumMod val="25000"/>
                </a:schemeClr>
              </a:solidFill>
            </a:defRPr>
          </a:pPr>
          <a:endParaRPr lang="uk-UA"/>
        </a:p>
      </c:txPr>
    </c:title>
    <c:autoTitleDeleted val="0"/>
    <c:plotArea>
      <c:layout>
        <c:manualLayout>
          <c:layoutTarget val="inner"/>
          <c:xMode val="edge"/>
          <c:yMode val="edge"/>
          <c:x val="0"/>
          <c:y val="0"/>
          <c:w val="1"/>
          <c:h val="1"/>
        </c:manualLayout>
      </c:layout>
      <c:lineChart>
        <c:grouping val="standard"/>
        <c:varyColors val="0"/>
        <c:ser>
          <c:idx val="0"/>
          <c:order val="0"/>
          <c:tx>
            <c:strRef>
              <c:f>'Country Report New'!$CJ$5</c:f>
              <c:strCache>
                <c:ptCount val="1"/>
                <c:pt idx="0">
                  <c:v>GDP growth</c:v>
                </c:pt>
              </c:strCache>
            </c:strRef>
          </c:tx>
          <c:spPr>
            <a:ln w="19050" cap="sq">
              <a:solidFill>
                <a:schemeClr val="bg2">
                  <a:lumMod val="50000"/>
                </a:schemeClr>
              </a:solidFill>
            </a:ln>
          </c:spPr>
          <c:marker>
            <c:symbol val="none"/>
          </c:marker>
          <c:dPt>
            <c:idx val="0"/>
            <c:bubble3D val="0"/>
            <c:extLst>
              <c:ext xmlns:c16="http://schemas.microsoft.com/office/drawing/2014/chart" uri="{C3380CC4-5D6E-409C-BE32-E72D297353CC}">
                <c16:uniqueId val="{00000000-D140-4930-AC7D-D9A8A66D1D3C}"/>
              </c:ext>
            </c:extLst>
          </c:dPt>
          <c:dLbls>
            <c:dLbl>
              <c:idx val="51"/>
              <c:numFmt formatCode="#,##0.0&quot;%&quot;" sourceLinked="0"/>
              <c:spPr/>
              <c:txPr>
                <a:bodyPr/>
                <a:lstStyle/>
                <a:p>
                  <a:pPr>
                    <a:defRPr/>
                  </a:pPr>
                  <a:endParaRPr lang="uk-UA"/>
                </a:p>
              </c:txPr>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140-4930-AC7D-D9A8A66D1D3C}"/>
                </c:ext>
              </c:extLst>
            </c:dLbl>
            <c:numFmt formatCode="0.0" sourceLinked="0"/>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numRef>
              <c:f>'Country Report New'!$CH$6:$CH$57</c:f>
              <c:numCache>
                <c:formatCode>General</c:formatCode>
                <c:ptCount val="52"/>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numCache>
            </c:numRef>
          </c:cat>
          <c:val>
            <c:numRef>
              <c:f>'Country Report New'!$CJ$6:$CJ$57</c:f>
              <c:numCache>
                <c:formatCode>General</c:formatCode>
                <c:ptCount val="52"/>
                <c:pt idx="0">
                  <c:v>#N/A</c:v>
                </c:pt>
                <c:pt idx="1">
                  <c:v>11.149537396528572</c:v>
                </c:pt>
                <c:pt idx="2">
                  <c:v>1.5335189057627474</c:v>
                </c:pt>
                <c:pt idx="3">
                  <c:v>10.136055260813208</c:v>
                </c:pt>
                <c:pt idx="4">
                  <c:v>8.258340251724178</c:v>
                </c:pt>
                <c:pt idx="5">
                  <c:v>9.392660849813339</c:v>
                </c:pt>
                <c:pt idx="6">
                  <c:v>6.0988465331737132</c:v>
                </c:pt>
                <c:pt idx="7">
                  <c:v>5.4814371660046248</c:v>
                </c:pt>
                <c:pt idx="8">
                  <c:v>6.6641092519827509</c:v>
                </c:pt>
                <c:pt idx="9">
                  <c:v>9.899730171897076</c:v>
                </c:pt>
                <c:pt idx="10">
                  <c:v>7.9552954022955618</c:v>
                </c:pt>
                <c:pt idx="11">
                  <c:v>7.8411769810652316</c:v>
                </c:pt>
                <c:pt idx="12">
                  <c:v>10.160151154748178</c:v>
                </c:pt>
                <c:pt idx="13">
                  <c:v>8.0923786628545713</c:v>
                </c:pt>
                <c:pt idx="14">
                  <c:v>-6.4382405788783501</c:v>
                </c:pt>
                <c:pt idx="15">
                  <c:v>6.36680865093075</c:v>
                </c:pt>
                <c:pt idx="16">
                  <c:v>6.8518979876545245</c:v>
                </c:pt>
                <c:pt idx="17">
                  <c:v>2.9410017184785744</c:v>
                </c:pt>
                <c:pt idx="18">
                  <c:v>7.2468633229127164</c:v>
                </c:pt>
                <c:pt idx="19">
                  <c:v>3.2820802152602226</c:v>
                </c:pt>
                <c:pt idx="20">
                  <c:v>0.67713106853402394</c:v>
                </c:pt>
                <c:pt idx="21">
                  <c:v>-1.5537212238994442</c:v>
                </c:pt>
                <c:pt idx="22">
                  <c:v>-1.1326475285376887</c:v>
                </c:pt>
                <c:pt idx="23">
                  <c:v>-1.0786223737091518</c:v>
                </c:pt>
                <c:pt idx="24">
                  <c:v>2.0105804029175971</c:v>
                </c:pt>
                <c:pt idx="25">
                  <c:v>2.5095565497765762</c:v>
                </c:pt>
                <c:pt idx="26">
                  <c:v>0.51766008153467169</c:v>
                </c:pt>
                <c:pt idx="27">
                  <c:v>-2.2588634767551099</c:v>
                </c:pt>
                <c:pt idx="28">
                  <c:v>4.2878616634194771</c:v>
                </c:pt>
                <c:pt idx="29">
                  <c:v>3.7999999984591426</c:v>
                </c:pt>
                <c:pt idx="30">
                  <c:v>#N/A</c:v>
                </c:pt>
                <c:pt idx="31">
                  <c:v>3.1000000016016429</c:v>
                </c:pt>
                <c:pt idx="32">
                  <c:v>0.69999999989389039</c:v>
                </c:pt>
                <c:pt idx="33">
                  <c:v>-1.5999999998494445</c:v>
                </c:pt>
                <c:pt idx="34">
                  <c:v>2.0000000007647003</c:v>
                </c:pt>
                <c:pt idx="35">
                  <c:v>2.0997197745552967</c:v>
                </c:pt>
                <c:pt idx="36">
                  <c:v>2.3584020418631439</c:v>
                </c:pt>
                <c:pt idx="37">
                  <c:v>3.6376081748399116</c:v>
                </c:pt>
                <c:pt idx="38">
                  <c:v>3.3636835401236169</c:v>
                </c:pt>
                <c:pt idx="39">
                  <c:v>3.4193916191236582</c:v>
                </c:pt>
                <c:pt idx="40">
                  <c:v>4.4774057028886318</c:v>
                </c:pt>
                <c:pt idx="41">
                  <c:v>4.1970463591682829</c:v>
                </c:pt>
                <c:pt idx="42">
                  <c:v>3.4391483666087908</c:v>
                </c:pt>
                <c:pt idx="43">
                  <c:v>5.9433757897054136</c:v>
                </c:pt>
                <c:pt idx="44">
                  <c:v>4.3676319728318305</c:v>
                </c:pt>
                <c:pt idx="45">
                  <c:v>2.2803436885354671</c:v>
                </c:pt>
                <c:pt idx="46">
                  <c:v>5.5429582554998689</c:v>
                </c:pt>
                <c:pt idx="47">
                  <c:v>2.9961930965918526</c:v>
                </c:pt>
                <c:pt idx="48">
                  <c:v>-0.15686466374758368</c:v>
                </c:pt>
                <c:pt idx="49">
                  <c:v>-3.2506095144234735</c:v>
                </c:pt>
                <c:pt idx="50">
                  <c:v>-3.516718194618889</c:v>
                </c:pt>
                <c:pt idx="51">
                  <c:v>-6.9072413038836089</c:v>
                </c:pt>
              </c:numCache>
            </c:numRef>
          </c:val>
          <c:smooth val="0"/>
          <c:extLst>
            <c:ext xmlns:c16="http://schemas.microsoft.com/office/drawing/2014/chart" uri="{C3380CC4-5D6E-409C-BE32-E72D297353CC}">
              <c16:uniqueId val="{00000002-D140-4930-AC7D-D9A8A66D1D3C}"/>
            </c:ext>
          </c:extLst>
        </c:ser>
        <c:dLbls>
          <c:showLegendKey val="0"/>
          <c:showVal val="0"/>
          <c:showCatName val="0"/>
          <c:showSerName val="0"/>
          <c:showPercent val="0"/>
          <c:showBubbleSize val="0"/>
        </c:dLbls>
        <c:smooth val="0"/>
        <c:axId val="163460224"/>
        <c:axId val="163461760"/>
      </c:lineChart>
      <c:catAx>
        <c:axId val="163460224"/>
        <c:scaling>
          <c:orientation val="minMax"/>
        </c:scaling>
        <c:delete val="0"/>
        <c:axPos val="b"/>
        <c:numFmt formatCode="General" sourceLinked="1"/>
        <c:majorTickMark val="none"/>
        <c:minorTickMark val="none"/>
        <c:tickLblPos val="none"/>
        <c:spPr>
          <a:ln w="15875">
            <a:solidFill>
              <a:schemeClr val="bg1"/>
            </a:solidFill>
          </a:ln>
        </c:spPr>
        <c:crossAx val="163461760"/>
        <c:crosses val="autoZero"/>
        <c:auto val="1"/>
        <c:lblAlgn val="ctr"/>
        <c:lblOffset val="100"/>
        <c:noMultiLvlLbl val="0"/>
      </c:catAx>
      <c:valAx>
        <c:axId val="163461760"/>
        <c:scaling>
          <c:orientation val="minMax"/>
        </c:scaling>
        <c:delete val="1"/>
        <c:axPos val="l"/>
        <c:numFmt formatCode="General" sourceLinked="1"/>
        <c:majorTickMark val="out"/>
        <c:minorTickMark val="none"/>
        <c:tickLblPos val="nextTo"/>
        <c:crossAx val="163460224"/>
        <c:crosses val="autoZero"/>
        <c:crossBetween val="between"/>
      </c:valAx>
      <c:spPr>
        <a:noFill/>
        <a:ln>
          <a:noFill/>
        </a:ln>
        <a:effectLst/>
      </c:spPr>
    </c:plotArea>
    <c:plotVisOnly val="1"/>
    <c:dispBlanksAs val="gap"/>
    <c:showDLblsOverMax val="0"/>
  </c:chart>
  <c:spPr>
    <a:solidFill>
      <a:schemeClr val="bg2"/>
    </a:solidFill>
    <a:ln>
      <a:solidFill>
        <a:schemeClr val="bg2">
          <a:lumMod val="50000"/>
        </a:schemeClr>
      </a:solidFill>
    </a:ln>
  </c:spPr>
  <c:externalData r:id="rId1">
    <c:autoUpdate val="0"/>
  </c:externalData>
  <c:userShapes r:id="rId2"/>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uk-UA"/>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xPr>
        <a:bodyPr/>
        <a:lstStyle/>
        <a:p>
          <a:pPr>
            <a:defRPr sz="1000">
              <a:solidFill>
                <a:schemeClr val="bg2">
                  <a:lumMod val="25000"/>
                </a:schemeClr>
              </a:solidFill>
            </a:defRPr>
          </a:pPr>
          <a:endParaRPr lang="uk-UA"/>
        </a:p>
      </c:txPr>
    </c:title>
    <c:autoTitleDeleted val="0"/>
    <c:plotArea>
      <c:layout>
        <c:manualLayout>
          <c:layoutTarget val="inner"/>
          <c:xMode val="edge"/>
          <c:yMode val="edge"/>
          <c:x val="0"/>
          <c:y val="0"/>
          <c:w val="1"/>
          <c:h val="1"/>
        </c:manualLayout>
      </c:layout>
      <c:lineChart>
        <c:grouping val="standard"/>
        <c:varyColors val="0"/>
        <c:ser>
          <c:idx val="0"/>
          <c:order val="0"/>
          <c:tx>
            <c:strRef>
              <c:f>'Country Report New'!$CL$5</c:f>
              <c:strCache>
                <c:ptCount val="1"/>
                <c:pt idx="0">
                  <c:v>Tertiary Enrolment</c:v>
                </c:pt>
              </c:strCache>
            </c:strRef>
          </c:tx>
          <c:spPr>
            <a:ln w="19050" cap="sq">
              <a:solidFill>
                <a:schemeClr val="bg2">
                  <a:lumMod val="50000"/>
                </a:schemeClr>
              </a:solidFill>
            </a:ln>
          </c:spPr>
          <c:marker>
            <c:symbol val="none"/>
          </c:marker>
          <c:dPt>
            <c:idx val="0"/>
            <c:bubble3D val="0"/>
            <c:extLst>
              <c:ext xmlns:c16="http://schemas.microsoft.com/office/drawing/2014/chart" uri="{C3380CC4-5D6E-409C-BE32-E72D297353CC}">
                <c16:uniqueId val="{00000000-A212-46E1-86D4-5C2BF5E55851}"/>
              </c:ext>
            </c:extLst>
          </c:dPt>
          <c:dLbls>
            <c:dLbl>
              <c:idx val="37"/>
              <c:numFmt formatCode="0.0&quot;%&quot;" sourceLinked="0"/>
              <c:spPr/>
              <c:txPr>
                <a:bodyPr/>
                <a:lstStyle/>
                <a:p>
                  <a:pPr>
                    <a:defRPr sz="900"/>
                  </a:pPr>
                  <a:endParaRPr lang="uk-UA"/>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212-46E1-86D4-5C2BF5E55851}"/>
                </c:ext>
              </c:extLst>
            </c:dLbl>
            <c:dLbl>
              <c:idx val="50"/>
              <c:numFmt formatCode="#,##0.0&quot;%&quot;" sourceLinked="0"/>
              <c:spPr/>
              <c:txPr>
                <a:bodyPr/>
                <a:lstStyle/>
                <a:p>
                  <a:pPr>
                    <a:defRPr sz="900"/>
                  </a:pPr>
                  <a:endParaRPr lang="uk-UA"/>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212-46E1-86D4-5C2BF5E55851}"/>
                </c:ext>
              </c:extLst>
            </c:dLbl>
            <c:numFmt formatCode="0.0" sourceLinked="0"/>
            <c:spPr>
              <a:noFill/>
              <a:ln>
                <a:noFill/>
              </a:ln>
              <a:effectLst/>
            </c:spPr>
            <c:txPr>
              <a:bodyPr/>
              <a:lstStyle/>
              <a:p>
                <a:pPr>
                  <a:defRPr sz="900"/>
                </a:pPr>
                <a:endParaRPr lang="uk-UA"/>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'Country Report New'!$CH$17:$CH$56</c:f>
              <c:numCache>
                <c:formatCode>General</c:formatCode>
                <c:ptCount val="40"/>
                <c:pt idx="0">
                  <c:v>1971</c:v>
                </c:pt>
                <c:pt idx="1">
                  <c:v>1972</c:v>
                </c:pt>
                <c:pt idx="2">
                  <c:v>1973</c:v>
                </c:pt>
                <c:pt idx="3">
                  <c:v>1974</c:v>
                </c:pt>
                <c:pt idx="4">
                  <c:v>1975</c:v>
                </c:pt>
                <c:pt idx="5">
                  <c:v>1976</c:v>
                </c:pt>
                <c:pt idx="6">
                  <c:v>1977</c:v>
                </c:pt>
                <c:pt idx="7">
                  <c:v>1978</c:v>
                </c:pt>
                <c:pt idx="8">
                  <c:v>1979</c:v>
                </c:pt>
                <c:pt idx="9">
                  <c:v>1980</c:v>
                </c:pt>
                <c:pt idx="10">
                  <c:v>1981</c:v>
                </c:pt>
                <c:pt idx="11">
                  <c:v>1982</c:v>
                </c:pt>
                <c:pt idx="12">
                  <c:v>1983</c:v>
                </c:pt>
                <c:pt idx="13">
                  <c:v>1984</c:v>
                </c:pt>
                <c:pt idx="14">
                  <c:v>1985</c:v>
                </c:pt>
                <c:pt idx="15">
                  <c:v>1986</c:v>
                </c:pt>
                <c:pt idx="16">
                  <c:v>1987</c:v>
                </c:pt>
                <c:pt idx="17">
                  <c:v>1988</c:v>
                </c:pt>
                <c:pt idx="18">
                  <c:v>1989</c:v>
                </c:pt>
                <c:pt idx="19">
                  <c:v>1990</c:v>
                </c:pt>
                <c:pt idx="20">
                  <c:v>1991</c:v>
                </c:pt>
                <c:pt idx="21">
                  <c:v>1992</c:v>
                </c:pt>
                <c:pt idx="22">
                  <c:v>1993</c:v>
                </c:pt>
                <c:pt idx="23">
                  <c:v>1994</c:v>
                </c:pt>
                <c:pt idx="24">
                  <c:v>1995</c:v>
                </c:pt>
                <c:pt idx="25">
                  <c:v>1996</c:v>
                </c:pt>
                <c:pt idx="26">
                  <c:v>1997</c:v>
                </c:pt>
                <c:pt idx="27">
                  <c:v>1998</c:v>
                </c:pt>
                <c:pt idx="28">
                  <c:v>1999</c:v>
                </c:pt>
                <c:pt idx="29">
                  <c:v>2000</c:v>
                </c:pt>
                <c:pt idx="30">
                  <c:v>2001</c:v>
                </c:pt>
                <c:pt idx="31">
                  <c:v>2002</c:v>
                </c:pt>
                <c:pt idx="32">
                  <c:v>2003</c:v>
                </c:pt>
                <c:pt idx="33">
                  <c:v>2004</c:v>
                </c:pt>
                <c:pt idx="34">
                  <c:v>2005</c:v>
                </c:pt>
                <c:pt idx="35">
                  <c:v>2006</c:v>
                </c:pt>
                <c:pt idx="36">
                  <c:v>2007</c:v>
                </c:pt>
                <c:pt idx="37">
                  <c:v>2008</c:v>
                </c:pt>
                <c:pt idx="38">
                  <c:v>2009</c:v>
                </c:pt>
                <c:pt idx="39">
                  <c:v>2010</c:v>
                </c:pt>
              </c:numCache>
            </c:numRef>
          </c:cat>
          <c:val>
            <c:numRef>
              <c:f>'Country Report New'!$CL$17:$CL$56</c:f>
              <c:numCache>
                <c:formatCode>General</c:formatCode>
                <c:ptCount val="40"/>
                <c:pt idx="0">
                  <c:v>13.099410000000001</c:v>
                </c:pt>
                <c:pt idx="1">
                  <c:v>12.923679999999999</c:v>
                </c:pt>
                <c:pt idx="2">
                  <c:v>13.860799999999999</c:v>
                </c:pt>
                <c:pt idx="3">
                  <c:v>14.737270000000001</c:v>
                </c:pt>
                <c:pt idx="4">
                  <c:v>16.87283</c:v>
                </c:pt>
                <c:pt idx="5">
                  <c:v>17.65288</c:v>
                </c:pt>
                <c:pt idx="6">
                  <c:v>18.32057</c:v>
                </c:pt>
                <c:pt idx="7">
                  <c:v>17.368600000000001</c:v>
                </c:pt>
                <c:pt idx="8">
                  <c:v>17.523669999999999</c:v>
                </c:pt>
                <c:pt idx="9">
                  <c:v>16.805510000000002</c:v>
                </c:pt>
                <c:pt idx="10">
                  <c:v>17.094080000000002</c:v>
                </c:pt>
                <c:pt idx="11">
                  <c:v>17.365549999999999</c:v>
                </c:pt>
                <c:pt idx="12">
                  <c:v>18.898510000000002</c:v>
                </c:pt>
                <c:pt idx="13">
                  <c:v>20.174389999999999</c:v>
                </c:pt>
                <c:pt idx="14">
                  <c:v>22.562830000000002</c:v>
                </c:pt>
                <c:pt idx="15">
                  <c:v>24.190439999999999</c:v>
                </c:pt>
                <c:pt idx="16">
                  <c:v>26.076260000000001</c:v>
                </c:pt>
                <c:pt idx="17">
                  <c:v>24.751729999999998</c:v>
                </c:pt>
                <c:pt idx="18">
                  <c:v>24.382459999999998</c:v>
                </c:pt>
                <c:pt idx="19">
                  <c:v>25.079689999999999</c:v>
                </c:pt>
                <c:pt idx="20">
                  <c:v>36.260829999999999</c:v>
                </c:pt>
                <c:pt idx="21">
                  <c:v>34.450330000000001</c:v>
                </c:pt>
                <c:pt idx="22">
                  <c:v>37.556930000000001</c:v>
                </c:pt>
                <c:pt idx="23">
                  <c:v>39.071550000000002</c:v>
                </c:pt>
                <c:pt idx="24">
                  <c:v>36.556370000000001</c:v>
                </c:pt>
                <c:pt idx="25">
                  <c:v>40.303559999999997</c:v>
                </c:pt>
                <c:pt idx="26">
                  <c:v>44.168619999999997</c:v>
                </c:pt>
                <c:pt idx="27">
                  <c:v>45.258760000000002</c:v>
                </c:pt>
                <c:pt idx="28">
                  <c:v>46.618789999999997</c:v>
                </c:pt>
                <c:pt idx="29">
                  <c:v>51.133719999999997</c:v>
                </c:pt>
                <c:pt idx="30">
                  <c:v>58.73001</c:v>
                </c:pt>
                <c:pt idx="31">
                  <c:v>66.31926</c:v>
                </c:pt>
                <c:pt idx="32">
                  <c:v>72.163110000000003</c:v>
                </c:pt>
                <c:pt idx="33">
                  <c:v>79.020079999999993</c:v>
                </c:pt>
                <c:pt idx="34">
                  <c:v>88.562889999999996</c:v>
                </c:pt>
                <c:pt idx="35">
                  <c:v>93.086010000000002</c:v>
                </c:pt>
                <c:pt idx="36">
                  <c:v>89.378500000000003</c:v>
                </c:pt>
                <c:pt idx="37">
                  <c:v>#N/A</c:v>
                </c:pt>
                <c:pt idx="38">
                  <c:v>#N/A</c:v>
                </c:pt>
                <c:pt idx="39">
                  <c:v>#N/A</c:v>
                </c:pt>
              </c:numCache>
            </c:numRef>
          </c:val>
          <c:smooth val="0"/>
          <c:extLst>
            <c:ext xmlns:c16="http://schemas.microsoft.com/office/drawing/2014/chart" uri="{C3380CC4-5D6E-409C-BE32-E72D297353CC}">
              <c16:uniqueId val="{00000003-A212-46E1-86D4-5C2BF5E55851}"/>
            </c:ext>
          </c:extLst>
        </c:ser>
        <c:dLbls>
          <c:showLegendKey val="0"/>
          <c:showVal val="0"/>
          <c:showCatName val="0"/>
          <c:showSerName val="0"/>
          <c:showPercent val="0"/>
          <c:showBubbleSize val="0"/>
        </c:dLbls>
        <c:smooth val="0"/>
        <c:axId val="163513088"/>
        <c:axId val="163514624"/>
      </c:lineChart>
      <c:catAx>
        <c:axId val="163513088"/>
        <c:scaling>
          <c:orientation val="minMax"/>
        </c:scaling>
        <c:delete val="1"/>
        <c:axPos val="b"/>
        <c:numFmt formatCode="General" sourceLinked="1"/>
        <c:majorTickMark val="none"/>
        <c:minorTickMark val="none"/>
        <c:tickLblPos val="none"/>
        <c:crossAx val="163514624"/>
        <c:crosses val="autoZero"/>
        <c:auto val="1"/>
        <c:lblAlgn val="ctr"/>
        <c:lblOffset val="100"/>
        <c:noMultiLvlLbl val="0"/>
      </c:catAx>
      <c:valAx>
        <c:axId val="163514624"/>
        <c:scaling>
          <c:orientation val="minMax"/>
        </c:scaling>
        <c:delete val="1"/>
        <c:axPos val="l"/>
        <c:numFmt formatCode="General" sourceLinked="1"/>
        <c:majorTickMark val="out"/>
        <c:minorTickMark val="none"/>
        <c:tickLblPos val="nextTo"/>
        <c:crossAx val="163513088"/>
        <c:crosses val="autoZero"/>
        <c:crossBetween val="between"/>
      </c:valAx>
      <c:spPr>
        <a:noFill/>
        <a:ln>
          <a:noFill/>
        </a:ln>
        <a:effectLst/>
      </c:spPr>
    </c:plotArea>
    <c:plotVisOnly val="1"/>
    <c:dispBlanksAs val="gap"/>
    <c:showDLblsOverMax val="0"/>
  </c:chart>
  <c:spPr>
    <a:solidFill>
      <a:schemeClr val="bg2"/>
    </a:solidFill>
    <a:ln>
      <a:solidFill>
        <a:schemeClr val="bg2">
          <a:lumMod val="50000"/>
        </a:schemeClr>
      </a:solidFill>
    </a:ln>
  </c:spPr>
  <c:externalData r:id="rId1">
    <c:autoUpdate val="0"/>
  </c:externalData>
  <c:userShapes r:id="rId2"/>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uk-UA"/>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xPr>
        <a:bodyPr/>
        <a:lstStyle/>
        <a:p>
          <a:pPr>
            <a:defRPr sz="1000">
              <a:solidFill>
                <a:schemeClr val="bg2">
                  <a:lumMod val="25000"/>
                </a:schemeClr>
              </a:solidFill>
            </a:defRPr>
          </a:pPr>
          <a:endParaRPr lang="uk-UA"/>
        </a:p>
      </c:txPr>
    </c:title>
    <c:autoTitleDeleted val="0"/>
    <c:plotArea>
      <c:layout>
        <c:manualLayout>
          <c:layoutTarget val="inner"/>
          <c:xMode val="edge"/>
          <c:yMode val="edge"/>
          <c:x val="0"/>
          <c:y val="0"/>
          <c:w val="1"/>
          <c:h val="1"/>
        </c:manualLayout>
      </c:layout>
      <c:lineChart>
        <c:grouping val="standard"/>
        <c:varyColors val="0"/>
        <c:ser>
          <c:idx val="0"/>
          <c:order val="0"/>
          <c:tx>
            <c:strRef>
              <c:f>'Country Report New'!$CM$5</c:f>
              <c:strCache>
                <c:ptCount val="1"/>
                <c:pt idx="0">
                  <c:v>Expenditure per tertiary student</c:v>
                </c:pt>
              </c:strCache>
            </c:strRef>
          </c:tx>
          <c:spPr>
            <a:ln w="19050" cap="sq">
              <a:solidFill>
                <a:schemeClr val="bg2">
                  <a:lumMod val="50000"/>
                </a:schemeClr>
              </a:solidFill>
            </a:ln>
          </c:spPr>
          <c:marker>
            <c:symbol val="none"/>
          </c:marker>
          <c:dPt>
            <c:idx val="0"/>
            <c:bubble3D val="0"/>
            <c:extLst>
              <c:ext xmlns:c16="http://schemas.microsoft.com/office/drawing/2014/chart" uri="{C3380CC4-5D6E-409C-BE32-E72D297353CC}">
                <c16:uniqueId val="{00000000-3194-40D7-927A-068EDFE7AC11}"/>
              </c:ext>
            </c:extLst>
          </c:dPt>
          <c:dLbls>
            <c:dLbl>
              <c:idx val="1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194-40D7-927A-068EDFE7AC11}"/>
                </c:ext>
              </c:extLst>
            </c:dLbl>
            <c:dLbl>
              <c:idx val="37"/>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194-40D7-927A-068EDFE7AC11}"/>
                </c:ext>
              </c:extLst>
            </c:dLbl>
            <c:dLbl>
              <c:idx val="5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194-40D7-927A-068EDFE7AC11}"/>
                </c:ext>
              </c:extLst>
            </c:dLbl>
            <c:numFmt formatCode="0.0&quot;%&quot;" sourceLinked="0"/>
            <c:spPr>
              <a:noFill/>
              <a:ln>
                <a:noFill/>
              </a:ln>
              <a:effectLst/>
            </c:spPr>
            <c:txPr>
              <a:bodyPr/>
              <a:lstStyle/>
              <a:p>
                <a:pPr>
                  <a:defRPr sz="900"/>
                </a:pPr>
                <a:endParaRPr lang="uk-UA"/>
              </a:p>
            </c:txPr>
            <c:dLblPos val="t"/>
            <c:showLegendKey val="0"/>
            <c:showVal val="0"/>
            <c:showCatName val="0"/>
            <c:showSerName val="0"/>
            <c:showPercent val="0"/>
            <c:showBubbleSize val="0"/>
            <c:extLst>
              <c:ext xmlns:c15="http://schemas.microsoft.com/office/drawing/2012/chart" uri="{CE6537A1-D6FC-4f65-9D91-7224C49458BB}">
                <c15:showLeaderLines val="0"/>
              </c:ext>
            </c:extLst>
          </c:dLbls>
          <c:cat>
            <c:numRef>
              <c:f>'Country Report New'!$CH$44:$CH$55</c:f>
              <c:numCache>
                <c:formatCode>General</c:formatCode>
                <c:ptCount val="12"/>
                <c:pt idx="0">
                  <c:v>1998</c:v>
                </c:pt>
                <c:pt idx="1">
                  <c:v>1999</c:v>
                </c:pt>
                <c:pt idx="2">
                  <c:v>2000</c:v>
                </c:pt>
                <c:pt idx="3">
                  <c:v>2001</c:v>
                </c:pt>
                <c:pt idx="4">
                  <c:v>2002</c:v>
                </c:pt>
                <c:pt idx="5">
                  <c:v>2003</c:v>
                </c:pt>
                <c:pt idx="6">
                  <c:v>2004</c:v>
                </c:pt>
                <c:pt idx="7">
                  <c:v>2005</c:v>
                </c:pt>
                <c:pt idx="8">
                  <c:v>2006</c:v>
                </c:pt>
                <c:pt idx="9">
                  <c:v>2007</c:v>
                </c:pt>
                <c:pt idx="10">
                  <c:v>2008</c:v>
                </c:pt>
                <c:pt idx="11">
                  <c:v>2009</c:v>
                </c:pt>
              </c:numCache>
            </c:numRef>
          </c:cat>
          <c:val>
            <c:numRef>
              <c:f>'Country Report New'!$CM$44:$CM$55</c:f>
              <c:numCache>
                <c:formatCode>General</c:formatCode>
                <c:ptCount val="12"/>
                <c:pt idx="0">
                  <c:v>27.453596414688999</c:v>
                </c:pt>
                <c:pt idx="1">
                  <c:v>26.46771</c:v>
                </c:pt>
                <c:pt idx="2">
                  <c:v>20.990500000000001</c:v>
                </c:pt>
                <c:pt idx="3">
                  <c:v>24.67004</c:v>
                </c:pt>
                <c:pt idx="4">
                  <c:v>24.279170000000001</c:v>
                </c:pt>
                <c:pt idx="5">
                  <c:v>21.806170000000002</c:v>
                </c:pt>
                <c:pt idx="6">
                  <c:v>24.839220000000001</c:v>
                </c:pt>
                <c:pt idx="7">
                  <c:v>25.359580000000001</c:v>
                </c:pt>
                <c:pt idx="8">
                  <c:v>#N/A</c:v>
                </c:pt>
                <c:pt idx="9">
                  <c:v>#N/A</c:v>
                </c:pt>
                <c:pt idx="10">
                  <c:v>#N/A</c:v>
                </c:pt>
                <c:pt idx="11">
                  <c:v>#N/A</c:v>
                </c:pt>
              </c:numCache>
            </c:numRef>
          </c:val>
          <c:smooth val="0"/>
          <c:extLst>
            <c:ext xmlns:c16="http://schemas.microsoft.com/office/drawing/2014/chart" uri="{C3380CC4-5D6E-409C-BE32-E72D297353CC}">
              <c16:uniqueId val="{00000004-3194-40D7-927A-068EDFE7AC11}"/>
            </c:ext>
          </c:extLst>
        </c:ser>
        <c:dLbls>
          <c:showLegendKey val="0"/>
          <c:showVal val="0"/>
          <c:showCatName val="0"/>
          <c:showSerName val="0"/>
          <c:showPercent val="0"/>
          <c:showBubbleSize val="0"/>
        </c:dLbls>
        <c:smooth val="0"/>
        <c:axId val="163536256"/>
        <c:axId val="163554432"/>
      </c:lineChart>
      <c:catAx>
        <c:axId val="163536256"/>
        <c:scaling>
          <c:orientation val="minMax"/>
        </c:scaling>
        <c:delete val="1"/>
        <c:axPos val="b"/>
        <c:numFmt formatCode="General" sourceLinked="1"/>
        <c:majorTickMark val="none"/>
        <c:minorTickMark val="none"/>
        <c:tickLblPos val="none"/>
        <c:crossAx val="163554432"/>
        <c:crosses val="autoZero"/>
        <c:auto val="1"/>
        <c:lblAlgn val="ctr"/>
        <c:lblOffset val="100"/>
        <c:noMultiLvlLbl val="0"/>
      </c:catAx>
      <c:valAx>
        <c:axId val="163554432"/>
        <c:scaling>
          <c:orientation val="minMax"/>
        </c:scaling>
        <c:delete val="1"/>
        <c:axPos val="l"/>
        <c:numFmt formatCode="General" sourceLinked="1"/>
        <c:majorTickMark val="out"/>
        <c:minorTickMark val="none"/>
        <c:tickLblPos val="nextTo"/>
        <c:crossAx val="163536256"/>
        <c:crosses val="autoZero"/>
        <c:crossBetween val="midCat"/>
      </c:valAx>
      <c:spPr>
        <a:noFill/>
        <a:ln>
          <a:noFill/>
        </a:ln>
        <a:effectLst/>
      </c:spPr>
    </c:plotArea>
    <c:plotVisOnly val="1"/>
    <c:dispBlanksAs val="gap"/>
    <c:showDLblsOverMax val="0"/>
  </c:chart>
  <c:spPr>
    <a:solidFill>
      <a:schemeClr val="bg2"/>
    </a:solidFill>
    <a:ln>
      <a:solidFill>
        <a:schemeClr val="bg2">
          <a:lumMod val="50000"/>
        </a:schemeClr>
      </a:solidFill>
    </a:ln>
  </c:spPr>
  <c:externalData r:id="rId1">
    <c:autoUpdate val="0"/>
  </c:externalData>
  <c:userShapes r:id="rId2"/>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uk-UA"/>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xPr>
        <a:bodyPr/>
        <a:lstStyle/>
        <a:p>
          <a:pPr>
            <a:defRPr sz="1000">
              <a:solidFill>
                <a:schemeClr val="bg2">
                  <a:lumMod val="25000"/>
                </a:schemeClr>
              </a:solidFill>
            </a:defRPr>
          </a:pPr>
          <a:endParaRPr lang="uk-UA"/>
        </a:p>
      </c:txPr>
    </c:title>
    <c:autoTitleDeleted val="0"/>
    <c:plotArea>
      <c:layout>
        <c:manualLayout>
          <c:layoutTarget val="inner"/>
          <c:xMode val="edge"/>
          <c:yMode val="edge"/>
          <c:x val="0"/>
          <c:y val="0"/>
          <c:w val="1"/>
          <c:h val="1"/>
        </c:manualLayout>
      </c:layout>
      <c:lineChart>
        <c:grouping val="standard"/>
        <c:varyColors val="0"/>
        <c:ser>
          <c:idx val="0"/>
          <c:order val="0"/>
          <c:tx>
            <c:strRef>
              <c:f>'Country Report New'!$CN$5</c:f>
              <c:strCache>
                <c:ptCount val="1"/>
                <c:pt idx="0">
                  <c:v>Education expenditure (%GDP)</c:v>
                </c:pt>
              </c:strCache>
            </c:strRef>
          </c:tx>
          <c:spPr>
            <a:ln w="19050" cap="sq">
              <a:solidFill>
                <a:schemeClr val="bg2">
                  <a:lumMod val="50000"/>
                </a:schemeClr>
              </a:solidFill>
            </a:ln>
          </c:spPr>
          <c:marker>
            <c:symbol val="none"/>
          </c:marker>
          <c:dPt>
            <c:idx val="0"/>
            <c:bubble3D val="0"/>
            <c:extLst>
              <c:ext xmlns:c16="http://schemas.microsoft.com/office/drawing/2014/chart" uri="{C3380CC4-5D6E-409C-BE32-E72D297353CC}">
                <c16:uniqueId val="{00000000-4B02-47C6-864A-74EC28802033}"/>
              </c:ext>
            </c:extLst>
          </c:dPt>
          <c:dLbls>
            <c:dLbl>
              <c:idx val="9"/>
              <c:numFmt formatCode="0.0&quot;%&quot;" sourceLinked="0"/>
              <c:spPr/>
              <c:txPr>
                <a:bodyPr/>
                <a:lstStyle/>
                <a:p>
                  <a:pPr>
                    <a:defRPr sz="900"/>
                  </a:pPr>
                  <a:endParaRPr lang="uk-UA"/>
                </a:p>
              </c:txPr>
              <c:showLegendKey val="0"/>
              <c:showVal val="0"/>
              <c:showCatName val="0"/>
              <c:showSerName val="0"/>
              <c:showPercent val="0"/>
              <c:showBubbleSize val="0"/>
              <c:extLst>
                <c:ext xmlns:c16="http://schemas.microsoft.com/office/drawing/2014/chart" uri="{C3380CC4-5D6E-409C-BE32-E72D297353CC}">
                  <c16:uniqueId val="{00000001-4B02-47C6-864A-74EC28802033}"/>
                </c:ext>
              </c:extLst>
            </c:dLbl>
            <c:dLbl>
              <c:idx val="11"/>
              <c:numFmt formatCode="0.0&quot;%&quot;" sourceLinked="0"/>
              <c:spPr/>
              <c:txPr>
                <a:bodyPr/>
                <a:lstStyle/>
                <a:p>
                  <a:pPr>
                    <a:defRPr sz="900"/>
                  </a:pPr>
                  <a:endParaRPr lang="uk-UA"/>
                </a:p>
              </c:txPr>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B02-47C6-864A-74EC28802033}"/>
                </c:ext>
              </c:extLst>
            </c:dLbl>
            <c:dLbl>
              <c:idx val="37"/>
              <c:numFmt formatCode="0.0&quot;%&quot;" sourceLinked="0"/>
              <c:spPr/>
              <c:txPr>
                <a:bodyPr/>
                <a:lstStyle/>
                <a:p>
                  <a:pPr>
                    <a:defRPr sz="900"/>
                  </a:pPr>
                  <a:endParaRPr lang="uk-UA"/>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B02-47C6-864A-74EC28802033}"/>
                </c:ext>
              </c:extLst>
            </c:dLbl>
            <c:dLbl>
              <c:idx val="50"/>
              <c:numFmt formatCode="#,##0.0&quot;%&quot;" sourceLinked="0"/>
              <c:spPr/>
              <c:txPr>
                <a:bodyPr/>
                <a:lstStyle/>
                <a:p>
                  <a:pPr>
                    <a:defRPr sz="900"/>
                  </a:pPr>
                  <a:endParaRPr lang="uk-UA"/>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B02-47C6-864A-74EC28802033}"/>
                </c:ext>
              </c:extLst>
            </c:dLbl>
            <c:numFmt formatCode="0.0" sourceLinked="0"/>
            <c:spPr>
              <a:noFill/>
              <a:ln>
                <a:noFill/>
              </a:ln>
              <a:effectLst/>
            </c:spPr>
            <c:txPr>
              <a:bodyPr/>
              <a:lstStyle/>
              <a:p>
                <a:pPr>
                  <a:defRPr sz="900"/>
                </a:pPr>
                <a:endParaRPr lang="uk-UA"/>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'Country Report New'!$CH$44:$CH$55</c:f>
              <c:numCache>
                <c:formatCode>General</c:formatCode>
                <c:ptCount val="12"/>
                <c:pt idx="0">
                  <c:v>1998</c:v>
                </c:pt>
                <c:pt idx="1">
                  <c:v>1999</c:v>
                </c:pt>
                <c:pt idx="2">
                  <c:v>2000</c:v>
                </c:pt>
                <c:pt idx="3">
                  <c:v>2001</c:v>
                </c:pt>
                <c:pt idx="4">
                  <c:v>2002</c:v>
                </c:pt>
                <c:pt idx="5">
                  <c:v>2003</c:v>
                </c:pt>
                <c:pt idx="6">
                  <c:v>2004</c:v>
                </c:pt>
                <c:pt idx="7">
                  <c:v>2005</c:v>
                </c:pt>
                <c:pt idx="8">
                  <c:v>2006</c:v>
                </c:pt>
                <c:pt idx="9">
                  <c:v>2007</c:v>
                </c:pt>
                <c:pt idx="10">
                  <c:v>2008</c:v>
                </c:pt>
                <c:pt idx="11">
                  <c:v>2009</c:v>
                </c:pt>
              </c:numCache>
            </c:numRef>
          </c:cat>
          <c:val>
            <c:numRef>
              <c:f>'Country Report New'!$CN$44:$CN$55</c:f>
              <c:numCache>
                <c:formatCode>General</c:formatCode>
                <c:ptCount val="12"/>
                <c:pt idx="0">
                  <c:v>3.06025874087825</c:v>
                </c:pt>
                <c:pt idx="1">
                  <c:v>3.2403599999999999</c:v>
                </c:pt>
                <c:pt idx="2">
                  <c:v>3.3785799999999999</c:v>
                </c:pt>
                <c:pt idx="3">
                  <c:v>3.5291199999999998</c:v>
                </c:pt>
                <c:pt idx="4">
                  <c:v>3.6067300000000002</c:v>
                </c:pt>
                <c:pt idx="5">
                  <c:v>3.5907</c:v>
                </c:pt>
                <c:pt idx="6">
                  <c:v>3.8696000000000002</c:v>
                </c:pt>
                <c:pt idx="7">
                  <c:v>4.0911099999999996</c:v>
                </c:pt>
                <c:pt idx="8">
                  <c:v>#N/A</c:v>
                </c:pt>
                <c:pt idx="9">
                  <c:v>#N/A</c:v>
                </c:pt>
                <c:pt idx="10">
                  <c:v>#N/A</c:v>
                </c:pt>
                <c:pt idx="11">
                  <c:v>#N/A</c:v>
                </c:pt>
              </c:numCache>
            </c:numRef>
          </c:val>
          <c:smooth val="0"/>
          <c:extLst>
            <c:ext xmlns:c16="http://schemas.microsoft.com/office/drawing/2014/chart" uri="{C3380CC4-5D6E-409C-BE32-E72D297353CC}">
              <c16:uniqueId val="{00000005-4B02-47C6-864A-74EC28802033}"/>
            </c:ext>
          </c:extLst>
        </c:ser>
        <c:dLbls>
          <c:showLegendKey val="0"/>
          <c:showVal val="0"/>
          <c:showCatName val="0"/>
          <c:showSerName val="0"/>
          <c:showPercent val="0"/>
          <c:showBubbleSize val="0"/>
        </c:dLbls>
        <c:smooth val="0"/>
        <c:axId val="163610624"/>
        <c:axId val="163612160"/>
      </c:lineChart>
      <c:catAx>
        <c:axId val="163610624"/>
        <c:scaling>
          <c:orientation val="minMax"/>
        </c:scaling>
        <c:delete val="1"/>
        <c:axPos val="b"/>
        <c:numFmt formatCode="General" sourceLinked="1"/>
        <c:majorTickMark val="none"/>
        <c:minorTickMark val="none"/>
        <c:tickLblPos val="none"/>
        <c:crossAx val="163612160"/>
        <c:crosses val="autoZero"/>
        <c:auto val="1"/>
        <c:lblAlgn val="ctr"/>
        <c:lblOffset val="100"/>
        <c:noMultiLvlLbl val="0"/>
      </c:catAx>
      <c:valAx>
        <c:axId val="163612160"/>
        <c:scaling>
          <c:orientation val="minMax"/>
        </c:scaling>
        <c:delete val="1"/>
        <c:axPos val="l"/>
        <c:numFmt formatCode="General" sourceLinked="1"/>
        <c:majorTickMark val="out"/>
        <c:minorTickMark val="none"/>
        <c:tickLblPos val="nextTo"/>
        <c:crossAx val="163610624"/>
        <c:crosses val="autoZero"/>
        <c:crossBetween val="midCat"/>
      </c:valAx>
      <c:spPr>
        <a:noFill/>
        <a:ln>
          <a:noFill/>
        </a:ln>
        <a:effectLst/>
      </c:spPr>
    </c:plotArea>
    <c:plotVisOnly val="1"/>
    <c:dispBlanksAs val="gap"/>
    <c:showDLblsOverMax val="0"/>
  </c:chart>
  <c:spPr>
    <a:solidFill>
      <a:schemeClr val="bg2"/>
    </a:solidFill>
    <a:ln>
      <a:solidFill>
        <a:schemeClr val="bg2">
          <a:lumMod val="50000"/>
        </a:schemeClr>
      </a:solidFill>
    </a:ln>
  </c:spPr>
  <c:externalData r:id="rId1">
    <c:autoUpdate val="0"/>
  </c:externalData>
  <c:userShapes r:id="rId2"/>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uk-UA"/>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xPr>
        <a:bodyPr/>
        <a:lstStyle/>
        <a:p>
          <a:pPr>
            <a:defRPr sz="1000">
              <a:solidFill>
                <a:schemeClr val="bg2">
                  <a:lumMod val="25000"/>
                </a:schemeClr>
              </a:solidFill>
            </a:defRPr>
          </a:pPr>
          <a:endParaRPr lang="uk-UA"/>
        </a:p>
      </c:txPr>
    </c:title>
    <c:autoTitleDeleted val="0"/>
    <c:plotArea>
      <c:layout>
        <c:manualLayout>
          <c:layoutTarget val="inner"/>
          <c:xMode val="edge"/>
          <c:yMode val="edge"/>
          <c:x val="0"/>
          <c:y val="0"/>
          <c:w val="1"/>
          <c:h val="1"/>
        </c:manualLayout>
      </c:layout>
      <c:lineChart>
        <c:grouping val="standard"/>
        <c:varyColors val="0"/>
        <c:ser>
          <c:idx val="0"/>
          <c:order val="0"/>
          <c:tx>
            <c:strRef>
              <c:f>'Country Report New'!$CR$5</c:f>
              <c:strCache>
                <c:ptCount val="1"/>
                <c:pt idx="0">
                  <c:v>Population density (per km²)</c:v>
                </c:pt>
              </c:strCache>
            </c:strRef>
          </c:tx>
          <c:spPr>
            <a:ln w="19050" cap="sq">
              <a:solidFill>
                <a:schemeClr val="bg2">
                  <a:lumMod val="50000"/>
                </a:schemeClr>
              </a:solidFill>
            </a:ln>
          </c:spPr>
          <c:marker>
            <c:symbol val="none"/>
          </c:marker>
          <c:dPt>
            <c:idx val="0"/>
            <c:bubble3D val="0"/>
            <c:extLst>
              <c:ext xmlns:c16="http://schemas.microsoft.com/office/drawing/2014/chart" uri="{C3380CC4-5D6E-409C-BE32-E72D297353CC}">
                <c16:uniqueId val="{00000000-2BC8-4559-A8BD-BEF8AA1F58E5}"/>
              </c:ext>
            </c:extLst>
          </c:dPt>
          <c:dLbls>
            <c:dLbl>
              <c:idx val="49"/>
              <c:numFmt formatCode="#,##0.0" sourceLinked="0"/>
              <c:spPr/>
              <c:txPr>
                <a:bodyPr/>
                <a:lstStyle/>
                <a:p>
                  <a:pPr>
                    <a:defRPr/>
                  </a:pPr>
                  <a:endParaRPr lang="uk-UA"/>
                </a:p>
              </c:txPr>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BC8-4559-A8BD-BEF8AA1F58E5}"/>
                </c:ext>
              </c:extLst>
            </c:dLbl>
            <c:spPr>
              <a:noFill/>
              <a:ln>
                <a:noFill/>
              </a:ln>
              <a:effectLst/>
            </c:spPr>
            <c:dLblPos val="t"/>
            <c:showLegendKey val="0"/>
            <c:showVal val="0"/>
            <c:showCatName val="0"/>
            <c:showSerName val="0"/>
            <c:showPercent val="0"/>
            <c:showBubbleSize val="0"/>
            <c:extLst>
              <c:ext xmlns:c15="http://schemas.microsoft.com/office/drawing/2012/chart" uri="{CE6537A1-D6FC-4f65-9D91-7224C49458BB}">
                <c15:showLeaderLines val="0"/>
              </c:ext>
            </c:extLst>
          </c:dLbls>
          <c:cat>
            <c:numRef>
              <c:f>'Country Report New'!$CH$7:$CH$57</c:f>
              <c:numCache>
                <c:formatCode>General</c:formatCode>
                <c:ptCount val="51"/>
                <c:pt idx="0">
                  <c:v>1961</c:v>
                </c:pt>
                <c:pt idx="1">
                  <c:v>1962</c:v>
                </c:pt>
                <c:pt idx="2">
                  <c:v>1963</c:v>
                </c:pt>
                <c:pt idx="3">
                  <c:v>1964</c:v>
                </c:pt>
                <c:pt idx="4">
                  <c:v>1965</c:v>
                </c:pt>
                <c:pt idx="5">
                  <c:v>1966</c:v>
                </c:pt>
                <c:pt idx="6">
                  <c:v>1967</c:v>
                </c:pt>
                <c:pt idx="7">
                  <c:v>1968</c:v>
                </c:pt>
                <c:pt idx="8">
                  <c:v>1969</c:v>
                </c:pt>
                <c:pt idx="9">
                  <c:v>1970</c:v>
                </c:pt>
                <c:pt idx="10">
                  <c:v>1971</c:v>
                </c:pt>
                <c:pt idx="11">
                  <c:v>1972</c:v>
                </c:pt>
                <c:pt idx="12">
                  <c:v>1973</c:v>
                </c:pt>
                <c:pt idx="13">
                  <c:v>1974</c:v>
                </c:pt>
                <c:pt idx="14">
                  <c:v>1975</c:v>
                </c:pt>
                <c:pt idx="15">
                  <c:v>1976</c:v>
                </c:pt>
                <c:pt idx="16">
                  <c:v>1977</c:v>
                </c:pt>
                <c:pt idx="17">
                  <c:v>1978</c:v>
                </c:pt>
                <c:pt idx="18">
                  <c:v>1979</c:v>
                </c:pt>
                <c:pt idx="19">
                  <c:v>1980</c:v>
                </c:pt>
                <c:pt idx="20">
                  <c:v>1981</c:v>
                </c:pt>
                <c:pt idx="21">
                  <c:v>1982</c:v>
                </c:pt>
                <c:pt idx="22">
                  <c:v>1983</c:v>
                </c:pt>
                <c:pt idx="23">
                  <c:v>1984</c:v>
                </c:pt>
                <c:pt idx="24">
                  <c:v>1985</c:v>
                </c:pt>
                <c:pt idx="25">
                  <c:v>1986</c:v>
                </c:pt>
                <c:pt idx="26">
                  <c:v>1987</c:v>
                </c:pt>
                <c:pt idx="27">
                  <c:v>1988</c:v>
                </c:pt>
                <c:pt idx="28">
                  <c:v>1989</c:v>
                </c:pt>
                <c:pt idx="29">
                  <c:v>1990</c:v>
                </c:pt>
                <c:pt idx="30">
                  <c:v>1991</c:v>
                </c:pt>
                <c:pt idx="31">
                  <c:v>1992</c:v>
                </c:pt>
                <c:pt idx="32">
                  <c:v>1993</c:v>
                </c:pt>
                <c:pt idx="33">
                  <c:v>1994</c:v>
                </c:pt>
                <c:pt idx="34">
                  <c:v>1995</c:v>
                </c:pt>
                <c:pt idx="35">
                  <c:v>1996</c:v>
                </c:pt>
                <c:pt idx="36">
                  <c:v>1997</c:v>
                </c:pt>
                <c:pt idx="37">
                  <c:v>1998</c:v>
                </c:pt>
                <c:pt idx="38">
                  <c:v>1999</c:v>
                </c:pt>
                <c:pt idx="39">
                  <c:v>2000</c:v>
                </c:pt>
                <c:pt idx="40">
                  <c:v>2001</c:v>
                </c:pt>
                <c:pt idx="41">
                  <c:v>2002</c:v>
                </c:pt>
                <c:pt idx="42">
                  <c:v>2003</c:v>
                </c:pt>
                <c:pt idx="43">
                  <c:v>2004</c:v>
                </c:pt>
                <c:pt idx="44">
                  <c:v>2005</c:v>
                </c:pt>
                <c:pt idx="45">
                  <c:v>2006</c:v>
                </c:pt>
                <c:pt idx="46">
                  <c:v>2007</c:v>
                </c:pt>
                <c:pt idx="47">
                  <c:v>2008</c:v>
                </c:pt>
                <c:pt idx="48">
                  <c:v>2009</c:v>
                </c:pt>
                <c:pt idx="49">
                  <c:v>2010</c:v>
                </c:pt>
                <c:pt idx="50">
                  <c:v>2011</c:v>
                </c:pt>
              </c:numCache>
            </c:numRef>
          </c:cat>
          <c:val>
            <c:numRef>
              <c:f>'Country Report New'!$CR$7:$CR$57</c:f>
              <c:numCache>
                <c:formatCode>General</c:formatCode>
                <c:ptCount val="51"/>
                <c:pt idx="0">
                  <c:v>65.151667959658653</c:v>
                </c:pt>
                <c:pt idx="1">
                  <c:v>65.540985259891386</c:v>
                </c:pt>
                <c:pt idx="2">
                  <c:v>65.784522885958111</c:v>
                </c:pt>
                <c:pt idx="3">
                  <c:v>66.023498836307212</c:v>
                </c:pt>
                <c:pt idx="4">
                  <c:v>66.333072148952681</c:v>
                </c:pt>
                <c:pt idx="5">
                  <c:v>66.824290147401086</c:v>
                </c:pt>
                <c:pt idx="6">
                  <c:v>67.37073700543057</c:v>
                </c:pt>
                <c:pt idx="7">
                  <c:v>67.810434445306441</c:v>
                </c:pt>
                <c:pt idx="8">
                  <c:v>68.058681148176888</c:v>
                </c:pt>
                <c:pt idx="9">
                  <c:v>68.21416602017068</c:v>
                </c:pt>
                <c:pt idx="10">
                  <c:v>68.510752521334368</c:v>
                </c:pt>
                <c:pt idx="11">
                  <c:v>68.957548487199375</c:v>
                </c:pt>
                <c:pt idx="12">
                  <c:v>69.271419705197829</c:v>
                </c:pt>
                <c:pt idx="13">
                  <c:v>69.526935608999224</c:v>
                </c:pt>
                <c:pt idx="14">
                  <c:v>70.18262994569433</c:v>
                </c:pt>
                <c:pt idx="15">
                  <c:v>71.281225756400303</c:v>
                </c:pt>
                <c:pt idx="16">
                  <c:v>72.214732350659432</c:v>
                </c:pt>
                <c:pt idx="17">
                  <c:v>73.157168347556251</c:v>
                </c:pt>
                <c:pt idx="18">
                  <c:v>74.074926299456948</c:v>
                </c:pt>
                <c:pt idx="19">
                  <c:v>74.80608999224205</c:v>
                </c:pt>
                <c:pt idx="20">
                  <c:v>75.479829325058191</c:v>
                </c:pt>
                <c:pt idx="21">
                  <c:v>75.946570985259896</c:v>
                </c:pt>
                <c:pt idx="22">
                  <c:v>76.389658650116374</c:v>
                </c:pt>
                <c:pt idx="23">
                  <c:v>76.771148176881297</c:v>
                </c:pt>
                <c:pt idx="24">
                  <c:v>77.069821567106288</c:v>
                </c:pt>
                <c:pt idx="25">
                  <c:v>77.325159038013965</c:v>
                </c:pt>
                <c:pt idx="26">
                  <c:v>77.584134988363076</c:v>
                </c:pt>
                <c:pt idx="27">
                  <c:v>77.866431342125679</c:v>
                </c:pt>
                <c:pt idx="28">
                  <c:v>78.273840186190839</c:v>
                </c:pt>
                <c:pt idx="29">
                  <c:v>78.796757176105501</c:v>
                </c:pt>
                <c:pt idx="30">
                  <c:v>79.567820015515906</c:v>
                </c:pt>
                <c:pt idx="31">
                  <c:v>80.448921644685797</c:v>
                </c:pt>
                <c:pt idx="32">
                  <c:v>81.191062839410392</c:v>
                </c:pt>
                <c:pt idx="33">
                  <c:v>81.869937936384801</c:v>
                </c:pt>
                <c:pt idx="34">
                  <c:v>82.501047323506597</c:v>
                </c:pt>
                <c:pt idx="35">
                  <c:v>83.081249030256018</c:v>
                </c:pt>
                <c:pt idx="36">
                  <c:v>83.603599689681928</c:v>
                </c:pt>
                <c:pt idx="37">
                  <c:v>84.056477889837083</c:v>
                </c:pt>
                <c:pt idx="38">
                  <c:v>84.426532195500386</c:v>
                </c:pt>
                <c:pt idx="39">
                  <c:v>84.697300232738556</c:v>
                </c:pt>
                <c:pt idx="40">
                  <c:v>84.949239720713734</c:v>
                </c:pt>
                <c:pt idx="41">
                  <c:v>85.240830100853373</c:v>
                </c:pt>
                <c:pt idx="42">
                  <c:v>85.519891388673386</c:v>
                </c:pt>
                <c:pt idx="43">
                  <c:v>85.816144297905353</c:v>
                </c:pt>
                <c:pt idx="44">
                  <c:v>86.144026377036468</c:v>
                </c:pt>
                <c:pt idx="45">
                  <c:v>86.489216446858023</c:v>
                </c:pt>
                <c:pt idx="46">
                  <c:v>86.832916989914665</c:v>
                </c:pt>
                <c:pt idx="47">
                  <c:v>87.176834755624512</c:v>
                </c:pt>
                <c:pt idx="48">
                  <c:v>87.531109387121802</c:v>
                </c:pt>
                <c:pt idx="49">
                  <c:v>87.785166795965864</c:v>
                </c:pt>
                <c:pt idx="50">
                  <c:v>#N/A</c:v>
                </c:pt>
              </c:numCache>
            </c:numRef>
          </c:val>
          <c:smooth val="0"/>
          <c:extLst>
            <c:ext xmlns:c16="http://schemas.microsoft.com/office/drawing/2014/chart" uri="{C3380CC4-5D6E-409C-BE32-E72D297353CC}">
              <c16:uniqueId val="{00000002-2BC8-4559-A8BD-BEF8AA1F58E5}"/>
            </c:ext>
          </c:extLst>
        </c:ser>
        <c:dLbls>
          <c:showLegendKey val="0"/>
          <c:showVal val="0"/>
          <c:showCatName val="0"/>
          <c:showSerName val="0"/>
          <c:showPercent val="0"/>
          <c:showBubbleSize val="0"/>
        </c:dLbls>
        <c:smooth val="0"/>
        <c:axId val="163642368"/>
        <c:axId val="163644160"/>
      </c:lineChart>
      <c:catAx>
        <c:axId val="163642368"/>
        <c:scaling>
          <c:orientation val="minMax"/>
        </c:scaling>
        <c:delete val="1"/>
        <c:axPos val="b"/>
        <c:numFmt formatCode="General" sourceLinked="1"/>
        <c:majorTickMark val="out"/>
        <c:minorTickMark val="none"/>
        <c:tickLblPos val="nextTo"/>
        <c:crossAx val="163644160"/>
        <c:crosses val="autoZero"/>
        <c:auto val="1"/>
        <c:lblAlgn val="ctr"/>
        <c:lblOffset val="100"/>
        <c:noMultiLvlLbl val="0"/>
      </c:catAx>
      <c:valAx>
        <c:axId val="163644160"/>
        <c:scaling>
          <c:orientation val="minMax"/>
        </c:scaling>
        <c:delete val="1"/>
        <c:axPos val="l"/>
        <c:numFmt formatCode="General" sourceLinked="1"/>
        <c:majorTickMark val="out"/>
        <c:minorTickMark val="none"/>
        <c:tickLblPos val="nextTo"/>
        <c:crossAx val="163642368"/>
        <c:crosses val="autoZero"/>
        <c:crossBetween val="between"/>
      </c:valAx>
      <c:spPr>
        <a:noFill/>
        <a:ln>
          <a:noFill/>
        </a:ln>
        <a:effectLst/>
      </c:spPr>
    </c:plotArea>
    <c:plotVisOnly val="1"/>
    <c:dispBlanksAs val="gap"/>
    <c:showDLblsOverMax val="0"/>
  </c:chart>
  <c:spPr>
    <a:solidFill>
      <a:schemeClr val="bg2"/>
    </a:solidFill>
    <a:ln>
      <a:solidFill>
        <a:schemeClr val="bg2">
          <a:lumMod val="50000"/>
        </a:schemeClr>
      </a:solidFill>
    </a:ln>
  </c:spPr>
  <c:externalData r:id="rId1">
    <c:autoUpdate val="0"/>
  </c:externalData>
  <c:userShapes r:id="rId2"/>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uk-UA"/>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1">
                <a:solidFill>
                  <a:schemeClr val="bg2"/>
                </a:solidFill>
              </a:defRPr>
            </a:pPr>
            <a:r>
              <a:rPr lang="en-GB" sz="1000" b="1">
                <a:solidFill>
                  <a:schemeClr val="bg2"/>
                </a:solidFill>
              </a:rPr>
              <a:t>Population</a:t>
            </a:r>
            <a:r>
              <a:rPr lang="en-GB" sz="1000" b="1" baseline="0">
                <a:solidFill>
                  <a:schemeClr val="bg2"/>
                </a:solidFill>
              </a:rPr>
              <a:t> Age</a:t>
            </a:r>
            <a:endParaRPr lang="en-GB" sz="1000" b="1">
              <a:solidFill>
                <a:schemeClr val="bg2"/>
              </a:solidFill>
            </a:endParaRPr>
          </a:p>
        </c:rich>
      </c:tx>
      <c:overlay val="1"/>
    </c:title>
    <c:autoTitleDeleted val="0"/>
    <c:plotArea>
      <c:layout>
        <c:manualLayout>
          <c:layoutTarget val="inner"/>
          <c:xMode val="edge"/>
          <c:yMode val="edge"/>
          <c:x val="0"/>
          <c:y val="0"/>
          <c:w val="1"/>
          <c:h val="1"/>
        </c:manualLayout>
      </c:layout>
      <c:areaChart>
        <c:grouping val="percentStacked"/>
        <c:varyColors val="0"/>
        <c:ser>
          <c:idx val="0"/>
          <c:order val="0"/>
          <c:tx>
            <c:strRef>
              <c:f>'Country Report New'!$CS$5</c:f>
              <c:strCache>
                <c:ptCount val="1"/>
                <c:pt idx="0">
                  <c:v>0-14</c:v>
                </c:pt>
              </c:strCache>
            </c:strRef>
          </c:tx>
          <c:spPr>
            <a:solidFill>
              <a:schemeClr val="bg2">
                <a:lumMod val="25000"/>
              </a:schemeClr>
            </a:solidFill>
            <a:ln w="19050" cap="sq">
              <a:noFill/>
            </a:ln>
          </c:spPr>
          <c:dPt>
            <c:idx val="0"/>
            <c:bubble3D val="0"/>
            <c:extLst>
              <c:ext xmlns:c16="http://schemas.microsoft.com/office/drawing/2014/chart" uri="{C3380CC4-5D6E-409C-BE32-E72D297353CC}">
                <c16:uniqueId val="{00000000-E9D3-43A5-B45B-CB95B423C049}"/>
              </c:ext>
            </c:extLst>
          </c:dPt>
          <c:cat>
            <c:numRef>
              <c:f>'Country Report New'!$CH$6:$CH$55</c:f>
              <c:numCache>
                <c:formatCode>General</c:formatCode>
                <c:ptCount val="50"/>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numCache>
            </c:numRef>
          </c:cat>
          <c:val>
            <c:numRef>
              <c:f>'Country Report New'!$CS$6:$CS$57</c:f>
              <c:numCache>
                <c:formatCode>General</c:formatCode>
                <c:ptCount val="52"/>
                <c:pt idx="0">
                  <c:v>26.492125336548316</c:v>
                </c:pt>
                <c:pt idx="1">
                  <c:v>26.366665537844714</c:v>
                </c:pt>
                <c:pt idx="2">
                  <c:v>26.160417976302021</c:v>
                </c:pt>
                <c:pt idx="3">
                  <c:v>25.907906305986391</c:v>
                </c:pt>
                <c:pt idx="4">
                  <c:v>25.661775359785508</c:v>
                </c:pt>
                <c:pt idx="5">
                  <c:v>25.458995755469683</c:v>
                </c:pt>
                <c:pt idx="6">
                  <c:v>25.308345920681386</c:v>
                </c:pt>
                <c:pt idx="7">
                  <c:v>25.193782938588811</c:v>
                </c:pt>
                <c:pt idx="8">
                  <c:v>25.097718534516911</c:v>
                </c:pt>
                <c:pt idx="9">
                  <c:v>24.9937319797992</c:v>
                </c:pt>
                <c:pt idx="10">
                  <c:v>24.862953516899008</c:v>
                </c:pt>
                <c:pt idx="11">
                  <c:v>24.700189639901545</c:v>
                </c:pt>
                <c:pt idx="12">
                  <c:v>24.511857054073801</c:v>
                </c:pt>
                <c:pt idx="13">
                  <c:v>24.30506519906999</c:v>
                </c:pt>
                <c:pt idx="14">
                  <c:v>24.091921064799866</c:v>
                </c:pt>
                <c:pt idx="15">
                  <c:v>23.881528681007914</c:v>
                </c:pt>
                <c:pt idx="16">
                  <c:v>23.676735680251319</c:v>
                </c:pt>
                <c:pt idx="17">
                  <c:v>23.473973031673008</c:v>
                </c:pt>
                <c:pt idx="18">
                  <c:v>23.268073145576761</c:v>
                </c:pt>
                <c:pt idx="19">
                  <c:v>23.050339125492638</c:v>
                </c:pt>
                <c:pt idx="20">
                  <c:v>22.813389551095852</c:v>
                </c:pt>
                <c:pt idx="21">
                  <c:v>22.553686342793064</c:v>
                </c:pt>
                <c:pt idx="22">
                  <c:v>22.271187087812834</c:v>
                </c:pt>
                <c:pt idx="23">
                  <c:v>21.96581148847309</c:v>
                </c:pt>
                <c:pt idx="24">
                  <c:v>21.639297828782887</c:v>
                </c:pt>
                <c:pt idx="25">
                  <c:v>21.293153050061342</c:v>
                </c:pt>
                <c:pt idx="26">
                  <c:v>20.931062971095972</c:v>
                </c:pt>
                <c:pt idx="27">
                  <c:v>20.552054668858933</c:v>
                </c:pt>
                <c:pt idx="28">
                  <c:v>20.14950290800757</c:v>
                </c:pt>
                <c:pt idx="29">
                  <c:v>19.715487304544514</c:v>
                </c:pt>
                <c:pt idx="30">
                  <c:v>19.248381551264057</c:v>
                </c:pt>
                <c:pt idx="31">
                  <c:v>18.749314442323961</c:v>
                </c:pt>
                <c:pt idx="32">
                  <c:v>18.230378076881312</c:v>
                </c:pt>
                <c:pt idx="33">
                  <c:v>17.713695516744423</c:v>
                </c:pt>
                <c:pt idx="34">
                  <c:v>17.224663504358841</c:v>
                </c:pt>
                <c:pt idx="35">
                  <c:v>16.779638766023641</c:v>
                </c:pt>
                <c:pt idx="36">
                  <c:v>16.384284700902612</c:v>
                </c:pt>
                <c:pt idx="37">
                  <c:v>16.034735862978046</c:v>
                </c:pt>
                <c:pt idx="38">
                  <c:v>15.72495859058132</c:v>
                </c:pt>
                <c:pt idx="39">
                  <c:v>15.445601837037188</c:v>
                </c:pt>
                <c:pt idx="40">
                  <c:v>15.190650523901997</c:v>
                </c:pt>
                <c:pt idx="41">
                  <c:v>14.95750198257006</c:v>
                </c:pt>
                <c:pt idx="42">
                  <c:v>14.749962296797802</c:v>
                </c:pt>
                <c:pt idx="43">
                  <c:v>14.576109307904762</c:v>
                </c:pt>
                <c:pt idx="44">
                  <c:v>14.447079969316235</c:v>
                </c:pt>
                <c:pt idx="45">
                  <c:v>14.36943234236904</c:v>
                </c:pt>
                <c:pt idx="46">
                  <c:v>14.345372976577764</c:v>
                </c:pt>
                <c:pt idx="47">
                  <c:v>14.368199345434917</c:v>
                </c:pt>
                <c:pt idx="48">
                  <c:v>14.424474805097645</c:v>
                </c:pt>
                <c:pt idx="49">
                  <c:v>14.495964100063974</c:v>
                </c:pt>
                <c:pt idx="50">
                  <c:v>14.568673231715982</c:v>
                </c:pt>
                <c:pt idx="51">
                  <c:v>14.636403128630365</c:v>
                </c:pt>
              </c:numCache>
            </c:numRef>
          </c:val>
          <c:extLst>
            <c:ext xmlns:c16="http://schemas.microsoft.com/office/drawing/2014/chart" uri="{C3380CC4-5D6E-409C-BE32-E72D297353CC}">
              <c16:uniqueId val="{00000001-E9D3-43A5-B45B-CB95B423C049}"/>
            </c:ext>
          </c:extLst>
        </c:ser>
        <c:ser>
          <c:idx val="1"/>
          <c:order val="1"/>
          <c:tx>
            <c:strRef>
              <c:f>'Country Report New'!$CT$5</c:f>
              <c:strCache>
                <c:ptCount val="1"/>
                <c:pt idx="0">
                  <c:v>15-64</c:v>
                </c:pt>
              </c:strCache>
            </c:strRef>
          </c:tx>
          <c:spPr>
            <a:solidFill>
              <a:schemeClr val="bg2">
                <a:lumMod val="50000"/>
              </a:schemeClr>
            </a:solidFill>
          </c:spPr>
          <c:cat>
            <c:numRef>
              <c:f>'Country Report New'!$CH$6:$CH$55</c:f>
              <c:numCache>
                <c:formatCode>General</c:formatCode>
                <c:ptCount val="50"/>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numCache>
            </c:numRef>
          </c:cat>
          <c:val>
            <c:numRef>
              <c:f>'Country Report New'!$CT$6:$CT$57</c:f>
              <c:numCache>
                <c:formatCode>General</c:formatCode>
                <c:ptCount val="52"/>
                <c:pt idx="0">
                  <c:v>65.257630678302135</c:v>
                </c:pt>
                <c:pt idx="1">
                  <c:v>65.296988287120797</c:v>
                </c:pt>
                <c:pt idx="2">
                  <c:v>65.447142128547881</c:v>
                </c:pt>
                <c:pt idx="3">
                  <c:v>65.630256287239646</c:v>
                </c:pt>
                <c:pt idx="4">
                  <c:v>65.735288915984697</c:v>
                </c:pt>
                <c:pt idx="5">
                  <c:v>65.688185189927978</c:v>
                </c:pt>
                <c:pt idx="6">
                  <c:v>65.462360388037354</c:v>
                </c:pt>
                <c:pt idx="7">
                  <c:v>65.097870533172866</c:v>
                </c:pt>
                <c:pt idx="8">
                  <c:v>64.667530472258065</c:v>
                </c:pt>
                <c:pt idx="9">
                  <c:v>64.273542460935062</c:v>
                </c:pt>
                <c:pt idx="10">
                  <c:v>63.987248041112707</c:v>
                </c:pt>
                <c:pt idx="11">
                  <c:v>63.832539544538214</c:v>
                </c:pt>
                <c:pt idx="12">
                  <c:v>63.785608616941758</c:v>
                </c:pt>
                <c:pt idx="13">
                  <c:v>63.811865284840373</c:v>
                </c:pt>
                <c:pt idx="14">
                  <c:v>63.857496682005866</c:v>
                </c:pt>
                <c:pt idx="15">
                  <c:v>63.885136688662556</c:v>
                </c:pt>
                <c:pt idx="16">
                  <c:v>63.88534364970613</c:v>
                </c:pt>
                <c:pt idx="17">
                  <c:v>63.876260585500169</c:v>
                </c:pt>
                <c:pt idx="18">
                  <c:v>63.880632646590399</c:v>
                </c:pt>
                <c:pt idx="19">
                  <c:v>63.930281390936308</c:v>
                </c:pt>
                <c:pt idx="20">
                  <c:v>64.045946986384422</c:v>
                </c:pt>
                <c:pt idx="21">
                  <c:v>64.23040024078405</c:v>
                </c:pt>
                <c:pt idx="22">
                  <c:v>64.47221105208034</c:v>
                </c:pt>
                <c:pt idx="23">
                  <c:v>64.760020897548699</c:v>
                </c:pt>
                <c:pt idx="24">
                  <c:v>65.076740841258172</c:v>
                </c:pt>
                <c:pt idx="25">
                  <c:v>65.407741185783536</c:v>
                </c:pt>
                <c:pt idx="26">
                  <c:v>65.749271781355816</c:v>
                </c:pt>
                <c:pt idx="27">
                  <c:v>66.099137969799287</c:v>
                </c:pt>
                <c:pt idx="28">
                  <c:v>66.444722570045158</c:v>
                </c:pt>
                <c:pt idx="29">
                  <c:v>66.770531160239685</c:v>
                </c:pt>
                <c:pt idx="30">
                  <c:v>67.063799314620425</c:v>
                </c:pt>
                <c:pt idx="31">
                  <c:v>67.316737990688523</c:v>
                </c:pt>
                <c:pt idx="32">
                  <c:v>67.527446985034047</c:v>
                </c:pt>
                <c:pt idx="33">
                  <c:v>67.697081876434467</c:v>
                </c:pt>
                <c:pt idx="34">
                  <c:v>67.830415237786852</c:v>
                </c:pt>
                <c:pt idx="35">
                  <c:v>67.93164120534766</c:v>
                </c:pt>
                <c:pt idx="36">
                  <c:v>68.003190436575238</c:v>
                </c:pt>
                <c:pt idx="37">
                  <c:v>68.044367736475522</c:v>
                </c:pt>
                <c:pt idx="38">
                  <c:v>68.053068734444196</c:v>
                </c:pt>
                <c:pt idx="39">
                  <c:v>68.025991413847919</c:v>
                </c:pt>
                <c:pt idx="40">
                  <c:v>67.962542242417612</c:v>
                </c:pt>
                <c:pt idx="41">
                  <c:v>67.859006524148825</c:v>
                </c:pt>
                <c:pt idx="42">
                  <c:v>67.720604371042853</c:v>
                </c:pt>
                <c:pt idx="43">
                  <c:v>67.565982832259564</c:v>
                </c:pt>
                <c:pt idx="44">
                  <c:v>67.419814173219024</c:v>
                </c:pt>
                <c:pt idx="45">
                  <c:v>67.298473394798634</c:v>
                </c:pt>
                <c:pt idx="46">
                  <c:v>67.211991981315762</c:v>
                </c:pt>
                <c:pt idx="47">
                  <c:v>67.152561924525855</c:v>
                </c:pt>
                <c:pt idx="48">
                  <c:v>67.097129175416384</c:v>
                </c:pt>
                <c:pt idx="49">
                  <c:v>67.012837221851512</c:v>
                </c:pt>
                <c:pt idx="50">
                  <c:v>66.877336071988651</c:v>
                </c:pt>
                <c:pt idx="51">
                  <c:v>66.683552776673494</c:v>
                </c:pt>
              </c:numCache>
            </c:numRef>
          </c:val>
          <c:extLst>
            <c:ext xmlns:c16="http://schemas.microsoft.com/office/drawing/2014/chart" uri="{C3380CC4-5D6E-409C-BE32-E72D297353CC}">
              <c16:uniqueId val="{00000002-E9D3-43A5-B45B-CB95B423C049}"/>
            </c:ext>
          </c:extLst>
        </c:ser>
        <c:ser>
          <c:idx val="2"/>
          <c:order val="2"/>
          <c:tx>
            <c:strRef>
              <c:f>'Country Report New'!$CU$5</c:f>
              <c:strCache>
                <c:ptCount val="1"/>
                <c:pt idx="0">
                  <c:v>65+</c:v>
                </c:pt>
              </c:strCache>
            </c:strRef>
          </c:tx>
          <c:spPr>
            <a:solidFill>
              <a:schemeClr val="bg2">
                <a:lumMod val="75000"/>
              </a:schemeClr>
            </a:solidFill>
          </c:spPr>
          <c:cat>
            <c:numRef>
              <c:f>'Country Report New'!$CH$6:$CH$55</c:f>
              <c:numCache>
                <c:formatCode>General</c:formatCode>
                <c:ptCount val="50"/>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numCache>
            </c:numRef>
          </c:cat>
          <c:val>
            <c:numRef>
              <c:f>'Country Report New'!$CU$6:$CU$57</c:f>
              <c:numCache>
                <c:formatCode>General</c:formatCode>
                <c:ptCount val="52"/>
                <c:pt idx="0">
                  <c:v>8.250243985149579</c:v>
                </c:pt>
                <c:pt idx="1">
                  <c:v>8.336346175034496</c:v>
                </c:pt>
                <c:pt idx="2">
                  <c:v>8.3924398951500994</c:v>
                </c:pt>
                <c:pt idx="3">
                  <c:v>8.4618374067739452</c:v>
                </c:pt>
                <c:pt idx="4">
                  <c:v>8.6029357242298019</c:v>
                </c:pt>
                <c:pt idx="5">
                  <c:v>8.8528190546023531</c:v>
                </c:pt>
                <c:pt idx="6">
                  <c:v>9.2292936912812582</c:v>
                </c:pt>
                <c:pt idx="7">
                  <c:v>9.7083465282383301</c:v>
                </c:pt>
                <c:pt idx="8">
                  <c:v>10.234750993225042</c:v>
                </c:pt>
                <c:pt idx="9">
                  <c:v>10.732725559265747</c:v>
                </c:pt>
                <c:pt idx="10">
                  <c:v>11.149798441988299</c:v>
                </c:pt>
                <c:pt idx="11">
                  <c:v>11.467270815560255</c:v>
                </c:pt>
                <c:pt idx="12">
                  <c:v>11.702534328984452</c:v>
                </c:pt>
                <c:pt idx="13">
                  <c:v>11.88306951608963</c:v>
                </c:pt>
                <c:pt idx="14">
                  <c:v>12.050582253194255</c:v>
                </c:pt>
                <c:pt idx="15">
                  <c:v>12.233334630329551</c:v>
                </c:pt>
                <c:pt idx="16">
                  <c:v>12.437920670042557</c:v>
                </c:pt>
                <c:pt idx="17">
                  <c:v>12.649766382826803</c:v>
                </c:pt>
                <c:pt idx="18">
                  <c:v>12.851294207832813</c:v>
                </c:pt>
                <c:pt idx="19">
                  <c:v>13.019379483571067</c:v>
                </c:pt>
                <c:pt idx="20">
                  <c:v>13.140663462519688</c:v>
                </c:pt>
                <c:pt idx="21">
                  <c:v>13.215913416422884</c:v>
                </c:pt>
                <c:pt idx="22">
                  <c:v>13.256601860106809</c:v>
                </c:pt>
                <c:pt idx="23">
                  <c:v>13.274167613978202</c:v>
                </c:pt>
                <c:pt idx="24">
                  <c:v>13.283961329958929</c:v>
                </c:pt>
                <c:pt idx="25">
                  <c:v>13.299105764155108</c:v>
                </c:pt>
                <c:pt idx="26">
                  <c:v>13.319665247548212</c:v>
                </c:pt>
                <c:pt idx="27">
                  <c:v>13.348807361341805</c:v>
                </c:pt>
                <c:pt idx="28">
                  <c:v>13.40577452194729</c:v>
                </c:pt>
                <c:pt idx="29">
                  <c:v>13.513981535215821</c:v>
                </c:pt>
                <c:pt idx="30">
                  <c:v>13.68781913411553</c:v>
                </c:pt>
                <c:pt idx="31">
                  <c:v>13.933947566987523</c:v>
                </c:pt>
                <c:pt idx="32">
                  <c:v>14.242174938084643</c:v>
                </c:pt>
                <c:pt idx="33">
                  <c:v>14.589222606821123</c:v>
                </c:pt>
                <c:pt idx="34">
                  <c:v>14.944921257854308</c:v>
                </c:pt>
                <c:pt idx="35">
                  <c:v>15.288720028628697</c:v>
                </c:pt>
                <c:pt idx="36">
                  <c:v>15.612524862522143</c:v>
                </c:pt>
                <c:pt idx="37">
                  <c:v>15.920896400546406</c:v>
                </c:pt>
                <c:pt idx="38">
                  <c:v>16.221972674974491</c:v>
                </c:pt>
                <c:pt idx="39">
                  <c:v>16.528406749114886</c:v>
                </c:pt>
                <c:pt idx="40">
                  <c:v>16.846807233680376</c:v>
                </c:pt>
                <c:pt idx="41">
                  <c:v>17.183491493281103</c:v>
                </c:pt>
                <c:pt idx="42">
                  <c:v>17.529433332159343</c:v>
                </c:pt>
                <c:pt idx="43">
                  <c:v>17.857907859835663</c:v>
                </c:pt>
                <c:pt idx="44">
                  <c:v>18.133105857464745</c:v>
                </c:pt>
                <c:pt idx="45">
                  <c:v>18.332094262832342</c:v>
                </c:pt>
                <c:pt idx="46">
                  <c:v>18.44263504210647</c:v>
                </c:pt>
                <c:pt idx="47">
                  <c:v>18.47923873003926</c:v>
                </c:pt>
                <c:pt idx="48">
                  <c:v>18.478396019485988</c:v>
                </c:pt>
                <c:pt idx="49">
                  <c:v>18.491198678084515</c:v>
                </c:pt>
                <c:pt idx="50">
                  <c:v>18.553990696295365</c:v>
                </c:pt>
                <c:pt idx="51">
                  <c:v>18.680044094696132</c:v>
                </c:pt>
              </c:numCache>
            </c:numRef>
          </c:val>
          <c:extLst>
            <c:ext xmlns:c16="http://schemas.microsoft.com/office/drawing/2014/chart" uri="{C3380CC4-5D6E-409C-BE32-E72D297353CC}">
              <c16:uniqueId val="{00000003-E9D3-43A5-B45B-CB95B423C049}"/>
            </c:ext>
          </c:extLst>
        </c:ser>
        <c:dLbls>
          <c:showLegendKey val="0"/>
          <c:showVal val="0"/>
          <c:showCatName val="0"/>
          <c:showSerName val="0"/>
          <c:showPercent val="0"/>
          <c:showBubbleSize val="0"/>
        </c:dLbls>
        <c:axId val="163695232"/>
        <c:axId val="163713408"/>
      </c:areaChart>
      <c:catAx>
        <c:axId val="163695232"/>
        <c:scaling>
          <c:orientation val="minMax"/>
        </c:scaling>
        <c:delete val="1"/>
        <c:axPos val="b"/>
        <c:numFmt formatCode="General" sourceLinked="1"/>
        <c:majorTickMark val="none"/>
        <c:minorTickMark val="none"/>
        <c:tickLblPos val="none"/>
        <c:crossAx val="163713408"/>
        <c:crosses val="autoZero"/>
        <c:auto val="1"/>
        <c:lblAlgn val="ctr"/>
        <c:lblOffset val="100"/>
        <c:noMultiLvlLbl val="0"/>
      </c:catAx>
      <c:valAx>
        <c:axId val="163713408"/>
        <c:scaling>
          <c:orientation val="minMax"/>
        </c:scaling>
        <c:delete val="1"/>
        <c:axPos val="l"/>
        <c:numFmt formatCode="0%" sourceLinked="1"/>
        <c:majorTickMark val="out"/>
        <c:minorTickMark val="none"/>
        <c:tickLblPos val="nextTo"/>
        <c:crossAx val="163695232"/>
        <c:crosses val="autoZero"/>
        <c:crossBetween val="midCat"/>
      </c:valAx>
      <c:spPr>
        <a:solidFill>
          <a:srgbClr val="FFFFFF">
            <a:alpha val="50196"/>
          </a:srgbClr>
        </a:solidFill>
        <a:ln>
          <a:noFill/>
        </a:ln>
        <a:effectLst>
          <a:softEdge rad="31750"/>
        </a:effectLst>
      </c:spPr>
    </c:plotArea>
    <c:legend>
      <c:legendPos val="t"/>
      <c:layout>
        <c:manualLayout>
          <c:xMode val="edge"/>
          <c:yMode val="edge"/>
          <c:x val="0.19680713959188217"/>
          <c:y val="0.30072447728402868"/>
          <c:w val="0.57431755391179495"/>
          <c:h val="0.22213260671389159"/>
        </c:manualLayout>
      </c:layout>
      <c:overlay val="1"/>
      <c:spPr>
        <a:solidFill>
          <a:schemeClr val="bg2"/>
        </a:solidFill>
      </c:spPr>
    </c:legend>
    <c:plotVisOnly val="1"/>
    <c:dispBlanksAs val="gap"/>
    <c:showDLblsOverMax val="0"/>
  </c:chart>
  <c:spPr>
    <a:noFill/>
    <a:ln>
      <a:solidFill>
        <a:schemeClr val="bg2">
          <a:lumMod val="50000"/>
        </a:schemeClr>
      </a:solidFill>
    </a:ln>
  </c:spPr>
  <c:externalData r:id="rId1">
    <c:autoUpdate val="0"/>
  </c:externalData>
  <c:userShapes r:id="rId2"/>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uk-UA"/>
  <c:roundedCorners val="0"/>
  <mc:AlternateContent xmlns:mc="http://schemas.openxmlformats.org/markup-compatibility/2006">
    <mc:Choice xmlns:c14="http://schemas.microsoft.com/office/drawing/2007/8/2/chart" Requires="c14">
      <c14:style val="136"/>
    </mc:Choice>
    <mc:Fallback>
      <c:style val="36"/>
    </mc:Fallback>
  </mc:AlternateContent>
  <c:chart>
    <c:title>
      <c:tx>
        <c:strRef>
          <c:f>'Country Report New'!$CX$5</c:f>
          <c:strCache>
            <c:ptCount val="1"/>
            <c:pt idx="0">
              <c:v>SIZE</c:v>
            </c:pt>
          </c:strCache>
        </c:strRef>
      </c:tx>
      <c:layout>
        <c:manualLayout>
          <c:xMode val="edge"/>
          <c:yMode val="edge"/>
          <c:x val="1.8883323979750913E-2"/>
          <c:y val="3.1009760923003293E-2"/>
        </c:manualLayout>
      </c:layout>
      <c:overlay val="1"/>
    </c:title>
    <c:autoTitleDeleted val="0"/>
    <c:plotArea>
      <c:layout>
        <c:manualLayout>
          <c:layoutTarget val="inner"/>
          <c:xMode val="edge"/>
          <c:yMode val="edge"/>
          <c:x val="1.9884309472161965E-2"/>
          <c:y val="0.20199384688585062"/>
          <c:w val="0.96023138105567607"/>
          <c:h val="0.74874503752442856"/>
        </c:manualLayout>
      </c:layout>
      <c:barChart>
        <c:barDir val="bar"/>
        <c:grouping val="percentStacked"/>
        <c:varyColors val="0"/>
        <c:ser>
          <c:idx val="1"/>
          <c:order val="0"/>
          <c:tx>
            <c:strRef>
              <c:f>'Country Report New'!$CY$6</c:f>
              <c:strCache>
                <c:ptCount val="1"/>
                <c:pt idx="0">
                  <c:v>Very Large</c:v>
                </c:pt>
              </c:strCache>
            </c:strRef>
          </c:tx>
          <c:invertIfNegative val="0"/>
          <c:cat>
            <c:strRef>
              <c:f>'Country Report New'!$CZ$5:$DA$5</c:f>
              <c:strCache>
                <c:ptCount val="2"/>
                <c:pt idx="0">
                  <c:v>Greece</c:v>
                </c:pt>
                <c:pt idx="1">
                  <c:v>Global</c:v>
                </c:pt>
              </c:strCache>
            </c:strRef>
          </c:cat>
          <c:val>
            <c:numRef>
              <c:f>'Country Report New'!$CZ$6:$DA$6</c:f>
              <c:numCache>
                <c:formatCode>#,##0</c:formatCode>
                <c:ptCount val="2"/>
                <c:pt idx="0">
                  <c:v>3</c:v>
                </c:pt>
                <c:pt idx="1">
                  <c:v>179</c:v>
                </c:pt>
              </c:numCache>
            </c:numRef>
          </c:val>
          <c:extLst>
            <c:ext xmlns:c16="http://schemas.microsoft.com/office/drawing/2014/chart" uri="{C3380CC4-5D6E-409C-BE32-E72D297353CC}">
              <c16:uniqueId val="{00000000-13FD-4E84-A20E-329AA7AEFDBC}"/>
            </c:ext>
          </c:extLst>
        </c:ser>
        <c:ser>
          <c:idx val="0"/>
          <c:order val="1"/>
          <c:tx>
            <c:strRef>
              <c:f>'Country Report New'!$CY$7</c:f>
              <c:strCache>
                <c:ptCount val="1"/>
                <c:pt idx="0">
                  <c:v>Large</c:v>
                </c:pt>
              </c:strCache>
            </c:strRef>
          </c:tx>
          <c:invertIfNegative val="0"/>
          <c:cat>
            <c:strRef>
              <c:f>'Country Report New'!$CZ$5:$DA$5</c:f>
              <c:strCache>
                <c:ptCount val="2"/>
                <c:pt idx="0">
                  <c:v>Greece</c:v>
                </c:pt>
                <c:pt idx="1">
                  <c:v>Global</c:v>
                </c:pt>
              </c:strCache>
            </c:strRef>
          </c:cat>
          <c:val>
            <c:numRef>
              <c:f>'Country Report New'!$CZ$7:$DA$7</c:f>
              <c:numCache>
                <c:formatCode>#,##0</c:formatCode>
                <c:ptCount val="2"/>
                <c:pt idx="0">
                  <c:v>2</c:v>
                </c:pt>
                <c:pt idx="1">
                  <c:v>381</c:v>
                </c:pt>
              </c:numCache>
            </c:numRef>
          </c:val>
          <c:extLst>
            <c:ext xmlns:c16="http://schemas.microsoft.com/office/drawing/2014/chart" uri="{C3380CC4-5D6E-409C-BE32-E72D297353CC}">
              <c16:uniqueId val="{00000001-13FD-4E84-A20E-329AA7AEFDBC}"/>
            </c:ext>
          </c:extLst>
        </c:ser>
        <c:ser>
          <c:idx val="2"/>
          <c:order val="2"/>
          <c:tx>
            <c:strRef>
              <c:f>'Country Report New'!$CY$8</c:f>
              <c:strCache>
                <c:ptCount val="1"/>
                <c:pt idx="0">
                  <c:v>Medium</c:v>
                </c:pt>
              </c:strCache>
            </c:strRef>
          </c:tx>
          <c:invertIfNegative val="0"/>
          <c:cat>
            <c:strRef>
              <c:f>'Country Report New'!$CZ$5:$DA$5</c:f>
              <c:strCache>
                <c:ptCount val="2"/>
                <c:pt idx="0">
                  <c:v>Greece</c:v>
                </c:pt>
                <c:pt idx="1">
                  <c:v>Global</c:v>
                </c:pt>
              </c:strCache>
            </c:strRef>
          </c:cat>
          <c:val>
            <c:numRef>
              <c:f>'Country Report New'!$CZ$8:$DA$8</c:f>
              <c:numCache>
                <c:formatCode>#,##0</c:formatCode>
                <c:ptCount val="2"/>
                <c:pt idx="0">
                  <c:v>1</c:v>
                </c:pt>
                <c:pt idx="1">
                  <c:v>141</c:v>
                </c:pt>
              </c:numCache>
            </c:numRef>
          </c:val>
          <c:extLst>
            <c:ext xmlns:c16="http://schemas.microsoft.com/office/drawing/2014/chart" uri="{C3380CC4-5D6E-409C-BE32-E72D297353CC}">
              <c16:uniqueId val="{00000002-13FD-4E84-A20E-329AA7AEFDBC}"/>
            </c:ext>
          </c:extLst>
        </c:ser>
        <c:ser>
          <c:idx val="3"/>
          <c:order val="3"/>
          <c:tx>
            <c:strRef>
              <c:f>'Country Report New'!$CY$9</c:f>
              <c:strCache>
                <c:ptCount val="1"/>
                <c:pt idx="0">
                  <c:v>Small</c:v>
                </c:pt>
              </c:strCache>
            </c:strRef>
          </c:tx>
          <c:invertIfNegative val="0"/>
          <c:cat>
            <c:strRef>
              <c:f>'Country Report New'!$CZ$5:$DA$5</c:f>
              <c:strCache>
                <c:ptCount val="2"/>
                <c:pt idx="0">
                  <c:v>Greece</c:v>
                </c:pt>
                <c:pt idx="1">
                  <c:v>Global</c:v>
                </c:pt>
              </c:strCache>
            </c:strRef>
          </c:cat>
          <c:val>
            <c:numRef>
              <c:f>'Country Report New'!$CZ$9:$DA$9</c:f>
              <c:numCache>
                <c:formatCode>#,##0</c:formatCode>
                <c:ptCount val="2"/>
                <c:pt idx="0">
                  <c:v>0</c:v>
                </c:pt>
                <c:pt idx="1">
                  <c:v>68</c:v>
                </c:pt>
              </c:numCache>
            </c:numRef>
          </c:val>
          <c:extLst>
            <c:ext xmlns:c16="http://schemas.microsoft.com/office/drawing/2014/chart" uri="{C3380CC4-5D6E-409C-BE32-E72D297353CC}">
              <c16:uniqueId val="{00000003-13FD-4E84-A20E-329AA7AEFDBC}"/>
            </c:ext>
          </c:extLst>
        </c:ser>
        <c:dLbls>
          <c:showLegendKey val="0"/>
          <c:showVal val="0"/>
          <c:showCatName val="0"/>
          <c:showSerName val="0"/>
          <c:showPercent val="0"/>
          <c:showBubbleSize val="0"/>
        </c:dLbls>
        <c:gapWidth val="20"/>
        <c:overlap val="100"/>
        <c:axId val="163776768"/>
        <c:axId val="163775232"/>
      </c:barChart>
      <c:valAx>
        <c:axId val="163775232"/>
        <c:scaling>
          <c:orientation val="minMax"/>
        </c:scaling>
        <c:delete val="1"/>
        <c:axPos val="t"/>
        <c:numFmt formatCode="0%" sourceLinked="1"/>
        <c:majorTickMark val="out"/>
        <c:minorTickMark val="none"/>
        <c:tickLblPos val="nextTo"/>
        <c:crossAx val="163776768"/>
        <c:crosses val="autoZero"/>
        <c:crossBetween val="between"/>
      </c:valAx>
      <c:catAx>
        <c:axId val="163776768"/>
        <c:scaling>
          <c:orientation val="maxMin"/>
        </c:scaling>
        <c:delete val="1"/>
        <c:axPos val="l"/>
        <c:numFmt formatCode="General" sourceLinked="0"/>
        <c:majorTickMark val="out"/>
        <c:minorTickMark val="none"/>
        <c:tickLblPos val="low"/>
        <c:crossAx val="163775232"/>
        <c:crosses val="autoZero"/>
        <c:auto val="1"/>
        <c:lblAlgn val="ctr"/>
        <c:lblOffset val="100"/>
        <c:noMultiLvlLbl val="0"/>
      </c:catAx>
      <c:spPr>
        <a:noFill/>
        <a:ln w="25400">
          <a:noFill/>
        </a:ln>
      </c:spPr>
    </c:plotArea>
    <c:legend>
      <c:legendPos val="t"/>
      <c:layout>
        <c:manualLayout>
          <c:xMode val="edge"/>
          <c:yMode val="edge"/>
          <c:x val="0.50085017878780591"/>
          <c:y val="1.5748048863063683E-3"/>
          <c:w val="0.48059137831330073"/>
          <c:h val="0.21975916954406752"/>
        </c:manualLayout>
      </c:layout>
      <c:overlay val="0"/>
    </c:legend>
    <c:plotVisOnly val="1"/>
    <c:dispBlanksAs val="gap"/>
    <c:showDLblsOverMax val="0"/>
  </c:chart>
  <c:spPr>
    <a:solidFill>
      <a:schemeClr val="bg2"/>
    </a:solidFill>
    <a:ln>
      <a:noFill/>
    </a:ln>
    <a:effectLst/>
  </c:spPr>
  <c:txPr>
    <a:bodyPr/>
    <a:lstStyle/>
    <a:p>
      <a:pPr>
        <a:defRPr sz="1050"/>
      </a:pPr>
      <a:endParaRPr lang="uk-UA"/>
    </a:p>
  </c:txPr>
  <c:externalData r:id="rId1">
    <c:autoUpdate val="0"/>
  </c:externalData>
  <c:userShapes r:id="rId2"/>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uk-UA"/>
  <c:roundedCorners val="0"/>
  <mc:AlternateContent xmlns:mc="http://schemas.openxmlformats.org/markup-compatibility/2006">
    <mc:Choice xmlns:c14="http://schemas.microsoft.com/office/drawing/2007/8/2/chart" Requires="c14">
      <c14:style val="138"/>
    </mc:Choice>
    <mc:Fallback>
      <c:style val="38"/>
    </mc:Fallback>
  </mc:AlternateContent>
  <c:chart>
    <c:title>
      <c:tx>
        <c:strRef>
          <c:f>'Country Report New'!$CX$10</c:f>
          <c:strCache>
            <c:ptCount val="1"/>
            <c:pt idx="0">
              <c:v>FOCUS</c:v>
            </c:pt>
          </c:strCache>
        </c:strRef>
      </c:tx>
      <c:layout>
        <c:manualLayout>
          <c:xMode val="edge"/>
          <c:yMode val="edge"/>
          <c:x val="1.8883323979750913E-2"/>
          <c:y val="3.1009760923003293E-2"/>
        </c:manualLayout>
      </c:layout>
      <c:overlay val="1"/>
    </c:title>
    <c:autoTitleDeleted val="0"/>
    <c:plotArea>
      <c:layout>
        <c:manualLayout>
          <c:layoutTarget val="inner"/>
          <c:xMode val="edge"/>
          <c:yMode val="edge"/>
          <c:x val="1.9884309472161965E-2"/>
          <c:y val="0.20199384688585062"/>
          <c:w val="0.96023138105567607"/>
          <c:h val="0.74874503752442856"/>
        </c:manualLayout>
      </c:layout>
      <c:barChart>
        <c:barDir val="bar"/>
        <c:grouping val="percentStacked"/>
        <c:varyColors val="0"/>
        <c:ser>
          <c:idx val="1"/>
          <c:order val="0"/>
          <c:tx>
            <c:strRef>
              <c:f>'Country Report New'!$CY$11</c:f>
              <c:strCache>
                <c:ptCount val="1"/>
                <c:pt idx="0">
                  <c:v>Fully Comprehensive</c:v>
                </c:pt>
              </c:strCache>
            </c:strRef>
          </c:tx>
          <c:invertIfNegative val="0"/>
          <c:cat>
            <c:strRef>
              <c:f>'Country Report New'!$CZ$10:$DA$10</c:f>
              <c:strCache>
                <c:ptCount val="2"/>
                <c:pt idx="0">
                  <c:v>Greece</c:v>
                </c:pt>
                <c:pt idx="1">
                  <c:v>Global</c:v>
                </c:pt>
              </c:strCache>
            </c:strRef>
          </c:cat>
          <c:val>
            <c:numRef>
              <c:f>'Country Report New'!$CZ$11:$DA$11</c:f>
              <c:numCache>
                <c:formatCode>#,##0</c:formatCode>
                <c:ptCount val="2"/>
                <c:pt idx="0">
                  <c:v>4</c:v>
                </c:pt>
                <c:pt idx="1">
                  <c:v>410</c:v>
                </c:pt>
              </c:numCache>
            </c:numRef>
          </c:val>
          <c:extLst>
            <c:ext xmlns:c16="http://schemas.microsoft.com/office/drawing/2014/chart" uri="{C3380CC4-5D6E-409C-BE32-E72D297353CC}">
              <c16:uniqueId val="{00000000-88E5-4B4D-84A9-D956757F81BF}"/>
            </c:ext>
          </c:extLst>
        </c:ser>
        <c:ser>
          <c:idx val="0"/>
          <c:order val="1"/>
          <c:tx>
            <c:strRef>
              <c:f>'Country Report New'!$CY$12</c:f>
              <c:strCache>
                <c:ptCount val="1"/>
                <c:pt idx="0">
                  <c:v>Comprehensive</c:v>
                </c:pt>
              </c:strCache>
            </c:strRef>
          </c:tx>
          <c:invertIfNegative val="0"/>
          <c:cat>
            <c:strRef>
              <c:f>'Country Report New'!$CZ$10:$DA$10</c:f>
              <c:strCache>
                <c:ptCount val="2"/>
                <c:pt idx="0">
                  <c:v>Greece</c:v>
                </c:pt>
                <c:pt idx="1">
                  <c:v>Global</c:v>
                </c:pt>
              </c:strCache>
            </c:strRef>
          </c:cat>
          <c:val>
            <c:numRef>
              <c:f>'Country Report New'!$CZ$12:$DA$12</c:f>
              <c:numCache>
                <c:formatCode>#,##0</c:formatCode>
                <c:ptCount val="2"/>
                <c:pt idx="0">
                  <c:v>0</c:v>
                </c:pt>
                <c:pt idx="1">
                  <c:v>231</c:v>
                </c:pt>
              </c:numCache>
            </c:numRef>
          </c:val>
          <c:extLst>
            <c:ext xmlns:c16="http://schemas.microsoft.com/office/drawing/2014/chart" uri="{C3380CC4-5D6E-409C-BE32-E72D297353CC}">
              <c16:uniqueId val="{00000001-88E5-4B4D-84A9-D956757F81BF}"/>
            </c:ext>
          </c:extLst>
        </c:ser>
        <c:ser>
          <c:idx val="2"/>
          <c:order val="2"/>
          <c:tx>
            <c:strRef>
              <c:f>'Country Report New'!$CY$13</c:f>
              <c:strCache>
                <c:ptCount val="1"/>
                <c:pt idx="0">
                  <c:v>Focused</c:v>
                </c:pt>
              </c:strCache>
            </c:strRef>
          </c:tx>
          <c:invertIfNegative val="0"/>
          <c:cat>
            <c:strRef>
              <c:f>'Country Report New'!$CZ$10:$DA$10</c:f>
              <c:strCache>
                <c:ptCount val="2"/>
                <c:pt idx="0">
                  <c:v>Greece</c:v>
                </c:pt>
                <c:pt idx="1">
                  <c:v>Global</c:v>
                </c:pt>
              </c:strCache>
            </c:strRef>
          </c:cat>
          <c:val>
            <c:numRef>
              <c:f>'Country Report New'!$CZ$13:$DA$13</c:f>
              <c:numCache>
                <c:formatCode>#,##0</c:formatCode>
                <c:ptCount val="2"/>
                <c:pt idx="0">
                  <c:v>2</c:v>
                </c:pt>
                <c:pt idx="1">
                  <c:v>74</c:v>
                </c:pt>
              </c:numCache>
            </c:numRef>
          </c:val>
          <c:extLst>
            <c:ext xmlns:c16="http://schemas.microsoft.com/office/drawing/2014/chart" uri="{C3380CC4-5D6E-409C-BE32-E72D297353CC}">
              <c16:uniqueId val="{00000002-88E5-4B4D-84A9-D956757F81BF}"/>
            </c:ext>
          </c:extLst>
        </c:ser>
        <c:ser>
          <c:idx val="3"/>
          <c:order val="3"/>
          <c:tx>
            <c:strRef>
              <c:f>'Country Report New'!$CY$14</c:f>
              <c:strCache>
                <c:ptCount val="1"/>
                <c:pt idx="0">
                  <c:v>Specialist</c:v>
                </c:pt>
              </c:strCache>
            </c:strRef>
          </c:tx>
          <c:invertIfNegative val="0"/>
          <c:cat>
            <c:strRef>
              <c:f>'Country Report New'!$CZ$10:$DA$10</c:f>
              <c:strCache>
                <c:ptCount val="2"/>
                <c:pt idx="0">
                  <c:v>Greece</c:v>
                </c:pt>
                <c:pt idx="1">
                  <c:v>Global</c:v>
                </c:pt>
              </c:strCache>
            </c:strRef>
          </c:cat>
          <c:val>
            <c:numRef>
              <c:f>'Country Report New'!$CZ$14:$DA$14</c:f>
              <c:numCache>
                <c:formatCode>#,##0</c:formatCode>
                <c:ptCount val="2"/>
                <c:pt idx="0">
                  <c:v>0</c:v>
                </c:pt>
                <c:pt idx="1">
                  <c:v>30</c:v>
                </c:pt>
              </c:numCache>
            </c:numRef>
          </c:val>
          <c:extLst>
            <c:ext xmlns:c16="http://schemas.microsoft.com/office/drawing/2014/chart" uri="{C3380CC4-5D6E-409C-BE32-E72D297353CC}">
              <c16:uniqueId val="{00000003-88E5-4B4D-84A9-D956757F81BF}"/>
            </c:ext>
          </c:extLst>
        </c:ser>
        <c:dLbls>
          <c:showLegendKey val="0"/>
          <c:showVal val="0"/>
          <c:showCatName val="0"/>
          <c:showSerName val="0"/>
          <c:showPercent val="0"/>
          <c:showBubbleSize val="0"/>
        </c:dLbls>
        <c:gapWidth val="20"/>
        <c:overlap val="100"/>
        <c:axId val="163827072"/>
        <c:axId val="163825536"/>
      </c:barChart>
      <c:valAx>
        <c:axId val="163825536"/>
        <c:scaling>
          <c:orientation val="minMax"/>
        </c:scaling>
        <c:delete val="1"/>
        <c:axPos val="t"/>
        <c:numFmt formatCode="0%" sourceLinked="1"/>
        <c:majorTickMark val="out"/>
        <c:minorTickMark val="none"/>
        <c:tickLblPos val="nextTo"/>
        <c:crossAx val="163827072"/>
        <c:crosses val="autoZero"/>
        <c:crossBetween val="between"/>
      </c:valAx>
      <c:catAx>
        <c:axId val="163827072"/>
        <c:scaling>
          <c:orientation val="maxMin"/>
        </c:scaling>
        <c:delete val="1"/>
        <c:axPos val="l"/>
        <c:numFmt formatCode="General" sourceLinked="0"/>
        <c:majorTickMark val="out"/>
        <c:minorTickMark val="none"/>
        <c:tickLblPos val="low"/>
        <c:crossAx val="163825536"/>
        <c:crosses val="autoZero"/>
        <c:auto val="1"/>
        <c:lblAlgn val="ctr"/>
        <c:lblOffset val="100"/>
        <c:noMultiLvlLbl val="0"/>
      </c:catAx>
      <c:spPr>
        <a:noFill/>
      </c:spPr>
    </c:plotArea>
    <c:legend>
      <c:legendPos val="t"/>
      <c:layout>
        <c:manualLayout>
          <c:xMode val="edge"/>
          <c:yMode val="edge"/>
          <c:x val="0.49725886975566369"/>
          <c:y val="1.5748048863063683E-3"/>
          <c:w val="0.48418268734544295"/>
          <c:h val="0.21975916954406752"/>
        </c:manualLayout>
      </c:layout>
      <c:overlay val="0"/>
    </c:legend>
    <c:plotVisOnly val="1"/>
    <c:dispBlanksAs val="gap"/>
    <c:showDLblsOverMax val="0"/>
  </c:chart>
  <c:spPr>
    <a:solidFill>
      <a:schemeClr val="bg2"/>
    </a:solidFill>
    <a:ln>
      <a:noFill/>
    </a:ln>
  </c:spPr>
  <c:txPr>
    <a:bodyPr/>
    <a:lstStyle/>
    <a:p>
      <a:pPr>
        <a:defRPr sz="1050"/>
      </a:pPr>
      <a:endParaRPr lang="uk-UA"/>
    </a:p>
  </c:txPr>
  <c:externalData r:id="rId1">
    <c:autoUpdate val="0"/>
  </c:externalData>
  <c:userShapes r:id="rId2"/>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uk-UA"/>
  <c:roundedCorners val="0"/>
  <mc:AlternateContent xmlns:mc="http://schemas.openxmlformats.org/markup-compatibility/2006">
    <mc:Choice xmlns:c14="http://schemas.microsoft.com/office/drawing/2007/8/2/chart" Requires="c14">
      <c14:style val="135"/>
    </mc:Choice>
    <mc:Fallback>
      <c:style val="35"/>
    </mc:Fallback>
  </mc:AlternateContent>
  <c:chart>
    <c:title>
      <c:tx>
        <c:strRef>
          <c:f>'Country Report New'!$CX$15</c:f>
          <c:strCache>
            <c:ptCount val="1"/>
            <c:pt idx="0">
              <c:v>RESEARCH INTENSITY</c:v>
            </c:pt>
          </c:strCache>
        </c:strRef>
      </c:tx>
      <c:layout>
        <c:manualLayout>
          <c:xMode val="edge"/>
          <c:yMode val="edge"/>
          <c:x val="1.8883323979750913E-2"/>
          <c:y val="3.1009760923003293E-2"/>
        </c:manualLayout>
      </c:layout>
      <c:overlay val="1"/>
    </c:title>
    <c:autoTitleDeleted val="0"/>
    <c:plotArea>
      <c:layout>
        <c:manualLayout>
          <c:layoutTarget val="inner"/>
          <c:xMode val="edge"/>
          <c:yMode val="edge"/>
          <c:x val="1.9884309472161965E-2"/>
          <c:y val="0.20199384688585062"/>
          <c:w val="0.96023138105567607"/>
          <c:h val="0.74874503752442856"/>
        </c:manualLayout>
      </c:layout>
      <c:barChart>
        <c:barDir val="bar"/>
        <c:grouping val="percentStacked"/>
        <c:varyColors val="0"/>
        <c:ser>
          <c:idx val="1"/>
          <c:order val="0"/>
          <c:tx>
            <c:strRef>
              <c:f>'Country Report New'!$CY$16</c:f>
              <c:strCache>
                <c:ptCount val="1"/>
                <c:pt idx="0">
                  <c:v>Very High</c:v>
                </c:pt>
              </c:strCache>
            </c:strRef>
          </c:tx>
          <c:invertIfNegative val="0"/>
          <c:cat>
            <c:strRef>
              <c:f>'Country Report New'!$CZ$15:$DA$15</c:f>
              <c:strCache>
                <c:ptCount val="2"/>
                <c:pt idx="0">
                  <c:v>Greece</c:v>
                </c:pt>
                <c:pt idx="1">
                  <c:v>Global</c:v>
                </c:pt>
              </c:strCache>
            </c:strRef>
          </c:cat>
          <c:val>
            <c:numRef>
              <c:f>'Country Report New'!$CZ$16:$DA$16</c:f>
              <c:numCache>
                <c:formatCode>#,##0</c:formatCode>
                <c:ptCount val="2"/>
                <c:pt idx="0">
                  <c:v>2</c:v>
                </c:pt>
                <c:pt idx="1">
                  <c:v>392</c:v>
                </c:pt>
              </c:numCache>
            </c:numRef>
          </c:val>
          <c:extLst>
            <c:ext xmlns:c16="http://schemas.microsoft.com/office/drawing/2014/chart" uri="{C3380CC4-5D6E-409C-BE32-E72D297353CC}">
              <c16:uniqueId val="{00000000-CBB6-4E0A-94DD-E9AF559DF37A}"/>
            </c:ext>
          </c:extLst>
        </c:ser>
        <c:ser>
          <c:idx val="0"/>
          <c:order val="1"/>
          <c:tx>
            <c:strRef>
              <c:f>'Country Report New'!$CY$17</c:f>
              <c:strCache>
                <c:ptCount val="1"/>
                <c:pt idx="0">
                  <c:v>High</c:v>
                </c:pt>
              </c:strCache>
            </c:strRef>
          </c:tx>
          <c:invertIfNegative val="0"/>
          <c:cat>
            <c:strRef>
              <c:f>'Country Report New'!$CZ$15:$DA$15</c:f>
              <c:strCache>
                <c:ptCount val="2"/>
                <c:pt idx="0">
                  <c:v>Greece</c:v>
                </c:pt>
                <c:pt idx="1">
                  <c:v>Global</c:v>
                </c:pt>
              </c:strCache>
            </c:strRef>
          </c:cat>
          <c:val>
            <c:numRef>
              <c:f>'Country Report New'!$CZ$17:$DA$17</c:f>
              <c:numCache>
                <c:formatCode>#,##0</c:formatCode>
                <c:ptCount val="2"/>
                <c:pt idx="0">
                  <c:v>4</c:v>
                </c:pt>
                <c:pt idx="1">
                  <c:v>229</c:v>
                </c:pt>
              </c:numCache>
            </c:numRef>
          </c:val>
          <c:extLst>
            <c:ext xmlns:c16="http://schemas.microsoft.com/office/drawing/2014/chart" uri="{C3380CC4-5D6E-409C-BE32-E72D297353CC}">
              <c16:uniqueId val="{00000001-CBB6-4E0A-94DD-E9AF559DF37A}"/>
            </c:ext>
          </c:extLst>
        </c:ser>
        <c:ser>
          <c:idx val="2"/>
          <c:order val="2"/>
          <c:tx>
            <c:strRef>
              <c:f>'Country Report New'!$CY$18</c:f>
              <c:strCache>
                <c:ptCount val="1"/>
                <c:pt idx="0">
                  <c:v>Moderate</c:v>
                </c:pt>
              </c:strCache>
            </c:strRef>
          </c:tx>
          <c:invertIfNegative val="0"/>
          <c:cat>
            <c:strRef>
              <c:f>'Country Report New'!$CZ$15:$DA$15</c:f>
              <c:strCache>
                <c:ptCount val="2"/>
                <c:pt idx="0">
                  <c:v>Greece</c:v>
                </c:pt>
                <c:pt idx="1">
                  <c:v>Global</c:v>
                </c:pt>
              </c:strCache>
            </c:strRef>
          </c:cat>
          <c:val>
            <c:numRef>
              <c:f>'Country Report New'!$CZ$18:$DA$18</c:f>
              <c:numCache>
                <c:formatCode>#,##0</c:formatCode>
                <c:ptCount val="2"/>
                <c:pt idx="0">
                  <c:v>0</c:v>
                </c:pt>
                <c:pt idx="1">
                  <c:v>69</c:v>
                </c:pt>
              </c:numCache>
            </c:numRef>
          </c:val>
          <c:extLst>
            <c:ext xmlns:c16="http://schemas.microsoft.com/office/drawing/2014/chart" uri="{C3380CC4-5D6E-409C-BE32-E72D297353CC}">
              <c16:uniqueId val="{00000002-CBB6-4E0A-94DD-E9AF559DF37A}"/>
            </c:ext>
          </c:extLst>
        </c:ser>
        <c:ser>
          <c:idx val="3"/>
          <c:order val="3"/>
          <c:tx>
            <c:strRef>
              <c:f>'Country Report New'!$CY$19</c:f>
              <c:strCache>
                <c:ptCount val="1"/>
                <c:pt idx="0">
                  <c:v>Limited or None</c:v>
                </c:pt>
              </c:strCache>
            </c:strRef>
          </c:tx>
          <c:invertIfNegative val="0"/>
          <c:cat>
            <c:strRef>
              <c:f>'Country Report New'!$CZ$15:$DA$15</c:f>
              <c:strCache>
                <c:ptCount val="2"/>
                <c:pt idx="0">
                  <c:v>Greece</c:v>
                </c:pt>
                <c:pt idx="1">
                  <c:v>Global</c:v>
                </c:pt>
              </c:strCache>
            </c:strRef>
          </c:cat>
          <c:val>
            <c:numRef>
              <c:f>'Country Report New'!$CZ$19:$DA$19</c:f>
              <c:numCache>
                <c:formatCode>#,##0</c:formatCode>
                <c:ptCount val="2"/>
                <c:pt idx="0">
                  <c:v>0</c:v>
                </c:pt>
                <c:pt idx="1">
                  <c:v>25</c:v>
                </c:pt>
              </c:numCache>
            </c:numRef>
          </c:val>
          <c:extLst>
            <c:ext xmlns:c16="http://schemas.microsoft.com/office/drawing/2014/chart" uri="{C3380CC4-5D6E-409C-BE32-E72D297353CC}">
              <c16:uniqueId val="{00000003-CBB6-4E0A-94DD-E9AF559DF37A}"/>
            </c:ext>
          </c:extLst>
        </c:ser>
        <c:dLbls>
          <c:showLegendKey val="0"/>
          <c:showVal val="0"/>
          <c:showCatName val="0"/>
          <c:showSerName val="0"/>
          <c:showPercent val="0"/>
          <c:showBubbleSize val="0"/>
        </c:dLbls>
        <c:gapWidth val="20"/>
        <c:overlap val="100"/>
        <c:axId val="163946880"/>
        <c:axId val="163932800"/>
      </c:barChart>
      <c:valAx>
        <c:axId val="163932800"/>
        <c:scaling>
          <c:orientation val="minMax"/>
        </c:scaling>
        <c:delete val="1"/>
        <c:axPos val="t"/>
        <c:numFmt formatCode="0%" sourceLinked="1"/>
        <c:majorTickMark val="out"/>
        <c:minorTickMark val="none"/>
        <c:tickLblPos val="nextTo"/>
        <c:crossAx val="163946880"/>
        <c:crosses val="autoZero"/>
        <c:crossBetween val="between"/>
      </c:valAx>
      <c:catAx>
        <c:axId val="163946880"/>
        <c:scaling>
          <c:orientation val="maxMin"/>
        </c:scaling>
        <c:delete val="1"/>
        <c:axPos val="l"/>
        <c:numFmt formatCode="General" sourceLinked="0"/>
        <c:majorTickMark val="out"/>
        <c:minorTickMark val="none"/>
        <c:tickLblPos val="low"/>
        <c:crossAx val="163932800"/>
        <c:crosses val="autoZero"/>
        <c:auto val="1"/>
        <c:lblAlgn val="ctr"/>
        <c:lblOffset val="100"/>
        <c:noMultiLvlLbl val="0"/>
      </c:catAx>
      <c:spPr>
        <a:noFill/>
      </c:spPr>
    </c:plotArea>
    <c:legend>
      <c:legendPos val="t"/>
      <c:layout>
        <c:manualLayout>
          <c:xMode val="edge"/>
          <c:yMode val="edge"/>
          <c:x val="0.50085017878780591"/>
          <c:y val="1.5748048863063683E-3"/>
          <c:w val="0.48059137831330073"/>
          <c:h val="0.21975916954406752"/>
        </c:manualLayout>
      </c:layout>
      <c:overlay val="0"/>
    </c:legend>
    <c:plotVisOnly val="1"/>
    <c:dispBlanksAs val="gap"/>
    <c:showDLblsOverMax val="0"/>
  </c:chart>
  <c:spPr>
    <a:solidFill>
      <a:schemeClr val="bg2"/>
    </a:solidFill>
    <a:ln>
      <a:noFill/>
    </a:ln>
  </c:spPr>
  <c:txPr>
    <a:bodyPr/>
    <a:lstStyle/>
    <a:p>
      <a:pPr>
        <a:defRPr sz="1050"/>
      </a:pPr>
      <a:endParaRPr lang="uk-UA"/>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uk-UA"/>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manualLayout>
          <c:layoutTarget val="inner"/>
          <c:xMode val="edge"/>
          <c:yMode val="edge"/>
          <c:x val="0.20686388394999006"/>
          <c:y val="1.1904761904761904E-2"/>
          <c:w val="0.77242051195213512"/>
          <c:h val="0.98015873015873012"/>
        </c:manualLayout>
      </c:layout>
      <c:barChart>
        <c:barDir val="bar"/>
        <c:grouping val="clustered"/>
        <c:varyColors val="1"/>
        <c:ser>
          <c:idx val="0"/>
          <c:order val="0"/>
          <c:tx>
            <c:strRef>
              <c:f>Sheet1!$B$1</c:f>
              <c:strCache>
                <c:ptCount val="1"/>
                <c:pt idx="0">
                  <c:v>Inbound Student Growth</c:v>
                </c:pt>
              </c:strCache>
            </c:strRef>
          </c:tx>
          <c:invertIfNegative val="0"/>
          <c:dPt>
            <c:idx val="9"/>
            <c:invertIfNegative val="0"/>
            <c:bubble3D val="0"/>
            <c:spPr>
              <a:solidFill>
                <a:schemeClr val="accent3"/>
              </a:solidFill>
            </c:spPr>
            <c:extLst>
              <c:ext xmlns:c16="http://schemas.microsoft.com/office/drawing/2014/chart" uri="{C3380CC4-5D6E-409C-BE32-E72D297353CC}">
                <c16:uniqueId val="{00000001-2802-48DA-A4F2-C2E274462EFD}"/>
              </c:ext>
            </c:extLst>
          </c:dPt>
          <c:dLbls>
            <c:numFmt formatCode="0%" sourceLinked="0"/>
            <c:spPr>
              <a:noFill/>
              <a:ln>
                <a:noFill/>
              </a:ln>
              <a:effectLst/>
            </c:spPr>
            <c:txPr>
              <a:bodyPr/>
              <a:lstStyle/>
              <a:p>
                <a:pPr>
                  <a:defRPr b="1"/>
                </a:pPr>
                <a:endParaRPr lang="uk-UA"/>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Count val="15"/>
                <c:pt idx="0">
                  <c:v>South Korea</c:v>
                </c:pt>
                <c:pt idx="1">
                  <c:v>Brazil</c:v>
                </c:pt>
                <c:pt idx="2">
                  <c:v>New Zealand</c:v>
                </c:pt>
                <c:pt idx="3">
                  <c:v>Czech Republic</c:v>
                </c:pt>
                <c:pt idx="4">
                  <c:v>Saudi Arabia</c:v>
                </c:pt>
                <c:pt idx="5">
                  <c:v>Ireland</c:v>
                </c:pt>
                <c:pt idx="6">
                  <c:v>Russia</c:v>
                </c:pt>
                <c:pt idx="7">
                  <c:v>Spain</c:v>
                </c:pt>
                <c:pt idx="8">
                  <c:v>Netherlands</c:v>
                </c:pt>
                <c:pt idx="9">
                  <c:v>Greece</c:v>
                </c:pt>
                <c:pt idx="10">
                  <c:v>Poland</c:v>
                </c:pt>
                <c:pt idx="11">
                  <c:v>Italy</c:v>
                </c:pt>
                <c:pt idx="12">
                  <c:v>Chile</c:v>
                </c:pt>
                <c:pt idx="13">
                  <c:v>Australia</c:v>
                </c:pt>
                <c:pt idx="14">
                  <c:v>United Kingdom</c:v>
                </c:pt>
              </c:strCache>
            </c:strRef>
          </c:cat>
          <c:val>
            <c:numRef>
              <c:f>Sheet1!$B$2:$B$16</c:f>
              <c:numCache>
                <c:formatCode>0.0%</c:formatCode>
                <c:ptCount val="15"/>
                <c:pt idx="0">
                  <c:v>16.548999999999999</c:v>
                </c:pt>
                <c:pt idx="1">
                  <c:v>10.694000000000001</c:v>
                </c:pt>
                <c:pt idx="2">
                  <c:v>7.6340000000000003</c:v>
                </c:pt>
                <c:pt idx="3">
                  <c:v>5.399</c:v>
                </c:pt>
                <c:pt idx="4">
                  <c:v>3.2</c:v>
                </c:pt>
                <c:pt idx="5">
                  <c:v>2.952</c:v>
                </c:pt>
                <c:pt idx="6">
                  <c:v>2.9060000000000001</c:v>
                </c:pt>
                <c:pt idx="7">
                  <c:v>2.867</c:v>
                </c:pt>
                <c:pt idx="8">
                  <c:v>2.5070000000000001</c:v>
                </c:pt>
                <c:pt idx="9">
                  <c:v>2.1150000000000002</c:v>
                </c:pt>
                <c:pt idx="10">
                  <c:v>1.996</c:v>
                </c:pt>
                <c:pt idx="11">
                  <c:v>1.804</c:v>
                </c:pt>
                <c:pt idx="12">
                  <c:v>1.766</c:v>
                </c:pt>
                <c:pt idx="13">
                  <c:v>1.5640000000000001</c:v>
                </c:pt>
                <c:pt idx="14">
                  <c:v>1.3979999999999999</c:v>
                </c:pt>
              </c:numCache>
            </c:numRef>
          </c:val>
          <c:extLst>
            <c:ext xmlns:c16="http://schemas.microsoft.com/office/drawing/2014/chart" uri="{C3380CC4-5D6E-409C-BE32-E72D297353CC}">
              <c16:uniqueId val="{00000002-2802-48DA-A4F2-C2E274462EFD}"/>
            </c:ext>
          </c:extLst>
        </c:ser>
        <c:dLbls>
          <c:showLegendKey val="0"/>
          <c:showVal val="0"/>
          <c:showCatName val="0"/>
          <c:showSerName val="0"/>
          <c:showPercent val="0"/>
          <c:showBubbleSize val="0"/>
        </c:dLbls>
        <c:gapWidth val="30"/>
        <c:axId val="164173312"/>
        <c:axId val="42274816"/>
      </c:barChart>
      <c:catAx>
        <c:axId val="164173312"/>
        <c:scaling>
          <c:orientation val="maxMin"/>
        </c:scaling>
        <c:delete val="0"/>
        <c:axPos val="l"/>
        <c:numFmt formatCode="General" sourceLinked="0"/>
        <c:majorTickMark val="out"/>
        <c:minorTickMark val="none"/>
        <c:tickLblPos val="nextTo"/>
        <c:spPr>
          <a:ln>
            <a:noFill/>
          </a:ln>
        </c:spPr>
        <c:crossAx val="42274816"/>
        <c:crosses val="autoZero"/>
        <c:auto val="1"/>
        <c:lblAlgn val="ctr"/>
        <c:lblOffset val="100"/>
        <c:noMultiLvlLbl val="0"/>
      </c:catAx>
      <c:valAx>
        <c:axId val="42274816"/>
        <c:scaling>
          <c:logBase val="4"/>
          <c:orientation val="minMax"/>
          <c:max val="17"/>
        </c:scaling>
        <c:delete val="1"/>
        <c:axPos val="b"/>
        <c:numFmt formatCode="0%" sourceLinked="0"/>
        <c:majorTickMark val="out"/>
        <c:minorTickMark val="none"/>
        <c:tickLblPos val="nextTo"/>
        <c:crossAx val="164173312"/>
        <c:crosses val="max"/>
        <c:crossBetween val="between"/>
      </c:valAx>
    </c:plotArea>
    <c:plotVisOnly val="1"/>
    <c:dispBlanksAs val="gap"/>
    <c:showDLblsOverMax val="0"/>
  </c:chart>
  <c:txPr>
    <a:bodyPr/>
    <a:lstStyle/>
    <a:p>
      <a:pPr>
        <a:defRPr sz="1400"/>
      </a:pPr>
      <a:endParaRPr lang="uk-UA"/>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uk-UA"/>
  <c:roundedCorners val="0"/>
  <mc:AlternateContent xmlns:mc="http://schemas.openxmlformats.org/markup-compatibility/2006">
    <mc:Choice xmlns:c14="http://schemas.microsoft.com/office/drawing/2007/8/2/chart" Requires="c14">
      <c14:style val="140"/>
    </mc:Choice>
    <mc:Fallback>
      <c:style val="40"/>
    </mc:Fallback>
  </mc:AlternateContent>
  <c:chart>
    <c:title>
      <c:tx>
        <c:strRef>
          <c:f>'Country Report New'!$CX$20</c:f>
          <c:strCache>
            <c:ptCount val="1"/>
            <c:pt idx="0">
              <c:v>AGE BAND</c:v>
            </c:pt>
          </c:strCache>
        </c:strRef>
      </c:tx>
      <c:layout>
        <c:manualLayout>
          <c:xMode val="edge"/>
          <c:yMode val="edge"/>
          <c:x val="1.8883323979750913E-2"/>
          <c:y val="3.1009760923003293E-2"/>
        </c:manualLayout>
      </c:layout>
      <c:overlay val="1"/>
    </c:title>
    <c:autoTitleDeleted val="0"/>
    <c:plotArea>
      <c:layout>
        <c:manualLayout>
          <c:layoutTarget val="inner"/>
          <c:xMode val="edge"/>
          <c:yMode val="edge"/>
          <c:x val="1.9884309472161965E-2"/>
          <c:y val="0.20199384688585062"/>
          <c:w val="0.96023138105567607"/>
          <c:h val="0.74874503752442856"/>
        </c:manualLayout>
      </c:layout>
      <c:barChart>
        <c:barDir val="bar"/>
        <c:grouping val="percentStacked"/>
        <c:varyColors val="0"/>
        <c:ser>
          <c:idx val="1"/>
          <c:order val="0"/>
          <c:tx>
            <c:strRef>
              <c:f>'Country Report New'!$CY$21</c:f>
              <c:strCache>
                <c:ptCount val="1"/>
                <c:pt idx="0">
                  <c:v>Historic</c:v>
                </c:pt>
              </c:strCache>
            </c:strRef>
          </c:tx>
          <c:invertIfNegative val="0"/>
          <c:cat>
            <c:strRef>
              <c:f>'Country Report New'!$CZ$20:$DA$20</c:f>
              <c:strCache>
                <c:ptCount val="2"/>
                <c:pt idx="0">
                  <c:v>Greece</c:v>
                </c:pt>
                <c:pt idx="1">
                  <c:v>Global</c:v>
                </c:pt>
              </c:strCache>
            </c:strRef>
          </c:cat>
          <c:val>
            <c:numRef>
              <c:f>'Country Report New'!$CZ$21:$DA$21</c:f>
              <c:numCache>
                <c:formatCode>#,##0</c:formatCode>
                <c:ptCount val="2"/>
                <c:pt idx="0">
                  <c:v>2</c:v>
                </c:pt>
                <c:pt idx="1">
                  <c:v>425</c:v>
                </c:pt>
              </c:numCache>
            </c:numRef>
          </c:val>
          <c:extLst>
            <c:ext xmlns:c16="http://schemas.microsoft.com/office/drawing/2014/chart" uri="{C3380CC4-5D6E-409C-BE32-E72D297353CC}">
              <c16:uniqueId val="{00000000-4A90-4DBB-B3CE-2265B2BFA50C}"/>
            </c:ext>
          </c:extLst>
        </c:ser>
        <c:ser>
          <c:idx val="0"/>
          <c:order val="1"/>
          <c:tx>
            <c:strRef>
              <c:f>'Country Report New'!$CY$22</c:f>
              <c:strCache>
                <c:ptCount val="1"/>
                <c:pt idx="0">
                  <c:v>Mature</c:v>
                </c:pt>
              </c:strCache>
            </c:strRef>
          </c:tx>
          <c:invertIfNegative val="0"/>
          <c:cat>
            <c:strRef>
              <c:f>'Country Report New'!$CZ$20:$DA$20</c:f>
              <c:strCache>
                <c:ptCount val="2"/>
                <c:pt idx="0">
                  <c:v>Greece</c:v>
                </c:pt>
                <c:pt idx="1">
                  <c:v>Global</c:v>
                </c:pt>
              </c:strCache>
            </c:strRef>
          </c:cat>
          <c:val>
            <c:numRef>
              <c:f>'Country Report New'!$CZ$22:$DA$22</c:f>
              <c:numCache>
                <c:formatCode>#,##0</c:formatCode>
                <c:ptCount val="2"/>
                <c:pt idx="0">
                  <c:v>2</c:v>
                </c:pt>
                <c:pt idx="1">
                  <c:v>183</c:v>
                </c:pt>
              </c:numCache>
            </c:numRef>
          </c:val>
          <c:extLst>
            <c:ext xmlns:c16="http://schemas.microsoft.com/office/drawing/2014/chart" uri="{C3380CC4-5D6E-409C-BE32-E72D297353CC}">
              <c16:uniqueId val="{00000001-4A90-4DBB-B3CE-2265B2BFA50C}"/>
            </c:ext>
          </c:extLst>
        </c:ser>
        <c:ser>
          <c:idx val="2"/>
          <c:order val="2"/>
          <c:tx>
            <c:strRef>
              <c:f>'Country Report New'!$CY$23</c:f>
              <c:strCache>
                <c:ptCount val="1"/>
                <c:pt idx="0">
                  <c:v>Established</c:v>
                </c:pt>
              </c:strCache>
            </c:strRef>
          </c:tx>
          <c:invertIfNegative val="0"/>
          <c:cat>
            <c:strRef>
              <c:f>'Country Report New'!$CZ$20:$DA$20</c:f>
              <c:strCache>
                <c:ptCount val="2"/>
                <c:pt idx="0">
                  <c:v>Greece</c:v>
                </c:pt>
                <c:pt idx="1">
                  <c:v>Global</c:v>
                </c:pt>
              </c:strCache>
            </c:strRef>
          </c:cat>
          <c:val>
            <c:numRef>
              <c:f>'Country Report New'!$CZ$23:$DA$23</c:f>
              <c:numCache>
                <c:formatCode>#,##0</c:formatCode>
                <c:ptCount val="2"/>
                <c:pt idx="0">
                  <c:v>2</c:v>
                </c:pt>
                <c:pt idx="1">
                  <c:v>107</c:v>
                </c:pt>
              </c:numCache>
            </c:numRef>
          </c:val>
          <c:extLst>
            <c:ext xmlns:c16="http://schemas.microsoft.com/office/drawing/2014/chart" uri="{C3380CC4-5D6E-409C-BE32-E72D297353CC}">
              <c16:uniqueId val="{00000002-4A90-4DBB-B3CE-2265B2BFA50C}"/>
            </c:ext>
          </c:extLst>
        </c:ser>
        <c:ser>
          <c:idx val="3"/>
          <c:order val="3"/>
          <c:tx>
            <c:strRef>
              <c:f>'Country Report New'!$CY$24</c:f>
              <c:strCache>
                <c:ptCount val="1"/>
                <c:pt idx="0">
                  <c:v>Young</c:v>
                </c:pt>
              </c:strCache>
            </c:strRef>
          </c:tx>
          <c:invertIfNegative val="0"/>
          <c:cat>
            <c:strRef>
              <c:f>'Country Report New'!$CZ$20:$DA$20</c:f>
              <c:strCache>
                <c:ptCount val="2"/>
                <c:pt idx="0">
                  <c:v>Greece</c:v>
                </c:pt>
                <c:pt idx="1">
                  <c:v>Global</c:v>
                </c:pt>
              </c:strCache>
            </c:strRef>
          </c:cat>
          <c:val>
            <c:numRef>
              <c:f>'Country Report New'!$CZ$24:$DA$24</c:f>
              <c:numCache>
                <c:formatCode>#,##0</c:formatCode>
                <c:ptCount val="2"/>
                <c:pt idx="0">
                  <c:v>0</c:v>
                </c:pt>
                <c:pt idx="1">
                  <c:v>32</c:v>
                </c:pt>
              </c:numCache>
            </c:numRef>
          </c:val>
          <c:extLst>
            <c:ext xmlns:c16="http://schemas.microsoft.com/office/drawing/2014/chart" uri="{C3380CC4-5D6E-409C-BE32-E72D297353CC}">
              <c16:uniqueId val="{00000003-4A90-4DBB-B3CE-2265B2BFA50C}"/>
            </c:ext>
          </c:extLst>
        </c:ser>
        <c:ser>
          <c:idx val="4"/>
          <c:order val="4"/>
          <c:tx>
            <c:strRef>
              <c:f>'Country Report New'!$CY$25</c:f>
              <c:strCache>
                <c:ptCount val="1"/>
                <c:pt idx="0">
                  <c:v>New</c:v>
                </c:pt>
              </c:strCache>
            </c:strRef>
          </c:tx>
          <c:invertIfNegative val="0"/>
          <c:cat>
            <c:strRef>
              <c:f>'Country Report New'!$CZ$20:$DA$20</c:f>
              <c:strCache>
                <c:ptCount val="2"/>
                <c:pt idx="0">
                  <c:v>Greece</c:v>
                </c:pt>
                <c:pt idx="1">
                  <c:v>Global</c:v>
                </c:pt>
              </c:strCache>
            </c:strRef>
          </c:cat>
          <c:val>
            <c:numRef>
              <c:f>'Country Report New'!$CZ$25:$DA$25</c:f>
              <c:numCache>
                <c:formatCode>#,##0</c:formatCode>
                <c:ptCount val="2"/>
                <c:pt idx="0">
                  <c:v>0</c:v>
                </c:pt>
                <c:pt idx="1">
                  <c:v>1</c:v>
                </c:pt>
              </c:numCache>
            </c:numRef>
          </c:val>
          <c:extLst>
            <c:ext xmlns:c16="http://schemas.microsoft.com/office/drawing/2014/chart" uri="{C3380CC4-5D6E-409C-BE32-E72D297353CC}">
              <c16:uniqueId val="{00000004-4A90-4DBB-B3CE-2265B2BFA50C}"/>
            </c:ext>
          </c:extLst>
        </c:ser>
        <c:dLbls>
          <c:showLegendKey val="0"/>
          <c:showVal val="0"/>
          <c:showCatName val="0"/>
          <c:showSerName val="0"/>
          <c:showPercent val="0"/>
          <c:showBubbleSize val="0"/>
        </c:dLbls>
        <c:gapWidth val="20"/>
        <c:overlap val="100"/>
        <c:axId val="163866496"/>
        <c:axId val="163864960"/>
      </c:barChart>
      <c:valAx>
        <c:axId val="163864960"/>
        <c:scaling>
          <c:orientation val="minMax"/>
        </c:scaling>
        <c:delete val="1"/>
        <c:axPos val="t"/>
        <c:numFmt formatCode="0%" sourceLinked="1"/>
        <c:majorTickMark val="out"/>
        <c:minorTickMark val="none"/>
        <c:tickLblPos val="nextTo"/>
        <c:crossAx val="163866496"/>
        <c:crosses val="autoZero"/>
        <c:crossBetween val="between"/>
      </c:valAx>
      <c:catAx>
        <c:axId val="163866496"/>
        <c:scaling>
          <c:orientation val="maxMin"/>
        </c:scaling>
        <c:delete val="1"/>
        <c:axPos val="l"/>
        <c:numFmt formatCode="General" sourceLinked="0"/>
        <c:majorTickMark val="out"/>
        <c:minorTickMark val="none"/>
        <c:tickLblPos val="low"/>
        <c:crossAx val="163864960"/>
        <c:crosses val="autoZero"/>
        <c:auto val="1"/>
        <c:lblAlgn val="ctr"/>
        <c:lblOffset val="100"/>
        <c:noMultiLvlLbl val="0"/>
      </c:catAx>
      <c:spPr>
        <a:noFill/>
      </c:spPr>
    </c:plotArea>
    <c:legend>
      <c:legendPos val="t"/>
      <c:layout>
        <c:manualLayout>
          <c:xMode val="edge"/>
          <c:yMode val="edge"/>
          <c:x val="0.50085017878780591"/>
          <c:y val="1.5748048863063683E-3"/>
          <c:w val="0.497367740147583"/>
          <c:h val="0.2325329545567332"/>
        </c:manualLayout>
      </c:layout>
      <c:overlay val="0"/>
    </c:legend>
    <c:plotVisOnly val="1"/>
    <c:dispBlanksAs val="gap"/>
    <c:showDLblsOverMax val="0"/>
  </c:chart>
  <c:spPr>
    <a:solidFill>
      <a:schemeClr val="bg2"/>
    </a:solidFill>
    <a:ln>
      <a:noFill/>
    </a:ln>
  </c:spPr>
  <c:txPr>
    <a:bodyPr/>
    <a:lstStyle/>
    <a:p>
      <a:pPr>
        <a:defRPr sz="1050"/>
      </a:pPr>
      <a:endParaRPr lang="uk-UA"/>
    </a:p>
  </c:txPr>
  <c:externalData r:id="rId1">
    <c:autoUpdate val="0"/>
  </c:externalData>
  <c:userShapes r:id="rId2"/>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uk-UA"/>
  <c:roundedCorners val="0"/>
  <mc:AlternateContent xmlns:mc="http://schemas.openxmlformats.org/markup-compatibility/2006">
    <mc:Choice xmlns:c14="http://schemas.microsoft.com/office/drawing/2007/8/2/chart" Requires="c14">
      <c14:style val="137"/>
    </mc:Choice>
    <mc:Fallback>
      <c:style val="37"/>
    </mc:Fallback>
  </mc:AlternateContent>
  <c:chart>
    <c:title>
      <c:tx>
        <c:strRef>
          <c:f>'Country Report New'!$CX$26</c:f>
          <c:strCache>
            <c:ptCount val="1"/>
            <c:pt idx="0">
              <c:v>STATUS</c:v>
            </c:pt>
          </c:strCache>
        </c:strRef>
      </c:tx>
      <c:layout>
        <c:manualLayout>
          <c:xMode val="edge"/>
          <c:yMode val="edge"/>
          <c:x val="1.8883323979750913E-2"/>
          <c:y val="3.1009760923003293E-2"/>
        </c:manualLayout>
      </c:layout>
      <c:overlay val="1"/>
    </c:title>
    <c:autoTitleDeleted val="0"/>
    <c:plotArea>
      <c:layout>
        <c:manualLayout>
          <c:layoutTarget val="inner"/>
          <c:xMode val="edge"/>
          <c:yMode val="edge"/>
          <c:x val="1.9884309472161965E-2"/>
          <c:y val="0.20199384688585062"/>
          <c:w val="0.96023138105567607"/>
          <c:h val="0.74874503752442856"/>
        </c:manualLayout>
      </c:layout>
      <c:barChart>
        <c:barDir val="bar"/>
        <c:grouping val="percentStacked"/>
        <c:varyColors val="0"/>
        <c:ser>
          <c:idx val="1"/>
          <c:order val="0"/>
          <c:tx>
            <c:strRef>
              <c:f>'Country Report New'!$CY$27</c:f>
              <c:strCache>
                <c:ptCount val="1"/>
                <c:pt idx="0">
                  <c:v>Public</c:v>
                </c:pt>
              </c:strCache>
            </c:strRef>
          </c:tx>
          <c:invertIfNegative val="0"/>
          <c:cat>
            <c:strRef>
              <c:f>'Country Report New'!$CZ$26:$DA$26</c:f>
              <c:strCache>
                <c:ptCount val="2"/>
                <c:pt idx="0">
                  <c:v>Greece</c:v>
                </c:pt>
                <c:pt idx="1">
                  <c:v>Global</c:v>
                </c:pt>
              </c:strCache>
            </c:strRef>
          </c:cat>
          <c:val>
            <c:numRef>
              <c:f>'Country Report New'!$CZ$27:$DA$27</c:f>
              <c:numCache>
                <c:formatCode>#,##0</c:formatCode>
                <c:ptCount val="2"/>
                <c:pt idx="0">
                  <c:v>6</c:v>
                </c:pt>
                <c:pt idx="1">
                  <c:v>616</c:v>
                </c:pt>
              </c:numCache>
            </c:numRef>
          </c:val>
          <c:extLst>
            <c:ext xmlns:c16="http://schemas.microsoft.com/office/drawing/2014/chart" uri="{C3380CC4-5D6E-409C-BE32-E72D297353CC}">
              <c16:uniqueId val="{00000000-5A0C-4AE0-9252-444BD5487AE4}"/>
            </c:ext>
          </c:extLst>
        </c:ser>
        <c:ser>
          <c:idx val="0"/>
          <c:order val="1"/>
          <c:tx>
            <c:strRef>
              <c:f>'Country Report New'!$CY$28</c:f>
              <c:strCache>
                <c:ptCount val="1"/>
                <c:pt idx="0">
                  <c:v>Private not for profit</c:v>
                </c:pt>
              </c:strCache>
            </c:strRef>
          </c:tx>
          <c:invertIfNegative val="0"/>
          <c:cat>
            <c:strRef>
              <c:f>'Country Report New'!$CZ$26:$DA$26</c:f>
              <c:strCache>
                <c:ptCount val="2"/>
                <c:pt idx="0">
                  <c:v>Greece</c:v>
                </c:pt>
                <c:pt idx="1">
                  <c:v>Global</c:v>
                </c:pt>
              </c:strCache>
            </c:strRef>
          </c:cat>
          <c:val>
            <c:numRef>
              <c:f>'Country Report New'!$CZ$28:$DA$28</c:f>
              <c:numCache>
                <c:formatCode>#,##0</c:formatCode>
                <c:ptCount val="2"/>
                <c:pt idx="0">
                  <c:v>0</c:v>
                </c:pt>
                <c:pt idx="1">
                  <c:v>130</c:v>
                </c:pt>
              </c:numCache>
            </c:numRef>
          </c:val>
          <c:extLst>
            <c:ext xmlns:c16="http://schemas.microsoft.com/office/drawing/2014/chart" uri="{C3380CC4-5D6E-409C-BE32-E72D297353CC}">
              <c16:uniqueId val="{00000001-5A0C-4AE0-9252-444BD5487AE4}"/>
            </c:ext>
          </c:extLst>
        </c:ser>
        <c:ser>
          <c:idx val="2"/>
          <c:order val="2"/>
          <c:tx>
            <c:strRef>
              <c:f>'Country Report New'!$CY$29</c:f>
              <c:strCache>
                <c:ptCount val="1"/>
                <c:pt idx="0">
                  <c:v>Private for profit</c:v>
                </c:pt>
              </c:strCache>
            </c:strRef>
          </c:tx>
          <c:invertIfNegative val="0"/>
          <c:cat>
            <c:strRef>
              <c:f>'Country Report New'!$CZ$26:$DA$26</c:f>
              <c:strCache>
                <c:ptCount val="2"/>
                <c:pt idx="0">
                  <c:v>Greece</c:v>
                </c:pt>
                <c:pt idx="1">
                  <c:v>Global</c:v>
                </c:pt>
              </c:strCache>
            </c:strRef>
          </c:cat>
          <c:val>
            <c:numRef>
              <c:f>'Country Report New'!$CZ$29:$DA$29</c:f>
              <c:numCache>
                <c:formatCode>#,##0</c:formatCode>
                <c:ptCount val="2"/>
                <c:pt idx="0">
                  <c:v>0</c:v>
                </c:pt>
                <c:pt idx="1">
                  <c:v>2</c:v>
                </c:pt>
              </c:numCache>
            </c:numRef>
          </c:val>
          <c:extLst>
            <c:ext xmlns:c16="http://schemas.microsoft.com/office/drawing/2014/chart" uri="{C3380CC4-5D6E-409C-BE32-E72D297353CC}">
              <c16:uniqueId val="{00000002-5A0C-4AE0-9252-444BD5487AE4}"/>
            </c:ext>
          </c:extLst>
        </c:ser>
        <c:dLbls>
          <c:showLegendKey val="0"/>
          <c:showVal val="0"/>
          <c:showCatName val="0"/>
          <c:showSerName val="0"/>
          <c:showPercent val="0"/>
          <c:showBubbleSize val="0"/>
        </c:dLbls>
        <c:gapWidth val="20"/>
        <c:overlap val="100"/>
        <c:axId val="163990144"/>
        <c:axId val="163988608"/>
      </c:barChart>
      <c:valAx>
        <c:axId val="163988608"/>
        <c:scaling>
          <c:orientation val="minMax"/>
        </c:scaling>
        <c:delete val="1"/>
        <c:axPos val="t"/>
        <c:numFmt formatCode="0%" sourceLinked="1"/>
        <c:majorTickMark val="out"/>
        <c:minorTickMark val="none"/>
        <c:tickLblPos val="nextTo"/>
        <c:crossAx val="163990144"/>
        <c:crosses val="autoZero"/>
        <c:crossBetween val="between"/>
      </c:valAx>
      <c:catAx>
        <c:axId val="163990144"/>
        <c:scaling>
          <c:orientation val="maxMin"/>
        </c:scaling>
        <c:delete val="1"/>
        <c:axPos val="l"/>
        <c:numFmt formatCode="General" sourceLinked="0"/>
        <c:majorTickMark val="out"/>
        <c:minorTickMark val="none"/>
        <c:tickLblPos val="low"/>
        <c:crossAx val="163988608"/>
        <c:crosses val="autoZero"/>
        <c:auto val="1"/>
        <c:lblAlgn val="ctr"/>
        <c:lblOffset val="100"/>
        <c:noMultiLvlLbl val="0"/>
      </c:catAx>
      <c:spPr>
        <a:noFill/>
      </c:spPr>
    </c:plotArea>
    <c:legend>
      <c:legendPos val="t"/>
      <c:layout>
        <c:manualLayout>
          <c:xMode val="edge"/>
          <c:yMode val="edge"/>
          <c:x val="0.49725886975566369"/>
          <c:y val="1.5748048863063683E-3"/>
          <c:w val="0.48296051115355965"/>
          <c:h val="0.2325329545567332"/>
        </c:manualLayout>
      </c:layout>
      <c:overlay val="0"/>
    </c:legend>
    <c:plotVisOnly val="1"/>
    <c:dispBlanksAs val="gap"/>
    <c:showDLblsOverMax val="0"/>
  </c:chart>
  <c:spPr>
    <a:solidFill>
      <a:schemeClr val="bg2"/>
    </a:solidFill>
    <a:ln>
      <a:noFill/>
    </a:ln>
  </c:spPr>
  <c:txPr>
    <a:bodyPr/>
    <a:lstStyle/>
    <a:p>
      <a:pPr>
        <a:defRPr sz="1050"/>
      </a:pPr>
      <a:endParaRPr lang="uk-UA"/>
    </a:p>
  </c:txPr>
  <c:externalData r:id="rId1">
    <c:autoUpdate val="0"/>
  </c:externalData>
  <c:userShapes r:id="rId2"/>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uk-UA"/>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'Country Report New'!$AN$35</c:f>
          <c:strCache>
            <c:ptCount val="1"/>
            <c:pt idx="0">
              <c:v>Year on year indicator performance: 
Greece</c:v>
            </c:pt>
          </c:strCache>
        </c:strRef>
      </c:tx>
      <c:overlay val="0"/>
      <c:txPr>
        <a:bodyPr/>
        <a:lstStyle/>
        <a:p>
          <a:pPr algn="ctr">
            <a:defRPr/>
          </a:pPr>
          <a:endParaRPr lang="uk-UA"/>
        </a:p>
      </c:txPr>
    </c:title>
    <c:autoTitleDeleted val="0"/>
    <c:plotArea>
      <c:layout>
        <c:manualLayout>
          <c:layoutTarget val="inner"/>
          <c:xMode val="edge"/>
          <c:yMode val="edge"/>
          <c:x val="0.20166388292372545"/>
          <c:y val="0.20674985709968094"/>
          <c:w val="0.61566425154624871"/>
          <c:h val="0.62571132529329343"/>
        </c:manualLayout>
      </c:layout>
      <c:radarChart>
        <c:radarStyle val="marker"/>
        <c:varyColors val="0"/>
        <c:ser>
          <c:idx val="1"/>
          <c:order val="0"/>
          <c:tx>
            <c:strRef>
              <c:f>'Country Report New'!$AP$28</c:f>
              <c:strCache>
                <c:ptCount val="1"/>
                <c:pt idx="0">
                  <c:v>2012</c:v>
                </c:pt>
              </c:strCache>
            </c:strRef>
          </c:tx>
          <c:marker>
            <c:symbol val="none"/>
          </c:marker>
          <c:cat>
            <c:strRef>
              <c:f>'Country Report New'!$AM$29:$AM$34</c:f>
              <c:strCache>
                <c:ptCount val="6"/>
                <c:pt idx="0">
                  <c:v>AR</c:v>
                </c:pt>
                <c:pt idx="1">
                  <c:v>ER</c:v>
                </c:pt>
                <c:pt idx="2">
                  <c:v>FS</c:v>
                </c:pt>
                <c:pt idx="3">
                  <c:v>CF</c:v>
                </c:pt>
                <c:pt idx="4">
                  <c:v>IF</c:v>
                </c:pt>
                <c:pt idx="5">
                  <c:v>IS</c:v>
                </c:pt>
              </c:strCache>
            </c:strRef>
          </c:cat>
          <c:val>
            <c:numRef>
              <c:f>'Country Report New'!$AP$29:$AP$34</c:f>
              <c:numCache>
                <c:formatCode>0.0</c:formatCode>
                <c:ptCount val="6"/>
                <c:pt idx="0">
                  <c:v>23.9</c:v>
                </c:pt>
                <c:pt idx="1">
                  <c:v>34.299999999999997</c:v>
                </c:pt>
                <c:pt idx="2">
                  <c:v>10.8</c:v>
                </c:pt>
                <c:pt idx="3">
                  <c:v>32.9</c:v>
                </c:pt>
                <c:pt idx="4">
                  <c:v>8.4</c:v>
                </c:pt>
                <c:pt idx="5">
                  <c:v>10.1</c:v>
                </c:pt>
              </c:numCache>
            </c:numRef>
          </c:val>
          <c:extLst>
            <c:ext xmlns:c16="http://schemas.microsoft.com/office/drawing/2014/chart" uri="{C3380CC4-5D6E-409C-BE32-E72D297353CC}">
              <c16:uniqueId val="{00000000-5514-41D7-A11F-CCF0655A1392}"/>
            </c:ext>
          </c:extLst>
        </c:ser>
        <c:ser>
          <c:idx val="2"/>
          <c:order val="1"/>
          <c:tx>
            <c:strRef>
              <c:f>'Country Report New'!$AQ$28</c:f>
              <c:strCache>
                <c:ptCount val="1"/>
                <c:pt idx="0">
                  <c:v>2011</c:v>
                </c:pt>
              </c:strCache>
            </c:strRef>
          </c:tx>
          <c:marker>
            <c:symbol val="none"/>
          </c:marker>
          <c:cat>
            <c:strRef>
              <c:f>'Country Report New'!$AM$29:$AM$34</c:f>
              <c:strCache>
                <c:ptCount val="6"/>
                <c:pt idx="0">
                  <c:v>AR</c:v>
                </c:pt>
                <c:pt idx="1">
                  <c:v>ER</c:v>
                </c:pt>
                <c:pt idx="2">
                  <c:v>FS</c:v>
                </c:pt>
                <c:pt idx="3">
                  <c:v>CF</c:v>
                </c:pt>
                <c:pt idx="4">
                  <c:v>IF</c:v>
                </c:pt>
                <c:pt idx="5">
                  <c:v>IS</c:v>
                </c:pt>
              </c:strCache>
            </c:strRef>
          </c:cat>
          <c:val>
            <c:numRef>
              <c:f>'Country Report New'!$AQ$29:$AQ$34</c:f>
              <c:numCache>
                <c:formatCode>0.0</c:formatCode>
                <c:ptCount val="6"/>
                <c:pt idx="0">
                  <c:v>23.9</c:v>
                </c:pt>
                <c:pt idx="1">
                  <c:v>13.8</c:v>
                </c:pt>
                <c:pt idx="2">
                  <c:v>16.2</c:v>
                </c:pt>
                <c:pt idx="3">
                  <c:v>29.2</c:v>
                </c:pt>
                <c:pt idx="4">
                  <c:v>11.3</c:v>
                </c:pt>
                <c:pt idx="5">
                  <c:v>23.2</c:v>
                </c:pt>
              </c:numCache>
            </c:numRef>
          </c:val>
          <c:extLst>
            <c:ext xmlns:c16="http://schemas.microsoft.com/office/drawing/2014/chart" uri="{C3380CC4-5D6E-409C-BE32-E72D297353CC}">
              <c16:uniqueId val="{00000001-5514-41D7-A11F-CCF0655A1392}"/>
            </c:ext>
          </c:extLst>
        </c:ser>
        <c:dLbls>
          <c:showLegendKey val="0"/>
          <c:showVal val="0"/>
          <c:showCatName val="0"/>
          <c:showSerName val="0"/>
          <c:showPercent val="0"/>
          <c:showBubbleSize val="0"/>
        </c:dLbls>
        <c:axId val="164030336"/>
        <c:axId val="164031872"/>
      </c:radarChart>
      <c:catAx>
        <c:axId val="164030336"/>
        <c:scaling>
          <c:orientation val="minMax"/>
        </c:scaling>
        <c:delete val="0"/>
        <c:axPos val="b"/>
        <c:majorGridlines/>
        <c:numFmt formatCode="General" sourceLinked="0"/>
        <c:majorTickMark val="out"/>
        <c:minorTickMark val="none"/>
        <c:tickLblPos val="nextTo"/>
        <c:crossAx val="164031872"/>
        <c:crosses val="autoZero"/>
        <c:auto val="1"/>
        <c:lblAlgn val="ctr"/>
        <c:lblOffset val="100"/>
        <c:noMultiLvlLbl val="0"/>
      </c:catAx>
      <c:valAx>
        <c:axId val="164031872"/>
        <c:scaling>
          <c:orientation val="minMax"/>
        </c:scaling>
        <c:delete val="0"/>
        <c:axPos val="l"/>
        <c:majorGridlines>
          <c:spPr>
            <a:ln>
              <a:solidFill>
                <a:schemeClr val="bg1"/>
              </a:solidFill>
            </a:ln>
          </c:spPr>
        </c:majorGridlines>
        <c:numFmt formatCode="0" sourceLinked="0"/>
        <c:majorTickMark val="cross"/>
        <c:minorTickMark val="none"/>
        <c:tickLblPos val="nextTo"/>
        <c:spPr>
          <a:ln>
            <a:solidFill>
              <a:schemeClr val="bg1"/>
            </a:solidFill>
          </a:ln>
        </c:spPr>
        <c:crossAx val="164030336"/>
        <c:crosses val="autoZero"/>
        <c:crossBetween val="between"/>
      </c:valAx>
      <c:spPr>
        <a:noFill/>
      </c:spPr>
    </c:plotArea>
    <c:legend>
      <c:legendPos val="b"/>
      <c:overlay val="1"/>
    </c:legend>
    <c:plotVisOnly val="1"/>
    <c:dispBlanksAs val="gap"/>
    <c:showDLblsOverMax val="0"/>
  </c:chart>
  <c:spPr>
    <a:solidFill>
      <a:schemeClr val="bg2">
        <a:lumMod val="90000"/>
      </a:schemeClr>
    </a:solidFill>
    <a:ln>
      <a:noFill/>
    </a:ln>
  </c:spPr>
  <c:txPr>
    <a:bodyPr/>
    <a:lstStyle/>
    <a:p>
      <a:pPr>
        <a:defRPr sz="1400"/>
      </a:pPr>
      <a:endParaRPr lang="uk-UA"/>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uk-UA"/>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'Country Report New'!$AR$35</c:f>
          <c:strCache>
            <c:ptCount val="1"/>
            <c:pt idx="0">
              <c:v>Average indicator performance: 
Greece vs. Global</c:v>
            </c:pt>
          </c:strCache>
        </c:strRef>
      </c:tx>
      <c:overlay val="0"/>
      <c:txPr>
        <a:bodyPr/>
        <a:lstStyle/>
        <a:p>
          <a:pPr algn="ctr">
            <a:defRPr/>
          </a:pPr>
          <a:endParaRPr lang="uk-UA"/>
        </a:p>
      </c:txPr>
    </c:title>
    <c:autoTitleDeleted val="0"/>
    <c:plotArea>
      <c:layout>
        <c:manualLayout>
          <c:layoutTarget val="inner"/>
          <c:xMode val="edge"/>
          <c:yMode val="edge"/>
          <c:x val="0.20166388292372545"/>
          <c:y val="0.20674985709968094"/>
          <c:w val="0.61566425154624871"/>
          <c:h val="0.62571132529329343"/>
        </c:manualLayout>
      </c:layout>
      <c:radarChart>
        <c:radarStyle val="marker"/>
        <c:varyColors val="0"/>
        <c:ser>
          <c:idx val="1"/>
          <c:order val="0"/>
          <c:tx>
            <c:strRef>
              <c:f>'Country Report New'!$AP$27</c:f>
              <c:strCache>
                <c:ptCount val="1"/>
                <c:pt idx="0">
                  <c:v>Greece</c:v>
                </c:pt>
              </c:strCache>
            </c:strRef>
          </c:tx>
          <c:marker>
            <c:symbol val="none"/>
          </c:marker>
          <c:cat>
            <c:strRef>
              <c:f>'Country Report New'!$AM$29:$AM$34</c:f>
              <c:strCache>
                <c:ptCount val="6"/>
                <c:pt idx="0">
                  <c:v>AR</c:v>
                </c:pt>
                <c:pt idx="1">
                  <c:v>ER</c:v>
                </c:pt>
                <c:pt idx="2">
                  <c:v>FS</c:v>
                </c:pt>
                <c:pt idx="3">
                  <c:v>CF</c:v>
                </c:pt>
                <c:pt idx="4">
                  <c:v>IF</c:v>
                </c:pt>
                <c:pt idx="5">
                  <c:v>IS</c:v>
                </c:pt>
              </c:strCache>
            </c:strRef>
          </c:cat>
          <c:val>
            <c:numRef>
              <c:f>'Country Report New'!$AP$29:$AP$34</c:f>
              <c:numCache>
                <c:formatCode>0.0</c:formatCode>
                <c:ptCount val="6"/>
                <c:pt idx="0">
                  <c:v>23.9</c:v>
                </c:pt>
                <c:pt idx="1">
                  <c:v>34.299999999999997</c:v>
                </c:pt>
                <c:pt idx="2">
                  <c:v>10.8</c:v>
                </c:pt>
                <c:pt idx="3">
                  <c:v>32.9</c:v>
                </c:pt>
                <c:pt idx="4">
                  <c:v>8.4</c:v>
                </c:pt>
                <c:pt idx="5">
                  <c:v>10.1</c:v>
                </c:pt>
              </c:numCache>
            </c:numRef>
          </c:val>
          <c:extLst>
            <c:ext xmlns:c16="http://schemas.microsoft.com/office/drawing/2014/chart" uri="{C3380CC4-5D6E-409C-BE32-E72D297353CC}">
              <c16:uniqueId val="{00000000-E49B-40DC-82AF-297F87D1ECA7}"/>
            </c:ext>
          </c:extLst>
        </c:ser>
        <c:ser>
          <c:idx val="2"/>
          <c:order val="1"/>
          <c:tx>
            <c:strRef>
              <c:f>'Country Report New'!$AS$27</c:f>
              <c:strCache>
                <c:ptCount val="1"/>
                <c:pt idx="0">
                  <c:v>Global</c:v>
                </c:pt>
              </c:strCache>
            </c:strRef>
          </c:tx>
          <c:marker>
            <c:symbol val="none"/>
          </c:marker>
          <c:cat>
            <c:strRef>
              <c:f>'Country Report New'!$AM$29:$AM$34</c:f>
              <c:strCache>
                <c:ptCount val="6"/>
                <c:pt idx="0">
                  <c:v>AR</c:v>
                </c:pt>
                <c:pt idx="1">
                  <c:v>ER</c:v>
                </c:pt>
                <c:pt idx="2">
                  <c:v>FS</c:v>
                </c:pt>
                <c:pt idx="3">
                  <c:v>CF</c:v>
                </c:pt>
                <c:pt idx="4">
                  <c:v>IF</c:v>
                </c:pt>
                <c:pt idx="5">
                  <c:v>IS</c:v>
                </c:pt>
              </c:strCache>
            </c:strRef>
          </c:cat>
          <c:val>
            <c:numRef>
              <c:f>'Country Report New'!$AS$29:$AS$34</c:f>
              <c:numCache>
                <c:formatCode>0.0</c:formatCode>
                <c:ptCount val="6"/>
                <c:pt idx="0">
                  <c:v>39.200000000000003</c:v>
                </c:pt>
                <c:pt idx="1">
                  <c:v>39</c:v>
                </c:pt>
                <c:pt idx="2">
                  <c:v>44.3</c:v>
                </c:pt>
                <c:pt idx="3">
                  <c:v>34.5</c:v>
                </c:pt>
                <c:pt idx="4">
                  <c:v>38.4</c:v>
                </c:pt>
                <c:pt idx="5">
                  <c:v>38.299999999999997</c:v>
                </c:pt>
              </c:numCache>
            </c:numRef>
          </c:val>
          <c:extLst>
            <c:ext xmlns:c16="http://schemas.microsoft.com/office/drawing/2014/chart" uri="{C3380CC4-5D6E-409C-BE32-E72D297353CC}">
              <c16:uniqueId val="{00000001-E49B-40DC-82AF-297F87D1ECA7}"/>
            </c:ext>
          </c:extLst>
        </c:ser>
        <c:dLbls>
          <c:showLegendKey val="0"/>
          <c:showVal val="0"/>
          <c:showCatName val="0"/>
          <c:showSerName val="0"/>
          <c:showPercent val="0"/>
          <c:showBubbleSize val="0"/>
        </c:dLbls>
        <c:axId val="163209600"/>
        <c:axId val="163211136"/>
      </c:radarChart>
      <c:catAx>
        <c:axId val="163209600"/>
        <c:scaling>
          <c:orientation val="minMax"/>
        </c:scaling>
        <c:delete val="0"/>
        <c:axPos val="b"/>
        <c:majorGridlines/>
        <c:numFmt formatCode="General" sourceLinked="0"/>
        <c:majorTickMark val="out"/>
        <c:minorTickMark val="none"/>
        <c:tickLblPos val="nextTo"/>
        <c:crossAx val="163211136"/>
        <c:crosses val="autoZero"/>
        <c:auto val="1"/>
        <c:lblAlgn val="ctr"/>
        <c:lblOffset val="100"/>
        <c:noMultiLvlLbl val="0"/>
      </c:catAx>
      <c:valAx>
        <c:axId val="163211136"/>
        <c:scaling>
          <c:orientation val="minMax"/>
        </c:scaling>
        <c:delete val="0"/>
        <c:axPos val="l"/>
        <c:majorGridlines>
          <c:spPr>
            <a:ln>
              <a:solidFill>
                <a:schemeClr val="bg1"/>
              </a:solidFill>
            </a:ln>
          </c:spPr>
        </c:majorGridlines>
        <c:numFmt formatCode="0" sourceLinked="0"/>
        <c:majorTickMark val="cross"/>
        <c:minorTickMark val="none"/>
        <c:tickLblPos val="nextTo"/>
        <c:spPr>
          <a:ln>
            <a:solidFill>
              <a:schemeClr val="bg1"/>
            </a:solidFill>
          </a:ln>
        </c:spPr>
        <c:crossAx val="163209600"/>
        <c:crosses val="autoZero"/>
        <c:crossBetween val="between"/>
      </c:valAx>
      <c:spPr>
        <a:noFill/>
      </c:spPr>
    </c:plotArea>
    <c:legend>
      <c:legendPos val="b"/>
      <c:overlay val="1"/>
    </c:legend>
    <c:plotVisOnly val="1"/>
    <c:dispBlanksAs val="gap"/>
    <c:showDLblsOverMax val="0"/>
  </c:chart>
  <c:spPr>
    <a:solidFill>
      <a:schemeClr val="bg2">
        <a:lumMod val="90000"/>
      </a:schemeClr>
    </a:solidFill>
    <a:ln>
      <a:noFill/>
    </a:ln>
  </c:spPr>
  <c:txPr>
    <a:bodyPr/>
    <a:lstStyle/>
    <a:p>
      <a:pPr>
        <a:defRPr sz="1400"/>
      </a:pPr>
      <a:endParaRPr lang="uk-UA"/>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uk-U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3027162243608271E-2"/>
          <c:y val="0.1262099589677417"/>
          <c:w val="0.97235231771537523"/>
          <c:h val="0.76495997357362133"/>
        </c:manualLayout>
      </c:layout>
      <c:barChart>
        <c:barDir val="col"/>
        <c:grouping val="clustered"/>
        <c:varyColors val="0"/>
        <c:ser>
          <c:idx val="0"/>
          <c:order val="0"/>
          <c:tx>
            <c:strRef>
              <c:f>'Country Report New'!$AZ$12</c:f>
              <c:strCache>
                <c:ptCount val="1"/>
                <c:pt idx="0">
                  <c:v>2010</c:v>
                </c:pt>
              </c:strCache>
            </c:strRef>
          </c:tx>
          <c:spPr>
            <a:solidFill>
              <a:schemeClr val="bg2">
                <a:lumMod val="90000"/>
              </a:schemeClr>
            </a:solidFill>
          </c:spPr>
          <c:invertIfNegative val="0"/>
          <c:cat>
            <c:strRef>
              <c:f>'Country Report New'!$AX$14:$AX$17</c:f>
              <c:strCache>
                <c:ptCount val="4"/>
                <c:pt idx="0">
                  <c:v>SYSTEM</c:v>
                </c:pt>
                <c:pt idx="1">
                  <c:v>ACCESS</c:v>
                </c:pt>
                <c:pt idx="2">
                  <c:v>FLAGSHIP</c:v>
                </c:pt>
                <c:pt idx="3">
                  <c:v>ECONOMIC</c:v>
                </c:pt>
              </c:strCache>
            </c:strRef>
          </c:cat>
          <c:val>
            <c:numRef>
              <c:f>'Country Report New'!$AZ$14:$AZ$17</c:f>
              <c:numCache>
                <c:formatCode>0.0</c:formatCode>
                <c:ptCount val="4"/>
                <c:pt idx="0">
                  <c:v>29.5</c:v>
                </c:pt>
                <c:pt idx="1">
                  <c:v>91.8</c:v>
                </c:pt>
                <c:pt idx="2">
                  <c:v>44.4</c:v>
                </c:pt>
                <c:pt idx="3">
                  <c:v>19.2</c:v>
                </c:pt>
              </c:numCache>
            </c:numRef>
          </c:val>
          <c:extLst>
            <c:ext xmlns:c16="http://schemas.microsoft.com/office/drawing/2014/chart" uri="{C3380CC4-5D6E-409C-BE32-E72D297353CC}">
              <c16:uniqueId val="{00000000-9200-4476-BA4E-CA097149D31B}"/>
            </c:ext>
          </c:extLst>
        </c:ser>
        <c:ser>
          <c:idx val="1"/>
          <c:order val="1"/>
          <c:tx>
            <c:strRef>
              <c:f>'Country Report New'!$BB$12</c:f>
              <c:strCache>
                <c:ptCount val="1"/>
                <c:pt idx="0">
                  <c:v>2011</c:v>
                </c:pt>
              </c:strCache>
            </c:strRef>
          </c:tx>
          <c:spPr>
            <a:solidFill>
              <a:schemeClr val="bg2">
                <a:lumMod val="75000"/>
              </a:schemeClr>
            </a:solidFill>
          </c:spPr>
          <c:invertIfNegative val="0"/>
          <c:cat>
            <c:strRef>
              <c:f>'Country Report New'!$AX$14:$AX$17</c:f>
              <c:strCache>
                <c:ptCount val="4"/>
                <c:pt idx="0">
                  <c:v>SYSTEM</c:v>
                </c:pt>
                <c:pt idx="1">
                  <c:v>ACCESS</c:v>
                </c:pt>
                <c:pt idx="2">
                  <c:v>FLAGSHIP</c:v>
                </c:pt>
                <c:pt idx="3">
                  <c:v>ECONOMIC</c:v>
                </c:pt>
              </c:strCache>
            </c:strRef>
          </c:cat>
          <c:val>
            <c:numRef>
              <c:f>'Country Report New'!$BB$14:$BB$17</c:f>
              <c:numCache>
                <c:formatCode>0.0</c:formatCode>
                <c:ptCount val="4"/>
                <c:pt idx="0">
                  <c:v>28.6</c:v>
                </c:pt>
                <c:pt idx="1">
                  <c:v>86.2</c:v>
                </c:pt>
                <c:pt idx="2">
                  <c:v>25.8</c:v>
                </c:pt>
                <c:pt idx="3">
                  <c:v>17.2</c:v>
                </c:pt>
              </c:numCache>
            </c:numRef>
          </c:val>
          <c:extLst>
            <c:ext xmlns:c16="http://schemas.microsoft.com/office/drawing/2014/chart" uri="{C3380CC4-5D6E-409C-BE32-E72D297353CC}">
              <c16:uniqueId val="{00000001-9200-4476-BA4E-CA097149D31B}"/>
            </c:ext>
          </c:extLst>
        </c:ser>
        <c:ser>
          <c:idx val="2"/>
          <c:order val="2"/>
          <c:tx>
            <c:strRef>
              <c:f>'Country Report New'!$BF$12</c:f>
              <c:strCache>
                <c:ptCount val="1"/>
                <c:pt idx="0">
                  <c:v>2012</c:v>
                </c:pt>
              </c:strCache>
            </c:strRef>
          </c:tx>
          <c:spPr>
            <a:solidFill>
              <a:schemeClr val="accent3"/>
            </a:solidFill>
          </c:spPr>
          <c:invertIfNegative val="0"/>
          <c:cat>
            <c:strRef>
              <c:f>'Country Report New'!$AX$14:$AX$17</c:f>
              <c:strCache>
                <c:ptCount val="4"/>
                <c:pt idx="0">
                  <c:v>SYSTEM</c:v>
                </c:pt>
                <c:pt idx="1">
                  <c:v>ACCESS</c:v>
                </c:pt>
                <c:pt idx="2">
                  <c:v>FLAGSHIP</c:v>
                </c:pt>
                <c:pt idx="3">
                  <c:v>ECONOMIC</c:v>
                </c:pt>
              </c:strCache>
            </c:strRef>
          </c:cat>
          <c:val>
            <c:numRef>
              <c:f>'Country Report New'!$BF$14:$BF$17</c:f>
              <c:numCache>
                <c:formatCode>0.0</c:formatCode>
                <c:ptCount val="4"/>
                <c:pt idx="0">
                  <c:v>29.3</c:v>
                </c:pt>
                <c:pt idx="1">
                  <c:v>58</c:v>
                </c:pt>
                <c:pt idx="2">
                  <c:v>20.100000000000001</c:v>
                </c:pt>
                <c:pt idx="3">
                  <c:v>20.9</c:v>
                </c:pt>
              </c:numCache>
            </c:numRef>
          </c:val>
          <c:extLst>
            <c:ext xmlns:c16="http://schemas.microsoft.com/office/drawing/2014/chart" uri="{C3380CC4-5D6E-409C-BE32-E72D297353CC}">
              <c16:uniqueId val="{00000002-9200-4476-BA4E-CA097149D31B}"/>
            </c:ext>
          </c:extLst>
        </c:ser>
        <c:dLbls>
          <c:showLegendKey val="0"/>
          <c:showVal val="0"/>
          <c:showCatName val="0"/>
          <c:showSerName val="0"/>
          <c:showPercent val="0"/>
          <c:showBubbleSize val="0"/>
        </c:dLbls>
        <c:gapWidth val="100"/>
        <c:axId val="163251328"/>
        <c:axId val="163252864"/>
      </c:barChart>
      <c:catAx>
        <c:axId val="163251328"/>
        <c:scaling>
          <c:orientation val="minMax"/>
        </c:scaling>
        <c:delete val="0"/>
        <c:axPos val="b"/>
        <c:numFmt formatCode="General" sourceLinked="1"/>
        <c:majorTickMark val="out"/>
        <c:minorTickMark val="none"/>
        <c:tickLblPos val="high"/>
        <c:spPr>
          <a:ln>
            <a:noFill/>
          </a:ln>
        </c:spPr>
        <c:txPr>
          <a:bodyPr/>
          <a:lstStyle/>
          <a:p>
            <a:pPr>
              <a:defRPr sz="1800" b="1"/>
            </a:pPr>
            <a:endParaRPr lang="uk-UA"/>
          </a:p>
        </c:txPr>
        <c:crossAx val="163252864"/>
        <c:crosses val="autoZero"/>
        <c:auto val="1"/>
        <c:lblAlgn val="ctr"/>
        <c:lblOffset val="100"/>
        <c:noMultiLvlLbl val="0"/>
      </c:catAx>
      <c:valAx>
        <c:axId val="163252864"/>
        <c:scaling>
          <c:orientation val="minMax"/>
          <c:max val="100"/>
        </c:scaling>
        <c:delete val="1"/>
        <c:axPos val="l"/>
        <c:numFmt formatCode="0" sourceLinked="0"/>
        <c:majorTickMark val="cross"/>
        <c:minorTickMark val="none"/>
        <c:tickLblPos val="nextTo"/>
        <c:crossAx val="163251328"/>
        <c:crosses val="autoZero"/>
        <c:crossBetween val="between"/>
      </c:valAx>
      <c:spPr>
        <a:noFill/>
        <a:ln w="25400">
          <a:noFill/>
        </a:ln>
      </c:spPr>
    </c:plotArea>
    <c:legend>
      <c:legendPos val="b"/>
      <c:layout>
        <c:manualLayout>
          <c:xMode val="edge"/>
          <c:yMode val="edge"/>
          <c:x val="0.37807670815341637"/>
          <c:y val="0.88604519461814968"/>
          <c:w val="0.23811181666807779"/>
          <c:h val="0.10054487943209492"/>
        </c:manualLayout>
      </c:layout>
      <c:overlay val="0"/>
    </c:legend>
    <c:plotVisOnly val="1"/>
    <c:dispBlanksAs val="gap"/>
    <c:showDLblsOverMax val="0"/>
  </c:chart>
  <c:spPr>
    <a:solidFill>
      <a:schemeClr val="bg1"/>
    </a:solidFill>
    <a:ln>
      <a:solidFill>
        <a:schemeClr val="bg2">
          <a:lumMod val="25000"/>
        </a:schemeClr>
      </a:solidFill>
    </a:ln>
  </c:spPr>
  <c:txPr>
    <a:bodyPr/>
    <a:lstStyle/>
    <a:p>
      <a:pPr>
        <a:defRPr sz="1400"/>
      </a:pPr>
      <a:endParaRPr lang="uk-UA"/>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uk-UA"/>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'Country Report New'!$BL$19</c:f>
          <c:strCache>
            <c:ptCount val="1"/>
            <c:pt idx="0">
              <c:v>Year on year faculty area performance: 
Greece</c:v>
            </c:pt>
          </c:strCache>
        </c:strRef>
      </c:tx>
      <c:overlay val="0"/>
      <c:txPr>
        <a:bodyPr/>
        <a:lstStyle/>
        <a:p>
          <a:pPr algn="ctr">
            <a:defRPr sz="1400"/>
          </a:pPr>
          <a:endParaRPr lang="uk-UA"/>
        </a:p>
      </c:txPr>
    </c:title>
    <c:autoTitleDeleted val="0"/>
    <c:plotArea>
      <c:layout>
        <c:manualLayout>
          <c:layoutTarget val="inner"/>
          <c:xMode val="edge"/>
          <c:yMode val="edge"/>
          <c:x val="0.20166388292372545"/>
          <c:y val="0.20674985709968094"/>
          <c:w val="0.61566425154624871"/>
          <c:h val="0.62571132529329343"/>
        </c:manualLayout>
      </c:layout>
      <c:radarChart>
        <c:radarStyle val="marker"/>
        <c:varyColors val="0"/>
        <c:ser>
          <c:idx val="1"/>
          <c:order val="0"/>
          <c:tx>
            <c:strRef>
              <c:f>'Country Report New'!$BN$13</c:f>
              <c:strCache>
                <c:ptCount val="1"/>
                <c:pt idx="0">
                  <c:v>2012</c:v>
                </c:pt>
              </c:strCache>
            </c:strRef>
          </c:tx>
          <c:marker>
            <c:symbol val="none"/>
          </c:marker>
          <c:cat>
            <c:strRef>
              <c:f>'Country Report New'!$BT$14:$BT$18</c:f>
              <c:strCache>
                <c:ptCount val="5"/>
                <c:pt idx="0">
                  <c:v>AH</c:v>
                </c:pt>
                <c:pt idx="1">
                  <c:v>ET</c:v>
                </c:pt>
                <c:pt idx="2">
                  <c:v>LS</c:v>
                </c:pt>
                <c:pt idx="3">
                  <c:v>NS</c:v>
                </c:pt>
                <c:pt idx="4">
                  <c:v>SS</c:v>
                </c:pt>
              </c:strCache>
            </c:strRef>
          </c:cat>
          <c:val>
            <c:numRef>
              <c:f>'Country Report New'!$BN$14:$BN$18</c:f>
              <c:numCache>
                <c:formatCode>0.0</c:formatCode>
                <c:ptCount val="5"/>
                <c:pt idx="0">
                  <c:v>8.6</c:v>
                </c:pt>
                <c:pt idx="1">
                  <c:v>9.1</c:v>
                </c:pt>
                <c:pt idx="2">
                  <c:v>6.2</c:v>
                </c:pt>
                <c:pt idx="3">
                  <c:v>9.6999999999999993</c:v>
                </c:pt>
                <c:pt idx="4">
                  <c:v>7.3</c:v>
                </c:pt>
              </c:numCache>
            </c:numRef>
          </c:val>
          <c:extLst>
            <c:ext xmlns:c16="http://schemas.microsoft.com/office/drawing/2014/chart" uri="{C3380CC4-5D6E-409C-BE32-E72D297353CC}">
              <c16:uniqueId val="{00000000-B0E2-4627-A109-7AE22623778E}"/>
            </c:ext>
          </c:extLst>
        </c:ser>
        <c:ser>
          <c:idx val="2"/>
          <c:order val="1"/>
          <c:tx>
            <c:strRef>
              <c:f>'Country Report New'!$BO$13</c:f>
              <c:strCache>
                <c:ptCount val="1"/>
                <c:pt idx="0">
                  <c:v>2011</c:v>
                </c:pt>
              </c:strCache>
            </c:strRef>
          </c:tx>
          <c:marker>
            <c:symbol val="none"/>
          </c:marker>
          <c:cat>
            <c:strRef>
              <c:f>'Country Report New'!$BT$14:$BT$18</c:f>
              <c:strCache>
                <c:ptCount val="5"/>
                <c:pt idx="0">
                  <c:v>AH</c:v>
                </c:pt>
                <c:pt idx="1">
                  <c:v>ET</c:v>
                </c:pt>
                <c:pt idx="2">
                  <c:v>LS</c:v>
                </c:pt>
                <c:pt idx="3">
                  <c:v>NS</c:v>
                </c:pt>
                <c:pt idx="4">
                  <c:v>SS</c:v>
                </c:pt>
              </c:strCache>
            </c:strRef>
          </c:cat>
          <c:val>
            <c:numRef>
              <c:f>'Country Report New'!$BO$14:$BO$18</c:f>
              <c:numCache>
                <c:formatCode>0.0</c:formatCode>
                <c:ptCount val="5"/>
                <c:pt idx="0">
                  <c:v>8.4</c:v>
                </c:pt>
                <c:pt idx="1">
                  <c:v>9.3000000000000007</c:v>
                </c:pt>
                <c:pt idx="2">
                  <c:v>6.4</c:v>
                </c:pt>
                <c:pt idx="3">
                  <c:v>9.8000000000000007</c:v>
                </c:pt>
                <c:pt idx="4">
                  <c:v>7.5</c:v>
                </c:pt>
              </c:numCache>
            </c:numRef>
          </c:val>
          <c:extLst>
            <c:ext xmlns:c16="http://schemas.microsoft.com/office/drawing/2014/chart" uri="{C3380CC4-5D6E-409C-BE32-E72D297353CC}">
              <c16:uniqueId val="{00000001-B0E2-4627-A109-7AE22623778E}"/>
            </c:ext>
          </c:extLst>
        </c:ser>
        <c:dLbls>
          <c:showLegendKey val="0"/>
          <c:showVal val="0"/>
          <c:showCatName val="0"/>
          <c:showSerName val="0"/>
          <c:showPercent val="0"/>
          <c:showBubbleSize val="0"/>
        </c:dLbls>
        <c:axId val="164144256"/>
        <c:axId val="164145792"/>
      </c:radarChart>
      <c:catAx>
        <c:axId val="164144256"/>
        <c:scaling>
          <c:orientation val="minMax"/>
        </c:scaling>
        <c:delete val="0"/>
        <c:axPos val="b"/>
        <c:majorGridlines/>
        <c:numFmt formatCode="General" sourceLinked="0"/>
        <c:majorTickMark val="out"/>
        <c:minorTickMark val="none"/>
        <c:tickLblPos val="nextTo"/>
        <c:crossAx val="164145792"/>
        <c:crosses val="autoZero"/>
        <c:auto val="1"/>
        <c:lblAlgn val="ctr"/>
        <c:lblOffset val="100"/>
        <c:noMultiLvlLbl val="0"/>
      </c:catAx>
      <c:valAx>
        <c:axId val="164145792"/>
        <c:scaling>
          <c:orientation val="minMax"/>
        </c:scaling>
        <c:delete val="0"/>
        <c:axPos val="l"/>
        <c:majorGridlines>
          <c:spPr>
            <a:ln>
              <a:solidFill>
                <a:schemeClr val="bg1"/>
              </a:solidFill>
            </a:ln>
          </c:spPr>
        </c:majorGridlines>
        <c:numFmt formatCode="0" sourceLinked="0"/>
        <c:majorTickMark val="cross"/>
        <c:minorTickMark val="none"/>
        <c:tickLblPos val="nextTo"/>
        <c:spPr>
          <a:ln>
            <a:solidFill>
              <a:schemeClr val="bg1"/>
            </a:solidFill>
          </a:ln>
        </c:spPr>
        <c:crossAx val="164144256"/>
        <c:crosses val="autoZero"/>
        <c:crossBetween val="between"/>
      </c:valAx>
      <c:spPr>
        <a:noFill/>
      </c:spPr>
    </c:plotArea>
    <c:legend>
      <c:legendPos val="b"/>
      <c:overlay val="1"/>
    </c:legend>
    <c:plotVisOnly val="1"/>
    <c:dispBlanksAs val="gap"/>
    <c:showDLblsOverMax val="0"/>
  </c:chart>
  <c:spPr>
    <a:solidFill>
      <a:schemeClr val="bg2">
        <a:lumMod val="90000"/>
      </a:schemeClr>
    </a:solidFill>
    <a:ln>
      <a:noFill/>
    </a:ln>
  </c:spPr>
  <c:txPr>
    <a:bodyPr/>
    <a:lstStyle/>
    <a:p>
      <a:pPr>
        <a:defRPr sz="1400"/>
      </a:pPr>
      <a:endParaRPr lang="uk-UA"/>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uk-UA"/>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'Country Report New'!$BP$19</c:f>
          <c:strCache>
            <c:ptCount val="1"/>
            <c:pt idx="0">
              <c:v>Average faculty area performance: 
Greece vs. Global</c:v>
            </c:pt>
          </c:strCache>
        </c:strRef>
      </c:tx>
      <c:overlay val="0"/>
      <c:txPr>
        <a:bodyPr/>
        <a:lstStyle/>
        <a:p>
          <a:pPr algn="ctr">
            <a:defRPr sz="1400"/>
          </a:pPr>
          <a:endParaRPr lang="uk-UA"/>
        </a:p>
      </c:txPr>
    </c:title>
    <c:autoTitleDeleted val="0"/>
    <c:plotArea>
      <c:layout>
        <c:manualLayout>
          <c:layoutTarget val="inner"/>
          <c:xMode val="edge"/>
          <c:yMode val="edge"/>
          <c:x val="0.20166388292372545"/>
          <c:y val="0.20674985709968094"/>
          <c:w val="0.61566425154624871"/>
          <c:h val="0.62571132529329343"/>
        </c:manualLayout>
      </c:layout>
      <c:radarChart>
        <c:radarStyle val="marker"/>
        <c:varyColors val="0"/>
        <c:ser>
          <c:idx val="1"/>
          <c:order val="0"/>
          <c:tx>
            <c:strRef>
              <c:f>'Country Report New'!$BN$12</c:f>
              <c:strCache>
                <c:ptCount val="1"/>
                <c:pt idx="0">
                  <c:v>Greece</c:v>
                </c:pt>
              </c:strCache>
            </c:strRef>
          </c:tx>
          <c:marker>
            <c:symbol val="none"/>
          </c:marker>
          <c:cat>
            <c:strRef>
              <c:f>'Country Report New'!$BT$14:$BT$18</c:f>
              <c:strCache>
                <c:ptCount val="5"/>
                <c:pt idx="0">
                  <c:v>AH</c:v>
                </c:pt>
                <c:pt idx="1">
                  <c:v>ET</c:v>
                </c:pt>
                <c:pt idx="2">
                  <c:v>LS</c:v>
                </c:pt>
                <c:pt idx="3">
                  <c:v>NS</c:v>
                </c:pt>
                <c:pt idx="4">
                  <c:v>SS</c:v>
                </c:pt>
              </c:strCache>
            </c:strRef>
          </c:cat>
          <c:val>
            <c:numRef>
              <c:f>'Country Report New'!$BN$14:$BN$18</c:f>
              <c:numCache>
                <c:formatCode>0.0</c:formatCode>
                <c:ptCount val="5"/>
                <c:pt idx="0">
                  <c:v>8.6</c:v>
                </c:pt>
                <c:pt idx="1">
                  <c:v>9.1</c:v>
                </c:pt>
                <c:pt idx="2">
                  <c:v>6.2</c:v>
                </c:pt>
                <c:pt idx="3">
                  <c:v>9.6999999999999993</c:v>
                </c:pt>
                <c:pt idx="4">
                  <c:v>7.3</c:v>
                </c:pt>
              </c:numCache>
            </c:numRef>
          </c:val>
          <c:extLst>
            <c:ext xmlns:c16="http://schemas.microsoft.com/office/drawing/2014/chart" uri="{C3380CC4-5D6E-409C-BE32-E72D297353CC}">
              <c16:uniqueId val="{00000000-F956-43A5-8602-883E5B6AED45}"/>
            </c:ext>
          </c:extLst>
        </c:ser>
        <c:ser>
          <c:idx val="2"/>
          <c:order val="1"/>
          <c:tx>
            <c:strRef>
              <c:f>'Country Report New'!$BQ$12</c:f>
              <c:strCache>
                <c:ptCount val="1"/>
                <c:pt idx="0">
                  <c:v>Global</c:v>
                </c:pt>
              </c:strCache>
            </c:strRef>
          </c:tx>
          <c:marker>
            <c:symbol val="none"/>
          </c:marker>
          <c:cat>
            <c:strRef>
              <c:f>'Country Report New'!$BT$14:$BT$18</c:f>
              <c:strCache>
                <c:ptCount val="5"/>
                <c:pt idx="0">
                  <c:v>AH</c:v>
                </c:pt>
                <c:pt idx="1">
                  <c:v>ET</c:v>
                </c:pt>
                <c:pt idx="2">
                  <c:v>LS</c:v>
                </c:pt>
                <c:pt idx="3">
                  <c:v>NS</c:v>
                </c:pt>
                <c:pt idx="4">
                  <c:v>SS</c:v>
                </c:pt>
              </c:strCache>
            </c:strRef>
          </c:cat>
          <c:val>
            <c:numRef>
              <c:f>'Country Report New'!$BQ$14:$BQ$18</c:f>
              <c:numCache>
                <c:formatCode>0.0</c:formatCode>
                <c:ptCount val="5"/>
                <c:pt idx="0">
                  <c:v>15.6</c:v>
                </c:pt>
                <c:pt idx="1">
                  <c:v>12.1</c:v>
                </c:pt>
                <c:pt idx="2">
                  <c:v>12</c:v>
                </c:pt>
                <c:pt idx="3">
                  <c:v>14.4</c:v>
                </c:pt>
                <c:pt idx="4">
                  <c:v>13.7</c:v>
                </c:pt>
              </c:numCache>
            </c:numRef>
          </c:val>
          <c:extLst>
            <c:ext xmlns:c16="http://schemas.microsoft.com/office/drawing/2014/chart" uri="{C3380CC4-5D6E-409C-BE32-E72D297353CC}">
              <c16:uniqueId val="{00000001-F956-43A5-8602-883E5B6AED45}"/>
            </c:ext>
          </c:extLst>
        </c:ser>
        <c:dLbls>
          <c:showLegendKey val="0"/>
          <c:showVal val="0"/>
          <c:showCatName val="0"/>
          <c:showSerName val="0"/>
          <c:showPercent val="0"/>
          <c:showBubbleSize val="0"/>
        </c:dLbls>
        <c:axId val="164167040"/>
        <c:axId val="164439168"/>
      </c:radarChart>
      <c:catAx>
        <c:axId val="164167040"/>
        <c:scaling>
          <c:orientation val="minMax"/>
        </c:scaling>
        <c:delete val="0"/>
        <c:axPos val="b"/>
        <c:majorGridlines/>
        <c:numFmt formatCode="General" sourceLinked="0"/>
        <c:majorTickMark val="out"/>
        <c:minorTickMark val="none"/>
        <c:tickLblPos val="nextTo"/>
        <c:crossAx val="164439168"/>
        <c:crosses val="autoZero"/>
        <c:auto val="1"/>
        <c:lblAlgn val="ctr"/>
        <c:lblOffset val="100"/>
        <c:noMultiLvlLbl val="0"/>
      </c:catAx>
      <c:valAx>
        <c:axId val="164439168"/>
        <c:scaling>
          <c:orientation val="minMax"/>
        </c:scaling>
        <c:delete val="0"/>
        <c:axPos val="l"/>
        <c:majorGridlines>
          <c:spPr>
            <a:ln>
              <a:solidFill>
                <a:schemeClr val="bg1"/>
              </a:solidFill>
            </a:ln>
          </c:spPr>
        </c:majorGridlines>
        <c:numFmt formatCode="0" sourceLinked="0"/>
        <c:majorTickMark val="cross"/>
        <c:minorTickMark val="none"/>
        <c:tickLblPos val="nextTo"/>
        <c:spPr>
          <a:ln>
            <a:solidFill>
              <a:schemeClr val="bg1"/>
            </a:solidFill>
          </a:ln>
        </c:spPr>
        <c:crossAx val="164167040"/>
        <c:crosses val="autoZero"/>
        <c:crossBetween val="between"/>
      </c:valAx>
      <c:spPr>
        <a:noFill/>
      </c:spPr>
    </c:plotArea>
    <c:legend>
      <c:legendPos val="b"/>
      <c:overlay val="1"/>
    </c:legend>
    <c:plotVisOnly val="1"/>
    <c:dispBlanksAs val="gap"/>
    <c:showDLblsOverMax val="0"/>
  </c:chart>
  <c:spPr>
    <a:solidFill>
      <a:schemeClr val="bg2">
        <a:lumMod val="90000"/>
      </a:schemeClr>
    </a:solidFill>
    <a:ln>
      <a:noFill/>
    </a:ln>
  </c:spPr>
  <c:txPr>
    <a:bodyPr/>
    <a:lstStyle/>
    <a:p>
      <a:pPr>
        <a:defRPr sz="1400"/>
      </a:pPr>
      <a:endParaRPr lang="uk-UA"/>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uk-U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
          <c:y val="0"/>
          <c:w val="1"/>
          <c:h val="1"/>
        </c:manualLayout>
      </c:layout>
      <c:lineChart>
        <c:grouping val="standard"/>
        <c:varyColors val="0"/>
        <c:ser>
          <c:idx val="0"/>
          <c:order val="0"/>
          <c:tx>
            <c:strRef>
              <c:f>Sheet1!$B$1</c:f>
              <c:strCache>
                <c:ptCount val="1"/>
                <c:pt idx="0">
                  <c:v>Series 1</c:v>
                </c:pt>
              </c:strCache>
            </c:strRef>
          </c:tx>
          <c:spPr>
            <a:ln w="76200"/>
          </c:spPr>
          <c:marker>
            <c:symbol val="none"/>
          </c:marker>
          <c:cat>
            <c:strRef>
              <c:f>Sheet1!$A$2:$A$12</c:f>
              <c:strCache>
                <c:ptCount val="4"/>
                <c:pt idx="0">
                  <c:v>Category 1</c:v>
                </c:pt>
                <c:pt idx="1">
                  <c:v>Category 2</c:v>
                </c:pt>
                <c:pt idx="2">
                  <c:v>Category 3</c:v>
                </c:pt>
                <c:pt idx="3">
                  <c:v>Category 4</c:v>
                </c:pt>
              </c:strCache>
            </c:strRef>
          </c:cat>
          <c:val>
            <c:numRef>
              <c:f>Sheet1!$B$2:$B$12</c:f>
              <c:numCache>
                <c:formatCode>General</c:formatCode>
                <c:ptCount val="11"/>
                <c:pt idx="0">
                  <c:v>1</c:v>
                </c:pt>
                <c:pt idx="1">
                  <c:v>1</c:v>
                </c:pt>
                <c:pt idx="2">
                  <c:v>1</c:v>
                </c:pt>
                <c:pt idx="3">
                  <c:v>1</c:v>
                </c:pt>
                <c:pt idx="4">
                  <c:v>1</c:v>
                </c:pt>
                <c:pt idx="5">
                  <c:v>1</c:v>
                </c:pt>
                <c:pt idx="6">
                  <c:v>1</c:v>
                </c:pt>
                <c:pt idx="7">
                  <c:v>1</c:v>
                </c:pt>
                <c:pt idx="8">
                  <c:v>1</c:v>
                </c:pt>
                <c:pt idx="9">
                  <c:v>3</c:v>
                </c:pt>
                <c:pt idx="10">
                  <c:v>3</c:v>
                </c:pt>
              </c:numCache>
            </c:numRef>
          </c:val>
          <c:smooth val="0"/>
          <c:extLst>
            <c:ext xmlns:c16="http://schemas.microsoft.com/office/drawing/2014/chart" uri="{C3380CC4-5D6E-409C-BE32-E72D297353CC}">
              <c16:uniqueId val="{00000000-3585-4C9A-B9C0-B3BFD4B4B0CD}"/>
            </c:ext>
          </c:extLst>
        </c:ser>
        <c:ser>
          <c:idx val="1"/>
          <c:order val="1"/>
          <c:tx>
            <c:strRef>
              <c:f>Sheet1!$C$1</c:f>
              <c:strCache>
                <c:ptCount val="1"/>
                <c:pt idx="0">
                  <c:v>Series 2</c:v>
                </c:pt>
              </c:strCache>
            </c:strRef>
          </c:tx>
          <c:spPr>
            <a:ln w="76200"/>
          </c:spPr>
          <c:marker>
            <c:symbol val="none"/>
          </c:marker>
          <c:cat>
            <c:strRef>
              <c:f>Sheet1!$A$2:$A$12</c:f>
              <c:strCache>
                <c:ptCount val="4"/>
                <c:pt idx="0">
                  <c:v>Category 1</c:v>
                </c:pt>
                <c:pt idx="1">
                  <c:v>Category 2</c:v>
                </c:pt>
                <c:pt idx="2">
                  <c:v>Category 3</c:v>
                </c:pt>
                <c:pt idx="3">
                  <c:v>Category 4</c:v>
                </c:pt>
              </c:strCache>
            </c:strRef>
          </c:cat>
          <c:val>
            <c:numRef>
              <c:f>Sheet1!$C$2:$C$12</c:f>
              <c:numCache>
                <c:formatCode>General</c:formatCode>
                <c:ptCount val="11"/>
                <c:pt idx="0">
                  <c:v>2</c:v>
                </c:pt>
                <c:pt idx="1">
                  <c:v>2</c:v>
                </c:pt>
                <c:pt idx="2">
                  <c:v>2</c:v>
                </c:pt>
                <c:pt idx="3">
                  <c:v>2</c:v>
                </c:pt>
                <c:pt idx="4">
                  <c:v>2</c:v>
                </c:pt>
                <c:pt idx="5">
                  <c:v>2</c:v>
                </c:pt>
                <c:pt idx="6">
                  <c:v>2</c:v>
                </c:pt>
                <c:pt idx="7">
                  <c:v>2</c:v>
                </c:pt>
                <c:pt idx="8">
                  <c:v>2</c:v>
                </c:pt>
                <c:pt idx="9">
                  <c:v>1</c:v>
                </c:pt>
                <c:pt idx="10">
                  <c:v>1</c:v>
                </c:pt>
              </c:numCache>
            </c:numRef>
          </c:val>
          <c:smooth val="0"/>
          <c:extLst>
            <c:ext xmlns:c16="http://schemas.microsoft.com/office/drawing/2014/chart" uri="{C3380CC4-5D6E-409C-BE32-E72D297353CC}">
              <c16:uniqueId val="{00000001-3585-4C9A-B9C0-B3BFD4B4B0CD}"/>
            </c:ext>
          </c:extLst>
        </c:ser>
        <c:ser>
          <c:idx val="2"/>
          <c:order val="2"/>
          <c:tx>
            <c:strRef>
              <c:f>Sheet1!$D$1</c:f>
              <c:strCache>
                <c:ptCount val="1"/>
                <c:pt idx="0">
                  <c:v>Series 3</c:v>
                </c:pt>
              </c:strCache>
            </c:strRef>
          </c:tx>
          <c:spPr>
            <a:ln w="76200"/>
          </c:spPr>
          <c:marker>
            <c:symbol val="none"/>
          </c:marker>
          <c:cat>
            <c:strRef>
              <c:f>Sheet1!$A$2:$A$12</c:f>
              <c:strCache>
                <c:ptCount val="4"/>
                <c:pt idx="0">
                  <c:v>Category 1</c:v>
                </c:pt>
                <c:pt idx="1">
                  <c:v>Category 2</c:v>
                </c:pt>
                <c:pt idx="2">
                  <c:v>Category 3</c:v>
                </c:pt>
                <c:pt idx="3">
                  <c:v>Category 4</c:v>
                </c:pt>
              </c:strCache>
            </c:strRef>
          </c:cat>
          <c:val>
            <c:numRef>
              <c:f>Sheet1!$D$2:$D$12</c:f>
              <c:numCache>
                <c:formatCode>General</c:formatCode>
                <c:ptCount val="11"/>
                <c:pt idx="0">
                  <c:v>3</c:v>
                </c:pt>
                <c:pt idx="1">
                  <c:v>3</c:v>
                </c:pt>
                <c:pt idx="2">
                  <c:v>3</c:v>
                </c:pt>
                <c:pt idx="3">
                  <c:v>3</c:v>
                </c:pt>
                <c:pt idx="4">
                  <c:v>3</c:v>
                </c:pt>
                <c:pt idx="5">
                  <c:v>3</c:v>
                </c:pt>
                <c:pt idx="6">
                  <c:v>3</c:v>
                </c:pt>
                <c:pt idx="7">
                  <c:v>3</c:v>
                </c:pt>
                <c:pt idx="8">
                  <c:v>3</c:v>
                </c:pt>
                <c:pt idx="9">
                  <c:v>2</c:v>
                </c:pt>
                <c:pt idx="10">
                  <c:v>2</c:v>
                </c:pt>
              </c:numCache>
            </c:numRef>
          </c:val>
          <c:smooth val="0"/>
          <c:extLst>
            <c:ext xmlns:c16="http://schemas.microsoft.com/office/drawing/2014/chart" uri="{C3380CC4-5D6E-409C-BE32-E72D297353CC}">
              <c16:uniqueId val="{00000002-3585-4C9A-B9C0-B3BFD4B4B0CD}"/>
            </c:ext>
          </c:extLst>
        </c:ser>
        <c:ser>
          <c:idx val="3"/>
          <c:order val="3"/>
          <c:tx>
            <c:strRef>
              <c:f>Sheet1!$E$1</c:f>
              <c:strCache>
                <c:ptCount val="1"/>
                <c:pt idx="0">
                  <c:v>Series 4</c:v>
                </c:pt>
              </c:strCache>
            </c:strRef>
          </c:tx>
          <c:spPr>
            <a:ln w="76200"/>
          </c:spPr>
          <c:marker>
            <c:symbol val="none"/>
          </c:marker>
          <c:cat>
            <c:strRef>
              <c:f>Sheet1!$A$2:$A$12</c:f>
              <c:strCache>
                <c:ptCount val="4"/>
                <c:pt idx="0">
                  <c:v>Category 1</c:v>
                </c:pt>
                <c:pt idx="1">
                  <c:v>Category 2</c:v>
                </c:pt>
                <c:pt idx="2">
                  <c:v>Category 3</c:v>
                </c:pt>
                <c:pt idx="3">
                  <c:v>Category 4</c:v>
                </c:pt>
              </c:strCache>
            </c:strRef>
          </c:cat>
          <c:val>
            <c:numRef>
              <c:f>Sheet1!$E$2:$E$12</c:f>
              <c:numCache>
                <c:formatCode>General</c:formatCode>
                <c:ptCount val="11"/>
                <c:pt idx="0">
                  <c:v>4</c:v>
                </c:pt>
                <c:pt idx="1">
                  <c:v>4</c:v>
                </c:pt>
                <c:pt idx="2">
                  <c:v>4</c:v>
                </c:pt>
                <c:pt idx="3">
                  <c:v>4</c:v>
                </c:pt>
                <c:pt idx="4">
                  <c:v>4</c:v>
                </c:pt>
                <c:pt idx="5">
                  <c:v>4</c:v>
                </c:pt>
                <c:pt idx="6">
                  <c:v>4</c:v>
                </c:pt>
                <c:pt idx="7">
                  <c:v>4</c:v>
                </c:pt>
                <c:pt idx="8">
                  <c:v>4</c:v>
                </c:pt>
                <c:pt idx="9">
                  <c:v>7</c:v>
                </c:pt>
                <c:pt idx="10">
                  <c:v>7</c:v>
                </c:pt>
              </c:numCache>
            </c:numRef>
          </c:val>
          <c:smooth val="0"/>
          <c:extLst>
            <c:ext xmlns:c16="http://schemas.microsoft.com/office/drawing/2014/chart" uri="{C3380CC4-5D6E-409C-BE32-E72D297353CC}">
              <c16:uniqueId val="{00000003-3585-4C9A-B9C0-B3BFD4B4B0CD}"/>
            </c:ext>
          </c:extLst>
        </c:ser>
        <c:ser>
          <c:idx val="4"/>
          <c:order val="4"/>
          <c:tx>
            <c:strRef>
              <c:f>Sheet1!$F$1</c:f>
              <c:strCache>
                <c:ptCount val="1"/>
                <c:pt idx="0">
                  <c:v>Series 5</c:v>
                </c:pt>
              </c:strCache>
            </c:strRef>
          </c:tx>
          <c:spPr>
            <a:ln w="76200"/>
          </c:spPr>
          <c:marker>
            <c:symbol val="none"/>
          </c:marker>
          <c:cat>
            <c:strRef>
              <c:f>Sheet1!$A$2:$A$12</c:f>
              <c:strCache>
                <c:ptCount val="4"/>
                <c:pt idx="0">
                  <c:v>Category 1</c:v>
                </c:pt>
                <c:pt idx="1">
                  <c:v>Category 2</c:v>
                </c:pt>
                <c:pt idx="2">
                  <c:v>Category 3</c:v>
                </c:pt>
                <c:pt idx="3">
                  <c:v>Category 4</c:v>
                </c:pt>
              </c:strCache>
            </c:strRef>
          </c:cat>
          <c:val>
            <c:numRef>
              <c:f>Sheet1!$F$2:$F$12</c:f>
              <c:numCache>
                <c:formatCode>General</c:formatCode>
                <c:ptCount val="11"/>
                <c:pt idx="0">
                  <c:v>5</c:v>
                </c:pt>
                <c:pt idx="1">
                  <c:v>5</c:v>
                </c:pt>
                <c:pt idx="2">
                  <c:v>5</c:v>
                </c:pt>
                <c:pt idx="3">
                  <c:v>5</c:v>
                </c:pt>
                <c:pt idx="4">
                  <c:v>5</c:v>
                </c:pt>
                <c:pt idx="5">
                  <c:v>5</c:v>
                </c:pt>
                <c:pt idx="6">
                  <c:v>5</c:v>
                </c:pt>
                <c:pt idx="7">
                  <c:v>5</c:v>
                </c:pt>
                <c:pt idx="8">
                  <c:v>5</c:v>
                </c:pt>
                <c:pt idx="9">
                  <c:v>5</c:v>
                </c:pt>
                <c:pt idx="10">
                  <c:v>5</c:v>
                </c:pt>
              </c:numCache>
            </c:numRef>
          </c:val>
          <c:smooth val="0"/>
          <c:extLst>
            <c:ext xmlns:c16="http://schemas.microsoft.com/office/drawing/2014/chart" uri="{C3380CC4-5D6E-409C-BE32-E72D297353CC}">
              <c16:uniqueId val="{00000004-3585-4C9A-B9C0-B3BFD4B4B0CD}"/>
            </c:ext>
          </c:extLst>
        </c:ser>
        <c:ser>
          <c:idx val="5"/>
          <c:order val="5"/>
          <c:tx>
            <c:strRef>
              <c:f>Sheet1!$G$1</c:f>
              <c:strCache>
                <c:ptCount val="1"/>
                <c:pt idx="0">
                  <c:v>Series 6</c:v>
                </c:pt>
              </c:strCache>
            </c:strRef>
          </c:tx>
          <c:spPr>
            <a:ln w="76200"/>
          </c:spPr>
          <c:marker>
            <c:symbol val="none"/>
          </c:marker>
          <c:cat>
            <c:strRef>
              <c:f>Sheet1!$A$2:$A$12</c:f>
              <c:strCache>
                <c:ptCount val="4"/>
                <c:pt idx="0">
                  <c:v>Category 1</c:v>
                </c:pt>
                <c:pt idx="1">
                  <c:v>Category 2</c:v>
                </c:pt>
                <c:pt idx="2">
                  <c:v>Category 3</c:v>
                </c:pt>
                <c:pt idx="3">
                  <c:v>Category 4</c:v>
                </c:pt>
              </c:strCache>
            </c:strRef>
          </c:cat>
          <c:val>
            <c:numRef>
              <c:f>Sheet1!$G$2:$G$12</c:f>
              <c:numCache>
                <c:formatCode>General</c:formatCode>
                <c:ptCount val="11"/>
                <c:pt idx="0">
                  <c:v>6</c:v>
                </c:pt>
                <c:pt idx="1">
                  <c:v>6</c:v>
                </c:pt>
                <c:pt idx="2">
                  <c:v>6</c:v>
                </c:pt>
                <c:pt idx="3">
                  <c:v>6</c:v>
                </c:pt>
                <c:pt idx="4">
                  <c:v>6</c:v>
                </c:pt>
                <c:pt idx="5">
                  <c:v>6</c:v>
                </c:pt>
                <c:pt idx="6">
                  <c:v>6</c:v>
                </c:pt>
                <c:pt idx="7">
                  <c:v>6</c:v>
                </c:pt>
                <c:pt idx="8">
                  <c:v>6</c:v>
                </c:pt>
                <c:pt idx="9">
                  <c:v>6</c:v>
                </c:pt>
                <c:pt idx="10">
                  <c:v>6</c:v>
                </c:pt>
              </c:numCache>
            </c:numRef>
          </c:val>
          <c:smooth val="0"/>
          <c:extLst>
            <c:ext xmlns:c16="http://schemas.microsoft.com/office/drawing/2014/chart" uri="{C3380CC4-5D6E-409C-BE32-E72D297353CC}">
              <c16:uniqueId val="{00000005-3585-4C9A-B9C0-B3BFD4B4B0CD}"/>
            </c:ext>
          </c:extLst>
        </c:ser>
        <c:ser>
          <c:idx val="6"/>
          <c:order val="6"/>
          <c:tx>
            <c:strRef>
              <c:f>Sheet1!$H$1</c:f>
              <c:strCache>
                <c:ptCount val="1"/>
                <c:pt idx="0">
                  <c:v>Series 62</c:v>
                </c:pt>
              </c:strCache>
            </c:strRef>
          </c:tx>
          <c:spPr>
            <a:ln w="76200"/>
          </c:spPr>
          <c:marker>
            <c:symbol val="none"/>
          </c:marker>
          <c:cat>
            <c:strRef>
              <c:f>Sheet1!$A$2:$A$12</c:f>
              <c:strCache>
                <c:ptCount val="4"/>
                <c:pt idx="0">
                  <c:v>Category 1</c:v>
                </c:pt>
                <c:pt idx="1">
                  <c:v>Category 2</c:v>
                </c:pt>
                <c:pt idx="2">
                  <c:v>Category 3</c:v>
                </c:pt>
                <c:pt idx="3">
                  <c:v>Category 4</c:v>
                </c:pt>
              </c:strCache>
            </c:strRef>
          </c:cat>
          <c:val>
            <c:numRef>
              <c:f>Sheet1!$H$2:$H$12</c:f>
              <c:numCache>
                <c:formatCode>General</c:formatCode>
                <c:ptCount val="11"/>
                <c:pt idx="0">
                  <c:v>7</c:v>
                </c:pt>
                <c:pt idx="1">
                  <c:v>7</c:v>
                </c:pt>
                <c:pt idx="2">
                  <c:v>7</c:v>
                </c:pt>
                <c:pt idx="3">
                  <c:v>7</c:v>
                </c:pt>
                <c:pt idx="4">
                  <c:v>7</c:v>
                </c:pt>
                <c:pt idx="5">
                  <c:v>7</c:v>
                </c:pt>
                <c:pt idx="6">
                  <c:v>7</c:v>
                </c:pt>
                <c:pt idx="7">
                  <c:v>7</c:v>
                </c:pt>
                <c:pt idx="8">
                  <c:v>7</c:v>
                </c:pt>
                <c:pt idx="9">
                  <c:v>4</c:v>
                </c:pt>
                <c:pt idx="10">
                  <c:v>4</c:v>
                </c:pt>
              </c:numCache>
            </c:numRef>
          </c:val>
          <c:smooth val="0"/>
          <c:extLst>
            <c:ext xmlns:c16="http://schemas.microsoft.com/office/drawing/2014/chart" uri="{C3380CC4-5D6E-409C-BE32-E72D297353CC}">
              <c16:uniqueId val="{00000006-3585-4C9A-B9C0-B3BFD4B4B0CD}"/>
            </c:ext>
          </c:extLst>
        </c:ser>
        <c:ser>
          <c:idx val="7"/>
          <c:order val="7"/>
          <c:tx>
            <c:strRef>
              <c:f>Sheet1!$I$1</c:f>
              <c:strCache>
                <c:ptCount val="1"/>
                <c:pt idx="0">
                  <c:v>Series 7</c:v>
                </c:pt>
              </c:strCache>
            </c:strRef>
          </c:tx>
          <c:spPr>
            <a:ln w="76200"/>
          </c:spPr>
          <c:marker>
            <c:symbol val="none"/>
          </c:marker>
          <c:cat>
            <c:strRef>
              <c:f>Sheet1!$A$2:$A$12</c:f>
              <c:strCache>
                <c:ptCount val="4"/>
                <c:pt idx="0">
                  <c:v>Category 1</c:v>
                </c:pt>
                <c:pt idx="1">
                  <c:v>Category 2</c:v>
                </c:pt>
                <c:pt idx="2">
                  <c:v>Category 3</c:v>
                </c:pt>
                <c:pt idx="3">
                  <c:v>Category 4</c:v>
                </c:pt>
              </c:strCache>
            </c:strRef>
          </c:cat>
          <c:val>
            <c:numRef>
              <c:f>Sheet1!$I$2:$I$12</c:f>
              <c:numCache>
                <c:formatCode>General</c:formatCode>
                <c:ptCount val="11"/>
                <c:pt idx="0">
                  <c:v>8</c:v>
                </c:pt>
                <c:pt idx="1">
                  <c:v>8</c:v>
                </c:pt>
                <c:pt idx="2">
                  <c:v>8</c:v>
                </c:pt>
                <c:pt idx="3">
                  <c:v>8</c:v>
                </c:pt>
                <c:pt idx="4">
                  <c:v>8</c:v>
                </c:pt>
                <c:pt idx="5">
                  <c:v>8</c:v>
                </c:pt>
                <c:pt idx="6">
                  <c:v>8</c:v>
                </c:pt>
                <c:pt idx="7">
                  <c:v>8</c:v>
                </c:pt>
                <c:pt idx="8">
                  <c:v>8</c:v>
                </c:pt>
                <c:pt idx="9">
                  <c:v>8</c:v>
                </c:pt>
                <c:pt idx="10">
                  <c:v>8</c:v>
                </c:pt>
              </c:numCache>
            </c:numRef>
          </c:val>
          <c:smooth val="0"/>
          <c:extLst>
            <c:ext xmlns:c16="http://schemas.microsoft.com/office/drawing/2014/chart" uri="{C3380CC4-5D6E-409C-BE32-E72D297353CC}">
              <c16:uniqueId val="{00000007-3585-4C9A-B9C0-B3BFD4B4B0CD}"/>
            </c:ext>
          </c:extLst>
        </c:ser>
        <c:ser>
          <c:idx val="8"/>
          <c:order val="8"/>
          <c:tx>
            <c:strRef>
              <c:f>Sheet1!$J$1</c:f>
              <c:strCache>
                <c:ptCount val="1"/>
                <c:pt idx="0">
                  <c:v>Series 8</c:v>
                </c:pt>
              </c:strCache>
            </c:strRef>
          </c:tx>
          <c:spPr>
            <a:ln w="76200"/>
          </c:spPr>
          <c:marker>
            <c:symbol val="none"/>
          </c:marker>
          <c:cat>
            <c:strRef>
              <c:f>Sheet1!$A$2:$A$12</c:f>
              <c:strCache>
                <c:ptCount val="4"/>
                <c:pt idx="0">
                  <c:v>Category 1</c:v>
                </c:pt>
                <c:pt idx="1">
                  <c:v>Category 2</c:v>
                </c:pt>
                <c:pt idx="2">
                  <c:v>Category 3</c:v>
                </c:pt>
                <c:pt idx="3">
                  <c:v>Category 4</c:v>
                </c:pt>
              </c:strCache>
            </c:strRef>
          </c:cat>
          <c:val>
            <c:numRef>
              <c:f>Sheet1!$J$2:$J$12</c:f>
              <c:numCache>
                <c:formatCode>General</c:formatCode>
                <c:ptCount val="11"/>
                <c:pt idx="0">
                  <c:v>9</c:v>
                </c:pt>
                <c:pt idx="1">
                  <c:v>9</c:v>
                </c:pt>
                <c:pt idx="2">
                  <c:v>9</c:v>
                </c:pt>
                <c:pt idx="3">
                  <c:v>9</c:v>
                </c:pt>
                <c:pt idx="4">
                  <c:v>9</c:v>
                </c:pt>
                <c:pt idx="5">
                  <c:v>9</c:v>
                </c:pt>
                <c:pt idx="6">
                  <c:v>9</c:v>
                </c:pt>
                <c:pt idx="7">
                  <c:v>9</c:v>
                </c:pt>
                <c:pt idx="8">
                  <c:v>9</c:v>
                </c:pt>
                <c:pt idx="9">
                  <c:v>13</c:v>
                </c:pt>
                <c:pt idx="10">
                  <c:v>13</c:v>
                </c:pt>
              </c:numCache>
            </c:numRef>
          </c:val>
          <c:smooth val="0"/>
          <c:extLst>
            <c:ext xmlns:c16="http://schemas.microsoft.com/office/drawing/2014/chart" uri="{C3380CC4-5D6E-409C-BE32-E72D297353CC}">
              <c16:uniqueId val="{00000008-3585-4C9A-B9C0-B3BFD4B4B0CD}"/>
            </c:ext>
          </c:extLst>
        </c:ser>
        <c:ser>
          <c:idx val="9"/>
          <c:order val="9"/>
          <c:tx>
            <c:strRef>
              <c:f>Sheet1!$K$1</c:f>
              <c:strCache>
                <c:ptCount val="1"/>
                <c:pt idx="0">
                  <c:v>Series 9</c:v>
                </c:pt>
              </c:strCache>
            </c:strRef>
          </c:tx>
          <c:spPr>
            <a:ln w="76200"/>
          </c:spPr>
          <c:marker>
            <c:symbol val="none"/>
          </c:marker>
          <c:cat>
            <c:strRef>
              <c:f>Sheet1!$A$2:$A$12</c:f>
              <c:strCache>
                <c:ptCount val="4"/>
                <c:pt idx="0">
                  <c:v>Category 1</c:v>
                </c:pt>
                <c:pt idx="1">
                  <c:v>Category 2</c:v>
                </c:pt>
                <c:pt idx="2">
                  <c:v>Category 3</c:v>
                </c:pt>
                <c:pt idx="3">
                  <c:v>Category 4</c:v>
                </c:pt>
              </c:strCache>
            </c:strRef>
          </c:cat>
          <c:val>
            <c:numRef>
              <c:f>Sheet1!$K$2:$K$12</c:f>
              <c:numCache>
                <c:formatCode>General</c:formatCode>
                <c:ptCount val="11"/>
                <c:pt idx="0">
                  <c:v>10</c:v>
                </c:pt>
                <c:pt idx="1">
                  <c:v>10</c:v>
                </c:pt>
                <c:pt idx="2">
                  <c:v>10</c:v>
                </c:pt>
                <c:pt idx="3">
                  <c:v>10</c:v>
                </c:pt>
                <c:pt idx="4">
                  <c:v>10</c:v>
                </c:pt>
                <c:pt idx="5">
                  <c:v>10</c:v>
                </c:pt>
                <c:pt idx="6">
                  <c:v>10</c:v>
                </c:pt>
                <c:pt idx="7">
                  <c:v>10</c:v>
                </c:pt>
                <c:pt idx="8">
                  <c:v>10</c:v>
                </c:pt>
                <c:pt idx="9">
                  <c:v>12</c:v>
                </c:pt>
                <c:pt idx="10">
                  <c:v>12</c:v>
                </c:pt>
              </c:numCache>
            </c:numRef>
          </c:val>
          <c:smooth val="0"/>
          <c:extLst>
            <c:ext xmlns:c16="http://schemas.microsoft.com/office/drawing/2014/chart" uri="{C3380CC4-5D6E-409C-BE32-E72D297353CC}">
              <c16:uniqueId val="{00000009-3585-4C9A-B9C0-B3BFD4B4B0CD}"/>
            </c:ext>
          </c:extLst>
        </c:ser>
        <c:ser>
          <c:idx val="10"/>
          <c:order val="10"/>
          <c:tx>
            <c:strRef>
              <c:f>Sheet1!$L$1</c:f>
              <c:strCache>
                <c:ptCount val="1"/>
                <c:pt idx="0">
                  <c:v>Series 10</c:v>
                </c:pt>
              </c:strCache>
            </c:strRef>
          </c:tx>
          <c:spPr>
            <a:ln w="76200"/>
          </c:spPr>
          <c:marker>
            <c:symbol val="none"/>
          </c:marker>
          <c:cat>
            <c:strRef>
              <c:f>Sheet1!$A$2:$A$12</c:f>
              <c:strCache>
                <c:ptCount val="4"/>
                <c:pt idx="0">
                  <c:v>Category 1</c:v>
                </c:pt>
                <c:pt idx="1">
                  <c:v>Category 2</c:v>
                </c:pt>
                <c:pt idx="2">
                  <c:v>Category 3</c:v>
                </c:pt>
                <c:pt idx="3">
                  <c:v>Category 4</c:v>
                </c:pt>
              </c:strCache>
            </c:strRef>
          </c:cat>
          <c:val>
            <c:numRef>
              <c:f>Sheet1!$L$2:$L$12</c:f>
              <c:numCache>
                <c:formatCode>General</c:formatCode>
                <c:ptCount val="11"/>
                <c:pt idx="0">
                  <c:v>11</c:v>
                </c:pt>
                <c:pt idx="1">
                  <c:v>11</c:v>
                </c:pt>
                <c:pt idx="2">
                  <c:v>11</c:v>
                </c:pt>
                <c:pt idx="3">
                  <c:v>11</c:v>
                </c:pt>
                <c:pt idx="4">
                  <c:v>11</c:v>
                </c:pt>
                <c:pt idx="5">
                  <c:v>11</c:v>
                </c:pt>
                <c:pt idx="6">
                  <c:v>11</c:v>
                </c:pt>
                <c:pt idx="7">
                  <c:v>11</c:v>
                </c:pt>
                <c:pt idx="8">
                  <c:v>11</c:v>
                </c:pt>
                <c:pt idx="9">
                  <c:v>10</c:v>
                </c:pt>
                <c:pt idx="10">
                  <c:v>10</c:v>
                </c:pt>
              </c:numCache>
            </c:numRef>
          </c:val>
          <c:smooth val="0"/>
          <c:extLst>
            <c:ext xmlns:c16="http://schemas.microsoft.com/office/drawing/2014/chart" uri="{C3380CC4-5D6E-409C-BE32-E72D297353CC}">
              <c16:uniqueId val="{0000000A-3585-4C9A-B9C0-B3BFD4B4B0CD}"/>
            </c:ext>
          </c:extLst>
        </c:ser>
        <c:ser>
          <c:idx val="11"/>
          <c:order val="11"/>
          <c:tx>
            <c:strRef>
              <c:f>Sheet1!$M$1</c:f>
              <c:strCache>
                <c:ptCount val="1"/>
                <c:pt idx="0">
                  <c:v>Series 11</c:v>
                </c:pt>
              </c:strCache>
            </c:strRef>
          </c:tx>
          <c:spPr>
            <a:ln w="76200"/>
          </c:spPr>
          <c:marker>
            <c:symbol val="none"/>
          </c:marker>
          <c:cat>
            <c:strRef>
              <c:f>Sheet1!$A$2:$A$12</c:f>
              <c:strCache>
                <c:ptCount val="4"/>
                <c:pt idx="0">
                  <c:v>Category 1</c:v>
                </c:pt>
                <c:pt idx="1">
                  <c:v>Category 2</c:v>
                </c:pt>
                <c:pt idx="2">
                  <c:v>Category 3</c:v>
                </c:pt>
                <c:pt idx="3">
                  <c:v>Category 4</c:v>
                </c:pt>
              </c:strCache>
            </c:strRef>
          </c:cat>
          <c:val>
            <c:numRef>
              <c:f>Sheet1!$M$2:$M$12</c:f>
              <c:numCache>
                <c:formatCode>General</c:formatCode>
                <c:ptCount val="11"/>
                <c:pt idx="0">
                  <c:v>12</c:v>
                </c:pt>
                <c:pt idx="1">
                  <c:v>12</c:v>
                </c:pt>
                <c:pt idx="2">
                  <c:v>12</c:v>
                </c:pt>
                <c:pt idx="3">
                  <c:v>12</c:v>
                </c:pt>
                <c:pt idx="4">
                  <c:v>12</c:v>
                </c:pt>
                <c:pt idx="5">
                  <c:v>12</c:v>
                </c:pt>
                <c:pt idx="6">
                  <c:v>12</c:v>
                </c:pt>
                <c:pt idx="7">
                  <c:v>12</c:v>
                </c:pt>
                <c:pt idx="8">
                  <c:v>12</c:v>
                </c:pt>
                <c:pt idx="9">
                  <c:v>9</c:v>
                </c:pt>
                <c:pt idx="10">
                  <c:v>9</c:v>
                </c:pt>
              </c:numCache>
            </c:numRef>
          </c:val>
          <c:smooth val="0"/>
          <c:extLst>
            <c:ext xmlns:c16="http://schemas.microsoft.com/office/drawing/2014/chart" uri="{C3380CC4-5D6E-409C-BE32-E72D297353CC}">
              <c16:uniqueId val="{0000000B-3585-4C9A-B9C0-B3BFD4B4B0CD}"/>
            </c:ext>
          </c:extLst>
        </c:ser>
        <c:ser>
          <c:idx val="12"/>
          <c:order val="12"/>
          <c:tx>
            <c:strRef>
              <c:f>Sheet1!$N$1</c:f>
              <c:strCache>
                <c:ptCount val="1"/>
                <c:pt idx="0">
                  <c:v>Series 12</c:v>
                </c:pt>
              </c:strCache>
            </c:strRef>
          </c:tx>
          <c:spPr>
            <a:ln w="76200"/>
          </c:spPr>
          <c:marker>
            <c:symbol val="none"/>
          </c:marker>
          <c:cat>
            <c:strRef>
              <c:f>Sheet1!$A$2:$A$12</c:f>
              <c:strCache>
                <c:ptCount val="4"/>
                <c:pt idx="0">
                  <c:v>Category 1</c:v>
                </c:pt>
                <c:pt idx="1">
                  <c:v>Category 2</c:v>
                </c:pt>
                <c:pt idx="2">
                  <c:v>Category 3</c:v>
                </c:pt>
                <c:pt idx="3">
                  <c:v>Category 4</c:v>
                </c:pt>
              </c:strCache>
            </c:strRef>
          </c:cat>
          <c:val>
            <c:numRef>
              <c:f>Sheet1!$N$2:$N$12</c:f>
              <c:numCache>
                <c:formatCode>General</c:formatCode>
                <c:ptCount val="11"/>
                <c:pt idx="0">
                  <c:v>13</c:v>
                </c:pt>
                <c:pt idx="1">
                  <c:v>13</c:v>
                </c:pt>
                <c:pt idx="2">
                  <c:v>13</c:v>
                </c:pt>
                <c:pt idx="3">
                  <c:v>13</c:v>
                </c:pt>
                <c:pt idx="4">
                  <c:v>13</c:v>
                </c:pt>
                <c:pt idx="5">
                  <c:v>13</c:v>
                </c:pt>
                <c:pt idx="6">
                  <c:v>13</c:v>
                </c:pt>
                <c:pt idx="7">
                  <c:v>13</c:v>
                </c:pt>
                <c:pt idx="8">
                  <c:v>13</c:v>
                </c:pt>
                <c:pt idx="9">
                  <c:v>18</c:v>
                </c:pt>
                <c:pt idx="10">
                  <c:v>18</c:v>
                </c:pt>
              </c:numCache>
            </c:numRef>
          </c:val>
          <c:smooth val="0"/>
          <c:extLst>
            <c:ext xmlns:c16="http://schemas.microsoft.com/office/drawing/2014/chart" uri="{C3380CC4-5D6E-409C-BE32-E72D297353CC}">
              <c16:uniqueId val="{0000000C-3585-4C9A-B9C0-B3BFD4B4B0CD}"/>
            </c:ext>
          </c:extLst>
        </c:ser>
        <c:ser>
          <c:idx val="13"/>
          <c:order val="13"/>
          <c:tx>
            <c:strRef>
              <c:f>Sheet1!$O$1</c:f>
              <c:strCache>
                <c:ptCount val="1"/>
                <c:pt idx="0">
                  <c:v>Series 13</c:v>
                </c:pt>
              </c:strCache>
            </c:strRef>
          </c:tx>
          <c:spPr>
            <a:ln w="76200"/>
          </c:spPr>
          <c:marker>
            <c:symbol val="none"/>
          </c:marker>
          <c:cat>
            <c:strRef>
              <c:f>Sheet1!$A$2:$A$12</c:f>
              <c:strCache>
                <c:ptCount val="4"/>
                <c:pt idx="0">
                  <c:v>Category 1</c:v>
                </c:pt>
                <c:pt idx="1">
                  <c:v>Category 2</c:v>
                </c:pt>
                <c:pt idx="2">
                  <c:v>Category 3</c:v>
                </c:pt>
                <c:pt idx="3">
                  <c:v>Category 4</c:v>
                </c:pt>
              </c:strCache>
            </c:strRef>
          </c:cat>
          <c:val>
            <c:numRef>
              <c:f>Sheet1!$O$2:$O$12</c:f>
              <c:numCache>
                <c:formatCode>General</c:formatCode>
                <c:ptCount val="11"/>
                <c:pt idx="0">
                  <c:v>14</c:v>
                </c:pt>
                <c:pt idx="1">
                  <c:v>14</c:v>
                </c:pt>
                <c:pt idx="2">
                  <c:v>14</c:v>
                </c:pt>
                <c:pt idx="3">
                  <c:v>14</c:v>
                </c:pt>
                <c:pt idx="4">
                  <c:v>14</c:v>
                </c:pt>
                <c:pt idx="5">
                  <c:v>14</c:v>
                </c:pt>
                <c:pt idx="6">
                  <c:v>14</c:v>
                </c:pt>
                <c:pt idx="7">
                  <c:v>14</c:v>
                </c:pt>
                <c:pt idx="8">
                  <c:v>14</c:v>
                </c:pt>
                <c:pt idx="9">
                  <c:v>15</c:v>
                </c:pt>
                <c:pt idx="10">
                  <c:v>15</c:v>
                </c:pt>
              </c:numCache>
            </c:numRef>
          </c:val>
          <c:smooth val="0"/>
          <c:extLst>
            <c:ext xmlns:c16="http://schemas.microsoft.com/office/drawing/2014/chart" uri="{C3380CC4-5D6E-409C-BE32-E72D297353CC}">
              <c16:uniqueId val="{0000000D-3585-4C9A-B9C0-B3BFD4B4B0CD}"/>
            </c:ext>
          </c:extLst>
        </c:ser>
        <c:ser>
          <c:idx val="14"/>
          <c:order val="14"/>
          <c:tx>
            <c:strRef>
              <c:f>Sheet1!$P$1</c:f>
              <c:strCache>
                <c:ptCount val="1"/>
                <c:pt idx="0">
                  <c:v>Series 14</c:v>
                </c:pt>
              </c:strCache>
            </c:strRef>
          </c:tx>
          <c:spPr>
            <a:ln w="76200"/>
          </c:spPr>
          <c:marker>
            <c:symbol val="none"/>
          </c:marker>
          <c:cat>
            <c:strRef>
              <c:f>Sheet1!$A$2:$A$12</c:f>
              <c:strCache>
                <c:ptCount val="4"/>
                <c:pt idx="0">
                  <c:v>Category 1</c:v>
                </c:pt>
                <c:pt idx="1">
                  <c:v>Category 2</c:v>
                </c:pt>
                <c:pt idx="2">
                  <c:v>Category 3</c:v>
                </c:pt>
                <c:pt idx="3">
                  <c:v>Category 4</c:v>
                </c:pt>
              </c:strCache>
            </c:strRef>
          </c:cat>
          <c:val>
            <c:numRef>
              <c:f>Sheet1!$P$2:$P$12</c:f>
              <c:numCache>
                <c:formatCode>General</c:formatCode>
                <c:ptCount val="11"/>
                <c:pt idx="0">
                  <c:v>15</c:v>
                </c:pt>
                <c:pt idx="1">
                  <c:v>15</c:v>
                </c:pt>
                <c:pt idx="2">
                  <c:v>15</c:v>
                </c:pt>
                <c:pt idx="3">
                  <c:v>15</c:v>
                </c:pt>
                <c:pt idx="4">
                  <c:v>15</c:v>
                </c:pt>
                <c:pt idx="5">
                  <c:v>15</c:v>
                </c:pt>
                <c:pt idx="6">
                  <c:v>15</c:v>
                </c:pt>
                <c:pt idx="7">
                  <c:v>15</c:v>
                </c:pt>
                <c:pt idx="8">
                  <c:v>15</c:v>
                </c:pt>
                <c:pt idx="9">
                  <c:v>11</c:v>
                </c:pt>
                <c:pt idx="10">
                  <c:v>11</c:v>
                </c:pt>
              </c:numCache>
            </c:numRef>
          </c:val>
          <c:smooth val="0"/>
          <c:extLst>
            <c:ext xmlns:c16="http://schemas.microsoft.com/office/drawing/2014/chart" uri="{C3380CC4-5D6E-409C-BE32-E72D297353CC}">
              <c16:uniqueId val="{0000000E-3585-4C9A-B9C0-B3BFD4B4B0CD}"/>
            </c:ext>
          </c:extLst>
        </c:ser>
        <c:ser>
          <c:idx val="15"/>
          <c:order val="15"/>
          <c:tx>
            <c:strRef>
              <c:f>Sheet1!$Q$1</c:f>
              <c:strCache>
                <c:ptCount val="1"/>
                <c:pt idx="0">
                  <c:v>Series 15</c:v>
                </c:pt>
              </c:strCache>
            </c:strRef>
          </c:tx>
          <c:spPr>
            <a:ln w="76200"/>
          </c:spPr>
          <c:marker>
            <c:symbol val="none"/>
          </c:marker>
          <c:cat>
            <c:strRef>
              <c:f>Sheet1!$A$2:$A$12</c:f>
              <c:strCache>
                <c:ptCount val="4"/>
                <c:pt idx="0">
                  <c:v>Category 1</c:v>
                </c:pt>
                <c:pt idx="1">
                  <c:v>Category 2</c:v>
                </c:pt>
                <c:pt idx="2">
                  <c:v>Category 3</c:v>
                </c:pt>
                <c:pt idx="3">
                  <c:v>Category 4</c:v>
                </c:pt>
              </c:strCache>
            </c:strRef>
          </c:cat>
          <c:val>
            <c:numRef>
              <c:f>Sheet1!$Q$2:$Q$12</c:f>
              <c:numCache>
                <c:formatCode>General</c:formatCode>
                <c:ptCount val="11"/>
                <c:pt idx="0">
                  <c:v>16</c:v>
                </c:pt>
                <c:pt idx="1">
                  <c:v>16</c:v>
                </c:pt>
                <c:pt idx="2">
                  <c:v>16</c:v>
                </c:pt>
                <c:pt idx="3">
                  <c:v>16</c:v>
                </c:pt>
                <c:pt idx="4">
                  <c:v>16</c:v>
                </c:pt>
                <c:pt idx="5">
                  <c:v>16</c:v>
                </c:pt>
                <c:pt idx="6">
                  <c:v>16</c:v>
                </c:pt>
                <c:pt idx="7">
                  <c:v>16</c:v>
                </c:pt>
                <c:pt idx="8">
                  <c:v>16</c:v>
                </c:pt>
                <c:pt idx="9">
                  <c:v>16</c:v>
                </c:pt>
                <c:pt idx="10">
                  <c:v>16</c:v>
                </c:pt>
              </c:numCache>
            </c:numRef>
          </c:val>
          <c:smooth val="0"/>
          <c:extLst>
            <c:ext xmlns:c16="http://schemas.microsoft.com/office/drawing/2014/chart" uri="{C3380CC4-5D6E-409C-BE32-E72D297353CC}">
              <c16:uniqueId val="{0000000F-3585-4C9A-B9C0-B3BFD4B4B0CD}"/>
            </c:ext>
          </c:extLst>
        </c:ser>
        <c:ser>
          <c:idx val="16"/>
          <c:order val="16"/>
          <c:tx>
            <c:strRef>
              <c:f>Sheet1!$R$1</c:f>
              <c:strCache>
                <c:ptCount val="1"/>
                <c:pt idx="0">
                  <c:v>Series 16</c:v>
                </c:pt>
              </c:strCache>
            </c:strRef>
          </c:tx>
          <c:spPr>
            <a:ln w="76200"/>
          </c:spPr>
          <c:marker>
            <c:symbol val="none"/>
          </c:marker>
          <c:cat>
            <c:strRef>
              <c:f>Sheet1!$A$2:$A$12</c:f>
              <c:strCache>
                <c:ptCount val="4"/>
                <c:pt idx="0">
                  <c:v>Category 1</c:v>
                </c:pt>
                <c:pt idx="1">
                  <c:v>Category 2</c:v>
                </c:pt>
                <c:pt idx="2">
                  <c:v>Category 3</c:v>
                </c:pt>
                <c:pt idx="3">
                  <c:v>Category 4</c:v>
                </c:pt>
              </c:strCache>
            </c:strRef>
          </c:cat>
          <c:val>
            <c:numRef>
              <c:f>Sheet1!$R$2:$R$12</c:f>
              <c:numCache>
                <c:formatCode>General</c:formatCode>
                <c:ptCount val="11"/>
                <c:pt idx="0">
                  <c:v>17</c:v>
                </c:pt>
                <c:pt idx="1">
                  <c:v>17</c:v>
                </c:pt>
                <c:pt idx="2">
                  <c:v>17</c:v>
                </c:pt>
                <c:pt idx="3">
                  <c:v>17</c:v>
                </c:pt>
                <c:pt idx="4">
                  <c:v>17</c:v>
                </c:pt>
                <c:pt idx="5">
                  <c:v>17</c:v>
                </c:pt>
                <c:pt idx="6">
                  <c:v>17</c:v>
                </c:pt>
                <c:pt idx="7">
                  <c:v>17</c:v>
                </c:pt>
                <c:pt idx="8">
                  <c:v>17</c:v>
                </c:pt>
                <c:pt idx="9">
                  <c:v>14</c:v>
                </c:pt>
                <c:pt idx="10">
                  <c:v>14</c:v>
                </c:pt>
              </c:numCache>
            </c:numRef>
          </c:val>
          <c:smooth val="0"/>
          <c:extLst>
            <c:ext xmlns:c16="http://schemas.microsoft.com/office/drawing/2014/chart" uri="{C3380CC4-5D6E-409C-BE32-E72D297353CC}">
              <c16:uniqueId val="{00000010-3585-4C9A-B9C0-B3BFD4B4B0CD}"/>
            </c:ext>
          </c:extLst>
        </c:ser>
        <c:ser>
          <c:idx val="17"/>
          <c:order val="17"/>
          <c:tx>
            <c:strRef>
              <c:f>Sheet1!$S$1</c:f>
              <c:strCache>
                <c:ptCount val="1"/>
                <c:pt idx="0">
                  <c:v>Series 17</c:v>
                </c:pt>
              </c:strCache>
            </c:strRef>
          </c:tx>
          <c:spPr>
            <a:ln w="76200"/>
          </c:spPr>
          <c:marker>
            <c:symbol val="none"/>
          </c:marker>
          <c:cat>
            <c:strRef>
              <c:f>Sheet1!$A$2:$A$12</c:f>
              <c:strCache>
                <c:ptCount val="4"/>
                <c:pt idx="0">
                  <c:v>Category 1</c:v>
                </c:pt>
                <c:pt idx="1">
                  <c:v>Category 2</c:v>
                </c:pt>
                <c:pt idx="2">
                  <c:v>Category 3</c:v>
                </c:pt>
                <c:pt idx="3">
                  <c:v>Category 4</c:v>
                </c:pt>
              </c:strCache>
            </c:strRef>
          </c:cat>
          <c:val>
            <c:numRef>
              <c:f>Sheet1!$S$2:$S$12</c:f>
              <c:numCache>
                <c:formatCode>General</c:formatCode>
                <c:ptCount val="11"/>
                <c:pt idx="0">
                  <c:v>18</c:v>
                </c:pt>
                <c:pt idx="1">
                  <c:v>18</c:v>
                </c:pt>
                <c:pt idx="2">
                  <c:v>18</c:v>
                </c:pt>
                <c:pt idx="3">
                  <c:v>18</c:v>
                </c:pt>
                <c:pt idx="4">
                  <c:v>18</c:v>
                </c:pt>
                <c:pt idx="5">
                  <c:v>18</c:v>
                </c:pt>
                <c:pt idx="6">
                  <c:v>18</c:v>
                </c:pt>
                <c:pt idx="7">
                  <c:v>18</c:v>
                </c:pt>
                <c:pt idx="8">
                  <c:v>18</c:v>
                </c:pt>
                <c:pt idx="9">
                  <c:v>17</c:v>
                </c:pt>
                <c:pt idx="10">
                  <c:v>17</c:v>
                </c:pt>
              </c:numCache>
            </c:numRef>
          </c:val>
          <c:smooth val="0"/>
          <c:extLst>
            <c:ext xmlns:c16="http://schemas.microsoft.com/office/drawing/2014/chart" uri="{C3380CC4-5D6E-409C-BE32-E72D297353CC}">
              <c16:uniqueId val="{00000011-3585-4C9A-B9C0-B3BFD4B4B0CD}"/>
            </c:ext>
          </c:extLst>
        </c:ser>
        <c:ser>
          <c:idx val="18"/>
          <c:order val="18"/>
          <c:tx>
            <c:strRef>
              <c:f>Sheet1!$T$1</c:f>
              <c:strCache>
                <c:ptCount val="1"/>
                <c:pt idx="0">
                  <c:v>Series 18</c:v>
                </c:pt>
              </c:strCache>
            </c:strRef>
          </c:tx>
          <c:spPr>
            <a:ln w="76200"/>
          </c:spPr>
          <c:marker>
            <c:symbol val="none"/>
          </c:marker>
          <c:cat>
            <c:strRef>
              <c:f>Sheet1!$A$2:$A$12</c:f>
              <c:strCache>
                <c:ptCount val="4"/>
                <c:pt idx="0">
                  <c:v>Category 1</c:v>
                </c:pt>
                <c:pt idx="1">
                  <c:v>Category 2</c:v>
                </c:pt>
                <c:pt idx="2">
                  <c:v>Category 3</c:v>
                </c:pt>
                <c:pt idx="3">
                  <c:v>Category 4</c:v>
                </c:pt>
              </c:strCache>
            </c:strRef>
          </c:cat>
          <c:val>
            <c:numRef>
              <c:f>Sheet1!$T$2:$T$12</c:f>
              <c:numCache>
                <c:formatCode>General</c:formatCode>
                <c:ptCount val="11"/>
                <c:pt idx="0">
                  <c:v>19</c:v>
                </c:pt>
                <c:pt idx="1">
                  <c:v>19</c:v>
                </c:pt>
                <c:pt idx="2">
                  <c:v>19</c:v>
                </c:pt>
                <c:pt idx="3">
                  <c:v>19</c:v>
                </c:pt>
                <c:pt idx="4">
                  <c:v>19</c:v>
                </c:pt>
                <c:pt idx="5">
                  <c:v>19</c:v>
                </c:pt>
                <c:pt idx="6">
                  <c:v>19</c:v>
                </c:pt>
                <c:pt idx="7">
                  <c:v>19</c:v>
                </c:pt>
                <c:pt idx="8">
                  <c:v>19</c:v>
                </c:pt>
                <c:pt idx="9">
                  <c:v>23</c:v>
                </c:pt>
                <c:pt idx="10">
                  <c:v>23</c:v>
                </c:pt>
              </c:numCache>
            </c:numRef>
          </c:val>
          <c:smooth val="0"/>
          <c:extLst>
            <c:ext xmlns:c16="http://schemas.microsoft.com/office/drawing/2014/chart" uri="{C3380CC4-5D6E-409C-BE32-E72D297353CC}">
              <c16:uniqueId val="{00000012-3585-4C9A-B9C0-B3BFD4B4B0CD}"/>
            </c:ext>
          </c:extLst>
        </c:ser>
        <c:ser>
          <c:idx val="19"/>
          <c:order val="19"/>
          <c:tx>
            <c:strRef>
              <c:f>Sheet1!$U$1</c:f>
              <c:strCache>
                <c:ptCount val="1"/>
                <c:pt idx="0">
                  <c:v>Series 19</c:v>
                </c:pt>
              </c:strCache>
            </c:strRef>
          </c:tx>
          <c:spPr>
            <a:ln w="76200"/>
          </c:spPr>
          <c:marker>
            <c:symbol val="none"/>
          </c:marker>
          <c:cat>
            <c:strRef>
              <c:f>Sheet1!$A$2:$A$12</c:f>
              <c:strCache>
                <c:ptCount val="4"/>
                <c:pt idx="0">
                  <c:v>Category 1</c:v>
                </c:pt>
                <c:pt idx="1">
                  <c:v>Category 2</c:v>
                </c:pt>
                <c:pt idx="2">
                  <c:v>Category 3</c:v>
                </c:pt>
                <c:pt idx="3">
                  <c:v>Category 4</c:v>
                </c:pt>
              </c:strCache>
            </c:strRef>
          </c:cat>
          <c:val>
            <c:numRef>
              <c:f>Sheet1!$U$2:$U$12</c:f>
              <c:numCache>
                <c:formatCode>General</c:formatCode>
                <c:ptCount val="11"/>
                <c:pt idx="0">
                  <c:v>20</c:v>
                </c:pt>
                <c:pt idx="1">
                  <c:v>20</c:v>
                </c:pt>
                <c:pt idx="2">
                  <c:v>20</c:v>
                </c:pt>
                <c:pt idx="3">
                  <c:v>20</c:v>
                </c:pt>
                <c:pt idx="4">
                  <c:v>20</c:v>
                </c:pt>
                <c:pt idx="5">
                  <c:v>20</c:v>
                </c:pt>
                <c:pt idx="6">
                  <c:v>20</c:v>
                </c:pt>
                <c:pt idx="7">
                  <c:v>20</c:v>
                </c:pt>
                <c:pt idx="8">
                  <c:v>20</c:v>
                </c:pt>
                <c:pt idx="9">
                  <c:v>19</c:v>
                </c:pt>
                <c:pt idx="10">
                  <c:v>19</c:v>
                </c:pt>
              </c:numCache>
            </c:numRef>
          </c:val>
          <c:smooth val="0"/>
          <c:extLst>
            <c:ext xmlns:c16="http://schemas.microsoft.com/office/drawing/2014/chart" uri="{C3380CC4-5D6E-409C-BE32-E72D297353CC}">
              <c16:uniqueId val="{00000013-3585-4C9A-B9C0-B3BFD4B4B0CD}"/>
            </c:ext>
          </c:extLst>
        </c:ser>
        <c:dLbls>
          <c:showLegendKey val="0"/>
          <c:showVal val="0"/>
          <c:showCatName val="0"/>
          <c:showSerName val="0"/>
          <c:showPercent val="0"/>
          <c:showBubbleSize val="0"/>
        </c:dLbls>
        <c:smooth val="0"/>
        <c:axId val="206963840"/>
        <c:axId val="206965376"/>
      </c:lineChart>
      <c:catAx>
        <c:axId val="206963840"/>
        <c:scaling>
          <c:orientation val="minMax"/>
        </c:scaling>
        <c:delete val="1"/>
        <c:axPos val="t"/>
        <c:numFmt formatCode="General" sourceLinked="0"/>
        <c:majorTickMark val="out"/>
        <c:minorTickMark val="none"/>
        <c:tickLblPos val="none"/>
        <c:crossAx val="206965376"/>
        <c:crosses val="autoZero"/>
        <c:auto val="1"/>
        <c:lblAlgn val="ctr"/>
        <c:lblOffset val="100"/>
        <c:noMultiLvlLbl val="0"/>
      </c:catAx>
      <c:valAx>
        <c:axId val="206965376"/>
        <c:scaling>
          <c:orientation val="maxMin"/>
          <c:max val="20.399999999999999"/>
          <c:min val="0.6000000000000002"/>
        </c:scaling>
        <c:delete val="1"/>
        <c:axPos val="l"/>
        <c:numFmt formatCode="General" sourceLinked="1"/>
        <c:majorTickMark val="out"/>
        <c:minorTickMark val="none"/>
        <c:tickLblPos val="none"/>
        <c:crossAx val="206963840"/>
        <c:crossesAt val="1"/>
        <c:crossBetween val="midCat"/>
      </c:valAx>
    </c:plotArea>
    <c:plotVisOnly val="1"/>
    <c:dispBlanksAs val="gap"/>
    <c:showDLblsOverMax val="0"/>
  </c:chart>
  <c:txPr>
    <a:bodyPr/>
    <a:lstStyle/>
    <a:p>
      <a:pPr>
        <a:defRPr sz="1800">
          <a:ln>
            <a:solidFill>
              <a:schemeClr val="tx1"/>
            </a:solidFill>
          </a:ln>
        </a:defRPr>
      </a:pPr>
      <a:endParaRPr lang="uk-UA"/>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uk-UA"/>
  <c:roundedCorners val="0"/>
  <mc:AlternateContent xmlns:mc="http://schemas.openxmlformats.org/markup-compatibility/2006">
    <mc:Choice xmlns:c14="http://schemas.microsoft.com/office/drawing/2007/8/2/chart" Requires="c14">
      <c14:style val="102"/>
    </mc:Choice>
    <mc:Fallback>
      <c:style val="2"/>
    </mc:Fallback>
  </mc:AlternateContent>
  <c:pivotSource>
    <c:name>[Countries 2012.xlsm]Sheet6 (2)!PivotTable1</c:name>
    <c:fmtId val="-1"/>
  </c:pivotSource>
  <c:chart>
    <c:autoTitleDeleted val="1"/>
    <c:pivotFmts>
      <c:pivotFmt>
        <c:idx val="0"/>
        <c:marker>
          <c:symbol val="none"/>
        </c:marker>
        <c:dLbl>
          <c:idx val="0"/>
          <c:spPr/>
          <c:txPr>
            <a:bodyPr/>
            <a:lstStyle/>
            <a:p>
              <a:pPr>
                <a:defRPr/>
              </a:pPr>
              <a:endParaRPr lang="uk-UA"/>
            </a:p>
          </c:txPr>
          <c:showLegendKey val="0"/>
          <c:showVal val="1"/>
          <c:showCatName val="0"/>
          <c:showSerName val="0"/>
          <c:showPercent val="0"/>
          <c:showBubbleSize val="0"/>
          <c:extLst>
            <c:ext xmlns:c15="http://schemas.microsoft.com/office/drawing/2012/chart" uri="{CE6537A1-D6FC-4f65-9D91-7224C49458BB}"/>
          </c:extLst>
        </c:dLbl>
      </c:pivotFmt>
      <c:pivotFmt>
        <c:idx val="1"/>
        <c:marker>
          <c:symbol val="none"/>
        </c:marker>
        <c:dLbl>
          <c:idx val="0"/>
          <c:spPr/>
          <c:txPr>
            <a:bodyPr/>
            <a:lstStyle/>
            <a:p>
              <a:pPr>
                <a:defRPr/>
              </a:pPr>
              <a:endParaRPr lang="uk-UA"/>
            </a:p>
          </c:txPr>
          <c:showLegendKey val="0"/>
          <c:showVal val="1"/>
          <c:showCatName val="0"/>
          <c:showSerName val="0"/>
          <c:showPercent val="0"/>
          <c:showBubbleSize val="0"/>
          <c:extLst>
            <c:ext xmlns:c15="http://schemas.microsoft.com/office/drawing/2012/chart" uri="{CE6537A1-D6FC-4f65-9D91-7224C49458BB}"/>
          </c:extLst>
        </c:dLbl>
      </c:pivotFmt>
      <c:pivotFmt>
        <c:idx val="2"/>
        <c:marker>
          <c:symbol val="none"/>
        </c:marker>
        <c:dLbl>
          <c:idx val="0"/>
          <c:spPr/>
          <c:txPr>
            <a:bodyPr/>
            <a:lstStyle/>
            <a:p>
              <a:pPr>
                <a:defRPr/>
              </a:pPr>
              <a:endParaRPr lang="uk-UA"/>
            </a:p>
          </c:txPr>
          <c:showLegendKey val="0"/>
          <c:showVal val="1"/>
          <c:showCatName val="0"/>
          <c:showSerName val="0"/>
          <c:showPercent val="0"/>
          <c:showBubbleSize val="0"/>
          <c:extLst>
            <c:ext xmlns:c15="http://schemas.microsoft.com/office/drawing/2012/chart" uri="{CE6537A1-D6FC-4f65-9D91-7224C49458BB}"/>
          </c:extLst>
        </c:dLbl>
      </c:pivotFmt>
    </c:pivotFmts>
    <c:plotArea>
      <c:layout>
        <c:manualLayout>
          <c:layoutTarget val="inner"/>
          <c:xMode val="edge"/>
          <c:yMode val="edge"/>
          <c:x val="0.14292432195975502"/>
          <c:y val="0"/>
          <c:w val="0.84010036939826971"/>
          <c:h val="1"/>
        </c:manualLayout>
      </c:layout>
      <c:barChart>
        <c:barDir val="bar"/>
        <c:grouping val="clustered"/>
        <c:varyColors val="1"/>
        <c:ser>
          <c:idx val="0"/>
          <c:order val="0"/>
          <c:tx>
            <c:strRef>
              <c:f>'Sheet6 (2)'!$B$3</c:f>
              <c:strCache>
                <c:ptCount val="1"/>
                <c:pt idx="0">
                  <c:v>Total</c:v>
                </c:pt>
              </c:strCache>
            </c:strRef>
          </c:tx>
          <c:invertIfNegative val="0"/>
          <c:dLbls>
            <c:spPr>
              <a:noFill/>
              <a:ln>
                <a:noFill/>
              </a:ln>
              <a:effectLst/>
            </c:spPr>
            <c:txPr>
              <a:bodyPr/>
              <a:lstStyle/>
              <a:p>
                <a:pPr>
                  <a:defRPr sz="1400" b="1">
                    <a:solidFill>
                      <a:schemeClr val="tx1"/>
                    </a:solidFill>
                  </a:defRPr>
                </a:pPr>
                <a:endParaRPr lang="uk-UA"/>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'Sheet6 (2)'!$B$3</c:f>
              <c:strCache>
                <c:ptCount val="17"/>
                <c:pt idx="0">
                  <c:v>United States</c:v>
                </c:pt>
                <c:pt idx="1">
                  <c:v>United Kingdom</c:v>
                </c:pt>
                <c:pt idx="2">
                  <c:v>Germany</c:v>
                </c:pt>
                <c:pt idx="3">
                  <c:v>Netherlands</c:v>
                </c:pt>
                <c:pt idx="4">
                  <c:v>Japan</c:v>
                </c:pt>
                <c:pt idx="5">
                  <c:v>Canada</c:v>
                </c:pt>
                <c:pt idx="6">
                  <c:v>Australia</c:v>
                </c:pt>
                <c:pt idx="7">
                  <c:v>China</c:v>
                </c:pt>
                <c:pt idx="8">
                  <c:v>Switzerland</c:v>
                </c:pt>
                <c:pt idx="9">
                  <c:v>Belgium</c:v>
                </c:pt>
                <c:pt idx="10">
                  <c:v>South Korea</c:v>
                </c:pt>
                <c:pt idx="11">
                  <c:v>Hong Kong</c:v>
                </c:pt>
                <c:pt idx="12">
                  <c:v>Sweden</c:v>
                </c:pt>
                <c:pt idx="13">
                  <c:v>France</c:v>
                </c:pt>
                <c:pt idx="14">
                  <c:v>Denmark</c:v>
                </c:pt>
                <c:pt idx="15">
                  <c:v>Ireland</c:v>
                </c:pt>
                <c:pt idx="16">
                  <c:v>Other</c:v>
                </c:pt>
              </c:strCache>
            </c:strRef>
          </c:cat>
          <c:val>
            <c:numRef>
              <c:f>'Sheet6 (2)'!$B$3</c:f>
              <c:numCache>
                <c:formatCode>General</c:formatCode>
                <c:ptCount val="17"/>
                <c:pt idx="0">
                  <c:v>54</c:v>
                </c:pt>
                <c:pt idx="1">
                  <c:v>30</c:v>
                </c:pt>
                <c:pt idx="2">
                  <c:v>11</c:v>
                </c:pt>
                <c:pt idx="3">
                  <c:v>11</c:v>
                </c:pt>
                <c:pt idx="4">
                  <c:v>10</c:v>
                </c:pt>
                <c:pt idx="5">
                  <c:v>9</c:v>
                </c:pt>
                <c:pt idx="6">
                  <c:v>8</c:v>
                </c:pt>
                <c:pt idx="7">
                  <c:v>7</c:v>
                </c:pt>
                <c:pt idx="8">
                  <c:v>7</c:v>
                </c:pt>
                <c:pt idx="9">
                  <c:v>6</c:v>
                </c:pt>
                <c:pt idx="10">
                  <c:v>6</c:v>
                </c:pt>
                <c:pt idx="11">
                  <c:v>5</c:v>
                </c:pt>
                <c:pt idx="12">
                  <c:v>5</c:v>
                </c:pt>
                <c:pt idx="13">
                  <c:v>4</c:v>
                </c:pt>
                <c:pt idx="14">
                  <c:v>3</c:v>
                </c:pt>
                <c:pt idx="15">
                  <c:v>3</c:v>
                </c:pt>
                <c:pt idx="16">
                  <c:v>21</c:v>
                </c:pt>
              </c:numCache>
            </c:numRef>
          </c:val>
          <c:extLst>
            <c:ext xmlns:c16="http://schemas.microsoft.com/office/drawing/2014/chart" uri="{C3380CC4-5D6E-409C-BE32-E72D297353CC}">
              <c16:uniqueId val="{00000000-4EB6-4BC3-9D08-E5C3D99B3E21}"/>
            </c:ext>
          </c:extLst>
        </c:ser>
        <c:dLbls>
          <c:showLegendKey val="0"/>
          <c:showVal val="0"/>
          <c:showCatName val="0"/>
          <c:showSerName val="0"/>
          <c:showPercent val="0"/>
          <c:showBubbleSize val="0"/>
        </c:dLbls>
        <c:gapWidth val="25"/>
        <c:axId val="162178560"/>
        <c:axId val="162180096"/>
      </c:barChart>
      <c:catAx>
        <c:axId val="162178560"/>
        <c:scaling>
          <c:orientation val="maxMin"/>
        </c:scaling>
        <c:delete val="0"/>
        <c:axPos val="l"/>
        <c:numFmt formatCode="General" sourceLinked="0"/>
        <c:majorTickMark val="out"/>
        <c:minorTickMark val="none"/>
        <c:tickLblPos val="nextTo"/>
        <c:spPr>
          <a:ln>
            <a:noFill/>
          </a:ln>
        </c:spPr>
        <c:txPr>
          <a:bodyPr/>
          <a:lstStyle/>
          <a:p>
            <a:pPr>
              <a:defRPr sz="1200" b="1">
                <a:solidFill>
                  <a:schemeClr val="tx1"/>
                </a:solidFill>
              </a:defRPr>
            </a:pPr>
            <a:endParaRPr lang="uk-UA"/>
          </a:p>
        </c:txPr>
        <c:crossAx val="162180096"/>
        <c:crosses val="autoZero"/>
        <c:auto val="1"/>
        <c:lblAlgn val="ctr"/>
        <c:lblOffset val="100"/>
        <c:noMultiLvlLbl val="0"/>
      </c:catAx>
      <c:valAx>
        <c:axId val="162180096"/>
        <c:scaling>
          <c:orientation val="minMax"/>
        </c:scaling>
        <c:delete val="1"/>
        <c:axPos val="t"/>
        <c:numFmt formatCode="General" sourceLinked="1"/>
        <c:majorTickMark val="out"/>
        <c:minorTickMark val="none"/>
        <c:tickLblPos val="nextTo"/>
        <c:crossAx val="162178560"/>
        <c:crosses val="autoZero"/>
        <c:crossBetween val="between"/>
      </c:valAx>
    </c:plotArea>
    <c:plotVisOnly val="1"/>
    <c:dispBlanksAs val="gap"/>
    <c:showDLblsOverMax val="0"/>
  </c:chart>
  <c:txPr>
    <a:bodyPr/>
    <a:lstStyle/>
    <a:p>
      <a:pPr>
        <a:defRPr>
          <a:solidFill>
            <a:schemeClr val="bg1"/>
          </a:solidFill>
        </a:defRPr>
      </a:pPr>
      <a:endParaRPr lang="uk-UA"/>
    </a:p>
  </c:txPr>
  <c:externalData r:id="rId1">
    <c:autoUpdate val="0"/>
  </c:externalData>
  <c:extLst>
    <c:ext xmlns:c14="http://schemas.microsoft.com/office/drawing/2007/8/2/chart" uri="{781A3756-C4B2-4CAC-9D66-4F8BD8637D16}">
      <c14:pivotOptions>
        <c14:dropZoneFilter val="1"/>
        <c14:dropZoneCategories val="1"/>
        <c14:dropZoneData val="1"/>
      </c14:pivotOptions>
    </c:ext>
  </c:extLst>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uk-UA"/>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
          <c:y val="1.1896249382842201E-3"/>
          <c:w val="1"/>
          <c:h val="0.71502461675059092"/>
        </c:manualLayout>
      </c:layout>
      <c:barChart>
        <c:barDir val="bar"/>
        <c:grouping val="percentStacked"/>
        <c:varyColors val="0"/>
        <c:ser>
          <c:idx val="0"/>
          <c:order val="0"/>
          <c:tx>
            <c:strRef>
              <c:f>Sheet1!$A$2</c:f>
              <c:strCache>
                <c:ptCount val="1"/>
                <c:pt idx="0">
                  <c:v>Academic Reputation</c:v>
                </c:pt>
              </c:strCache>
            </c:strRef>
          </c:tx>
          <c:invertIfNegative val="0"/>
          <c:cat>
            <c:strRef>
              <c:f>Sheet1!$B$1</c:f>
              <c:strCache>
                <c:ptCount val="1"/>
                <c:pt idx="0">
                  <c:v>Weightings</c:v>
                </c:pt>
              </c:strCache>
            </c:strRef>
          </c:cat>
          <c:val>
            <c:numRef>
              <c:f>Sheet1!$B$2</c:f>
              <c:numCache>
                <c:formatCode>General</c:formatCode>
                <c:ptCount val="1"/>
                <c:pt idx="0">
                  <c:v>40</c:v>
                </c:pt>
              </c:numCache>
            </c:numRef>
          </c:val>
          <c:extLst>
            <c:ext xmlns:c16="http://schemas.microsoft.com/office/drawing/2014/chart" uri="{C3380CC4-5D6E-409C-BE32-E72D297353CC}">
              <c16:uniqueId val="{00000000-0923-42AF-A36D-61F7508FCD74}"/>
            </c:ext>
          </c:extLst>
        </c:ser>
        <c:ser>
          <c:idx val="1"/>
          <c:order val="1"/>
          <c:tx>
            <c:strRef>
              <c:f>Sheet1!$A$3</c:f>
              <c:strCache>
                <c:ptCount val="1"/>
                <c:pt idx="0">
                  <c:v>Employer Reputation</c:v>
                </c:pt>
              </c:strCache>
            </c:strRef>
          </c:tx>
          <c:invertIfNegative val="0"/>
          <c:cat>
            <c:strRef>
              <c:f>Sheet1!$B$1</c:f>
              <c:strCache>
                <c:ptCount val="1"/>
                <c:pt idx="0">
                  <c:v>Weightings</c:v>
                </c:pt>
              </c:strCache>
            </c:strRef>
          </c:cat>
          <c:val>
            <c:numRef>
              <c:f>Sheet1!$B$3</c:f>
              <c:numCache>
                <c:formatCode>General</c:formatCode>
                <c:ptCount val="1"/>
                <c:pt idx="0">
                  <c:v>10</c:v>
                </c:pt>
              </c:numCache>
            </c:numRef>
          </c:val>
          <c:extLst>
            <c:ext xmlns:c16="http://schemas.microsoft.com/office/drawing/2014/chart" uri="{C3380CC4-5D6E-409C-BE32-E72D297353CC}">
              <c16:uniqueId val="{00000001-0923-42AF-A36D-61F7508FCD74}"/>
            </c:ext>
          </c:extLst>
        </c:ser>
        <c:ser>
          <c:idx val="2"/>
          <c:order val="2"/>
          <c:tx>
            <c:strRef>
              <c:f>Sheet1!$A$4</c:f>
              <c:strCache>
                <c:ptCount val="1"/>
                <c:pt idx="0">
                  <c:v>Faculty Student</c:v>
                </c:pt>
              </c:strCache>
            </c:strRef>
          </c:tx>
          <c:invertIfNegative val="0"/>
          <c:cat>
            <c:strRef>
              <c:f>Sheet1!$B$1</c:f>
              <c:strCache>
                <c:ptCount val="1"/>
                <c:pt idx="0">
                  <c:v>Weightings</c:v>
                </c:pt>
              </c:strCache>
            </c:strRef>
          </c:cat>
          <c:val>
            <c:numRef>
              <c:f>Sheet1!$B$4</c:f>
              <c:numCache>
                <c:formatCode>General</c:formatCode>
                <c:ptCount val="1"/>
                <c:pt idx="0">
                  <c:v>20</c:v>
                </c:pt>
              </c:numCache>
            </c:numRef>
          </c:val>
          <c:extLst>
            <c:ext xmlns:c16="http://schemas.microsoft.com/office/drawing/2014/chart" uri="{C3380CC4-5D6E-409C-BE32-E72D297353CC}">
              <c16:uniqueId val="{00000002-0923-42AF-A36D-61F7508FCD74}"/>
            </c:ext>
          </c:extLst>
        </c:ser>
        <c:ser>
          <c:idx val="3"/>
          <c:order val="3"/>
          <c:tx>
            <c:strRef>
              <c:f>Sheet1!$A$5</c:f>
              <c:strCache>
                <c:ptCount val="1"/>
                <c:pt idx="0">
                  <c:v>International Faculty</c:v>
                </c:pt>
              </c:strCache>
            </c:strRef>
          </c:tx>
          <c:invertIfNegative val="0"/>
          <c:cat>
            <c:strRef>
              <c:f>Sheet1!$B$1</c:f>
              <c:strCache>
                <c:ptCount val="1"/>
                <c:pt idx="0">
                  <c:v>Weightings</c:v>
                </c:pt>
              </c:strCache>
            </c:strRef>
          </c:cat>
          <c:val>
            <c:numRef>
              <c:f>Sheet1!$B$5</c:f>
              <c:numCache>
                <c:formatCode>General</c:formatCode>
                <c:ptCount val="1"/>
                <c:pt idx="0">
                  <c:v>5</c:v>
                </c:pt>
              </c:numCache>
            </c:numRef>
          </c:val>
          <c:extLst>
            <c:ext xmlns:c16="http://schemas.microsoft.com/office/drawing/2014/chart" uri="{C3380CC4-5D6E-409C-BE32-E72D297353CC}">
              <c16:uniqueId val="{00000003-0923-42AF-A36D-61F7508FCD74}"/>
            </c:ext>
          </c:extLst>
        </c:ser>
        <c:ser>
          <c:idx val="4"/>
          <c:order val="4"/>
          <c:tx>
            <c:strRef>
              <c:f>Sheet1!$A$6</c:f>
              <c:strCache>
                <c:ptCount val="1"/>
                <c:pt idx="0">
                  <c:v>International Students</c:v>
                </c:pt>
              </c:strCache>
            </c:strRef>
          </c:tx>
          <c:invertIfNegative val="0"/>
          <c:cat>
            <c:strRef>
              <c:f>Sheet1!$B$1</c:f>
              <c:strCache>
                <c:ptCount val="1"/>
                <c:pt idx="0">
                  <c:v>Weightings</c:v>
                </c:pt>
              </c:strCache>
            </c:strRef>
          </c:cat>
          <c:val>
            <c:numRef>
              <c:f>Sheet1!$B$6</c:f>
              <c:numCache>
                <c:formatCode>General</c:formatCode>
                <c:ptCount val="1"/>
                <c:pt idx="0">
                  <c:v>5</c:v>
                </c:pt>
              </c:numCache>
            </c:numRef>
          </c:val>
          <c:extLst>
            <c:ext xmlns:c16="http://schemas.microsoft.com/office/drawing/2014/chart" uri="{C3380CC4-5D6E-409C-BE32-E72D297353CC}">
              <c16:uniqueId val="{00000004-0923-42AF-A36D-61F7508FCD74}"/>
            </c:ext>
          </c:extLst>
        </c:ser>
        <c:ser>
          <c:idx val="5"/>
          <c:order val="5"/>
          <c:tx>
            <c:strRef>
              <c:f>Sheet1!$A$7</c:f>
              <c:strCache>
                <c:ptCount val="1"/>
                <c:pt idx="0">
                  <c:v>Citations per Faculty</c:v>
                </c:pt>
              </c:strCache>
            </c:strRef>
          </c:tx>
          <c:invertIfNegative val="0"/>
          <c:cat>
            <c:strRef>
              <c:f>Sheet1!$B$1</c:f>
              <c:strCache>
                <c:ptCount val="1"/>
                <c:pt idx="0">
                  <c:v>Weightings</c:v>
                </c:pt>
              </c:strCache>
            </c:strRef>
          </c:cat>
          <c:val>
            <c:numRef>
              <c:f>Sheet1!$B$7</c:f>
              <c:numCache>
                <c:formatCode>General</c:formatCode>
                <c:ptCount val="1"/>
                <c:pt idx="0">
                  <c:v>20</c:v>
                </c:pt>
              </c:numCache>
            </c:numRef>
          </c:val>
          <c:extLst>
            <c:ext xmlns:c16="http://schemas.microsoft.com/office/drawing/2014/chart" uri="{C3380CC4-5D6E-409C-BE32-E72D297353CC}">
              <c16:uniqueId val="{00000005-0923-42AF-A36D-61F7508FCD74}"/>
            </c:ext>
          </c:extLst>
        </c:ser>
        <c:dLbls>
          <c:showLegendKey val="0"/>
          <c:showVal val="0"/>
          <c:showCatName val="0"/>
          <c:showSerName val="0"/>
          <c:showPercent val="0"/>
          <c:showBubbleSize val="0"/>
        </c:dLbls>
        <c:gapWidth val="0"/>
        <c:overlap val="100"/>
        <c:axId val="207370496"/>
        <c:axId val="207368960"/>
      </c:barChart>
      <c:valAx>
        <c:axId val="207368960"/>
        <c:scaling>
          <c:orientation val="minMax"/>
        </c:scaling>
        <c:delete val="1"/>
        <c:axPos val="b"/>
        <c:numFmt formatCode="0%" sourceLinked="1"/>
        <c:majorTickMark val="out"/>
        <c:minorTickMark val="none"/>
        <c:tickLblPos val="none"/>
        <c:crossAx val="207370496"/>
        <c:crosses val="autoZero"/>
        <c:crossBetween val="between"/>
      </c:valAx>
      <c:catAx>
        <c:axId val="207370496"/>
        <c:scaling>
          <c:orientation val="minMax"/>
        </c:scaling>
        <c:delete val="1"/>
        <c:axPos val="l"/>
        <c:numFmt formatCode="General" sourceLinked="0"/>
        <c:majorTickMark val="out"/>
        <c:minorTickMark val="none"/>
        <c:tickLblPos val="none"/>
        <c:crossAx val="207368960"/>
        <c:crosses val="autoZero"/>
        <c:auto val="1"/>
        <c:lblAlgn val="ctr"/>
        <c:lblOffset val="100"/>
        <c:noMultiLvlLbl val="0"/>
      </c:catAx>
    </c:plotArea>
    <c:legend>
      <c:legendPos val="b"/>
      <c:layout>
        <c:manualLayout>
          <c:xMode val="edge"/>
          <c:yMode val="edge"/>
          <c:x val="0"/>
          <c:y val="0.70200427328600457"/>
          <c:w val="0.99948665791775892"/>
          <c:h val="0.29799572671399627"/>
        </c:manualLayout>
      </c:layout>
      <c:overlay val="0"/>
      <c:txPr>
        <a:bodyPr/>
        <a:lstStyle/>
        <a:p>
          <a:pPr>
            <a:defRPr sz="1200"/>
          </a:pPr>
          <a:endParaRPr lang="uk-UA"/>
        </a:p>
      </c:txPr>
    </c:legend>
    <c:plotVisOnly val="1"/>
    <c:dispBlanksAs val="gap"/>
    <c:showDLblsOverMax val="0"/>
  </c:chart>
  <c:txPr>
    <a:bodyPr/>
    <a:lstStyle/>
    <a:p>
      <a:pPr>
        <a:defRPr sz="1800"/>
      </a:pPr>
      <a:endParaRPr lang="uk-UA"/>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uk-UA"/>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
          <c:y val="1.1896249382842201E-3"/>
          <c:w val="1"/>
          <c:h val="0.71502461675059137"/>
        </c:manualLayout>
      </c:layout>
      <c:barChart>
        <c:barDir val="bar"/>
        <c:grouping val="percentStacked"/>
        <c:varyColors val="0"/>
        <c:ser>
          <c:idx val="0"/>
          <c:order val="0"/>
          <c:tx>
            <c:strRef>
              <c:f>Sheet1!$A$2</c:f>
              <c:strCache>
                <c:ptCount val="1"/>
                <c:pt idx="0">
                  <c:v>Alumni Awards</c:v>
                </c:pt>
              </c:strCache>
            </c:strRef>
          </c:tx>
          <c:invertIfNegative val="0"/>
          <c:cat>
            <c:strRef>
              <c:f>Sheet1!$B$1</c:f>
              <c:strCache>
                <c:ptCount val="1"/>
                <c:pt idx="0">
                  <c:v>Weightings</c:v>
                </c:pt>
              </c:strCache>
            </c:strRef>
          </c:cat>
          <c:val>
            <c:numRef>
              <c:f>Sheet1!$B$2</c:f>
              <c:numCache>
                <c:formatCode>General</c:formatCode>
                <c:ptCount val="1"/>
                <c:pt idx="0">
                  <c:v>10</c:v>
                </c:pt>
              </c:numCache>
            </c:numRef>
          </c:val>
          <c:extLst>
            <c:ext xmlns:c16="http://schemas.microsoft.com/office/drawing/2014/chart" uri="{C3380CC4-5D6E-409C-BE32-E72D297353CC}">
              <c16:uniqueId val="{00000000-4EAC-49E5-BDB7-B89D345FD7B6}"/>
            </c:ext>
          </c:extLst>
        </c:ser>
        <c:ser>
          <c:idx val="1"/>
          <c:order val="1"/>
          <c:tx>
            <c:strRef>
              <c:f>Sheet1!$A$3</c:f>
              <c:strCache>
                <c:ptCount val="1"/>
                <c:pt idx="0">
                  <c:v>Faculty Awards</c:v>
                </c:pt>
              </c:strCache>
            </c:strRef>
          </c:tx>
          <c:invertIfNegative val="0"/>
          <c:cat>
            <c:strRef>
              <c:f>Sheet1!$B$1</c:f>
              <c:strCache>
                <c:ptCount val="1"/>
                <c:pt idx="0">
                  <c:v>Weightings</c:v>
                </c:pt>
              </c:strCache>
            </c:strRef>
          </c:cat>
          <c:val>
            <c:numRef>
              <c:f>Sheet1!$B$3</c:f>
              <c:numCache>
                <c:formatCode>General</c:formatCode>
                <c:ptCount val="1"/>
                <c:pt idx="0">
                  <c:v>20</c:v>
                </c:pt>
              </c:numCache>
            </c:numRef>
          </c:val>
          <c:extLst>
            <c:ext xmlns:c16="http://schemas.microsoft.com/office/drawing/2014/chart" uri="{C3380CC4-5D6E-409C-BE32-E72D297353CC}">
              <c16:uniqueId val="{00000001-4EAC-49E5-BDB7-B89D345FD7B6}"/>
            </c:ext>
          </c:extLst>
        </c:ser>
        <c:ser>
          <c:idx val="2"/>
          <c:order val="2"/>
          <c:tx>
            <c:strRef>
              <c:f>Sheet1!$A$4</c:f>
              <c:strCache>
                <c:ptCount val="1"/>
                <c:pt idx="0">
                  <c:v>HiCis</c:v>
                </c:pt>
              </c:strCache>
            </c:strRef>
          </c:tx>
          <c:invertIfNegative val="0"/>
          <c:cat>
            <c:strRef>
              <c:f>Sheet1!$B$1</c:f>
              <c:strCache>
                <c:ptCount val="1"/>
                <c:pt idx="0">
                  <c:v>Weightings</c:v>
                </c:pt>
              </c:strCache>
            </c:strRef>
          </c:cat>
          <c:val>
            <c:numRef>
              <c:f>Sheet1!$B$4</c:f>
              <c:numCache>
                <c:formatCode>General</c:formatCode>
                <c:ptCount val="1"/>
                <c:pt idx="0">
                  <c:v>20</c:v>
                </c:pt>
              </c:numCache>
            </c:numRef>
          </c:val>
          <c:extLst>
            <c:ext xmlns:c16="http://schemas.microsoft.com/office/drawing/2014/chart" uri="{C3380CC4-5D6E-409C-BE32-E72D297353CC}">
              <c16:uniqueId val="{00000002-4EAC-49E5-BDB7-B89D345FD7B6}"/>
            </c:ext>
          </c:extLst>
        </c:ser>
        <c:ser>
          <c:idx val="3"/>
          <c:order val="3"/>
          <c:tx>
            <c:strRef>
              <c:f>Sheet1!$A$5</c:f>
              <c:strCache>
                <c:ptCount val="1"/>
                <c:pt idx="0">
                  <c:v>Nature &amp; Science</c:v>
                </c:pt>
              </c:strCache>
            </c:strRef>
          </c:tx>
          <c:invertIfNegative val="0"/>
          <c:cat>
            <c:strRef>
              <c:f>Sheet1!$B$1</c:f>
              <c:strCache>
                <c:ptCount val="1"/>
                <c:pt idx="0">
                  <c:v>Weightings</c:v>
                </c:pt>
              </c:strCache>
            </c:strRef>
          </c:cat>
          <c:val>
            <c:numRef>
              <c:f>Sheet1!$B$5</c:f>
              <c:numCache>
                <c:formatCode>General</c:formatCode>
                <c:ptCount val="1"/>
                <c:pt idx="0">
                  <c:v>20</c:v>
                </c:pt>
              </c:numCache>
            </c:numRef>
          </c:val>
          <c:extLst>
            <c:ext xmlns:c16="http://schemas.microsoft.com/office/drawing/2014/chart" uri="{C3380CC4-5D6E-409C-BE32-E72D297353CC}">
              <c16:uniqueId val="{00000003-4EAC-49E5-BDB7-B89D345FD7B6}"/>
            </c:ext>
          </c:extLst>
        </c:ser>
        <c:ser>
          <c:idx val="4"/>
          <c:order val="4"/>
          <c:tx>
            <c:strRef>
              <c:f>Sheet1!$A$6</c:f>
              <c:strCache>
                <c:ptCount val="1"/>
                <c:pt idx="0">
                  <c:v>SCI/SSCI Articles</c:v>
                </c:pt>
              </c:strCache>
            </c:strRef>
          </c:tx>
          <c:invertIfNegative val="0"/>
          <c:cat>
            <c:strRef>
              <c:f>Sheet1!$B$1</c:f>
              <c:strCache>
                <c:ptCount val="1"/>
                <c:pt idx="0">
                  <c:v>Weightings</c:v>
                </c:pt>
              </c:strCache>
            </c:strRef>
          </c:cat>
          <c:val>
            <c:numRef>
              <c:f>Sheet1!$B$6</c:f>
              <c:numCache>
                <c:formatCode>General</c:formatCode>
                <c:ptCount val="1"/>
                <c:pt idx="0">
                  <c:v>20</c:v>
                </c:pt>
              </c:numCache>
            </c:numRef>
          </c:val>
          <c:extLst>
            <c:ext xmlns:c16="http://schemas.microsoft.com/office/drawing/2014/chart" uri="{C3380CC4-5D6E-409C-BE32-E72D297353CC}">
              <c16:uniqueId val="{00000004-4EAC-49E5-BDB7-B89D345FD7B6}"/>
            </c:ext>
          </c:extLst>
        </c:ser>
        <c:ser>
          <c:idx val="5"/>
          <c:order val="5"/>
          <c:tx>
            <c:strRef>
              <c:f>Sheet1!$A$7</c:f>
              <c:strCache>
                <c:ptCount val="1"/>
                <c:pt idx="0">
                  <c:v>Size</c:v>
                </c:pt>
              </c:strCache>
            </c:strRef>
          </c:tx>
          <c:invertIfNegative val="0"/>
          <c:cat>
            <c:strRef>
              <c:f>Sheet1!$B$1</c:f>
              <c:strCache>
                <c:ptCount val="1"/>
                <c:pt idx="0">
                  <c:v>Weightings</c:v>
                </c:pt>
              </c:strCache>
            </c:strRef>
          </c:cat>
          <c:val>
            <c:numRef>
              <c:f>Sheet1!$B$7</c:f>
              <c:numCache>
                <c:formatCode>General</c:formatCode>
                <c:ptCount val="1"/>
                <c:pt idx="0">
                  <c:v>10</c:v>
                </c:pt>
              </c:numCache>
            </c:numRef>
          </c:val>
          <c:extLst>
            <c:ext xmlns:c16="http://schemas.microsoft.com/office/drawing/2014/chart" uri="{C3380CC4-5D6E-409C-BE32-E72D297353CC}">
              <c16:uniqueId val="{00000005-4EAC-49E5-BDB7-B89D345FD7B6}"/>
            </c:ext>
          </c:extLst>
        </c:ser>
        <c:dLbls>
          <c:showLegendKey val="0"/>
          <c:showVal val="0"/>
          <c:showCatName val="0"/>
          <c:showSerName val="0"/>
          <c:showPercent val="0"/>
          <c:showBubbleSize val="0"/>
        </c:dLbls>
        <c:gapWidth val="0"/>
        <c:overlap val="100"/>
        <c:axId val="207408512"/>
        <c:axId val="207406976"/>
      </c:barChart>
      <c:valAx>
        <c:axId val="207406976"/>
        <c:scaling>
          <c:orientation val="minMax"/>
        </c:scaling>
        <c:delete val="1"/>
        <c:axPos val="b"/>
        <c:numFmt formatCode="0%" sourceLinked="1"/>
        <c:majorTickMark val="out"/>
        <c:minorTickMark val="none"/>
        <c:tickLblPos val="none"/>
        <c:crossAx val="207408512"/>
        <c:crosses val="autoZero"/>
        <c:crossBetween val="between"/>
      </c:valAx>
      <c:catAx>
        <c:axId val="207408512"/>
        <c:scaling>
          <c:orientation val="minMax"/>
        </c:scaling>
        <c:delete val="1"/>
        <c:axPos val="l"/>
        <c:numFmt formatCode="General" sourceLinked="0"/>
        <c:majorTickMark val="out"/>
        <c:minorTickMark val="none"/>
        <c:tickLblPos val="none"/>
        <c:crossAx val="207406976"/>
        <c:crosses val="autoZero"/>
        <c:auto val="1"/>
        <c:lblAlgn val="ctr"/>
        <c:lblOffset val="100"/>
        <c:noMultiLvlLbl val="0"/>
      </c:catAx>
    </c:plotArea>
    <c:legend>
      <c:legendPos val="b"/>
      <c:layout>
        <c:manualLayout>
          <c:xMode val="edge"/>
          <c:yMode val="edge"/>
          <c:x val="0.14009372265966755"/>
          <c:y val="0.73275788685155863"/>
          <c:w val="0.7253681102362205"/>
          <c:h val="0.26724211314844137"/>
        </c:manualLayout>
      </c:layout>
      <c:overlay val="0"/>
      <c:txPr>
        <a:bodyPr/>
        <a:lstStyle/>
        <a:p>
          <a:pPr>
            <a:defRPr sz="1200"/>
          </a:pPr>
          <a:endParaRPr lang="uk-UA"/>
        </a:p>
      </c:txPr>
    </c:legend>
    <c:plotVisOnly val="1"/>
    <c:dispBlanksAs val="gap"/>
    <c:showDLblsOverMax val="0"/>
  </c:chart>
  <c:txPr>
    <a:bodyPr/>
    <a:lstStyle/>
    <a:p>
      <a:pPr>
        <a:defRPr sz="1800"/>
      </a:pPr>
      <a:endParaRPr lang="uk-UA"/>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uk-UA"/>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
          <c:y val="1.1896249382842201E-3"/>
          <c:w val="1"/>
          <c:h val="0.71502461675059192"/>
        </c:manualLayout>
      </c:layout>
      <c:barChart>
        <c:barDir val="bar"/>
        <c:grouping val="percentStacked"/>
        <c:varyColors val="0"/>
        <c:ser>
          <c:idx val="0"/>
          <c:order val="0"/>
          <c:tx>
            <c:strRef>
              <c:f>Sheet1!$A$2</c:f>
              <c:strCache>
                <c:ptCount val="1"/>
                <c:pt idx="0">
                  <c:v>Size</c:v>
                </c:pt>
              </c:strCache>
            </c:strRef>
          </c:tx>
          <c:invertIfNegative val="0"/>
          <c:cat>
            <c:strRef>
              <c:f>Sheet1!$B$1</c:f>
              <c:strCache>
                <c:ptCount val="1"/>
                <c:pt idx="0">
                  <c:v>Weightings</c:v>
                </c:pt>
              </c:strCache>
            </c:strRef>
          </c:cat>
          <c:val>
            <c:numRef>
              <c:f>Sheet1!$B$2</c:f>
              <c:numCache>
                <c:formatCode>General</c:formatCode>
                <c:ptCount val="1"/>
                <c:pt idx="0">
                  <c:v>20</c:v>
                </c:pt>
              </c:numCache>
            </c:numRef>
          </c:val>
          <c:extLst>
            <c:ext xmlns:c16="http://schemas.microsoft.com/office/drawing/2014/chart" uri="{C3380CC4-5D6E-409C-BE32-E72D297353CC}">
              <c16:uniqueId val="{00000000-8623-428D-AA0E-CCE0F92B577B}"/>
            </c:ext>
          </c:extLst>
        </c:ser>
        <c:ser>
          <c:idx val="1"/>
          <c:order val="1"/>
          <c:tx>
            <c:strRef>
              <c:f>Sheet1!$A$3</c:f>
              <c:strCache>
                <c:ptCount val="1"/>
                <c:pt idx="0">
                  <c:v>Rich Files</c:v>
                </c:pt>
              </c:strCache>
            </c:strRef>
          </c:tx>
          <c:invertIfNegative val="0"/>
          <c:cat>
            <c:strRef>
              <c:f>Sheet1!$B$1</c:f>
              <c:strCache>
                <c:ptCount val="1"/>
                <c:pt idx="0">
                  <c:v>Weightings</c:v>
                </c:pt>
              </c:strCache>
            </c:strRef>
          </c:cat>
          <c:val>
            <c:numRef>
              <c:f>Sheet1!$B$3</c:f>
              <c:numCache>
                <c:formatCode>General</c:formatCode>
                <c:ptCount val="1"/>
                <c:pt idx="0">
                  <c:v>15</c:v>
                </c:pt>
              </c:numCache>
            </c:numRef>
          </c:val>
          <c:extLst>
            <c:ext xmlns:c16="http://schemas.microsoft.com/office/drawing/2014/chart" uri="{C3380CC4-5D6E-409C-BE32-E72D297353CC}">
              <c16:uniqueId val="{00000001-8623-428D-AA0E-CCE0F92B577B}"/>
            </c:ext>
          </c:extLst>
        </c:ser>
        <c:ser>
          <c:idx val="2"/>
          <c:order val="2"/>
          <c:tx>
            <c:strRef>
              <c:f>Sheet1!$A$4</c:f>
              <c:strCache>
                <c:ptCount val="1"/>
                <c:pt idx="0">
                  <c:v>Scholar</c:v>
                </c:pt>
              </c:strCache>
            </c:strRef>
          </c:tx>
          <c:invertIfNegative val="0"/>
          <c:cat>
            <c:strRef>
              <c:f>Sheet1!$B$1</c:f>
              <c:strCache>
                <c:ptCount val="1"/>
                <c:pt idx="0">
                  <c:v>Weightings</c:v>
                </c:pt>
              </c:strCache>
            </c:strRef>
          </c:cat>
          <c:val>
            <c:numRef>
              <c:f>Sheet1!$B$4</c:f>
              <c:numCache>
                <c:formatCode>General</c:formatCode>
                <c:ptCount val="1"/>
                <c:pt idx="0">
                  <c:v>15</c:v>
                </c:pt>
              </c:numCache>
            </c:numRef>
          </c:val>
          <c:extLst>
            <c:ext xmlns:c16="http://schemas.microsoft.com/office/drawing/2014/chart" uri="{C3380CC4-5D6E-409C-BE32-E72D297353CC}">
              <c16:uniqueId val="{00000002-8623-428D-AA0E-CCE0F92B577B}"/>
            </c:ext>
          </c:extLst>
        </c:ser>
        <c:ser>
          <c:idx val="3"/>
          <c:order val="3"/>
          <c:tx>
            <c:strRef>
              <c:f>Sheet1!$A$5</c:f>
              <c:strCache>
                <c:ptCount val="1"/>
                <c:pt idx="0">
                  <c:v>Visibility</c:v>
                </c:pt>
              </c:strCache>
            </c:strRef>
          </c:tx>
          <c:invertIfNegative val="0"/>
          <c:cat>
            <c:strRef>
              <c:f>Sheet1!$B$1</c:f>
              <c:strCache>
                <c:ptCount val="1"/>
                <c:pt idx="0">
                  <c:v>Weightings</c:v>
                </c:pt>
              </c:strCache>
            </c:strRef>
          </c:cat>
          <c:val>
            <c:numRef>
              <c:f>Sheet1!$B$5</c:f>
              <c:numCache>
                <c:formatCode>General</c:formatCode>
                <c:ptCount val="1"/>
                <c:pt idx="0">
                  <c:v>50</c:v>
                </c:pt>
              </c:numCache>
            </c:numRef>
          </c:val>
          <c:extLst>
            <c:ext xmlns:c16="http://schemas.microsoft.com/office/drawing/2014/chart" uri="{C3380CC4-5D6E-409C-BE32-E72D297353CC}">
              <c16:uniqueId val="{00000003-8623-428D-AA0E-CCE0F92B577B}"/>
            </c:ext>
          </c:extLst>
        </c:ser>
        <c:dLbls>
          <c:showLegendKey val="0"/>
          <c:showVal val="0"/>
          <c:showCatName val="0"/>
          <c:showSerName val="0"/>
          <c:showPercent val="0"/>
          <c:showBubbleSize val="0"/>
        </c:dLbls>
        <c:gapWidth val="0"/>
        <c:overlap val="100"/>
        <c:axId val="207080448"/>
        <c:axId val="207078912"/>
      </c:barChart>
      <c:valAx>
        <c:axId val="207078912"/>
        <c:scaling>
          <c:orientation val="minMax"/>
        </c:scaling>
        <c:delete val="1"/>
        <c:axPos val="b"/>
        <c:numFmt formatCode="0%" sourceLinked="1"/>
        <c:majorTickMark val="out"/>
        <c:minorTickMark val="none"/>
        <c:tickLblPos val="none"/>
        <c:crossAx val="207080448"/>
        <c:crosses val="autoZero"/>
        <c:crossBetween val="between"/>
      </c:valAx>
      <c:catAx>
        <c:axId val="207080448"/>
        <c:scaling>
          <c:orientation val="minMax"/>
        </c:scaling>
        <c:delete val="1"/>
        <c:axPos val="l"/>
        <c:numFmt formatCode="General" sourceLinked="0"/>
        <c:majorTickMark val="out"/>
        <c:minorTickMark val="none"/>
        <c:tickLblPos val="none"/>
        <c:crossAx val="207078912"/>
        <c:crosses val="autoZero"/>
        <c:auto val="1"/>
        <c:lblAlgn val="ctr"/>
        <c:lblOffset val="100"/>
        <c:noMultiLvlLbl val="0"/>
      </c:catAx>
    </c:plotArea>
    <c:legend>
      <c:legendPos val="b"/>
      <c:layout>
        <c:manualLayout>
          <c:xMode val="edge"/>
          <c:yMode val="edge"/>
          <c:x val="0.34236056430446327"/>
          <c:y val="0.73275788685155863"/>
          <c:w val="0.31805653980752463"/>
          <c:h val="0.26724211314844137"/>
        </c:manualLayout>
      </c:layout>
      <c:overlay val="0"/>
      <c:txPr>
        <a:bodyPr/>
        <a:lstStyle/>
        <a:p>
          <a:pPr>
            <a:defRPr sz="1200"/>
          </a:pPr>
          <a:endParaRPr lang="uk-UA"/>
        </a:p>
      </c:txPr>
    </c:legend>
    <c:plotVisOnly val="1"/>
    <c:dispBlanksAs val="gap"/>
    <c:showDLblsOverMax val="0"/>
  </c:chart>
  <c:txPr>
    <a:bodyPr/>
    <a:lstStyle/>
    <a:p>
      <a:pPr>
        <a:defRPr sz="1800"/>
      </a:pPr>
      <a:endParaRPr lang="uk-UA"/>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uk-UA"/>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
          <c:y val="1.1896249382842201E-3"/>
          <c:w val="1"/>
          <c:h val="0.56311977902455668"/>
        </c:manualLayout>
      </c:layout>
      <c:barChart>
        <c:barDir val="bar"/>
        <c:grouping val="percentStacked"/>
        <c:varyColors val="0"/>
        <c:ser>
          <c:idx val="0"/>
          <c:order val="0"/>
          <c:tx>
            <c:strRef>
              <c:f>Sheet1!$A$2</c:f>
              <c:strCache>
                <c:ptCount val="1"/>
                <c:pt idx="0">
                  <c:v>Teaching Reputation</c:v>
                </c:pt>
              </c:strCache>
            </c:strRef>
          </c:tx>
          <c:invertIfNegative val="0"/>
          <c:cat>
            <c:strRef>
              <c:f>Sheet1!$B$1</c:f>
              <c:strCache>
                <c:ptCount val="1"/>
                <c:pt idx="0">
                  <c:v>Weightings</c:v>
                </c:pt>
              </c:strCache>
            </c:strRef>
          </c:cat>
          <c:val>
            <c:numRef>
              <c:f>Sheet1!$B$2</c:f>
              <c:numCache>
                <c:formatCode>General</c:formatCode>
                <c:ptCount val="1"/>
                <c:pt idx="0">
                  <c:v>15</c:v>
                </c:pt>
              </c:numCache>
            </c:numRef>
          </c:val>
          <c:extLst>
            <c:ext xmlns:c16="http://schemas.microsoft.com/office/drawing/2014/chart" uri="{C3380CC4-5D6E-409C-BE32-E72D297353CC}">
              <c16:uniqueId val="{00000000-577F-421C-9E58-99E0EBCF82BD}"/>
            </c:ext>
          </c:extLst>
        </c:ser>
        <c:ser>
          <c:idx val="1"/>
          <c:order val="1"/>
          <c:tx>
            <c:strRef>
              <c:f>Sheet1!$A$3</c:f>
              <c:strCache>
                <c:ptCount val="1"/>
                <c:pt idx="0">
                  <c:v>PhDs per academic</c:v>
                </c:pt>
              </c:strCache>
            </c:strRef>
          </c:tx>
          <c:invertIfNegative val="0"/>
          <c:cat>
            <c:strRef>
              <c:f>Sheet1!$B$1</c:f>
              <c:strCache>
                <c:ptCount val="1"/>
                <c:pt idx="0">
                  <c:v>Weightings</c:v>
                </c:pt>
              </c:strCache>
            </c:strRef>
          </c:cat>
          <c:val>
            <c:numRef>
              <c:f>Sheet1!$B$3</c:f>
              <c:numCache>
                <c:formatCode>General</c:formatCode>
                <c:ptCount val="1"/>
                <c:pt idx="0">
                  <c:v>6</c:v>
                </c:pt>
              </c:numCache>
            </c:numRef>
          </c:val>
          <c:extLst>
            <c:ext xmlns:c16="http://schemas.microsoft.com/office/drawing/2014/chart" uri="{C3380CC4-5D6E-409C-BE32-E72D297353CC}">
              <c16:uniqueId val="{00000001-577F-421C-9E58-99E0EBCF82BD}"/>
            </c:ext>
          </c:extLst>
        </c:ser>
        <c:ser>
          <c:idx val="2"/>
          <c:order val="2"/>
          <c:tx>
            <c:strRef>
              <c:f>Sheet1!$A$4</c:f>
              <c:strCache>
                <c:ptCount val="1"/>
                <c:pt idx="0">
                  <c:v>Undergrads per academic</c:v>
                </c:pt>
              </c:strCache>
            </c:strRef>
          </c:tx>
          <c:invertIfNegative val="0"/>
          <c:cat>
            <c:strRef>
              <c:f>Sheet1!$B$1</c:f>
              <c:strCache>
                <c:ptCount val="1"/>
                <c:pt idx="0">
                  <c:v>Weightings</c:v>
                </c:pt>
              </c:strCache>
            </c:strRef>
          </c:cat>
          <c:val>
            <c:numRef>
              <c:f>Sheet1!$B$4</c:f>
              <c:numCache>
                <c:formatCode>General</c:formatCode>
                <c:ptCount val="1"/>
                <c:pt idx="0">
                  <c:v>4.5</c:v>
                </c:pt>
              </c:numCache>
            </c:numRef>
          </c:val>
          <c:extLst>
            <c:ext xmlns:c16="http://schemas.microsoft.com/office/drawing/2014/chart" uri="{C3380CC4-5D6E-409C-BE32-E72D297353CC}">
              <c16:uniqueId val="{00000002-577F-421C-9E58-99E0EBCF82BD}"/>
            </c:ext>
          </c:extLst>
        </c:ser>
        <c:ser>
          <c:idx val="3"/>
          <c:order val="3"/>
          <c:tx>
            <c:strRef>
              <c:f>Sheet1!$A$5</c:f>
              <c:strCache>
                <c:ptCount val="1"/>
                <c:pt idx="0">
                  <c:v>Income per academic</c:v>
                </c:pt>
              </c:strCache>
            </c:strRef>
          </c:tx>
          <c:invertIfNegative val="0"/>
          <c:cat>
            <c:strRef>
              <c:f>Sheet1!$B$1</c:f>
              <c:strCache>
                <c:ptCount val="1"/>
                <c:pt idx="0">
                  <c:v>Weightings</c:v>
                </c:pt>
              </c:strCache>
            </c:strRef>
          </c:cat>
          <c:val>
            <c:numRef>
              <c:f>Sheet1!$B$5</c:f>
              <c:numCache>
                <c:formatCode>General</c:formatCode>
                <c:ptCount val="1"/>
                <c:pt idx="0">
                  <c:v>2.25</c:v>
                </c:pt>
              </c:numCache>
            </c:numRef>
          </c:val>
          <c:extLst>
            <c:ext xmlns:c16="http://schemas.microsoft.com/office/drawing/2014/chart" uri="{C3380CC4-5D6E-409C-BE32-E72D297353CC}">
              <c16:uniqueId val="{00000003-577F-421C-9E58-99E0EBCF82BD}"/>
            </c:ext>
          </c:extLst>
        </c:ser>
        <c:ser>
          <c:idx val="4"/>
          <c:order val="4"/>
          <c:tx>
            <c:strRef>
              <c:f>Sheet1!$A$6</c:f>
              <c:strCache>
                <c:ptCount val="1"/>
                <c:pt idx="0">
                  <c:v>PhDs/Bachelors</c:v>
                </c:pt>
              </c:strCache>
            </c:strRef>
          </c:tx>
          <c:invertIfNegative val="0"/>
          <c:cat>
            <c:strRef>
              <c:f>Sheet1!$B$1</c:f>
              <c:strCache>
                <c:ptCount val="1"/>
                <c:pt idx="0">
                  <c:v>Weightings</c:v>
                </c:pt>
              </c:strCache>
            </c:strRef>
          </c:cat>
          <c:val>
            <c:numRef>
              <c:f>Sheet1!$B$6</c:f>
              <c:numCache>
                <c:formatCode>General</c:formatCode>
                <c:ptCount val="1"/>
                <c:pt idx="0">
                  <c:v>2.25</c:v>
                </c:pt>
              </c:numCache>
            </c:numRef>
          </c:val>
          <c:extLst>
            <c:ext xmlns:c16="http://schemas.microsoft.com/office/drawing/2014/chart" uri="{C3380CC4-5D6E-409C-BE32-E72D297353CC}">
              <c16:uniqueId val="{00000004-577F-421C-9E58-99E0EBCF82BD}"/>
            </c:ext>
          </c:extLst>
        </c:ser>
        <c:ser>
          <c:idx val="5"/>
          <c:order val="5"/>
          <c:tx>
            <c:strRef>
              <c:f>Sheet1!$A$7</c:f>
              <c:strCache>
                <c:ptCount val="1"/>
                <c:pt idx="0">
                  <c:v>Citations</c:v>
                </c:pt>
              </c:strCache>
            </c:strRef>
          </c:tx>
          <c:invertIfNegative val="0"/>
          <c:cat>
            <c:strRef>
              <c:f>Sheet1!$B$1</c:f>
              <c:strCache>
                <c:ptCount val="1"/>
                <c:pt idx="0">
                  <c:v>Weightings</c:v>
                </c:pt>
              </c:strCache>
            </c:strRef>
          </c:cat>
          <c:val>
            <c:numRef>
              <c:f>Sheet1!$B$7</c:f>
              <c:numCache>
                <c:formatCode>General</c:formatCode>
                <c:ptCount val="1"/>
                <c:pt idx="0">
                  <c:v>30</c:v>
                </c:pt>
              </c:numCache>
            </c:numRef>
          </c:val>
          <c:extLst>
            <c:ext xmlns:c16="http://schemas.microsoft.com/office/drawing/2014/chart" uri="{C3380CC4-5D6E-409C-BE32-E72D297353CC}">
              <c16:uniqueId val="{00000005-577F-421C-9E58-99E0EBCF82BD}"/>
            </c:ext>
          </c:extLst>
        </c:ser>
        <c:ser>
          <c:idx val="6"/>
          <c:order val="6"/>
          <c:tx>
            <c:strRef>
              <c:f>Sheet1!$A$8</c:f>
              <c:strCache>
                <c:ptCount val="1"/>
                <c:pt idx="0">
                  <c:v>Papers per academic</c:v>
                </c:pt>
              </c:strCache>
            </c:strRef>
          </c:tx>
          <c:invertIfNegative val="0"/>
          <c:cat>
            <c:strRef>
              <c:f>Sheet1!$B$1</c:f>
              <c:strCache>
                <c:ptCount val="1"/>
                <c:pt idx="0">
                  <c:v>Weightings</c:v>
                </c:pt>
              </c:strCache>
            </c:strRef>
          </c:cat>
          <c:val>
            <c:numRef>
              <c:f>Sheet1!$B$8</c:f>
              <c:numCache>
                <c:formatCode>General</c:formatCode>
                <c:ptCount val="1"/>
                <c:pt idx="0">
                  <c:v>6</c:v>
                </c:pt>
              </c:numCache>
            </c:numRef>
          </c:val>
          <c:extLst>
            <c:ext xmlns:c16="http://schemas.microsoft.com/office/drawing/2014/chart" uri="{C3380CC4-5D6E-409C-BE32-E72D297353CC}">
              <c16:uniqueId val="{00000006-577F-421C-9E58-99E0EBCF82BD}"/>
            </c:ext>
          </c:extLst>
        </c:ser>
        <c:ser>
          <c:idx val="7"/>
          <c:order val="7"/>
          <c:tx>
            <c:strRef>
              <c:f>Sheet1!$A$9</c:f>
              <c:strCache>
                <c:ptCount val="1"/>
                <c:pt idx="0">
                  <c:v>Research income</c:v>
                </c:pt>
              </c:strCache>
            </c:strRef>
          </c:tx>
          <c:invertIfNegative val="0"/>
          <c:cat>
            <c:strRef>
              <c:f>Sheet1!$B$1</c:f>
              <c:strCache>
                <c:ptCount val="1"/>
                <c:pt idx="0">
                  <c:v>Weightings</c:v>
                </c:pt>
              </c:strCache>
            </c:strRef>
          </c:cat>
          <c:val>
            <c:numRef>
              <c:f>Sheet1!$B$9</c:f>
              <c:numCache>
                <c:formatCode>General</c:formatCode>
                <c:ptCount val="1"/>
                <c:pt idx="0">
                  <c:v>6</c:v>
                </c:pt>
              </c:numCache>
            </c:numRef>
          </c:val>
          <c:extLst>
            <c:ext xmlns:c16="http://schemas.microsoft.com/office/drawing/2014/chart" uri="{C3380CC4-5D6E-409C-BE32-E72D297353CC}">
              <c16:uniqueId val="{00000007-577F-421C-9E58-99E0EBCF82BD}"/>
            </c:ext>
          </c:extLst>
        </c:ser>
        <c:ser>
          <c:idx val="8"/>
          <c:order val="8"/>
          <c:tx>
            <c:strRef>
              <c:f>Sheet1!$A$10</c:f>
              <c:strCache>
                <c:ptCount val="1"/>
                <c:pt idx="0">
                  <c:v>Research reputation</c:v>
                </c:pt>
              </c:strCache>
            </c:strRef>
          </c:tx>
          <c:invertIfNegative val="0"/>
          <c:cat>
            <c:strRef>
              <c:f>Sheet1!$B$1</c:f>
              <c:strCache>
                <c:ptCount val="1"/>
                <c:pt idx="0">
                  <c:v>Weightings</c:v>
                </c:pt>
              </c:strCache>
            </c:strRef>
          </c:cat>
          <c:val>
            <c:numRef>
              <c:f>Sheet1!$B$10</c:f>
              <c:numCache>
                <c:formatCode>General</c:formatCode>
                <c:ptCount val="1"/>
                <c:pt idx="0">
                  <c:v>18</c:v>
                </c:pt>
              </c:numCache>
            </c:numRef>
          </c:val>
          <c:extLst>
            <c:ext xmlns:c16="http://schemas.microsoft.com/office/drawing/2014/chart" uri="{C3380CC4-5D6E-409C-BE32-E72D297353CC}">
              <c16:uniqueId val="{00000008-577F-421C-9E58-99E0EBCF82BD}"/>
            </c:ext>
          </c:extLst>
        </c:ser>
        <c:ser>
          <c:idx val="9"/>
          <c:order val="9"/>
          <c:tx>
            <c:strRef>
              <c:f>Sheet1!$A$11</c:f>
              <c:strCache>
                <c:ptCount val="1"/>
                <c:pt idx="0">
                  <c:v>Co-authored papers</c:v>
                </c:pt>
              </c:strCache>
            </c:strRef>
          </c:tx>
          <c:invertIfNegative val="0"/>
          <c:cat>
            <c:strRef>
              <c:f>Sheet1!$B$1</c:f>
              <c:strCache>
                <c:ptCount val="1"/>
                <c:pt idx="0">
                  <c:v>Weightings</c:v>
                </c:pt>
              </c:strCache>
            </c:strRef>
          </c:cat>
          <c:val>
            <c:numRef>
              <c:f>Sheet1!$B$11</c:f>
              <c:numCache>
                <c:formatCode>General</c:formatCode>
                <c:ptCount val="1"/>
                <c:pt idx="0">
                  <c:v>2.5</c:v>
                </c:pt>
              </c:numCache>
            </c:numRef>
          </c:val>
          <c:extLst>
            <c:ext xmlns:c16="http://schemas.microsoft.com/office/drawing/2014/chart" uri="{C3380CC4-5D6E-409C-BE32-E72D297353CC}">
              <c16:uniqueId val="{00000009-577F-421C-9E58-99E0EBCF82BD}"/>
            </c:ext>
          </c:extLst>
        </c:ser>
        <c:ser>
          <c:idx val="10"/>
          <c:order val="10"/>
          <c:tx>
            <c:strRef>
              <c:f>Sheet1!$A$12</c:f>
              <c:strCache>
                <c:ptCount val="1"/>
                <c:pt idx="0">
                  <c:v>International Staff</c:v>
                </c:pt>
              </c:strCache>
            </c:strRef>
          </c:tx>
          <c:invertIfNegative val="0"/>
          <c:cat>
            <c:strRef>
              <c:f>Sheet1!$B$1</c:f>
              <c:strCache>
                <c:ptCount val="1"/>
                <c:pt idx="0">
                  <c:v>Weightings</c:v>
                </c:pt>
              </c:strCache>
            </c:strRef>
          </c:cat>
          <c:val>
            <c:numRef>
              <c:f>Sheet1!$B$12</c:f>
              <c:numCache>
                <c:formatCode>General</c:formatCode>
                <c:ptCount val="1"/>
                <c:pt idx="0">
                  <c:v>2.5</c:v>
                </c:pt>
              </c:numCache>
            </c:numRef>
          </c:val>
          <c:extLst>
            <c:ext xmlns:c16="http://schemas.microsoft.com/office/drawing/2014/chart" uri="{C3380CC4-5D6E-409C-BE32-E72D297353CC}">
              <c16:uniqueId val="{0000000A-577F-421C-9E58-99E0EBCF82BD}"/>
            </c:ext>
          </c:extLst>
        </c:ser>
        <c:ser>
          <c:idx val="11"/>
          <c:order val="11"/>
          <c:tx>
            <c:strRef>
              <c:f>Sheet1!$A$13</c:f>
              <c:strCache>
                <c:ptCount val="1"/>
                <c:pt idx="0">
                  <c:v>International Students</c:v>
                </c:pt>
              </c:strCache>
            </c:strRef>
          </c:tx>
          <c:invertIfNegative val="0"/>
          <c:cat>
            <c:strRef>
              <c:f>Sheet1!$B$1</c:f>
              <c:strCache>
                <c:ptCount val="1"/>
                <c:pt idx="0">
                  <c:v>Weightings</c:v>
                </c:pt>
              </c:strCache>
            </c:strRef>
          </c:cat>
          <c:val>
            <c:numRef>
              <c:f>Sheet1!$B$13</c:f>
              <c:numCache>
                <c:formatCode>General</c:formatCode>
                <c:ptCount val="1"/>
                <c:pt idx="0">
                  <c:v>2.5</c:v>
                </c:pt>
              </c:numCache>
            </c:numRef>
          </c:val>
          <c:extLst>
            <c:ext xmlns:c16="http://schemas.microsoft.com/office/drawing/2014/chart" uri="{C3380CC4-5D6E-409C-BE32-E72D297353CC}">
              <c16:uniqueId val="{0000000B-577F-421C-9E58-99E0EBCF82BD}"/>
            </c:ext>
          </c:extLst>
        </c:ser>
        <c:ser>
          <c:idx val="12"/>
          <c:order val="12"/>
          <c:tx>
            <c:strRef>
              <c:f>Sheet1!$A$14</c:f>
              <c:strCache>
                <c:ptCount val="1"/>
                <c:pt idx="0">
                  <c:v>Industry income</c:v>
                </c:pt>
              </c:strCache>
            </c:strRef>
          </c:tx>
          <c:invertIfNegative val="0"/>
          <c:cat>
            <c:strRef>
              <c:f>Sheet1!$B$1</c:f>
              <c:strCache>
                <c:ptCount val="1"/>
                <c:pt idx="0">
                  <c:v>Weightings</c:v>
                </c:pt>
              </c:strCache>
            </c:strRef>
          </c:cat>
          <c:val>
            <c:numRef>
              <c:f>Sheet1!$B$14</c:f>
              <c:numCache>
                <c:formatCode>General</c:formatCode>
                <c:ptCount val="1"/>
                <c:pt idx="0">
                  <c:v>2.5</c:v>
                </c:pt>
              </c:numCache>
            </c:numRef>
          </c:val>
          <c:extLst>
            <c:ext xmlns:c16="http://schemas.microsoft.com/office/drawing/2014/chart" uri="{C3380CC4-5D6E-409C-BE32-E72D297353CC}">
              <c16:uniqueId val="{0000000C-577F-421C-9E58-99E0EBCF82BD}"/>
            </c:ext>
          </c:extLst>
        </c:ser>
        <c:dLbls>
          <c:showLegendKey val="0"/>
          <c:showVal val="0"/>
          <c:showCatName val="0"/>
          <c:showSerName val="0"/>
          <c:showPercent val="0"/>
          <c:showBubbleSize val="0"/>
        </c:dLbls>
        <c:gapWidth val="0"/>
        <c:overlap val="100"/>
        <c:axId val="207484800"/>
        <c:axId val="207483264"/>
      </c:barChart>
      <c:valAx>
        <c:axId val="207483264"/>
        <c:scaling>
          <c:orientation val="minMax"/>
        </c:scaling>
        <c:delete val="1"/>
        <c:axPos val="b"/>
        <c:numFmt formatCode="0%" sourceLinked="1"/>
        <c:majorTickMark val="out"/>
        <c:minorTickMark val="none"/>
        <c:tickLblPos val="none"/>
        <c:crossAx val="207484800"/>
        <c:crosses val="autoZero"/>
        <c:crossBetween val="between"/>
      </c:valAx>
      <c:catAx>
        <c:axId val="207484800"/>
        <c:scaling>
          <c:orientation val="minMax"/>
        </c:scaling>
        <c:delete val="1"/>
        <c:axPos val="l"/>
        <c:numFmt formatCode="General" sourceLinked="0"/>
        <c:majorTickMark val="out"/>
        <c:minorTickMark val="none"/>
        <c:tickLblPos val="none"/>
        <c:crossAx val="207483264"/>
        <c:crosses val="autoZero"/>
        <c:auto val="1"/>
        <c:lblAlgn val="ctr"/>
        <c:lblOffset val="100"/>
        <c:noMultiLvlLbl val="0"/>
      </c:catAx>
    </c:plotArea>
    <c:legend>
      <c:legendPos val="b"/>
      <c:layout>
        <c:manualLayout>
          <c:xMode val="edge"/>
          <c:yMode val="edge"/>
          <c:x val="0"/>
          <c:y val="0.56696723324583209"/>
          <c:w val="0.99829046369203844"/>
          <c:h val="0.43303276675416802"/>
        </c:manualLayout>
      </c:layout>
      <c:overlay val="0"/>
      <c:txPr>
        <a:bodyPr/>
        <a:lstStyle/>
        <a:p>
          <a:pPr>
            <a:defRPr sz="1200"/>
          </a:pPr>
          <a:endParaRPr lang="uk-UA"/>
        </a:p>
      </c:txPr>
    </c:legend>
    <c:plotVisOnly val="1"/>
    <c:dispBlanksAs val="gap"/>
    <c:showDLblsOverMax val="0"/>
  </c:chart>
  <c:txPr>
    <a:bodyPr/>
    <a:lstStyle/>
    <a:p>
      <a:pPr>
        <a:defRPr sz="1800"/>
      </a:pPr>
      <a:endParaRPr lang="uk-UA"/>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uk-UA"/>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xPr>
        <a:bodyPr/>
        <a:lstStyle/>
        <a:p>
          <a:pPr>
            <a:defRPr sz="1000">
              <a:solidFill>
                <a:schemeClr val="bg2">
                  <a:lumMod val="25000"/>
                </a:schemeClr>
              </a:solidFill>
            </a:defRPr>
          </a:pPr>
          <a:endParaRPr lang="uk-UA"/>
        </a:p>
      </c:txPr>
    </c:title>
    <c:autoTitleDeleted val="0"/>
    <c:plotArea>
      <c:layout>
        <c:manualLayout>
          <c:layoutTarget val="inner"/>
          <c:xMode val="edge"/>
          <c:yMode val="edge"/>
          <c:x val="0"/>
          <c:y val="0"/>
          <c:w val="1"/>
          <c:h val="1"/>
        </c:manualLayout>
      </c:layout>
      <c:lineChart>
        <c:grouping val="standard"/>
        <c:varyColors val="0"/>
        <c:ser>
          <c:idx val="0"/>
          <c:order val="0"/>
          <c:tx>
            <c:strRef>
              <c:f>'Country Report New'!$CI$5</c:f>
              <c:strCache>
                <c:ptCount val="1"/>
                <c:pt idx="0">
                  <c:v>Population</c:v>
                </c:pt>
              </c:strCache>
            </c:strRef>
          </c:tx>
          <c:spPr>
            <a:ln w="19050" cap="sq">
              <a:solidFill>
                <a:schemeClr val="bg2">
                  <a:lumMod val="50000"/>
                </a:schemeClr>
              </a:solidFill>
            </a:ln>
          </c:spPr>
          <c:marker>
            <c:symbol val="none"/>
          </c:marker>
          <c:dPt>
            <c:idx val="0"/>
            <c:bubble3D val="0"/>
            <c:extLst>
              <c:ext xmlns:c16="http://schemas.microsoft.com/office/drawing/2014/chart" uri="{C3380CC4-5D6E-409C-BE32-E72D297353CC}">
                <c16:uniqueId val="{00000000-C17E-4DBD-904C-E60E2B3E6167}"/>
              </c:ext>
            </c:extLst>
          </c:dPt>
          <c:dLbls>
            <c:dLbl>
              <c:idx val="5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17E-4DBD-904C-E60E2B3E6167}"/>
                </c:ext>
              </c:extLst>
            </c:dLbl>
            <c:numFmt formatCode="[&gt;999999999]0.0,,,&quot;bn&quot;;[&gt;99999999]0,,&quot;m&quot;;0.0,,&quot;m&quot;" sourceLinked="0"/>
            <c:spPr>
              <a:noFill/>
              <a:ln>
                <a:noFill/>
              </a:ln>
              <a:effectLst/>
            </c:spPr>
            <c:txPr>
              <a:bodyPr/>
              <a:lstStyle/>
              <a:p>
                <a:pPr>
                  <a:defRPr sz="900"/>
                </a:pPr>
                <a:endParaRPr lang="uk-UA"/>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'Country Report New'!$CH$6:$CH$57</c:f>
              <c:numCache>
                <c:formatCode>General</c:formatCode>
                <c:ptCount val="52"/>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numCache>
            </c:numRef>
          </c:cat>
          <c:val>
            <c:numRef>
              <c:f>'Country Report New'!$CI$6:$CI$57</c:f>
              <c:numCache>
                <c:formatCode>General</c:formatCode>
                <c:ptCount val="52"/>
                <c:pt idx="0">
                  <c:v>8331725</c:v>
                </c:pt>
                <c:pt idx="1">
                  <c:v>8398050</c:v>
                </c:pt>
                <c:pt idx="2">
                  <c:v>8448233</c:v>
                </c:pt>
                <c:pt idx="3">
                  <c:v>8479625</c:v>
                </c:pt>
                <c:pt idx="4">
                  <c:v>8510429</c:v>
                </c:pt>
                <c:pt idx="5">
                  <c:v>8550333</c:v>
                </c:pt>
                <c:pt idx="6">
                  <c:v>8613651</c:v>
                </c:pt>
                <c:pt idx="7">
                  <c:v>8684088</c:v>
                </c:pt>
                <c:pt idx="8">
                  <c:v>8740765</c:v>
                </c:pt>
                <c:pt idx="9">
                  <c:v>8772764</c:v>
                </c:pt>
                <c:pt idx="10">
                  <c:v>8792806</c:v>
                </c:pt>
                <c:pt idx="11">
                  <c:v>8831036</c:v>
                </c:pt>
                <c:pt idx="12">
                  <c:v>8888628</c:v>
                </c:pt>
                <c:pt idx="13">
                  <c:v>8929086</c:v>
                </c:pt>
                <c:pt idx="14">
                  <c:v>8962022</c:v>
                </c:pt>
                <c:pt idx="15">
                  <c:v>9046541</c:v>
                </c:pt>
                <c:pt idx="16">
                  <c:v>9188150</c:v>
                </c:pt>
                <c:pt idx="17">
                  <c:v>9308479</c:v>
                </c:pt>
                <c:pt idx="18">
                  <c:v>9429959</c:v>
                </c:pt>
                <c:pt idx="19">
                  <c:v>9548258</c:v>
                </c:pt>
                <c:pt idx="20">
                  <c:v>9642505</c:v>
                </c:pt>
                <c:pt idx="21">
                  <c:v>9729350</c:v>
                </c:pt>
                <c:pt idx="22">
                  <c:v>9789513</c:v>
                </c:pt>
                <c:pt idx="23">
                  <c:v>9846627</c:v>
                </c:pt>
                <c:pt idx="24">
                  <c:v>9895801</c:v>
                </c:pt>
                <c:pt idx="25">
                  <c:v>9934300</c:v>
                </c:pt>
                <c:pt idx="26">
                  <c:v>9967213</c:v>
                </c:pt>
                <c:pt idx="27">
                  <c:v>10000595</c:v>
                </c:pt>
                <c:pt idx="28">
                  <c:v>10036983</c:v>
                </c:pt>
                <c:pt idx="29">
                  <c:v>10089498</c:v>
                </c:pt>
                <c:pt idx="30">
                  <c:v>10156902</c:v>
                </c:pt>
                <c:pt idx="31">
                  <c:v>10256292</c:v>
                </c:pt>
                <c:pt idx="32">
                  <c:v>10369866</c:v>
                </c:pt>
                <c:pt idx="33">
                  <c:v>10465528</c:v>
                </c:pt>
                <c:pt idx="34">
                  <c:v>10553035</c:v>
                </c:pt>
                <c:pt idx="35">
                  <c:v>10634385</c:v>
                </c:pt>
                <c:pt idx="36">
                  <c:v>10709173</c:v>
                </c:pt>
                <c:pt idx="37">
                  <c:v>10776504</c:v>
                </c:pt>
                <c:pt idx="38">
                  <c:v>10834880</c:v>
                </c:pt>
                <c:pt idx="39">
                  <c:v>10882580</c:v>
                </c:pt>
                <c:pt idx="40">
                  <c:v>10917482</c:v>
                </c:pt>
                <c:pt idx="41">
                  <c:v>10949957</c:v>
                </c:pt>
                <c:pt idx="42">
                  <c:v>10987543</c:v>
                </c:pt>
                <c:pt idx="43">
                  <c:v>11023514</c:v>
                </c:pt>
                <c:pt idx="44">
                  <c:v>11061701</c:v>
                </c:pt>
                <c:pt idx="45">
                  <c:v>11103965</c:v>
                </c:pt>
                <c:pt idx="46">
                  <c:v>11148460</c:v>
                </c:pt>
                <c:pt idx="47">
                  <c:v>11192763</c:v>
                </c:pt>
                <c:pt idx="48">
                  <c:v>11237094</c:v>
                </c:pt>
                <c:pt idx="49">
                  <c:v>11282760</c:v>
                </c:pt>
                <c:pt idx="50">
                  <c:v>11315508</c:v>
                </c:pt>
                <c:pt idx="51">
                  <c:v>11304000</c:v>
                </c:pt>
              </c:numCache>
            </c:numRef>
          </c:val>
          <c:smooth val="0"/>
          <c:extLst>
            <c:ext xmlns:c16="http://schemas.microsoft.com/office/drawing/2014/chart" uri="{C3380CC4-5D6E-409C-BE32-E72D297353CC}">
              <c16:uniqueId val="{00000002-C17E-4DBD-904C-E60E2B3E6167}"/>
            </c:ext>
          </c:extLst>
        </c:ser>
        <c:dLbls>
          <c:showLegendKey val="0"/>
          <c:showVal val="0"/>
          <c:showCatName val="0"/>
          <c:showSerName val="0"/>
          <c:showPercent val="0"/>
          <c:showBubbleSize val="0"/>
        </c:dLbls>
        <c:smooth val="0"/>
        <c:axId val="163161984"/>
        <c:axId val="163163520"/>
      </c:lineChart>
      <c:catAx>
        <c:axId val="163161984"/>
        <c:scaling>
          <c:orientation val="minMax"/>
        </c:scaling>
        <c:delete val="1"/>
        <c:axPos val="b"/>
        <c:numFmt formatCode="General" sourceLinked="1"/>
        <c:majorTickMark val="out"/>
        <c:minorTickMark val="none"/>
        <c:tickLblPos val="nextTo"/>
        <c:crossAx val="163163520"/>
        <c:crosses val="autoZero"/>
        <c:auto val="1"/>
        <c:lblAlgn val="ctr"/>
        <c:lblOffset val="100"/>
        <c:noMultiLvlLbl val="0"/>
      </c:catAx>
      <c:valAx>
        <c:axId val="163163520"/>
        <c:scaling>
          <c:orientation val="minMax"/>
        </c:scaling>
        <c:delete val="1"/>
        <c:axPos val="l"/>
        <c:numFmt formatCode="General" sourceLinked="1"/>
        <c:majorTickMark val="out"/>
        <c:minorTickMark val="none"/>
        <c:tickLblPos val="nextTo"/>
        <c:crossAx val="163161984"/>
        <c:crosses val="autoZero"/>
        <c:crossBetween val="between"/>
      </c:valAx>
      <c:spPr>
        <a:noFill/>
        <a:ln>
          <a:noFill/>
        </a:ln>
        <a:effectLst/>
      </c:spPr>
    </c:plotArea>
    <c:plotVisOnly val="1"/>
    <c:dispBlanksAs val="gap"/>
    <c:showDLblsOverMax val="0"/>
  </c:chart>
  <c:spPr>
    <a:solidFill>
      <a:schemeClr val="bg2"/>
    </a:solidFill>
    <a:ln>
      <a:solidFill>
        <a:schemeClr val="bg2">
          <a:lumMod val="50000"/>
        </a:schemeClr>
      </a:solidFill>
    </a:ln>
  </c:sp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0.01226</cdr:x>
      <cdr:y>0.91487</cdr:y>
    </cdr:from>
    <cdr:to>
      <cdr:x>0.84313</cdr:x>
      <cdr:y>0.99964</cdr:y>
    </cdr:to>
    <cdr:sp macro="" textlink="">
      <cdr:nvSpPr>
        <cdr:cNvPr id="3" name="TextBox 1"/>
        <cdr:cNvSpPr txBox="1"/>
      </cdr:nvSpPr>
      <cdr:spPr>
        <a:xfrm xmlns:a="http://schemas.openxmlformats.org/drawingml/2006/main">
          <a:off x="108645" y="4391942"/>
          <a:ext cx="7360054" cy="40694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900" b="1" i="0" dirty="0">
              <a:solidFill>
                <a:schemeClr val="bg1">
                  <a:lumMod val="50000"/>
                </a:schemeClr>
              </a:solidFill>
              <a:latin typeface="+mn-lt"/>
              <a:cs typeface="Arial" pitchFamily="34" charset="0"/>
            </a:rPr>
            <a:t>Source: </a:t>
          </a:r>
          <a:r>
            <a:rPr lang="en-US" sz="900" b="0" i="0" dirty="0">
              <a:solidFill>
                <a:schemeClr val="bg1">
                  <a:lumMod val="50000"/>
                </a:schemeClr>
              </a:solidFill>
              <a:latin typeface="+mn-lt"/>
              <a:cs typeface="Arial" pitchFamily="34" charset="0"/>
            </a:rPr>
            <a:t>OECD and UNESCO Institute for Statistics for most data on non-OECD countries. Table C4.5. </a:t>
          </a:r>
          <a:br>
            <a:rPr lang="en-US" sz="900" b="0" i="0" dirty="0">
              <a:solidFill>
                <a:schemeClr val="bg1">
                  <a:lumMod val="50000"/>
                </a:schemeClr>
              </a:solidFill>
              <a:latin typeface="+mn-lt"/>
              <a:cs typeface="Arial" pitchFamily="34" charset="0"/>
            </a:rPr>
          </a:br>
          <a:r>
            <a:rPr lang="en-US" sz="900" b="0" i="0" dirty="0">
              <a:solidFill>
                <a:schemeClr val="bg1">
                  <a:lumMod val="50000"/>
                </a:schemeClr>
              </a:solidFill>
              <a:latin typeface="+mn-lt"/>
              <a:cs typeface="Arial" pitchFamily="34" charset="0"/>
            </a:rPr>
            <a:t>See Annex 3 for notes (</a:t>
          </a:r>
          <a:r>
            <a:rPr lang="en-US" sz="900" b="0" i="1" dirty="0">
              <a:solidFill>
                <a:schemeClr val="bg1">
                  <a:lumMod val="50000"/>
                </a:schemeClr>
              </a:solidFill>
              <a:latin typeface="+mn-lt"/>
              <a:cs typeface="Arial" pitchFamily="34" charset="0"/>
            </a:rPr>
            <a:t>www.oecd.org/edu/eag2012</a:t>
          </a:r>
          <a:r>
            <a:rPr lang="en-US" sz="900" b="0" i="0" dirty="0">
              <a:solidFill>
                <a:schemeClr val="bg1">
                  <a:lumMod val="50000"/>
                </a:schemeClr>
              </a:solidFill>
              <a:latin typeface="+mn-lt"/>
              <a:cs typeface="Arial" pitchFamily="34" charset="0"/>
            </a:rPr>
            <a:t>).</a:t>
          </a:r>
          <a:endParaRPr lang="en-US" sz="900" dirty="0">
            <a:solidFill>
              <a:schemeClr val="bg1">
                <a:lumMod val="50000"/>
              </a:schemeClr>
            </a:solidFill>
            <a:latin typeface="+mn-lt"/>
            <a:cs typeface="Arial" pitchFamily="34" charset="0"/>
          </a:endParaRPr>
        </a:p>
      </cdr:txBody>
    </cdr:sp>
  </cdr:relSizeAnchor>
</c:userShapes>
</file>

<file path=ppt/drawings/drawing10.xml><?xml version="1.0" encoding="utf-8"?>
<c:userShapes xmlns:c="http://schemas.openxmlformats.org/drawingml/2006/chart">
  <cdr:relSizeAnchor xmlns:cdr="http://schemas.openxmlformats.org/drawingml/2006/chartDrawing">
    <cdr:from>
      <cdr:x>0.34918</cdr:x>
      <cdr:y>0.29304</cdr:y>
    </cdr:from>
    <cdr:to>
      <cdr:x>0.6553</cdr:x>
      <cdr:y>0.49154</cdr:y>
    </cdr:to>
    <cdr:sp macro="" textlink="">
      <cdr:nvSpPr>
        <cdr:cNvPr id="2" name="Rectangle 1"/>
        <cdr:cNvSpPr>
          <a:spLocks xmlns:a="http://schemas.openxmlformats.org/drawingml/2006/main"/>
        </cdr:cNvSpPr>
      </cdr:nvSpPr>
      <cdr:spPr>
        <a:xfrm xmlns:a="http://schemas.openxmlformats.org/drawingml/2006/main">
          <a:off x="2463884" y="265719"/>
          <a:ext cx="2160000" cy="180000"/>
        </a:xfrm>
        <a:prstGeom xmlns:a="http://schemas.openxmlformats.org/drawingml/2006/main" prst="roundRect">
          <a:avLst/>
        </a:prstGeom>
        <a:solidFill xmlns:a="http://schemas.openxmlformats.org/drawingml/2006/main">
          <a:srgbClr val="FFFFFF">
            <a:alpha val="69804"/>
          </a:srgbClr>
        </a:solidFill>
        <a:ln xmlns:a="http://schemas.openxmlformats.org/drawingml/2006/main">
          <a:noFill/>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lIns="144000" anchor="ctr" anchorCtr="0"/>
        <a:lstStyle xmlns:a="http://schemas.openxmlformats.org/drawingml/2006/main"/>
        <a:p xmlns:a="http://schemas.openxmlformats.org/drawingml/2006/main">
          <a:pPr algn="ctr"/>
          <a:fld id="{3CF73ACF-8CC2-4FC2-9465-E263F5962794}" type="TxLink">
            <a:rPr lang="en-US" sz="900" b="1" i="0" u="none" strike="noStrike" cap="all" baseline="0">
              <a:solidFill>
                <a:schemeClr val="bg2">
                  <a:lumMod val="10000"/>
                </a:schemeClr>
              </a:solidFill>
              <a:latin typeface="Optima LT"/>
            </a:rPr>
            <a:pPr algn="ctr"/>
            <a:t>Greece</a:t>
          </a:fld>
          <a:endParaRPr lang="en-US" sz="900" b="1" cap="all" baseline="0">
            <a:solidFill>
              <a:schemeClr val="bg2">
                <a:lumMod val="10000"/>
              </a:schemeClr>
            </a:solidFill>
          </a:endParaRPr>
        </a:p>
      </cdr:txBody>
    </cdr:sp>
  </cdr:relSizeAnchor>
  <cdr:relSizeAnchor xmlns:cdr="http://schemas.openxmlformats.org/drawingml/2006/chartDrawing">
    <cdr:from>
      <cdr:x>0.34918</cdr:x>
      <cdr:y>0.66669</cdr:y>
    </cdr:from>
    <cdr:to>
      <cdr:x>0.6553</cdr:x>
      <cdr:y>0.8652</cdr:y>
    </cdr:to>
    <cdr:sp macro="" textlink="">
      <cdr:nvSpPr>
        <cdr:cNvPr id="3" name="Rectangle 1"/>
        <cdr:cNvSpPr>
          <a:spLocks xmlns:a="http://schemas.openxmlformats.org/drawingml/2006/main"/>
        </cdr:cNvSpPr>
      </cdr:nvSpPr>
      <cdr:spPr>
        <a:xfrm xmlns:a="http://schemas.openxmlformats.org/drawingml/2006/main">
          <a:off x="2463884" y="604542"/>
          <a:ext cx="2160000" cy="180000"/>
        </a:xfrm>
        <a:prstGeom xmlns:a="http://schemas.openxmlformats.org/drawingml/2006/main" prst="roundRect">
          <a:avLst/>
        </a:prstGeom>
        <a:solidFill xmlns:a="http://schemas.openxmlformats.org/drawingml/2006/main">
          <a:srgbClr val="FFFFFF">
            <a:alpha val="69804"/>
          </a:srgbClr>
        </a:solidFill>
        <a:ln xmlns:a="http://schemas.openxmlformats.org/drawingml/2006/main">
          <a:noFill/>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lIns="144000" anchor="ctr" anchorCtr="0"/>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fld id="{ED136D10-F5AF-428C-9E62-6DC221FA9206}" type="TxLink">
            <a:rPr lang="en-US" sz="900" b="1" i="0" u="none" strike="noStrike" cap="all" baseline="0">
              <a:solidFill>
                <a:schemeClr val="bg2">
                  <a:lumMod val="10000"/>
                </a:schemeClr>
              </a:solidFill>
              <a:latin typeface="Optima LT"/>
            </a:rPr>
            <a:pPr algn="ctr"/>
            <a:t>Global</a:t>
          </a:fld>
          <a:endParaRPr lang="en-US" sz="900" b="1" cap="all" baseline="0">
            <a:solidFill>
              <a:schemeClr val="bg2">
                <a:lumMod val="10000"/>
              </a:schemeClr>
            </a:solidFill>
          </a:endParaRPr>
        </a:p>
      </cdr:txBody>
    </cdr:sp>
  </cdr:relSizeAnchor>
</c:userShapes>
</file>

<file path=ppt/drawings/drawing11.xml><?xml version="1.0" encoding="utf-8"?>
<c:userShapes xmlns:c="http://schemas.openxmlformats.org/drawingml/2006/chart">
  <cdr:relSizeAnchor xmlns:cdr="http://schemas.openxmlformats.org/drawingml/2006/chartDrawing">
    <cdr:from>
      <cdr:x>0.34918</cdr:x>
      <cdr:y>0.29304</cdr:y>
    </cdr:from>
    <cdr:to>
      <cdr:x>0.6553</cdr:x>
      <cdr:y>0.49154</cdr:y>
    </cdr:to>
    <cdr:sp macro="" textlink="">
      <cdr:nvSpPr>
        <cdr:cNvPr id="2" name="Rectangle 1"/>
        <cdr:cNvSpPr>
          <a:spLocks xmlns:a="http://schemas.openxmlformats.org/drawingml/2006/main"/>
        </cdr:cNvSpPr>
      </cdr:nvSpPr>
      <cdr:spPr>
        <a:xfrm xmlns:a="http://schemas.openxmlformats.org/drawingml/2006/main">
          <a:off x="2463884" y="265719"/>
          <a:ext cx="2160000" cy="180000"/>
        </a:xfrm>
        <a:prstGeom xmlns:a="http://schemas.openxmlformats.org/drawingml/2006/main" prst="roundRect">
          <a:avLst/>
        </a:prstGeom>
        <a:solidFill xmlns:a="http://schemas.openxmlformats.org/drawingml/2006/main">
          <a:srgbClr val="FFFFFF">
            <a:alpha val="69804"/>
          </a:srgbClr>
        </a:solidFill>
        <a:ln xmlns:a="http://schemas.openxmlformats.org/drawingml/2006/main">
          <a:noFill/>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lIns="144000" anchor="ctr" anchorCtr="0"/>
        <a:lstStyle xmlns:a="http://schemas.openxmlformats.org/drawingml/2006/main"/>
        <a:p xmlns:a="http://schemas.openxmlformats.org/drawingml/2006/main">
          <a:pPr algn="ctr"/>
          <a:fld id="{3CF73ACF-8CC2-4FC2-9465-E263F5962794}" type="TxLink">
            <a:rPr lang="en-US" sz="900" b="1" i="0" u="none" strike="noStrike" cap="all" baseline="0">
              <a:solidFill>
                <a:schemeClr val="bg2">
                  <a:lumMod val="10000"/>
                </a:schemeClr>
              </a:solidFill>
              <a:latin typeface="Optima LT"/>
            </a:rPr>
            <a:pPr algn="ctr"/>
            <a:t>Greece</a:t>
          </a:fld>
          <a:endParaRPr lang="en-US" sz="900" b="1" cap="all" baseline="0">
            <a:solidFill>
              <a:schemeClr val="bg2">
                <a:lumMod val="10000"/>
              </a:schemeClr>
            </a:solidFill>
          </a:endParaRPr>
        </a:p>
      </cdr:txBody>
    </cdr:sp>
  </cdr:relSizeAnchor>
  <cdr:relSizeAnchor xmlns:cdr="http://schemas.openxmlformats.org/drawingml/2006/chartDrawing">
    <cdr:from>
      <cdr:x>0.34918</cdr:x>
      <cdr:y>0.66669</cdr:y>
    </cdr:from>
    <cdr:to>
      <cdr:x>0.6553</cdr:x>
      <cdr:y>0.8652</cdr:y>
    </cdr:to>
    <cdr:sp macro="" textlink="">
      <cdr:nvSpPr>
        <cdr:cNvPr id="3" name="Rectangle 1"/>
        <cdr:cNvSpPr>
          <a:spLocks xmlns:a="http://schemas.openxmlformats.org/drawingml/2006/main"/>
        </cdr:cNvSpPr>
      </cdr:nvSpPr>
      <cdr:spPr>
        <a:xfrm xmlns:a="http://schemas.openxmlformats.org/drawingml/2006/main">
          <a:off x="2463884" y="604542"/>
          <a:ext cx="2160000" cy="180000"/>
        </a:xfrm>
        <a:prstGeom xmlns:a="http://schemas.openxmlformats.org/drawingml/2006/main" prst="roundRect">
          <a:avLst/>
        </a:prstGeom>
        <a:solidFill xmlns:a="http://schemas.openxmlformats.org/drawingml/2006/main">
          <a:srgbClr val="FFFFFF">
            <a:alpha val="69804"/>
          </a:srgbClr>
        </a:solidFill>
        <a:ln xmlns:a="http://schemas.openxmlformats.org/drawingml/2006/main">
          <a:noFill/>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lIns="144000" anchor="ctr" anchorCtr="0"/>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fld id="{ED136D10-F5AF-428C-9E62-6DC221FA9206}" type="TxLink">
            <a:rPr lang="en-US" sz="900" b="1" i="0" u="none" strike="noStrike" cap="all" baseline="0">
              <a:solidFill>
                <a:schemeClr val="bg2">
                  <a:lumMod val="10000"/>
                </a:schemeClr>
              </a:solidFill>
              <a:latin typeface="Optima LT"/>
            </a:rPr>
            <a:pPr algn="ctr"/>
            <a:t>Global</a:t>
          </a:fld>
          <a:endParaRPr lang="en-US" sz="900" b="1" cap="all" baseline="0">
            <a:solidFill>
              <a:schemeClr val="bg2">
                <a:lumMod val="10000"/>
              </a:schemeClr>
            </a:solidFill>
          </a:endParaRPr>
        </a:p>
      </cdr:txBody>
    </cdr:sp>
  </cdr:relSizeAnchor>
</c:userShapes>
</file>

<file path=ppt/drawings/drawing12.xml><?xml version="1.0" encoding="utf-8"?>
<c:userShapes xmlns:c="http://schemas.openxmlformats.org/drawingml/2006/chart">
  <cdr:relSizeAnchor xmlns:cdr="http://schemas.openxmlformats.org/drawingml/2006/chartDrawing">
    <cdr:from>
      <cdr:x>0.34918</cdr:x>
      <cdr:y>0.29304</cdr:y>
    </cdr:from>
    <cdr:to>
      <cdr:x>0.6553</cdr:x>
      <cdr:y>0.49154</cdr:y>
    </cdr:to>
    <cdr:sp macro="" textlink="">
      <cdr:nvSpPr>
        <cdr:cNvPr id="2" name="Rectangle 1"/>
        <cdr:cNvSpPr>
          <a:spLocks xmlns:a="http://schemas.openxmlformats.org/drawingml/2006/main"/>
        </cdr:cNvSpPr>
      </cdr:nvSpPr>
      <cdr:spPr>
        <a:xfrm xmlns:a="http://schemas.openxmlformats.org/drawingml/2006/main">
          <a:off x="2463884" y="265719"/>
          <a:ext cx="2160000" cy="180000"/>
        </a:xfrm>
        <a:prstGeom xmlns:a="http://schemas.openxmlformats.org/drawingml/2006/main" prst="roundRect">
          <a:avLst/>
        </a:prstGeom>
        <a:solidFill xmlns:a="http://schemas.openxmlformats.org/drawingml/2006/main">
          <a:srgbClr val="FFFFFF">
            <a:alpha val="69804"/>
          </a:srgbClr>
        </a:solidFill>
        <a:ln xmlns:a="http://schemas.openxmlformats.org/drawingml/2006/main">
          <a:noFill/>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lIns="144000" anchor="ctr" anchorCtr="0"/>
        <a:lstStyle xmlns:a="http://schemas.openxmlformats.org/drawingml/2006/main"/>
        <a:p xmlns:a="http://schemas.openxmlformats.org/drawingml/2006/main">
          <a:pPr algn="ctr"/>
          <a:fld id="{3CF73ACF-8CC2-4FC2-9465-E263F5962794}" type="TxLink">
            <a:rPr lang="en-US" sz="900" b="1" i="0" u="none" strike="noStrike" cap="all" baseline="0">
              <a:solidFill>
                <a:schemeClr val="bg2">
                  <a:lumMod val="10000"/>
                </a:schemeClr>
              </a:solidFill>
              <a:latin typeface="Optima LT"/>
            </a:rPr>
            <a:pPr algn="ctr"/>
            <a:t>Greece</a:t>
          </a:fld>
          <a:endParaRPr lang="en-US" sz="900" b="1" cap="all" baseline="0">
            <a:solidFill>
              <a:schemeClr val="bg2">
                <a:lumMod val="10000"/>
              </a:schemeClr>
            </a:solidFill>
          </a:endParaRPr>
        </a:p>
      </cdr:txBody>
    </cdr:sp>
  </cdr:relSizeAnchor>
  <cdr:relSizeAnchor xmlns:cdr="http://schemas.openxmlformats.org/drawingml/2006/chartDrawing">
    <cdr:from>
      <cdr:x>0.34918</cdr:x>
      <cdr:y>0.66669</cdr:y>
    </cdr:from>
    <cdr:to>
      <cdr:x>0.6553</cdr:x>
      <cdr:y>0.8652</cdr:y>
    </cdr:to>
    <cdr:sp macro="" textlink="">
      <cdr:nvSpPr>
        <cdr:cNvPr id="3" name="Rectangle 1"/>
        <cdr:cNvSpPr>
          <a:spLocks xmlns:a="http://schemas.openxmlformats.org/drawingml/2006/main"/>
        </cdr:cNvSpPr>
      </cdr:nvSpPr>
      <cdr:spPr>
        <a:xfrm xmlns:a="http://schemas.openxmlformats.org/drawingml/2006/main">
          <a:off x="2463884" y="604542"/>
          <a:ext cx="2160000" cy="180000"/>
        </a:xfrm>
        <a:prstGeom xmlns:a="http://schemas.openxmlformats.org/drawingml/2006/main" prst="roundRect">
          <a:avLst/>
        </a:prstGeom>
        <a:solidFill xmlns:a="http://schemas.openxmlformats.org/drawingml/2006/main">
          <a:srgbClr val="FFFFFF">
            <a:alpha val="69804"/>
          </a:srgbClr>
        </a:solidFill>
        <a:ln xmlns:a="http://schemas.openxmlformats.org/drawingml/2006/main">
          <a:noFill/>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lIns="144000" anchor="ctr" anchorCtr="0"/>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fld id="{ED136D10-F5AF-428C-9E62-6DC221FA9206}" type="TxLink">
            <a:rPr lang="en-US" sz="900" b="1" i="0" u="none" strike="noStrike" cap="all" baseline="0">
              <a:solidFill>
                <a:schemeClr val="bg2">
                  <a:lumMod val="10000"/>
                </a:schemeClr>
              </a:solidFill>
              <a:latin typeface="Optima LT"/>
            </a:rPr>
            <a:pPr algn="ctr"/>
            <a:t>Global</a:t>
          </a:fld>
          <a:endParaRPr lang="en-US" sz="900" b="1" cap="all" baseline="0">
            <a:solidFill>
              <a:schemeClr val="bg2">
                <a:lumMod val="10000"/>
              </a:schemeClr>
            </a:solidFill>
          </a:endParaRPr>
        </a:p>
      </cdr:txBody>
    </cdr:sp>
  </cdr:relSizeAnchor>
</c:userShapes>
</file>

<file path=ppt/drawings/drawing13.xml><?xml version="1.0" encoding="utf-8"?>
<c:userShapes xmlns:c="http://schemas.openxmlformats.org/drawingml/2006/chart">
  <cdr:relSizeAnchor xmlns:cdr="http://schemas.openxmlformats.org/drawingml/2006/chartDrawing">
    <cdr:from>
      <cdr:x>0.34918</cdr:x>
      <cdr:y>0.29304</cdr:y>
    </cdr:from>
    <cdr:to>
      <cdr:x>0.6553</cdr:x>
      <cdr:y>0.49154</cdr:y>
    </cdr:to>
    <cdr:sp macro="" textlink="">
      <cdr:nvSpPr>
        <cdr:cNvPr id="2" name="Rectangle 1"/>
        <cdr:cNvSpPr>
          <a:spLocks xmlns:a="http://schemas.openxmlformats.org/drawingml/2006/main"/>
        </cdr:cNvSpPr>
      </cdr:nvSpPr>
      <cdr:spPr>
        <a:xfrm xmlns:a="http://schemas.openxmlformats.org/drawingml/2006/main">
          <a:off x="2463884" y="265719"/>
          <a:ext cx="2160000" cy="180000"/>
        </a:xfrm>
        <a:prstGeom xmlns:a="http://schemas.openxmlformats.org/drawingml/2006/main" prst="roundRect">
          <a:avLst/>
        </a:prstGeom>
        <a:solidFill xmlns:a="http://schemas.openxmlformats.org/drawingml/2006/main">
          <a:srgbClr val="FFFFFF">
            <a:alpha val="69804"/>
          </a:srgbClr>
        </a:solidFill>
        <a:ln xmlns:a="http://schemas.openxmlformats.org/drawingml/2006/main">
          <a:noFill/>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lIns="144000" anchor="ctr" anchorCtr="0"/>
        <a:lstStyle xmlns:a="http://schemas.openxmlformats.org/drawingml/2006/main"/>
        <a:p xmlns:a="http://schemas.openxmlformats.org/drawingml/2006/main">
          <a:pPr algn="ctr"/>
          <a:fld id="{3CF73ACF-8CC2-4FC2-9465-E263F5962794}" type="TxLink">
            <a:rPr lang="en-US" sz="900" b="1" i="0" u="none" strike="noStrike" cap="all" baseline="0">
              <a:solidFill>
                <a:schemeClr val="bg2">
                  <a:lumMod val="10000"/>
                </a:schemeClr>
              </a:solidFill>
              <a:latin typeface="Optima LT"/>
            </a:rPr>
            <a:pPr algn="ctr"/>
            <a:t>Greece</a:t>
          </a:fld>
          <a:endParaRPr lang="en-US" sz="900" b="1" cap="all" baseline="0">
            <a:solidFill>
              <a:schemeClr val="bg2">
                <a:lumMod val="10000"/>
              </a:schemeClr>
            </a:solidFill>
          </a:endParaRPr>
        </a:p>
      </cdr:txBody>
    </cdr:sp>
  </cdr:relSizeAnchor>
  <cdr:relSizeAnchor xmlns:cdr="http://schemas.openxmlformats.org/drawingml/2006/chartDrawing">
    <cdr:from>
      <cdr:x>0.34918</cdr:x>
      <cdr:y>0.66669</cdr:y>
    </cdr:from>
    <cdr:to>
      <cdr:x>0.6553</cdr:x>
      <cdr:y>0.8652</cdr:y>
    </cdr:to>
    <cdr:sp macro="" textlink="">
      <cdr:nvSpPr>
        <cdr:cNvPr id="3" name="Rectangle 1"/>
        <cdr:cNvSpPr>
          <a:spLocks xmlns:a="http://schemas.openxmlformats.org/drawingml/2006/main"/>
        </cdr:cNvSpPr>
      </cdr:nvSpPr>
      <cdr:spPr>
        <a:xfrm xmlns:a="http://schemas.openxmlformats.org/drawingml/2006/main">
          <a:off x="2463884" y="604542"/>
          <a:ext cx="2160000" cy="180000"/>
        </a:xfrm>
        <a:prstGeom xmlns:a="http://schemas.openxmlformats.org/drawingml/2006/main" prst="roundRect">
          <a:avLst/>
        </a:prstGeom>
        <a:solidFill xmlns:a="http://schemas.openxmlformats.org/drawingml/2006/main">
          <a:srgbClr val="FFFFFF">
            <a:alpha val="69804"/>
          </a:srgbClr>
        </a:solidFill>
        <a:ln xmlns:a="http://schemas.openxmlformats.org/drawingml/2006/main">
          <a:noFill/>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lIns="144000" anchor="ctr" anchorCtr="0"/>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fld id="{ED136D10-F5AF-428C-9E62-6DC221FA9206}" type="TxLink">
            <a:rPr lang="en-US" sz="900" b="1" i="0" u="none" strike="noStrike" cap="all" baseline="0">
              <a:solidFill>
                <a:schemeClr val="bg2">
                  <a:lumMod val="10000"/>
                </a:schemeClr>
              </a:solidFill>
              <a:latin typeface="Optima LT"/>
            </a:rPr>
            <a:pPr algn="ctr"/>
            <a:t>Global</a:t>
          </a:fld>
          <a:endParaRPr lang="en-US" sz="900" b="1" cap="all" baseline="0">
            <a:solidFill>
              <a:schemeClr val="bg2">
                <a:lumMod val="10000"/>
              </a:schemeClr>
            </a:solidFill>
          </a:endParaRPr>
        </a:p>
      </cdr:txBody>
    </cdr:sp>
  </cdr:relSizeAnchor>
  <cdr:relSizeAnchor xmlns:cdr="http://schemas.openxmlformats.org/drawingml/2006/chartDrawing">
    <cdr:from>
      <cdr:x>0.34918</cdr:x>
      <cdr:y>0.29304</cdr:y>
    </cdr:from>
    <cdr:to>
      <cdr:x>0.6553</cdr:x>
      <cdr:y>0.49154</cdr:y>
    </cdr:to>
    <cdr:sp macro="" textlink="">
      <cdr:nvSpPr>
        <cdr:cNvPr id="4" name="Rectangle 1"/>
        <cdr:cNvSpPr>
          <a:spLocks xmlns:a="http://schemas.openxmlformats.org/drawingml/2006/main"/>
        </cdr:cNvSpPr>
      </cdr:nvSpPr>
      <cdr:spPr>
        <a:xfrm xmlns:a="http://schemas.openxmlformats.org/drawingml/2006/main">
          <a:off x="2463884" y="265719"/>
          <a:ext cx="2160000" cy="180000"/>
        </a:xfrm>
        <a:prstGeom xmlns:a="http://schemas.openxmlformats.org/drawingml/2006/main" prst="roundRect">
          <a:avLst/>
        </a:prstGeom>
        <a:solidFill xmlns:a="http://schemas.openxmlformats.org/drawingml/2006/main">
          <a:srgbClr val="FFFFFF">
            <a:alpha val="69804"/>
          </a:srgbClr>
        </a:solidFill>
        <a:ln xmlns:a="http://schemas.openxmlformats.org/drawingml/2006/main">
          <a:noFill/>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lIns="144000" anchor="ctr" anchorCtr="0"/>
        <a:lstStyle xmlns:a="http://schemas.openxmlformats.org/drawingml/2006/main"/>
        <a:p xmlns:a="http://schemas.openxmlformats.org/drawingml/2006/main">
          <a:pPr algn="ctr"/>
          <a:fld id="{3CF73ACF-8CC2-4FC2-9465-E263F5962794}" type="TxLink">
            <a:rPr lang="en-US" sz="900" b="1" i="0" u="none" strike="noStrike" cap="all" baseline="0">
              <a:solidFill>
                <a:schemeClr val="bg2">
                  <a:lumMod val="10000"/>
                </a:schemeClr>
              </a:solidFill>
              <a:latin typeface="Optima LT"/>
            </a:rPr>
            <a:pPr algn="ctr"/>
            <a:t>Greece</a:t>
          </a:fld>
          <a:endParaRPr lang="en-US" sz="900" b="1" cap="all" baseline="0">
            <a:solidFill>
              <a:schemeClr val="bg2">
                <a:lumMod val="10000"/>
              </a:schemeClr>
            </a:solidFill>
          </a:endParaRPr>
        </a:p>
      </cdr:txBody>
    </cdr:sp>
  </cdr:relSizeAnchor>
  <cdr:relSizeAnchor xmlns:cdr="http://schemas.openxmlformats.org/drawingml/2006/chartDrawing">
    <cdr:from>
      <cdr:x>0.34918</cdr:x>
      <cdr:y>0.66669</cdr:y>
    </cdr:from>
    <cdr:to>
      <cdr:x>0.6553</cdr:x>
      <cdr:y>0.8652</cdr:y>
    </cdr:to>
    <cdr:sp macro="" textlink="">
      <cdr:nvSpPr>
        <cdr:cNvPr id="5" name="Rectangle 1"/>
        <cdr:cNvSpPr>
          <a:spLocks xmlns:a="http://schemas.openxmlformats.org/drawingml/2006/main"/>
        </cdr:cNvSpPr>
      </cdr:nvSpPr>
      <cdr:spPr>
        <a:xfrm xmlns:a="http://schemas.openxmlformats.org/drawingml/2006/main">
          <a:off x="2463884" y="604542"/>
          <a:ext cx="2160000" cy="180000"/>
        </a:xfrm>
        <a:prstGeom xmlns:a="http://schemas.openxmlformats.org/drawingml/2006/main" prst="roundRect">
          <a:avLst/>
        </a:prstGeom>
        <a:solidFill xmlns:a="http://schemas.openxmlformats.org/drawingml/2006/main">
          <a:srgbClr val="FFFFFF">
            <a:alpha val="69804"/>
          </a:srgbClr>
        </a:solidFill>
        <a:ln xmlns:a="http://schemas.openxmlformats.org/drawingml/2006/main">
          <a:noFill/>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lIns="144000" anchor="ctr" anchorCtr="0"/>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fld id="{ED136D10-F5AF-428C-9E62-6DC221FA9206}" type="TxLink">
            <a:rPr lang="en-US" sz="900" b="1" i="0" u="none" strike="noStrike" cap="all" baseline="0">
              <a:solidFill>
                <a:schemeClr val="bg2">
                  <a:lumMod val="10000"/>
                </a:schemeClr>
              </a:solidFill>
              <a:latin typeface="Optima LT"/>
            </a:rPr>
            <a:pPr algn="ctr"/>
            <a:t>Global</a:t>
          </a:fld>
          <a:endParaRPr lang="en-US" sz="900" b="1" cap="all" baseline="0">
            <a:solidFill>
              <a:schemeClr val="bg2">
                <a:lumMod val="10000"/>
              </a:schemeClr>
            </a:solidFill>
          </a:endParaRPr>
        </a:p>
      </cdr:txBody>
    </cdr:sp>
  </cdr:relSizeAnchor>
</c:userShapes>
</file>

<file path=ppt/drawings/drawing14.xml><?xml version="1.0" encoding="utf-8"?>
<c:userShapes xmlns:c="http://schemas.openxmlformats.org/drawingml/2006/chart">
  <cdr:relSizeAnchor xmlns:cdr="http://schemas.openxmlformats.org/drawingml/2006/chartDrawing">
    <cdr:from>
      <cdr:x>0.34918</cdr:x>
      <cdr:y>0.29304</cdr:y>
    </cdr:from>
    <cdr:to>
      <cdr:x>0.6553</cdr:x>
      <cdr:y>0.49154</cdr:y>
    </cdr:to>
    <cdr:sp macro="" textlink="">
      <cdr:nvSpPr>
        <cdr:cNvPr id="2" name="Rectangle 1"/>
        <cdr:cNvSpPr>
          <a:spLocks xmlns:a="http://schemas.openxmlformats.org/drawingml/2006/main"/>
        </cdr:cNvSpPr>
      </cdr:nvSpPr>
      <cdr:spPr>
        <a:xfrm xmlns:a="http://schemas.openxmlformats.org/drawingml/2006/main">
          <a:off x="2463884" y="265719"/>
          <a:ext cx="2160000" cy="180000"/>
        </a:xfrm>
        <a:prstGeom xmlns:a="http://schemas.openxmlformats.org/drawingml/2006/main" prst="roundRect">
          <a:avLst/>
        </a:prstGeom>
        <a:solidFill xmlns:a="http://schemas.openxmlformats.org/drawingml/2006/main">
          <a:srgbClr val="FFFFFF">
            <a:alpha val="69804"/>
          </a:srgbClr>
        </a:solidFill>
        <a:ln xmlns:a="http://schemas.openxmlformats.org/drawingml/2006/main">
          <a:noFill/>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lIns="144000" anchor="ctr" anchorCtr="0"/>
        <a:lstStyle xmlns:a="http://schemas.openxmlformats.org/drawingml/2006/main"/>
        <a:p xmlns:a="http://schemas.openxmlformats.org/drawingml/2006/main">
          <a:pPr algn="ctr"/>
          <a:fld id="{3CF73ACF-8CC2-4FC2-9465-E263F5962794}" type="TxLink">
            <a:rPr lang="en-US" sz="900" b="1" i="0" u="none" strike="noStrike" cap="all" baseline="0">
              <a:solidFill>
                <a:schemeClr val="bg2">
                  <a:lumMod val="10000"/>
                </a:schemeClr>
              </a:solidFill>
              <a:latin typeface="Optima LT"/>
            </a:rPr>
            <a:pPr algn="ctr"/>
            <a:t>Greece</a:t>
          </a:fld>
          <a:endParaRPr lang="en-US" sz="900" b="1" cap="all" baseline="0">
            <a:solidFill>
              <a:schemeClr val="bg2">
                <a:lumMod val="10000"/>
              </a:schemeClr>
            </a:solidFill>
          </a:endParaRPr>
        </a:p>
      </cdr:txBody>
    </cdr:sp>
  </cdr:relSizeAnchor>
  <cdr:relSizeAnchor xmlns:cdr="http://schemas.openxmlformats.org/drawingml/2006/chartDrawing">
    <cdr:from>
      <cdr:x>0.34918</cdr:x>
      <cdr:y>0.66669</cdr:y>
    </cdr:from>
    <cdr:to>
      <cdr:x>0.6553</cdr:x>
      <cdr:y>0.8652</cdr:y>
    </cdr:to>
    <cdr:sp macro="" textlink="">
      <cdr:nvSpPr>
        <cdr:cNvPr id="3" name="Rectangle 1"/>
        <cdr:cNvSpPr>
          <a:spLocks xmlns:a="http://schemas.openxmlformats.org/drawingml/2006/main"/>
        </cdr:cNvSpPr>
      </cdr:nvSpPr>
      <cdr:spPr>
        <a:xfrm xmlns:a="http://schemas.openxmlformats.org/drawingml/2006/main">
          <a:off x="2463884" y="604542"/>
          <a:ext cx="2160000" cy="180000"/>
        </a:xfrm>
        <a:prstGeom xmlns:a="http://schemas.openxmlformats.org/drawingml/2006/main" prst="roundRect">
          <a:avLst/>
        </a:prstGeom>
        <a:solidFill xmlns:a="http://schemas.openxmlformats.org/drawingml/2006/main">
          <a:srgbClr val="FFFFFF">
            <a:alpha val="69804"/>
          </a:srgbClr>
        </a:solidFill>
        <a:ln xmlns:a="http://schemas.openxmlformats.org/drawingml/2006/main">
          <a:noFill/>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lIns="144000" anchor="ctr" anchorCtr="0"/>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fld id="{ED136D10-F5AF-428C-9E62-6DC221FA9206}" type="TxLink">
            <a:rPr lang="en-US" sz="900" b="1" i="0" u="none" strike="noStrike" cap="all" baseline="0">
              <a:solidFill>
                <a:schemeClr val="bg2">
                  <a:lumMod val="10000"/>
                </a:schemeClr>
              </a:solidFill>
              <a:latin typeface="Optima LT"/>
            </a:rPr>
            <a:pPr algn="ctr"/>
            <a:t>Global</a:t>
          </a:fld>
          <a:endParaRPr lang="en-US" sz="900" b="1" cap="all" baseline="0">
            <a:solidFill>
              <a:schemeClr val="bg2">
                <a:lumMod val="10000"/>
              </a:schemeClr>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cdr:x>
      <cdr:y>0.78434</cdr:y>
    </cdr:from>
    <cdr:to>
      <cdr:x>0.1629</cdr:x>
      <cdr:y>1</cdr:y>
    </cdr:to>
    <cdr:sp macro="" textlink="">
      <cdr:nvSpPr>
        <cdr:cNvPr id="2" name="Rectangle 1"/>
        <cdr:cNvSpPr/>
      </cdr:nvSpPr>
      <cdr:spPr>
        <a:xfrm xmlns:a="http://schemas.openxmlformats.org/drawingml/2006/main">
          <a:off x="0" y="761842"/>
          <a:ext cx="361526" cy="209480"/>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lIns="0" tIns="0" rIns="0" bIns="0" anchor="ctr" anchorCtr="0"/>
        <a:lstStyle xmlns:a="http://schemas.openxmlformats.org/drawingml/2006/main"/>
        <a:p xmlns:a="http://schemas.openxmlformats.org/drawingml/2006/main">
          <a:pPr algn="ctr"/>
          <a:fld id="{59954AE9-F02A-43CB-BC18-80E759DBEB34}" type="TxLink">
            <a:rPr lang="en-US" sz="1000" b="1" i="0" u="none" strike="noStrike">
              <a:solidFill>
                <a:schemeClr val="bg2">
                  <a:lumMod val="75000"/>
                </a:schemeClr>
              </a:solidFill>
              <a:latin typeface="Optima LT"/>
            </a:rPr>
            <a:pPr algn="ctr"/>
            <a:t>1960</a:t>
          </a:fld>
          <a:endParaRPr lang="en-US" sz="1000" b="1">
            <a:solidFill>
              <a:schemeClr val="bg2">
                <a:lumMod val="75000"/>
              </a:schemeClr>
            </a:solidFill>
          </a:endParaRPr>
        </a:p>
      </cdr:txBody>
    </cdr:sp>
  </cdr:relSizeAnchor>
  <cdr:relSizeAnchor xmlns:cdr="http://schemas.openxmlformats.org/drawingml/2006/chartDrawing">
    <cdr:from>
      <cdr:x>0.8371</cdr:x>
      <cdr:y>0.78433</cdr:y>
    </cdr:from>
    <cdr:to>
      <cdr:x>1</cdr:x>
      <cdr:y>1</cdr:y>
    </cdr:to>
    <cdr:sp macro="" textlink="">
      <cdr:nvSpPr>
        <cdr:cNvPr id="3" name="Rectangle 2"/>
        <cdr:cNvSpPr/>
      </cdr:nvSpPr>
      <cdr:spPr>
        <a:xfrm xmlns:a="http://schemas.openxmlformats.org/drawingml/2006/main">
          <a:off x="1784519" y="721687"/>
          <a:ext cx="347266" cy="198439"/>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lIns="0" tIns="0" rIns="0" bIns="0" anchor="ctr" anchorCtr="0"/>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fld id="{3B4F54F1-1079-4A2D-8B15-D7B47309488F}" type="TxLink">
            <a:rPr lang="en-US" sz="1000" b="1" i="0" u="none" strike="noStrike">
              <a:solidFill>
                <a:schemeClr val="bg2">
                  <a:lumMod val="75000"/>
                </a:schemeClr>
              </a:solidFill>
              <a:latin typeface="Optima LT"/>
            </a:rPr>
            <a:pPr algn="ctr"/>
            <a:t>2011</a:t>
          </a:fld>
          <a:endParaRPr lang="en-US" sz="1000" b="1">
            <a:solidFill>
              <a:schemeClr val="bg2">
                <a:lumMod val="75000"/>
              </a:schemeClr>
            </a:solidFill>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cdr:x>
      <cdr:y>0.78434</cdr:y>
    </cdr:from>
    <cdr:to>
      <cdr:x>0.1629</cdr:x>
      <cdr:y>1</cdr:y>
    </cdr:to>
    <cdr:sp macro="" textlink="">
      <cdr:nvSpPr>
        <cdr:cNvPr id="2" name="Rectangle 1"/>
        <cdr:cNvSpPr/>
      </cdr:nvSpPr>
      <cdr:spPr>
        <a:xfrm xmlns:a="http://schemas.openxmlformats.org/drawingml/2006/main">
          <a:off x="0" y="761842"/>
          <a:ext cx="361526" cy="209480"/>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lIns="0" tIns="0" rIns="0" bIns="0" anchor="ctr" anchorCtr="0"/>
        <a:lstStyle xmlns:a="http://schemas.openxmlformats.org/drawingml/2006/main"/>
        <a:p xmlns:a="http://schemas.openxmlformats.org/drawingml/2006/main">
          <a:pPr algn="ctr"/>
          <a:fld id="{5F6EE8B4-FA1C-40E6-9C60-B9DF4974994B}" type="TxLink">
            <a:rPr lang="en-US" sz="1000" b="1" i="0" u="none" strike="noStrike">
              <a:solidFill>
                <a:schemeClr val="bg2">
                  <a:lumMod val="75000"/>
                </a:schemeClr>
              </a:solidFill>
              <a:latin typeface="Optima LT"/>
            </a:rPr>
            <a:pPr algn="ctr"/>
            <a:t>1980</a:t>
          </a:fld>
          <a:endParaRPr lang="en-US" sz="1000" b="1">
            <a:solidFill>
              <a:schemeClr val="bg2">
                <a:lumMod val="75000"/>
              </a:schemeClr>
            </a:solidFill>
          </a:endParaRPr>
        </a:p>
      </cdr:txBody>
    </cdr:sp>
  </cdr:relSizeAnchor>
  <cdr:relSizeAnchor xmlns:cdr="http://schemas.openxmlformats.org/drawingml/2006/chartDrawing">
    <cdr:from>
      <cdr:x>0.8371</cdr:x>
      <cdr:y>0.78433</cdr:y>
    </cdr:from>
    <cdr:to>
      <cdr:x>1</cdr:x>
      <cdr:y>1</cdr:y>
    </cdr:to>
    <cdr:sp macro="" textlink="">
      <cdr:nvSpPr>
        <cdr:cNvPr id="3" name="Rectangle 2"/>
        <cdr:cNvSpPr/>
      </cdr:nvSpPr>
      <cdr:spPr>
        <a:xfrm xmlns:a="http://schemas.openxmlformats.org/drawingml/2006/main">
          <a:off x="1784519" y="721687"/>
          <a:ext cx="347266" cy="198439"/>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lIns="0" tIns="0" rIns="0" bIns="0" anchor="ctr" anchorCtr="0"/>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fld id="{DEA99994-57CB-4264-B438-F070740E9C6B}" type="TxLink">
            <a:rPr lang="en-US" sz="1000" b="1" i="0" u="none" strike="noStrike">
              <a:solidFill>
                <a:schemeClr val="bg2">
                  <a:lumMod val="75000"/>
                </a:schemeClr>
              </a:solidFill>
              <a:latin typeface="Optima LT"/>
            </a:rPr>
            <a:pPr algn="ctr"/>
            <a:t>2011</a:t>
          </a:fld>
          <a:endParaRPr lang="en-US" sz="1000" b="1">
            <a:solidFill>
              <a:schemeClr val="bg2">
                <a:lumMod val="75000"/>
              </a:schemeClr>
            </a:solidFill>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cdr:x>
      <cdr:y>0.78434</cdr:y>
    </cdr:from>
    <cdr:to>
      <cdr:x>0.1629</cdr:x>
      <cdr:y>1</cdr:y>
    </cdr:to>
    <cdr:sp macro="" textlink="">
      <cdr:nvSpPr>
        <cdr:cNvPr id="2" name="Rectangle 1"/>
        <cdr:cNvSpPr/>
      </cdr:nvSpPr>
      <cdr:spPr>
        <a:xfrm xmlns:a="http://schemas.openxmlformats.org/drawingml/2006/main">
          <a:off x="0" y="761842"/>
          <a:ext cx="361526" cy="209480"/>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lIns="0" tIns="0" rIns="0" bIns="0" anchor="ctr" anchorCtr="0"/>
        <a:lstStyle xmlns:a="http://schemas.openxmlformats.org/drawingml/2006/main"/>
        <a:p xmlns:a="http://schemas.openxmlformats.org/drawingml/2006/main">
          <a:pPr algn="ctr"/>
          <a:fld id="{78E3C0A1-19CB-4094-8B35-35A01E8BEC58}" type="TxLink">
            <a:rPr lang="en-US" sz="1000" b="1" i="0" u="none" strike="noStrike">
              <a:solidFill>
                <a:schemeClr val="bg2">
                  <a:lumMod val="75000"/>
                </a:schemeClr>
              </a:solidFill>
              <a:latin typeface="Optima LT"/>
            </a:rPr>
            <a:pPr algn="ctr"/>
            <a:t>1960</a:t>
          </a:fld>
          <a:endParaRPr lang="en-US" sz="1000" b="1">
            <a:solidFill>
              <a:schemeClr val="bg2">
                <a:lumMod val="75000"/>
              </a:schemeClr>
            </a:solidFill>
          </a:endParaRPr>
        </a:p>
      </cdr:txBody>
    </cdr:sp>
  </cdr:relSizeAnchor>
  <cdr:relSizeAnchor xmlns:cdr="http://schemas.openxmlformats.org/drawingml/2006/chartDrawing">
    <cdr:from>
      <cdr:x>0.8371</cdr:x>
      <cdr:y>0.78433</cdr:y>
    </cdr:from>
    <cdr:to>
      <cdr:x>1</cdr:x>
      <cdr:y>1</cdr:y>
    </cdr:to>
    <cdr:sp macro="" textlink="">
      <cdr:nvSpPr>
        <cdr:cNvPr id="3" name="Rectangle 2"/>
        <cdr:cNvSpPr/>
      </cdr:nvSpPr>
      <cdr:spPr>
        <a:xfrm xmlns:a="http://schemas.openxmlformats.org/drawingml/2006/main">
          <a:off x="1784519" y="721687"/>
          <a:ext cx="347266" cy="198439"/>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lIns="0" tIns="0" rIns="0" bIns="0" anchor="ctr" anchorCtr="0"/>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fld id="{FDC98F79-A2C7-4AF9-8D5B-F56B6424EEEA}" type="TxLink">
            <a:rPr lang="en-US" sz="1000" b="1" i="0" u="none" strike="noStrike">
              <a:solidFill>
                <a:schemeClr val="bg2">
                  <a:lumMod val="75000"/>
                </a:schemeClr>
              </a:solidFill>
              <a:latin typeface="Optima LT"/>
            </a:rPr>
            <a:pPr algn="ctr"/>
            <a:t>2011</a:t>
          </a:fld>
          <a:endParaRPr lang="en-US" sz="1000" b="1">
            <a:solidFill>
              <a:schemeClr val="bg2">
                <a:lumMod val="75000"/>
              </a:schemeClr>
            </a:solidFill>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cdr:x>
      <cdr:y>0.78434</cdr:y>
    </cdr:from>
    <cdr:to>
      <cdr:x>0.1629</cdr:x>
      <cdr:y>1</cdr:y>
    </cdr:to>
    <cdr:sp macro="" textlink="">
      <cdr:nvSpPr>
        <cdr:cNvPr id="2" name="Rectangle 1"/>
        <cdr:cNvSpPr/>
      </cdr:nvSpPr>
      <cdr:spPr>
        <a:xfrm xmlns:a="http://schemas.openxmlformats.org/drawingml/2006/main">
          <a:off x="0" y="761842"/>
          <a:ext cx="361526" cy="209480"/>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lIns="0" tIns="0" rIns="0" bIns="0" anchor="ctr" anchorCtr="0"/>
        <a:lstStyle xmlns:a="http://schemas.openxmlformats.org/drawingml/2006/main"/>
        <a:p xmlns:a="http://schemas.openxmlformats.org/drawingml/2006/main">
          <a:pPr algn="ctr"/>
          <a:fld id="{6E5BF201-E22D-4231-8A18-DCB5384892F0}" type="TxLink">
            <a:rPr lang="en-US" sz="1000" b="1" i="0" u="none" strike="noStrike">
              <a:solidFill>
                <a:schemeClr val="bg2">
                  <a:lumMod val="75000"/>
                </a:schemeClr>
              </a:solidFill>
              <a:latin typeface="Optima LT"/>
            </a:rPr>
            <a:pPr algn="ctr"/>
            <a:t>1971</a:t>
          </a:fld>
          <a:endParaRPr lang="en-US" sz="1000" b="1">
            <a:solidFill>
              <a:schemeClr val="bg2">
                <a:lumMod val="75000"/>
              </a:schemeClr>
            </a:solidFill>
          </a:endParaRPr>
        </a:p>
      </cdr:txBody>
    </cdr:sp>
  </cdr:relSizeAnchor>
  <cdr:relSizeAnchor xmlns:cdr="http://schemas.openxmlformats.org/drawingml/2006/chartDrawing">
    <cdr:from>
      <cdr:x>0.8371</cdr:x>
      <cdr:y>0.78433</cdr:y>
    </cdr:from>
    <cdr:to>
      <cdr:x>1</cdr:x>
      <cdr:y>1</cdr:y>
    </cdr:to>
    <cdr:sp macro="" textlink="">
      <cdr:nvSpPr>
        <cdr:cNvPr id="3" name="Rectangle 2"/>
        <cdr:cNvSpPr/>
      </cdr:nvSpPr>
      <cdr:spPr>
        <a:xfrm xmlns:a="http://schemas.openxmlformats.org/drawingml/2006/main">
          <a:off x="2410848" y="847076"/>
          <a:ext cx="469152" cy="232924"/>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lIns="0" tIns="0" rIns="0" bIns="0" anchor="ctr" anchorCtr="0"/>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fld id="{99CA7306-FBD1-44D9-B341-CA74AB569DE0}" type="TxLink">
            <a:rPr lang="en-US" sz="1000" b="1" i="0" u="none" strike="noStrike">
              <a:solidFill>
                <a:schemeClr val="bg2">
                  <a:lumMod val="75000"/>
                </a:schemeClr>
              </a:solidFill>
              <a:latin typeface="Optima LT"/>
            </a:rPr>
            <a:pPr algn="ctr"/>
            <a:t>2010</a:t>
          </a:fld>
          <a:endParaRPr lang="en-US" sz="1000" b="1">
            <a:solidFill>
              <a:schemeClr val="bg2">
                <a:lumMod val="75000"/>
              </a:schemeClr>
            </a:solidFill>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cdr:x>
      <cdr:y>0.78434</cdr:y>
    </cdr:from>
    <cdr:to>
      <cdr:x>0.1629</cdr:x>
      <cdr:y>1</cdr:y>
    </cdr:to>
    <cdr:sp macro="" textlink="">
      <cdr:nvSpPr>
        <cdr:cNvPr id="2" name="Rectangle 1"/>
        <cdr:cNvSpPr/>
      </cdr:nvSpPr>
      <cdr:spPr>
        <a:xfrm xmlns:a="http://schemas.openxmlformats.org/drawingml/2006/main">
          <a:off x="0" y="761842"/>
          <a:ext cx="361526" cy="209480"/>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lIns="0" tIns="0" rIns="0" bIns="0" anchor="ctr" anchorCtr="0"/>
        <a:lstStyle xmlns:a="http://schemas.openxmlformats.org/drawingml/2006/main"/>
        <a:p xmlns:a="http://schemas.openxmlformats.org/drawingml/2006/main">
          <a:pPr algn="ctr"/>
          <a:fld id="{8A496536-6402-44E6-9F7F-6C7971E0920D}" type="TxLink">
            <a:rPr lang="en-US" sz="1000" b="1" i="0" u="none" strike="noStrike">
              <a:solidFill>
                <a:schemeClr val="bg2">
                  <a:lumMod val="75000"/>
                </a:schemeClr>
              </a:solidFill>
              <a:latin typeface="Optima LT"/>
            </a:rPr>
            <a:pPr algn="ctr"/>
            <a:t>1998</a:t>
          </a:fld>
          <a:endParaRPr lang="en-US" sz="1000" b="1">
            <a:solidFill>
              <a:schemeClr val="bg2">
                <a:lumMod val="75000"/>
              </a:schemeClr>
            </a:solidFill>
          </a:endParaRPr>
        </a:p>
      </cdr:txBody>
    </cdr:sp>
  </cdr:relSizeAnchor>
  <cdr:relSizeAnchor xmlns:cdr="http://schemas.openxmlformats.org/drawingml/2006/chartDrawing">
    <cdr:from>
      <cdr:x>0.8371</cdr:x>
      <cdr:y>0.78433</cdr:y>
    </cdr:from>
    <cdr:to>
      <cdr:x>1</cdr:x>
      <cdr:y>1</cdr:y>
    </cdr:to>
    <cdr:sp macro="" textlink="">
      <cdr:nvSpPr>
        <cdr:cNvPr id="3" name="Rectangle 2"/>
        <cdr:cNvSpPr/>
      </cdr:nvSpPr>
      <cdr:spPr>
        <a:xfrm xmlns:a="http://schemas.openxmlformats.org/drawingml/2006/main">
          <a:off x="1784519" y="721687"/>
          <a:ext cx="347266" cy="198439"/>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lIns="0" tIns="0" rIns="0" bIns="0" anchor="ctr" anchorCtr="0"/>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fld id="{09B4BB1B-DC02-4685-AABC-1605A7001160}" type="TxLink">
            <a:rPr lang="en-US" sz="1000" b="1" i="0" u="none" strike="noStrike">
              <a:solidFill>
                <a:schemeClr val="bg2">
                  <a:lumMod val="75000"/>
                </a:schemeClr>
              </a:solidFill>
              <a:latin typeface="Optima LT"/>
            </a:rPr>
            <a:pPr algn="ctr"/>
            <a:t>2007</a:t>
          </a:fld>
          <a:endParaRPr lang="en-US" sz="1000" b="1">
            <a:solidFill>
              <a:schemeClr val="bg2">
                <a:lumMod val="75000"/>
              </a:schemeClr>
            </a:solidFill>
          </a:endParaRPr>
        </a:p>
      </cdr:txBody>
    </cdr:sp>
  </cdr:relSizeAnchor>
</c:userShapes>
</file>

<file path=ppt/drawings/drawing7.xml><?xml version="1.0" encoding="utf-8"?>
<c:userShapes xmlns:c="http://schemas.openxmlformats.org/drawingml/2006/chart">
  <cdr:relSizeAnchor xmlns:cdr="http://schemas.openxmlformats.org/drawingml/2006/chartDrawing">
    <cdr:from>
      <cdr:x>0</cdr:x>
      <cdr:y>0.78434</cdr:y>
    </cdr:from>
    <cdr:to>
      <cdr:x>0.1629</cdr:x>
      <cdr:y>1</cdr:y>
    </cdr:to>
    <cdr:sp macro="" textlink="">
      <cdr:nvSpPr>
        <cdr:cNvPr id="2" name="Rectangle 1"/>
        <cdr:cNvSpPr/>
      </cdr:nvSpPr>
      <cdr:spPr>
        <a:xfrm xmlns:a="http://schemas.openxmlformats.org/drawingml/2006/main">
          <a:off x="0" y="761842"/>
          <a:ext cx="361526" cy="209480"/>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lIns="0" tIns="0" rIns="0" bIns="0" anchor="ctr" anchorCtr="0"/>
        <a:lstStyle xmlns:a="http://schemas.openxmlformats.org/drawingml/2006/main"/>
        <a:p xmlns:a="http://schemas.openxmlformats.org/drawingml/2006/main">
          <a:pPr algn="ctr"/>
          <a:fld id="{8A496536-6402-44E6-9F7F-6C7971E0920D}" type="TxLink">
            <a:rPr lang="en-US" sz="1000" b="1" i="0" u="none" strike="noStrike">
              <a:solidFill>
                <a:schemeClr val="bg2">
                  <a:lumMod val="75000"/>
                </a:schemeClr>
              </a:solidFill>
              <a:latin typeface="Optima LT"/>
            </a:rPr>
            <a:pPr algn="ctr"/>
            <a:t>1998</a:t>
          </a:fld>
          <a:endParaRPr lang="en-US" sz="1000" b="1">
            <a:solidFill>
              <a:schemeClr val="bg2">
                <a:lumMod val="75000"/>
              </a:schemeClr>
            </a:solidFill>
          </a:endParaRPr>
        </a:p>
      </cdr:txBody>
    </cdr:sp>
  </cdr:relSizeAnchor>
  <cdr:relSizeAnchor xmlns:cdr="http://schemas.openxmlformats.org/drawingml/2006/chartDrawing">
    <cdr:from>
      <cdr:x>0.8371</cdr:x>
      <cdr:y>0.78433</cdr:y>
    </cdr:from>
    <cdr:to>
      <cdr:x>1</cdr:x>
      <cdr:y>1</cdr:y>
    </cdr:to>
    <cdr:sp macro="" textlink="">
      <cdr:nvSpPr>
        <cdr:cNvPr id="3" name="Rectangle 2"/>
        <cdr:cNvSpPr/>
      </cdr:nvSpPr>
      <cdr:spPr>
        <a:xfrm xmlns:a="http://schemas.openxmlformats.org/drawingml/2006/main">
          <a:off x="1784519" y="721687"/>
          <a:ext cx="347266" cy="198439"/>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lIns="0" tIns="0" rIns="0" bIns="0" anchor="ctr" anchorCtr="0"/>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fld id="{88124ED7-1F4D-4D84-8ADC-1F7A84424590}" type="TxLink">
            <a:rPr lang="en-US" sz="1000" b="1" i="0" u="none" strike="noStrike">
              <a:solidFill>
                <a:schemeClr val="bg2">
                  <a:lumMod val="75000"/>
                </a:schemeClr>
              </a:solidFill>
              <a:latin typeface="Optima LT"/>
            </a:rPr>
            <a:pPr algn="ctr"/>
            <a:t>2009</a:t>
          </a:fld>
          <a:endParaRPr lang="en-US" sz="1000" b="1">
            <a:solidFill>
              <a:schemeClr val="bg2">
                <a:lumMod val="75000"/>
              </a:schemeClr>
            </a:solidFill>
          </a:endParaRPr>
        </a:p>
      </cdr:txBody>
    </cdr:sp>
  </cdr:relSizeAnchor>
</c:userShapes>
</file>

<file path=ppt/drawings/drawing8.xml><?xml version="1.0" encoding="utf-8"?>
<c:userShapes xmlns:c="http://schemas.openxmlformats.org/drawingml/2006/chart">
  <cdr:relSizeAnchor xmlns:cdr="http://schemas.openxmlformats.org/drawingml/2006/chartDrawing">
    <cdr:from>
      <cdr:x>0</cdr:x>
      <cdr:y>0.78434</cdr:y>
    </cdr:from>
    <cdr:to>
      <cdr:x>0.1629</cdr:x>
      <cdr:y>1</cdr:y>
    </cdr:to>
    <cdr:sp macro="" textlink="">
      <cdr:nvSpPr>
        <cdr:cNvPr id="2" name="Rectangle 1"/>
        <cdr:cNvSpPr/>
      </cdr:nvSpPr>
      <cdr:spPr>
        <a:xfrm xmlns:a="http://schemas.openxmlformats.org/drawingml/2006/main">
          <a:off x="0" y="761842"/>
          <a:ext cx="361526" cy="209480"/>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lIns="0" tIns="0" rIns="0" bIns="0" anchor="ctr" anchorCtr="0"/>
        <a:lstStyle xmlns:a="http://schemas.openxmlformats.org/drawingml/2006/main"/>
        <a:p xmlns:a="http://schemas.openxmlformats.org/drawingml/2006/main">
          <a:pPr algn="ctr"/>
          <a:fld id="{EF5F402F-F036-491B-A4B8-C529239437D9}" type="TxLink">
            <a:rPr lang="en-US" sz="1000" b="1" i="0" u="none" strike="noStrike">
              <a:solidFill>
                <a:schemeClr val="bg2">
                  <a:lumMod val="75000"/>
                </a:schemeClr>
              </a:solidFill>
              <a:latin typeface="Optima LT"/>
            </a:rPr>
            <a:pPr algn="ctr"/>
            <a:t>1961</a:t>
          </a:fld>
          <a:endParaRPr lang="en-US" sz="1000" b="1">
            <a:solidFill>
              <a:schemeClr val="bg2">
                <a:lumMod val="75000"/>
              </a:schemeClr>
            </a:solidFill>
          </a:endParaRPr>
        </a:p>
      </cdr:txBody>
    </cdr:sp>
  </cdr:relSizeAnchor>
  <cdr:relSizeAnchor xmlns:cdr="http://schemas.openxmlformats.org/drawingml/2006/chartDrawing">
    <cdr:from>
      <cdr:x>0.8371</cdr:x>
      <cdr:y>0.78433</cdr:y>
    </cdr:from>
    <cdr:to>
      <cdr:x>1</cdr:x>
      <cdr:y>1</cdr:y>
    </cdr:to>
    <cdr:sp macro="" textlink="">
      <cdr:nvSpPr>
        <cdr:cNvPr id="3" name="Rectangle 2"/>
        <cdr:cNvSpPr/>
      </cdr:nvSpPr>
      <cdr:spPr>
        <a:xfrm xmlns:a="http://schemas.openxmlformats.org/drawingml/2006/main">
          <a:off x="1784519" y="721687"/>
          <a:ext cx="347266" cy="198439"/>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lIns="0" tIns="0" rIns="0" bIns="0" anchor="ctr" anchorCtr="0"/>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fld id="{3046FC1E-18E3-4E9B-8EB6-FC077A0A30BB}" type="TxLink">
            <a:rPr lang="en-US" sz="1000" b="1" i="0" u="none" strike="noStrike">
              <a:solidFill>
                <a:schemeClr val="bg2">
                  <a:lumMod val="75000"/>
                </a:schemeClr>
              </a:solidFill>
              <a:latin typeface="Optima LT"/>
            </a:rPr>
            <a:pPr algn="ctr"/>
            <a:t>2011</a:t>
          </a:fld>
          <a:endParaRPr lang="en-US" sz="1000" b="1">
            <a:solidFill>
              <a:schemeClr val="bg2">
                <a:lumMod val="75000"/>
              </a:schemeClr>
            </a:solidFill>
          </a:endParaRPr>
        </a:p>
      </cdr:txBody>
    </cdr:sp>
  </cdr:relSizeAnchor>
</c:userShapes>
</file>

<file path=ppt/drawings/drawing9.xml><?xml version="1.0" encoding="utf-8"?>
<c:userShapes xmlns:c="http://schemas.openxmlformats.org/drawingml/2006/chart">
  <cdr:relSizeAnchor xmlns:cdr="http://schemas.openxmlformats.org/drawingml/2006/chartDrawing">
    <cdr:from>
      <cdr:x>0</cdr:x>
      <cdr:y>0.78434</cdr:y>
    </cdr:from>
    <cdr:to>
      <cdr:x>0.1629</cdr:x>
      <cdr:y>1</cdr:y>
    </cdr:to>
    <cdr:sp macro="" textlink="">
      <cdr:nvSpPr>
        <cdr:cNvPr id="2" name="Rectangle 1"/>
        <cdr:cNvSpPr/>
      </cdr:nvSpPr>
      <cdr:spPr>
        <a:xfrm xmlns:a="http://schemas.openxmlformats.org/drawingml/2006/main">
          <a:off x="0" y="761842"/>
          <a:ext cx="361526" cy="209480"/>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lIns="0" tIns="0" rIns="0" bIns="0" anchor="ctr" anchorCtr="0"/>
        <a:lstStyle xmlns:a="http://schemas.openxmlformats.org/drawingml/2006/main"/>
        <a:p xmlns:a="http://schemas.openxmlformats.org/drawingml/2006/main">
          <a:pPr algn="ctr"/>
          <a:fld id="{FB038828-68DB-4BF0-A444-0F86B18AAF74}" type="TxLink">
            <a:rPr lang="en-US" sz="1000" b="1" i="0" u="none" strike="noStrike">
              <a:solidFill>
                <a:schemeClr val="bg2">
                  <a:lumMod val="75000"/>
                </a:schemeClr>
              </a:solidFill>
              <a:latin typeface="Optima LT"/>
            </a:rPr>
            <a:pPr algn="ctr"/>
            <a:t>1960</a:t>
          </a:fld>
          <a:endParaRPr lang="en-US" sz="1000" b="1">
            <a:solidFill>
              <a:schemeClr val="bg2">
                <a:lumMod val="75000"/>
              </a:schemeClr>
            </a:solidFill>
          </a:endParaRPr>
        </a:p>
      </cdr:txBody>
    </cdr:sp>
  </cdr:relSizeAnchor>
  <cdr:relSizeAnchor xmlns:cdr="http://schemas.openxmlformats.org/drawingml/2006/chartDrawing">
    <cdr:from>
      <cdr:x>0.8371</cdr:x>
      <cdr:y>0.78433</cdr:y>
    </cdr:from>
    <cdr:to>
      <cdr:x>1</cdr:x>
      <cdr:y>1</cdr:y>
    </cdr:to>
    <cdr:sp macro="" textlink="">
      <cdr:nvSpPr>
        <cdr:cNvPr id="3" name="Rectangle 2"/>
        <cdr:cNvSpPr/>
      </cdr:nvSpPr>
      <cdr:spPr>
        <a:xfrm xmlns:a="http://schemas.openxmlformats.org/drawingml/2006/main">
          <a:off x="1784519" y="721687"/>
          <a:ext cx="347266" cy="198439"/>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lIns="0" tIns="0" rIns="0" bIns="0" anchor="ctr" anchorCtr="0"/>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fld id="{B7273713-5DEF-4A46-B033-21E1FE3C63A9}" type="TxLink">
            <a:rPr lang="en-US" sz="1000" b="1" i="0" u="none" strike="noStrike">
              <a:solidFill>
                <a:schemeClr val="bg2">
                  <a:lumMod val="75000"/>
                </a:schemeClr>
              </a:solidFill>
              <a:latin typeface="Optima LT"/>
            </a:rPr>
            <a:pPr algn="ctr"/>
            <a:t>2011</a:t>
          </a:fld>
          <a:endParaRPr lang="en-US" sz="1000" b="1">
            <a:solidFill>
              <a:schemeClr val="bg2">
                <a:lumMod val="75000"/>
              </a:schemeClr>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B60C01B-0D09-4C4C-AC02-56986F6B78C2}" type="datetimeFigureOut">
              <a:rPr lang="en-GB" smtClean="0"/>
              <a:t>29/03/2018</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581495-7DE8-4017-B14E-F1E030A1E0F4}" type="slidenum">
              <a:rPr lang="en-GB" smtClean="0"/>
              <a:t>‹№›</a:t>
            </a:fld>
            <a:endParaRPr lang="en-GB"/>
          </a:p>
        </p:txBody>
      </p:sp>
    </p:spTree>
    <p:extLst>
      <p:ext uri="{BB962C8B-B14F-4D97-AF65-F5344CB8AC3E}">
        <p14:creationId xmlns:p14="http://schemas.microsoft.com/office/powerpoint/2010/main" val="12684866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Also mean’s that around 10% of international students are studying at the world’s top 0.5%</a:t>
            </a:r>
            <a:r>
              <a:rPr lang="en-GB" baseline="0" dirty="0" smtClean="0"/>
              <a:t> </a:t>
            </a:r>
            <a:r>
              <a:rPr lang="en-GB" baseline="0" smtClean="0"/>
              <a:t>of universities</a:t>
            </a:r>
            <a:endParaRPr lang="en-GB" dirty="0"/>
          </a:p>
        </p:txBody>
      </p:sp>
      <p:sp>
        <p:nvSpPr>
          <p:cNvPr id="4" name="Slide Number Placeholder 3"/>
          <p:cNvSpPr>
            <a:spLocks noGrp="1"/>
          </p:cNvSpPr>
          <p:nvPr>
            <p:ph type="sldNum" sz="quarter" idx="10"/>
          </p:nvPr>
        </p:nvSpPr>
        <p:spPr/>
        <p:txBody>
          <a:bodyPr/>
          <a:lstStyle/>
          <a:p>
            <a:fld id="{54C73162-C314-4A4C-8434-7EA1F1727017}" type="slidenum">
              <a:rPr lang="en-GB" smtClean="0"/>
              <a:t>2</a:t>
            </a:fld>
            <a:endParaRPr lang="en-GB"/>
          </a:p>
        </p:txBody>
      </p:sp>
    </p:spTree>
    <p:extLst>
      <p:ext uri="{BB962C8B-B14F-4D97-AF65-F5344CB8AC3E}">
        <p14:creationId xmlns:p14="http://schemas.microsoft.com/office/powerpoint/2010/main" val="38652872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D581495-7DE8-4017-B14E-F1E030A1E0F4}" type="slidenum">
              <a:rPr lang="en-GB" smtClean="0"/>
              <a:t>12</a:t>
            </a:fld>
            <a:endParaRPr lang="en-GB"/>
          </a:p>
        </p:txBody>
      </p:sp>
    </p:spTree>
    <p:extLst>
      <p:ext uri="{BB962C8B-B14F-4D97-AF65-F5344CB8AC3E}">
        <p14:creationId xmlns:p14="http://schemas.microsoft.com/office/powerpoint/2010/main" val="30623583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D581495-7DE8-4017-B14E-F1E030A1E0F4}" type="slidenum">
              <a:rPr lang="en-GB" smtClean="0"/>
              <a:t>13</a:t>
            </a:fld>
            <a:endParaRPr lang="en-GB"/>
          </a:p>
        </p:txBody>
      </p:sp>
    </p:spTree>
    <p:extLst>
      <p:ext uri="{BB962C8B-B14F-4D97-AF65-F5344CB8AC3E}">
        <p14:creationId xmlns:p14="http://schemas.microsoft.com/office/powerpoint/2010/main" val="8645611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These are the top 10 in the four systems talked about earlier. When I went to get the new results for SJTU I had to make no changes to their list here. Their exercise is extremely static – the only way to easily influence it is to spend an</a:t>
            </a:r>
            <a:r>
              <a:rPr lang="en-GB" baseline="0" dirty="0" smtClean="0"/>
              <a:t> obscene amount of money to hire Nobel Prize winners or highly cited authors. The top 27 or so in </a:t>
            </a:r>
            <a:r>
              <a:rPr lang="en-GB" baseline="0" dirty="0" err="1" smtClean="0"/>
              <a:t>Webometrics</a:t>
            </a:r>
            <a:r>
              <a:rPr lang="en-GB" baseline="0" dirty="0" smtClean="0"/>
              <a:t> are US institutions, the top 15 in HEEACT are US institutions. Ours is the most geographically diverse but still concludes that the US is where the majority of the world’s best universities are to be found.</a:t>
            </a:r>
          </a:p>
          <a:p>
            <a:endParaRPr lang="en-GB" baseline="0" dirty="0" smtClean="0"/>
          </a:p>
          <a:p>
            <a:r>
              <a:rPr lang="en-GB" baseline="0" dirty="0" smtClean="0"/>
              <a:t>58 of our top 200 are US institutions.</a:t>
            </a:r>
            <a:endParaRPr lang="en-GB" dirty="0"/>
          </a:p>
        </p:txBody>
      </p:sp>
      <p:sp>
        <p:nvSpPr>
          <p:cNvPr id="4" name="Slide Number Placeholder 3"/>
          <p:cNvSpPr>
            <a:spLocks noGrp="1"/>
          </p:cNvSpPr>
          <p:nvPr>
            <p:ph type="sldNum" sz="quarter" idx="10"/>
          </p:nvPr>
        </p:nvSpPr>
        <p:spPr/>
        <p:txBody>
          <a:bodyPr/>
          <a:lstStyle/>
          <a:p>
            <a:fld id="{0831F4C1-18FC-4487-8345-BF338EF08320}" type="slidenum">
              <a:rPr lang="en-GB" smtClean="0"/>
              <a:pPr/>
              <a:t>15</a:t>
            </a:fld>
            <a:endParaRPr lang="en-GB"/>
          </a:p>
        </p:txBody>
      </p:sp>
    </p:spTree>
    <p:extLst>
      <p:ext uri="{BB962C8B-B14F-4D97-AF65-F5344CB8AC3E}">
        <p14:creationId xmlns:p14="http://schemas.microsoft.com/office/powerpoint/2010/main" val="15805697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VE" dirty="0"/>
          </a:p>
        </p:txBody>
      </p:sp>
      <p:sp>
        <p:nvSpPr>
          <p:cNvPr id="4" name="Slide Number Placeholder 3"/>
          <p:cNvSpPr>
            <a:spLocks noGrp="1"/>
          </p:cNvSpPr>
          <p:nvPr>
            <p:ph type="sldNum" sz="quarter" idx="10"/>
          </p:nvPr>
        </p:nvSpPr>
        <p:spPr/>
        <p:txBody>
          <a:bodyPr/>
          <a:lstStyle/>
          <a:p>
            <a:fld id="{8980C0E1-6A7B-4639-A88B-C2E882C65814}" type="slidenum">
              <a:rPr lang="en-GB" smtClean="0"/>
              <a:pPr/>
              <a:t>17</a:t>
            </a:fld>
            <a:endParaRPr lang="en-GB"/>
          </a:p>
        </p:txBody>
      </p:sp>
    </p:spTree>
    <p:extLst>
      <p:ext uri="{BB962C8B-B14F-4D97-AF65-F5344CB8AC3E}">
        <p14:creationId xmlns:p14="http://schemas.microsoft.com/office/powerpoint/2010/main" val="17443999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p:spPr>
        <p:txBody>
          <a:bodyPr/>
          <a:lstStyle/>
          <a:p>
            <a:r>
              <a:rPr lang="en-GB" u="sng" smtClean="0">
                <a:latin typeface="Arial" pitchFamily="34" charset="0"/>
              </a:rPr>
              <a:t>Reason/justification for choice of indicators:</a:t>
            </a:r>
          </a:p>
          <a:p>
            <a:r>
              <a:rPr lang="en-GB" smtClean="0">
                <a:latin typeface="Arial" pitchFamily="34" charset="0"/>
              </a:rPr>
              <a:t>We have to pick things that are feasible to collect, we want to evaluate the broadest range of university activity that we can but keep the audit process feasible. It is likely other measures will b added in the future.</a:t>
            </a:r>
          </a:p>
          <a:p>
            <a:endParaRPr lang="en-GB" smtClean="0">
              <a:latin typeface="Arial" pitchFamily="34" charset="0"/>
            </a:endParaRPr>
          </a:p>
          <a:p>
            <a:r>
              <a:rPr lang="en-GB" u="sng" smtClean="0">
                <a:latin typeface="Arial" pitchFamily="34" charset="0"/>
              </a:rPr>
              <a:t>Allocation of points:</a:t>
            </a:r>
          </a:p>
          <a:p>
            <a:r>
              <a:rPr lang="en-GB" smtClean="0">
                <a:latin typeface="Arial" pitchFamily="34" charset="0"/>
              </a:rPr>
              <a:t>We have attempted to place a focus on the aspects of university strength that are considered conventionally more central – research, teaching etc. Then a read has been taken as to how effectively the indicator in question evaluates that aspect. To a certain extent the scores have been assigned based on the collective experience behind the Intelligence Unit – ... we have run this by a number of externals and presented in a number of places to seek feedback – which has been largely positive.</a:t>
            </a:r>
          </a:p>
          <a:p>
            <a:endParaRPr lang="en-GB" smtClean="0">
              <a:latin typeface="Arial" pitchFamily="34" charset="0"/>
            </a:endParaRPr>
          </a:p>
        </p:txBody>
      </p:sp>
      <p:sp>
        <p:nvSpPr>
          <p:cNvPr id="67588" name="Slide Number Placeholder 3"/>
          <p:cNvSpPr>
            <a:spLocks noGrp="1"/>
          </p:cNvSpPr>
          <p:nvPr>
            <p:ph type="sldNum" sz="quarter" idx="5"/>
          </p:nvPr>
        </p:nvSpPr>
        <p:spPr>
          <a:noFill/>
        </p:spPr>
        <p:txBody>
          <a:bodyPr/>
          <a:lstStyle/>
          <a:p>
            <a:fld id="{CF191367-1A65-4DD4-AC43-5436C90D6D47}" type="slidenum">
              <a:rPr lang="en-GB" smtClean="0"/>
              <a:pPr/>
              <a:t>18</a:t>
            </a:fld>
            <a:endParaRPr lang="en-GB" smtClean="0"/>
          </a:p>
        </p:txBody>
      </p:sp>
    </p:spTree>
    <p:extLst>
      <p:ext uri="{BB962C8B-B14F-4D97-AF65-F5344CB8AC3E}">
        <p14:creationId xmlns:p14="http://schemas.microsoft.com/office/powerpoint/2010/main" val="6377601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Also mean’s that around 10% of international students are studying at the world’s top 0.5%</a:t>
            </a:r>
            <a:r>
              <a:rPr lang="en-GB" baseline="0" dirty="0" smtClean="0"/>
              <a:t> </a:t>
            </a:r>
            <a:r>
              <a:rPr lang="en-GB" baseline="0" smtClean="0"/>
              <a:t>of universities</a:t>
            </a:r>
            <a:endParaRPr lang="en-GB" dirty="0"/>
          </a:p>
        </p:txBody>
      </p:sp>
      <p:sp>
        <p:nvSpPr>
          <p:cNvPr id="4" name="Slide Number Placeholder 3"/>
          <p:cNvSpPr>
            <a:spLocks noGrp="1"/>
          </p:cNvSpPr>
          <p:nvPr>
            <p:ph type="sldNum" sz="quarter" idx="10"/>
          </p:nvPr>
        </p:nvSpPr>
        <p:spPr/>
        <p:txBody>
          <a:bodyPr/>
          <a:lstStyle/>
          <a:p>
            <a:fld id="{54C73162-C314-4A4C-8434-7EA1F1727017}" type="slidenum">
              <a:rPr lang="en-GB" smtClean="0"/>
              <a:t>19</a:t>
            </a:fld>
            <a:endParaRPr lang="en-GB"/>
          </a:p>
        </p:txBody>
      </p:sp>
    </p:spTree>
    <p:extLst>
      <p:ext uri="{BB962C8B-B14F-4D97-AF65-F5344CB8AC3E}">
        <p14:creationId xmlns:p14="http://schemas.microsoft.com/office/powerpoint/2010/main" val="42469845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Also mean’s that around 10% of international students are studying at the world’s top 0.5%</a:t>
            </a:r>
            <a:r>
              <a:rPr lang="en-GB" baseline="0" dirty="0" smtClean="0"/>
              <a:t> </a:t>
            </a:r>
            <a:r>
              <a:rPr lang="en-GB" baseline="0" smtClean="0"/>
              <a:t>of universities</a:t>
            </a:r>
            <a:endParaRPr lang="en-GB" dirty="0"/>
          </a:p>
        </p:txBody>
      </p:sp>
      <p:sp>
        <p:nvSpPr>
          <p:cNvPr id="4" name="Slide Number Placeholder 3"/>
          <p:cNvSpPr>
            <a:spLocks noGrp="1"/>
          </p:cNvSpPr>
          <p:nvPr>
            <p:ph type="sldNum" sz="quarter" idx="10"/>
          </p:nvPr>
        </p:nvSpPr>
        <p:spPr/>
        <p:txBody>
          <a:bodyPr/>
          <a:lstStyle/>
          <a:p>
            <a:fld id="{54C73162-C314-4A4C-8434-7EA1F1727017}" type="slidenum">
              <a:rPr lang="en-GB" smtClean="0"/>
              <a:t>31</a:t>
            </a:fld>
            <a:endParaRPr lang="en-GB"/>
          </a:p>
        </p:txBody>
      </p:sp>
    </p:spTree>
    <p:extLst>
      <p:ext uri="{BB962C8B-B14F-4D97-AF65-F5344CB8AC3E}">
        <p14:creationId xmlns:p14="http://schemas.microsoft.com/office/powerpoint/2010/main" val="5219674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15" name="Rectangle 14"/>
          <p:cNvSpPr/>
          <p:nvPr/>
        </p:nvSpPr>
        <p:spPr>
          <a:xfrm>
            <a:off x="0" y="6465095"/>
            <a:ext cx="9144000" cy="392907"/>
          </a:xfrm>
          <a:prstGeom prst="rect">
            <a:avLst/>
          </a:prstGeom>
          <a:solidFill>
            <a:schemeClr val="tx1">
              <a:lumMod val="85000"/>
              <a:lumOff val="15000"/>
            </a:schemeClr>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GB" sz="1350"/>
          </a:p>
        </p:txBody>
      </p:sp>
      <p:sp>
        <p:nvSpPr>
          <p:cNvPr id="14" name="Rectangle 13"/>
          <p:cNvSpPr/>
          <p:nvPr/>
        </p:nvSpPr>
        <p:spPr>
          <a:xfrm>
            <a:off x="0" y="-1"/>
            <a:ext cx="9144000" cy="785813"/>
          </a:xfrm>
          <a:prstGeom prst="rect">
            <a:avLst/>
          </a:prstGeom>
          <a:solidFill>
            <a:schemeClr val="tx1">
              <a:lumMod val="85000"/>
              <a:lumOff val="15000"/>
            </a:schemeClr>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GB" sz="1350"/>
          </a:p>
        </p:txBody>
      </p:sp>
      <p:pic>
        <p:nvPicPr>
          <p:cNvPr id="1026" name="Picture 2"/>
          <p:cNvPicPr>
            <a:picLocks noChangeAspect="1" noChangeArrowheads="1"/>
          </p:cNvPicPr>
          <p:nvPr/>
        </p:nvPicPr>
        <p:blipFill rotWithShape="1">
          <a:blip r:embed="rId2" cstate="email">
            <a:lum bright="70000" contrast="-70000"/>
            <a:extLst>
              <a:ext uri="{28A0092B-C50C-407E-A947-70E740481C1C}">
                <a14:useLocalDpi xmlns:a14="http://schemas.microsoft.com/office/drawing/2010/main"/>
              </a:ext>
            </a:extLst>
          </a:blip>
          <a:srcRect/>
          <a:stretch/>
        </p:blipFill>
        <p:spPr bwMode="auto">
          <a:xfrm>
            <a:off x="0" y="785813"/>
            <a:ext cx="9144000" cy="56900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ubtitle 2"/>
          <p:cNvSpPr>
            <a:spLocks noGrp="1"/>
          </p:cNvSpPr>
          <p:nvPr>
            <p:ph type="subTitle" idx="1"/>
          </p:nvPr>
        </p:nvSpPr>
        <p:spPr>
          <a:xfrm>
            <a:off x="1357290" y="4105292"/>
            <a:ext cx="6400800" cy="1395410"/>
          </a:xfrm>
        </p:spPr>
        <p:txBody>
          <a:bodyPr/>
          <a:lstStyle>
            <a:lvl1pPr marL="0" indent="0" algn="ctr">
              <a:buNone/>
              <a:defRPr>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GB"/>
          </a:p>
        </p:txBody>
      </p:sp>
      <p:sp>
        <p:nvSpPr>
          <p:cNvPr id="11" name="Title 10"/>
          <p:cNvSpPr>
            <a:spLocks noGrp="1"/>
          </p:cNvSpPr>
          <p:nvPr>
            <p:ph type="title"/>
          </p:nvPr>
        </p:nvSpPr>
        <p:spPr>
          <a:xfrm>
            <a:off x="142845" y="2962284"/>
            <a:ext cx="8858312" cy="917596"/>
          </a:xfrm>
        </p:spPr>
        <p:txBody>
          <a:bodyPr/>
          <a:lstStyle>
            <a:lvl1pPr algn="ctr">
              <a:defRPr b="1" cap="all" spc="38" baseline="0">
                <a:ln w="13500">
                  <a:solidFill>
                    <a:schemeClr val="accent1">
                      <a:shade val="2500"/>
                      <a:alpha val="6500"/>
                    </a:schemeClr>
                  </a:solidFill>
                  <a:prstDash val="solid"/>
                </a:ln>
                <a:solidFill>
                  <a:schemeClr val="tx1">
                    <a:alpha val="95000"/>
                  </a:schemeClr>
                </a:solidFill>
                <a:effectLst>
                  <a:outerShdw blurRad="38100" dist="38100" dir="2700000" algn="tl">
                    <a:srgbClr val="000000">
                      <a:alpha val="43137"/>
                    </a:srgbClr>
                  </a:outerShdw>
                </a:effectLst>
              </a:defRPr>
            </a:lvl1pPr>
          </a:lstStyle>
          <a:p>
            <a:r>
              <a:rPr lang="en-US" smtClean="0"/>
              <a:t>Click to edit Master title style</a:t>
            </a:r>
            <a:endParaRPr lang="en-GB" dirty="0"/>
          </a:p>
        </p:txBody>
      </p:sp>
      <p:sp>
        <p:nvSpPr>
          <p:cNvPr id="9" name="Date Placeholder 3"/>
          <p:cNvSpPr>
            <a:spLocks noGrp="1"/>
          </p:cNvSpPr>
          <p:nvPr>
            <p:ph type="dt" sz="half" idx="10"/>
          </p:nvPr>
        </p:nvSpPr>
        <p:spPr>
          <a:xfrm>
            <a:off x="7010400" y="6492877"/>
            <a:ext cx="2133600" cy="365125"/>
          </a:xfrm>
          <a:prstGeom prst="rect">
            <a:avLst/>
          </a:prstGeom>
        </p:spPr>
        <p:txBody>
          <a:bodyPr anchor="ctr"/>
          <a:lstStyle>
            <a:lvl1pPr algn="r" fontAlgn="auto">
              <a:spcBef>
                <a:spcPts val="0"/>
              </a:spcBef>
              <a:spcAft>
                <a:spcPts val="0"/>
              </a:spcAft>
              <a:defRPr sz="1050" dirty="0">
                <a:solidFill>
                  <a:schemeClr val="bg1"/>
                </a:solidFill>
                <a:latin typeface="+mn-lt"/>
                <a:cs typeface="+mn-cs"/>
              </a:defRPr>
            </a:lvl1pPr>
          </a:lstStyle>
          <a:p>
            <a:fld id="{5B37D67C-7A36-4C56-B461-979F20E4F073}" type="datetimeFigureOut">
              <a:rPr lang="en-GB" smtClean="0"/>
              <a:pPr/>
              <a:t>29/03/2018</a:t>
            </a:fld>
            <a:endParaRPr lang="en-GB"/>
          </a:p>
        </p:txBody>
      </p:sp>
      <p:sp>
        <p:nvSpPr>
          <p:cNvPr id="10" name="Footer Placeholder 4"/>
          <p:cNvSpPr>
            <a:spLocks noGrp="1"/>
          </p:cNvSpPr>
          <p:nvPr>
            <p:ph type="ftr" sz="quarter" idx="11"/>
          </p:nvPr>
        </p:nvSpPr>
        <p:spPr/>
        <p:txBody>
          <a:bodyPr/>
          <a:lstStyle>
            <a:lvl1pPr>
              <a:defRPr i="0" smtClean="0">
                <a:solidFill>
                  <a:schemeClr val="bg1"/>
                </a:solidFill>
                <a:effectLst/>
              </a:defRPr>
            </a:lvl1pPr>
          </a:lstStyle>
          <a:p>
            <a:r>
              <a:rPr lang="en-GB" smtClean="0"/>
              <a:t>Trusted. Independent. Global.</a:t>
            </a:r>
            <a:endParaRPr lang="en-GB"/>
          </a:p>
        </p:txBody>
      </p:sp>
      <p:pic>
        <p:nvPicPr>
          <p:cNvPr id="13" name="Picture 1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6120" y="202072"/>
            <a:ext cx="4032447" cy="403244"/>
          </a:xfrm>
          <a:prstGeom prst="rect">
            <a:avLst/>
          </a:prstGeom>
        </p:spPr>
      </p:pic>
      <p:sp>
        <p:nvSpPr>
          <p:cNvPr id="12" name="Rectangle 11"/>
          <p:cNvSpPr/>
          <p:nvPr userDrawn="1"/>
        </p:nvSpPr>
        <p:spPr>
          <a:xfrm>
            <a:off x="6768867" y="6533346"/>
            <a:ext cx="2366352" cy="246221"/>
          </a:xfrm>
          <a:prstGeom prst="rect">
            <a:avLst/>
          </a:prstGeom>
        </p:spPr>
        <p:txBody>
          <a:bodyPr wrap="none">
            <a:spAutoFit/>
          </a:bodyPr>
          <a:lstStyle/>
          <a:p>
            <a:pPr algn="r"/>
            <a:r>
              <a:rPr lang="en-GB" sz="1000" b="1" dirty="0" smtClean="0">
                <a:solidFill>
                  <a:schemeClr val="accent1">
                    <a:lumMod val="50000"/>
                  </a:schemeClr>
                </a:solidFill>
              </a:rPr>
              <a:t>Copyright © 2012 QS Intelligence Unit</a:t>
            </a:r>
            <a:endParaRPr lang="en-GB" sz="1000" b="1" dirty="0">
              <a:solidFill>
                <a:schemeClr val="accent1">
                  <a:lumMod val="50000"/>
                </a:schemeClr>
              </a:solidFill>
            </a:endParaRPr>
          </a:p>
        </p:txBody>
      </p:sp>
    </p:spTree>
    <p:extLst>
      <p:ext uri="{BB962C8B-B14F-4D97-AF65-F5344CB8AC3E}">
        <p14:creationId xmlns:p14="http://schemas.microsoft.com/office/powerpoint/2010/main" val="163975134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Footer Placeholder 4"/>
          <p:cNvSpPr>
            <a:spLocks noGrp="1"/>
          </p:cNvSpPr>
          <p:nvPr>
            <p:ph type="ftr" sz="quarter" idx="10"/>
          </p:nvPr>
        </p:nvSpPr>
        <p:spPr/>
        <p:txBody>
          <a:bodyPr/>
          <a:lstStyle>
            <a:lvl1pPr>
              <a:defRPr/>
            </a:lvl1pPr>
          </a:lstStyle>
          <a:p>
            <a:r>
              <a:rPr lang="en-GB" smtClean="0"/>
              <a:t>Trusted. Independent. Global.</a:t>
            </a:r>
            <a:endParaRPr lang="en-GB"/>
          </a:p>
        </p:txBody>
      </p:sp>
      <p:sp>
        <p:nvSpPr>
          <p:cNvPr id="4" name="Slide Number Placeholder 5"/>
          <p:cNvSpPr>
            <a:spLocks noGrp="1"/>
          </p:cNvSpPr>
          <p:nvPr>
            <p:ph type="sldNum" sz="quarter" idx="11"/>
          </p:nvPr>
        </p:nvSpPr>
        <p:spPr/>
        <p:txBody>
          <a:bodyPr/>
          <a:lstStyle>
            <a:lvl1pPr>
              <a:defRPr/>
            </a:lvl1pPr>
          </a:lstStyle>
          <a:p>
            <a:fld id="{FD821319-5EAF-462C-8D4A-8B19FE65E8D4}" type="slidenum">
              <a:rPr lang="en-GB" smtClean="0"/>
              <a:t>‹№›</a:t>
            </a:fld>
            <a:endParaRPr lang="en-GB"/>
          </a:p>
        </p:txBody>
      </p:sp>
    </p:spTree>
    <p:extLst>
      <p:ext uri="{BB962C8B-B14F-4D97-AF65-F5344CB8AC3E}">
        <p14:creationId xmlns:p14="http://schemas.microsoft.com/office/powerpoint/2010/main" val="268170119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r>
              <a:rPr lang="en-GB" smtClean="0"/>
              <a:t>Trusted. Independent. Global.</a:t>
            </a:r>
            <a:endParaRPr lang="en-GB"/>
          </a:p>
        </p:txBody>
      </p:sp>
      <p:sp>
        <p:nvSpPr>
          <p:cNvPr id="3" name="Slide Number Placeholder 5"/>
          <p:cNvSpPr>
            <a:spLocks noGrp="1"/>
          </p:cNvSpPr>
          <p:nvPr>
            <p:ph type="sldNum" sz="quarter" idx="11"/>
          </p:nvPr>
        </p:nvSpPr>
        <p:spPr/>
        <p:txBody>
          <a:bodyPr/>
          <a:lstStyle>
            <a:lvl1pPr>
              <a:defRPr/>
            </a:lvl1pPr>
          </a:lstStyle>
          <a:p>
            <a:fld id="{FD821319-5EAF-462C-8D4A-8B19FE65E8D4}" type="slidenum">
              <a:rPr lang="en-GB" smtClean="0"/>
              <a:t>‹№›</a:t>
            </a:fld>
            <a:endParaRPr lang="en-GB"/>
          </a:p>
        </p:txBody>
      </p:sp>
    </p:spTree>
    <p:extLst>
      <p:ext uri="{BB962C8B-B14F-4D97-AF65-F5344CB8AC3E}">
        <p14:creationId xmlns:p14="http://schemas.microsoft.com/office/powerpoint/2010/main" val="264430639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smtClean="0"/>
              <a:t>Click to edit Master title style</a:t>
            </a:r>
            <a:endParaRPr lang="en-GB"/>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GB" smtClean="0"/>
              <a:t>Trusted. Independent. Global.</a:t>
            </a:r>
            <a:endParaRPr lang="en-GB"/>
          </a:p>
        </p:txBody>
      </p:sp>
      <p:sp>
        <p:nvSpPr>
          <p:cNvPr id="6" name="Slide Number Placeholder 5"/>
          <p:cNvSpPr>
            <a:spLocks noGrp="1"/>
          </p:cNvSpPr>
          <p:nvPr>
            <p:ph type="sldNum" sz="quarter" idx="11"/>
          </p:nvPr>
        </p:nvSpPr>
        <p:spPr/>
        <p:txBody>
          <a:bodyPr/>
          <a:lstStyle>
            <a:lvl1pPr>
              <a:defRPr/>
            </a:lvl1pPr>
          </a:lstStyle>
          <a:p>
            <a:fld id="{FD821319-5EAF-462C-8D4A-8B19FE65E8D4}" type="slidenum">
              <a:rPr lang="en-GB" smtClean="0"/>
              <a:t>‹№›</a:t>
            </a:fld>
            <a:endParaRPr lang="en-GB"/>
          </a:p>
        </p:txBody>
      </p:sp>
    </p:spTree>
    <p:extLst>
      <p:ext uri="{BB962C8B-B14F-4D97-AF65-F5344CB8AC3E}">
        <p14:creationId xmlns:p14="http://schemas.microsoft.com/office/powerpoint/2010/main" val="44720566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smtClean="0"/>
              <a:t>Click icon to add picture</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GB" smtClean="0"/>
              <a:t>Trusted. Independent. Global.</a:t>
            </a:r>
            <a:endParaRPr lang="en-GB"/>
          </a:p>
        </p:txBody>
      </p:sp>
      <p:sp>
        <p:nvSpPr>
          <p:cNvPr id="6" name="Slide Number Placeholder 5"/>
          <p:cNvSpPr>
            <a:spLocks noGrp="1"/>
          </p:cNvSpPr>
          <p:nvPr>
            <p:ph type="sldNum" sz="quarter" idx="11"/>
          </p:nvPr>
        </p:nvSpPr>
        <p:spPr/>
        <p:txBody>
          <a:bodyPr/>
          <a:lstStyle>
            <a:lvl1pPr>
              <a:defRPr/>
            </a:lvl1pPr>
          </a:lstStyle>
          <a:p>
            <a:fld id="{FD821319-5EAF-462C-8D4A-8B19FE65E8D4}" type="slidenum">
              <a:rPr lang="en-GB" smtClean="0"/>
              <a:t>‹№›</a:t>
            </a:fld>
            <a:endParaRPr lang="en-GB"/>
          </a:p>
        </p:txBody>
      </p:sp>
    </p:spTree>
    <p:extLst>
      <p:ext uri="{BB962C8B-B14F-4D97-AF65-F5344CB8AC3E}">
        <p14:creationId xmlns:p14="http://schemas.microsoft.com/office/powerpoint/2010/main" val="208750312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Footer Placeholder 4"/>
          <p:cNvSpPr>
            <a:spLocks noGrp="1"/>
          </p:cNvSpPr>
          <p:nvPr>
            <p:ph type="ftr" sz="quarter" idx="10"/>
          </p:nvPr>
        </p:nvSpPr>
        <p:spPr/>
        <p:txBody>
          <a:bodyPr/>
          <a:lstStyle>
            <a:lvl1pPr>
              <a:defRPr/>
            </a:lvl1pPr>
          </a:lstStyle>
          <a:p>
            <a:r>
              <a:rPr lang="en-GB" smtClean="0"/>
              <a:t>Trusted. Independent. Global.</a:t>
            </a:r>
            <a:endParaRPr lang="en-GB"/>
          </a:p>
        </p:txBody>
      </p:sp>
      <p:sp>
        <p:nvSpPr>
          <p:cNvPr id="5" name="Slide Number Placeholder 5"/>
          <p:cNvSpPr>
            <a:spLocks noGrp="1"/>
          </p:cNvSpPr>
          <p:nvPr>
            <p:ph type="sldNum" sz="quarter" idx="11"/>
          </p:nvPr>
        </p:nvSpPr>
        <p:spPr/>
        <p:txBody>
          <a:bodyPr/>
          <a:lstStyle>
            <a:lvl1pPr>
              <a:defRPr/>
            </a:lvl1pPr>
          </a:lstStyle>
          <a:p>
            <a:fld id="{FD821319-5EAF-462C-8D4A-8B19FE65E8D4}" type="slidenum">
              <a:rPr lang="en-GB" smtClean="0"/>
              <a:t>‹№›</a:t>
            </a:fld>
            <a:endParaRPr lang="en-GB"/>
          </a:p>
        </p:txBody>
      </p:sp>
    </p:spTree>
    <p:extLst>
      <p:ext uri="{BB962C8B-B14F-4D97-AF65-F5344CB8AC3E}">
        <p14:creationId xmlns:p14="http://schemas.microsoft.com/office/powerpoint/2010/main" val="44412163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Footer Placeholder 4"/>
          <p:cNvSpPr>
            <a:spLocks noGrp="1"/>
          </p:cNvSpPr>
          <p:nvPr>
            <p:ph type="ftr" sz="quarter" idx="10"/>
          </p:nvPr>
        </p:nvSpPr>
        <p:spPr/>
        <p:txBody>
          <a:bodyPr/>
          <a:lstStyle>
            <a:lvl1pPr>
              <a:defRPr/>
            </a:lvl1pPr>
          </a:lstStyle>
          <a:p>
            <a:r>
              <a:rPr lang="en-GB" smtClean="0"/>
              <a:t>Trusted. Independent. Global.</a:t>
            </a:r>
            <a:endParaRPr lang="en-GB"/>
          </a:p>
        </p:txBody>
      </p:sp>
      <p:sp>
        <p:nvSpPr>
          <p:cNvPr id="5" name="Slide Number Placeholder 5"/>
          <p:cNvSpPr>
            <a:spLocks noGrp="1"/>
          </p:cNvSpPr>
          <p:nvPr>
            <p:ph type="sldNum" sz="quarter" idx="11"/>
          </p:nvPr>
        </p:nvSpPr>
        <p:spPr/>
        <p:txBody>
          <a:bodyPr/>
          <a:lstStyle>
            <a:lvl1pPr>
              <a:defRPr/>
            </a:lvl1pPr>
          </a:lstStyle>
          <a:p>
            <a:fld id="{FD821319-5EAF-462C-8D4A-8B19FE65E8D4}" type="slidenum">
              <a:rPr lang="en-GB" smtClean="0"/>
              <a:t>‹№›</a:t>
            </a:fld>
            <a:endParaRPr lang="en-GB"/>
          </a:p>
        </p:txBody>
      </p:sp>
    </p:spTree>
    <p:extLst>
      <p:ext uri="{BB962C8B-B14F-4D97-AF65-F5344CB8AC3E}">
        <p14:creationId xmlns:p14="http://schemas.microsoft.com/office/powerpoint/2010/main" val="84504493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Quotation">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email">
            <a:extLst>
              <a:ext uri="{28A0092B-C50C-407E-A947-70E740481C1C}">
                <a14:useLocalDpi xmlns:a14="http://schemas.microsoft.com/office/drawing/2010/main"/>
              </a:ext>
            </a:extLst>
          </a:blip>
          <a:srcRect l="35115" t="21572" r="35239" b="59970"/>
          <a:stretch/>
        </p:blipFill>
        <p:spPr>
          <a:xfrm>
            <a:off x="1" y="378068"/>
            <a:ext cx="1494693" cy="1178170"/>
          </a:xfrm>
          <a:prstGeom prst="rect">
            <a:avLst/>
          </a:prstGeom>
        </p:spPr>
      </p:pic>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l="34847" t="20660" r="34498" b="60606"/>
          <a:stretch/>
        </p:blipFill>
        <p:spPr>
          <a:xfrm>
            <a:off x="7596554" y="5372099"/>
            <a:ext cx="1547446" cy="1195754"/>
          </a:xfrm>
          <a:prstGeom prst="rect">
            <a:avLst/>
          </a:prstGeom>
        </p:spPr>
      </p:pic>
      <p:sp>
        <p:nvSpPr>
          <p:cNvPr id="5123" name="Rectangle 3"/>
          <p:cNvSpPr>
            <a:spLocks noGrp="1" noChangeArrowheads="1"/>
          </p:cNvSpPr>
          <p:nvPr>
            <p:ph type="ctrTitle"/>
          </p:nvPr>
        </p:nvSpPr>
        <p:spPr>
          <a:xfrm>
            <a:off x="983247" y="857234"/>
            <a:ext cx="7160654" cy="4143403"/>
          </a:xfrm>
        </p:spPr>
        <p:txBody>
          <a:bodyPr>
            <a:normAutofit/>
          </a:bodyPr>
          <a:lstStyle>
            <a:lvl1pPr algn="ctr">
              <a:defRPr sz="2400" cap="none">
                <a:ln w="12700">
                  <a:noFill/>
                  <a:prstDash val="solid"/>
                </a:ln>
                <a:solidFill>
                  <a:schemeClr val="tx1"/>
                </a:solidFill>
                <a:effectLst/>
              </a:defRPr>
            </a:lvl1pPr>
          </a:lstStyle>
          <a:p>
            <a:r>
              <a:rPr lang="en-US" dirty="0" smtClean="0"/>
              <a:t>Click to edit Master title style</a:t>
            </a:r>
            <a:endParaRPr lang="en-US" dirty="0"/>
          </a:p>
        </p:txBody>
      </p:sp>
      <p:sp>
        <p:nvSpPr>
          <p:cNvPr id="5124" name="Rectangle 4"/>
          <p:cNvSpPr>
            <a:spLocks noGrp="1" noChangeArrowheads="1"/>
          </p:cNvSpPr>
          <p:nvPr>
            <p:ph type="subTitle" idx="1"/>
          </p:nvPr>
        </p:nvSpPr>
        <p:spPr>
          <a:xfrm>
            <a:off x="1661376" y="5143512"/>
            <a:ext cx="5768124" cy="1102742"/>
          </a:xfrm>
        </p:spPr>
        <p:txBody>
          <a:bodyPr anchor="ctr"/>
          <a:lstStyle>
            <a:lvl1pPr marL="0" indent="0" algn="ctr">
              <a:buFont typeface="Wingdings" pitchFamily="2" charset="2"/>
              <a:buNone/>
              <a:defRPr sz="1800" i="0"/>
            </a:lvl1pPr>
          </a:lstStyle>
          <a:p>
            <a:r>
              <a:rPr lang="en-US" smtClean="0"/>
              <a:t>Click to edit Master subtitle style</a:t>
            </a:r>
            <a:endParaRPr lang="en-US"/>
          </a:p>
        </p:txBody>
      </p:sp>
      <p:sp>
        <p:nvSpPr>
          <p:cNvPr id="6" name="Footer Placeholder 9"/>
          <p:cNvSpPr>
            <a:spLocks noGrp="1"/>
          </p:cNvSpPr>
          <p:nvPr>
            <p:ph type="ftr" sz="quarter" idx="10"/>
          </p:nvPr>
        </p:nvSpPr>
        <p:spPr/>
        <p:txBody>
          <a:bodyPr/>
          <a:lstStyle>
            <a:lvl1pPr>
              <a:defRPr/>
            </a:lvl1pPr>
          </a:lstStyle>
          <a:p>
            <a:r>
              <a:rPr lang="en-GB" smtClean="0"/>
              <a:t>Trusted. Independent. Global.</a:t>
            </a:r>
            <a:endParaRPr lang="en-GB" dirty="0"/>
          </a:p>
        </p:txBody>
      </p:sp>
      <p:sp>
        <p:nvSpPr>
          <p:cNvPr id="7" name="Slide Number Placeholder 10"/>
          <p:cNvSpPr>
            <a:spLocks noGrp="1"/>
          </p:cNvSpPr>
          <p:nvPr>
            <p:ph type="sldNum" sz="quarter" idx="11"/>
          </p:nvPr>
        </p:nvSpPr>
        <p:spPr/>
        <p:txBody>
          <a:bodyPr/>
          <a:lstStyle>
            <a:lvl1pPr>
              <a:defRPr/>
            </a:lvl1pPr>
          </a:lstStyle>
          <a:p>
            <a:fld id="{FD821319-5EAF-462C-8D4A-8B19FE65E8D4}" type="slidenum">
              <a:rPr lang="en-GB" smtClean="0"/>
              <a:pPr/>
              <a:t>‹№›</a:t>
            </a:fld>
            <a:endParaRPr lang="en-GB" dirty="0"/>
          </a:p>
        </p:txBody>
      </p:sp>
    </p:spTree>
    <p:extLst>
      <p:ext uri="{BB962C8B-B14F-4D97-AF65-F5344CB8AC3E}">
        <p14:creationId xmlns:p14="http://schemas.microsoft.com/office/powerpoint/2010/main" val="1867260961"/>
      </p:ext>
    </p:extLst>
  </p:cSld>
  <p:clrMapOvr>
    <a:masterClrMapping/>
  </p:clrMapOvr>
  <p:transition>
    <p:fade/>
  </p:transition>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256500">
              <a:spcBef>
                <a:spcPts val="900"/>
              </a:spcBef>
              <a:defRPr sz="2100">
                <a:effectLst>
                  <a:outerShdw blurRad="38100" dist="38100" dir="2700000" algn="tl">
                    <a:srgbClr val="000000">
                      <a:alpha val="43137"/>
                    </a:srgbClr>
                  </a:outerShdw>
                </a:effectLst>
              </a:defRPr>
            </a:lvl1pPr>
            <a:lvl2pPr>
              <a:defRPr sz="1800">
                <a:effectLst>
                  <a:outerShdw blurRad="38100" dist="38100" dir="2700000" algn="tl">
                    <a:srgbClr val="000000">
                      <a:alpha val="43137"/>
                    </a:srgbClr>
                  </a:outerShdw>
                </a:effectLst>
              </a:defRPr>
            </a:lvl2pPr>
            <a:lvl3pPr>
              <a:defRPr sz="1500">
                <a:effectLst>
                  <a:outerShdw blurRad="38100" dist="38100" dir="2700000" algn="tl">
                    <a:srgbClr val="000000">
                      <a:alpha val="43137"/>
                    </a:srgbClr>
                  </a:outerShdw>
                </a:effectLst>
              </a:defRPr>
            </a:lvl3pPr>
            <a:lvl4pPr>
              <a:defRPr sz="1350">
                <a:effectLst>
                  <a:outerShdw blurRad="38100" dist="38100" dir="2700000" algn="tl">
                    <a:srgbClr val="000000">
                      <a:alpha val="43137"/>
                    </a:srgbClr>
                  </a:outerShdw>
                </a:effectLst>
              </a:defRPr>
            </a:lvl4pPr>
            <a:lvl5pPr>
              <a:defRPr sz="1350">
                <a:effectLst>
                  <a:outerShdw blurRad="38100" dist="38100" dir="2700000" algn="tl">
                    <a:srgbClr val="000000">
                      <a:alpha val="43137"/>
                    </a:srgbClr>
                  </a:outerShdw>
                </a:effect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Title 6"/>
          <p:cNvSpPr>
            <a:spLocks noGrp="1"/>
          </p:cNvSpPr>
          <p:nvPr>
            <p:ph type="title"/>
          </p:nvPr>
        </p:nvSpPr>
        <p:spPr/>
        <p:txBody>
          <a:bodyPr/>
          <a:lstStyle>
            <a:lvl1pPr>
              <a:defRPr sz="2700">
                <a:effectLst>
                  <a:outerShdw blurRad="38100" dist="38100" dir="2700000" algn="tl">
                    <a:srgbClr val="000000">
                      <a:alpha val="43137"/>
                    </a:srgbClr>
                  </a:outerShdw>
                </a:effectLst>
              </a:defRPr>
            </a:lvl1pPr>
          </a:lstStyle>
          <a:p>
            <a:r>
              <a:rPr lang="en-US" smtClean="0"/>
              <a:t>Click to edit Master title style</a:t>
            </a:r>
            <a:endParaRPr lang="en-GB" dirty="0"/>
          </a:p>
        </p:txBody>
      </p:sp>
      <p:sp>
        <p:nvSpPr>
          <p:cNvPr id="4" name="Slide Number Placeholder 3"/>
          <p:cNvSpPr>
            <a:spLocks noGrp="1"/>
          </p:cNvSpPr>
          <p:nvPr>
            <p:ph type="sldNum" sz="quarter" idx="10"/>
          </p:nvPr>
        </p:nvSpPr>
        <p:spPr/>
        <p:txBody>
          <a:bodyPr/>
          <a:lstStyle>
            <a:lvl1pPr>
              <a:defRPr smtClean="0">
                <a:latin typeface="+mn-lt"/>
              </a:defRPr>
            </a:lvl1pPr>
          </a:lstStyle>
          <a:p>
            <a:fld id="{FD821319-5EAF-462C-8D4A-8B19FE65E8D4}" type="slidenum">
              <a:rPr lang="en-GB" smtClean="0"/>
              <a:pPr/>
              <a:t>‹№›</a:t>
            </a:fld>
            <a:endParaRPr lang="en-GB" dirty="0"/>
          </a:p>
        </p:txBody>
      </p:sp>
    </p:spTree>
    <p:extLst>
      <p:ext uri="{BB962C8B-B14F-4D97-AF65-F5344CB8AC3E}">
        <p14:creationId xmlns:p14="http://schemas.microsoft.com/office/powerpoint/2010/main" val="3320945812"/>
      </p:ext>
    </p:extLst>
  </p:cSld>
  <p:clrMapOvr>
    <a:masterClrMapping/>
  </p:clrMapOvr>
  <p:transition>
    <p:fade/>
  </p:transition>
  <p:hf hdr="0" dt="0"/>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1_Title Slide">
    <p:spTree>
      <p:nvGrpSpPr>
        <p:cNvPr id="1" name=""/>
        <p:cNvGrpSpPr/>
        <p:nvPr/>
      </p:nvGrpSpPr>
      <p:grpSpPr>
        <a:xfrm>
          <a:off x="0" y="0"/>
          <a:ext cx="0" cy="0"/>
          <a:chOff x="0" y="0"/>
          <a:chExt cx="0" cy="0"/>
        </a:xfrm>
      </p:grpSpPr>
      <p:sp>
        <p:nvSpPr>
          <p:cNvPr id="10" name="Rectangle 9"/>
          <p:cNvSpPr/>
          <p:nvPr/>
        </p:nvSpPr>
        <p:spPr>
          <a:xfrm>
            <a:off x="0" y="785794"/>
            <a:ext cx="9144000" cy="571504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1027"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785796"/>
            <a:ext cx="9144000" cy="4873625"/>
          </a:xfrm>
          <a:prstGeom prst="rect">
            <a:avLst/>
          </a:prstGeom>
          <a:noFill/>
          <a:ln w="9525">
            <a:noFill/>
            <a:miter lim="800000"/>
            <a:headEnd/>
            <a:tailEnd/>
          </a:ln>
          <a:effectLst/>
        </p:spPr>
      </p:pic>
      <p:sp>
        <p:nvSpPr>
          <p:cNvPr id="14" name="Rectangle 13"/>
          <p:cNvSpPr/>
          <p:nvPr/>
        </p:nvSpPr>
        <p:spPr>
          <a:xfrm>
            <a:off x="0" y="785794"/>
            <a:ext cx="9144000" cy="5715040"/>
          </a:xfrm>
          <a:prstGeom prst="rect">
            <a:avLst/>
          </a:prstGeom>
          <a:gradFill>
            <a:gsLst>
              <a:gs pos="0">
                <a:schemeClr val="tx1">
                  <a:lumMod val="85000"/>
                  <a:lumOff val="15000"/>
                  <a:alpha val="60000"/>
                </a:schemeClr>
              </a:gs>
              <a:gs pos="40000">
                <a:schemeClr val="tx1">
                  <a:lumMod val="85000"/>
                  <a:lumOff val="15000"/>
                  <a:alpha val="98000"/>
                </a:schemeClr>
              </a:gs>
              <a:gs pos="100000">
                <a:schemeClr val="tx1">
                  <a:lumMod val="85000"/>
                  <a:lumOff val="1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 name="Subtitle 2"/>
          <p:cNvSpPr>
            <a:spLocks noGrp="1"/>
          </p:cNvSpPr>
          <p:nvPr>
            <p:ph type="subTitle" idx="1"/>
          </p:nvPr>
        </p:nvSpPr>
        <p:spPr>
          <a:xfrm>
            <a:off x="1357290" y="4105292"/>
            <a:ext cx="6400800" cy="1395410"/>
          </a:xfrm>
        </p:spPr>
        <p:txBody>
          <a:bodyPr/>
          <a:lstStyle>
            <a:lvl1pPr marL="0" indent="0" algn="ctr">
              <a:buNone/>
              <a:defRPr>
                <a:solidFill>
                  <a:schemeClr val="bg1">
                    <a:lumMod val="8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a:xfrm>
            <a:off x="7010400" y="6492877"/>
            <a:ext cx="2133600" cy="365125"/>
          </a:xfrm>
          <a:prstGeom prst="rect">
            <a:avLst/>
          </a:prstGeom>
        </p:spPr>
        <p:txBody>
          <a:bodyPr anchor="ctr"/>
          <a:lstStyle>
            <a:lvl1pPr algn="r">
              <a:defRPr sz="750">
                <a:solidFill>
                  <a:schemeClr val="tx1">
                    <a:lumMod val="85000"/>
                    <a:lumOff val="15000"/>
                  </a:schemeClr>
                </a:solidFill>
              </a:defRPr>
            </a:lvl1pPr>
          </a:lstStyle>
          <a:p>
            <a:fld id="{5B37D67C-7A36-4C56-B461-979F20E4F073}" type="datetimeFigureOut">
              <a:rPr lang="en-GB" smtClean="0"/>
              <a:t>29/03/2018</a:t>
            </a:fld>
            <a:endParaRPr lang="en-GB"/>
          </a:p>
        </p:txBody>
      </p:sp>
      <p:sp>
        <p:nvSpPr>
          <p:cNvPr id="5" name="Footer Placeholder 4"/>
          <p:cNvSpPr>
            <a:spLocks noGrp="1"/>
          </p:cNvSpPr>
          <p:nvPr>
            <p:ph type="ftr" sz="quarter" idx="11"/>
          </p:nvPr>
        </p:nvSpPr>
        <p:spPr/>
        <p:txBody>
          <a:bodyPr/>
          <a:lstStyle>
            <a:lvl1pPr>
              <a:defRPr>
                <a:solidFill>
                  <a:schemeClr val="tx1">
                    <a:lumMod val="85000"/>
                    <a:lumOff val="15000"/>
                  </a:schemeClr>
                </a:solidFill>
              </a:defRPr>
            </a:lvl1pPr>
          </a:lstStyle>
          <a:p>
            <a:r>
              <a:rPr lang="en-GB" smtClean="0"/>
              <a:t>Trusted. Independent. Global.</a:t>
            </a:r>
            <a:endParaRPr lang="en-GB" dirty="0"/>
          </a:p>
        </p:txBody>
      </p:sp>
      <p:sp>
        <p:nvSpPr>
          <p:cNvPr id="8" name="TextBox 7"/>
          <p:cNvSpPr txBox="1"/>
          <p:nvPr/>
        </p:nvSpPr>
        <p:spPr>
          <a:xfrm>
            <a:off x="644040" y="212030"/>
            <a:ext cx="3927961" cy="369332"/>
          </a:xfrm>
          <a:prstGeom prst="rect">
            <a:avLst/>
          </a:prstGeom>
          <a:noFill/>
        </p:spPr>
        <p:txBody>
          <a:bodyPr wrap="square" lIns="40500" tIns="0" bIns="0" rtlCol="0" anchor="ctr" anchorCtr="0">
            <a:spAutoFit/>
          </a:bodyPr>
          <a:lstStyle/>
          <a:p>
            <a:r>
              <a:rPr lang="en-GB" sz="2400" dirty="0" smtClean="0">
                <a:ln w="3175">
                  <a:solidFill>
                    <a:sysClr val="windowText" lastClr="000000"/>
                  </a:solidFill>
                </a:ln>
                <a:solidFill>
                  <a:schemeClr val="tx1"/>
                </a:solidFill>
                <a:latin typeface="Myriad Pro" pitchFamily="34" charset="0"/>
              </a:rPr>
              <a:t>INTELLIGENCE</a:t>
            </a:r>
            <a:r>
              <a:rPr lang="en-GB" sz="2400" dirty="0" smtClean="0">
                <a:ln w="3175">
                  <a:solidFill>
                    <a:schemeClr val="bg1">
                      <a:lumMod val="65000"/>
                    </a:schemeClr>
                  </a:solidFill>
                </a:ln>
                <a:solidFill>
                  <a:schemeClr val="bg1">
                    <a:lumMod val="65000"/>
                  </a:schemeClr>
                </a:solidFill>
                <a:latin typeface="Myriad Pro" pitchFamily="34" charset="0"/>
              </a:rPr>
              <a:t>UNIT</a:t>
            </a:r>
            <a:endParaRPr lang="en-GB" sz="2400" dirty="0">
              <a:ln w="3175">
                <a:solidFill>
                  <a:schemeClr val="bg1">
                    <a:lumMod val="65000"/>
                  </a:schemeClr>
                </a:solidFill>
              </a:ln>
              <a:solidFill>
                <a:schemeClr val="bg1">
                  <a:lumMod val="65000"/>
                </a:schemeClr>
              </a:solidFill>
              <a:latin typeface="Myriad Pro" pitchFamily="34" charset="0"/>
            </a:endParaRPr>
          </a:p>
        </p:txBody>
      </p:sp>
      <p:pic>
        <p:nvPicPr>
          <p:cNvPr id="9" name="Picture 8" descr="QS_original.png"/>
          <p:cNvPicPr/>
          <p:nvPr/>
        </p:nvPicPr>
        <p:blipFill>
          <a:blip r:embed="rId3" cstate="email">
            <a:extLst>
              <a:ext uri="{28A0092B-C50C-407E-A947-70E740481C1C}">
                <a14:useLocalDpi xmlns:a14="http://schemas.microsoft.com/office/drawing/2010/main"/>
              </a:ext>
            </a:extLst>
          </a:blip>
          <a:stretch>
            <a:fillRect/>
          </a:stretch>
        </p:blipFill>
        <p:spPr>
          <a:xfrm>
            <a:off x="214283" y="211281"/>
            <a:ext cx="404563" cy="380127"/>
          </a:xfrm>
          <a:prstGeom prst="rect">
            <a:avLst/>
          </a:prstGeom>
        </p:spPr>
      </p:pic>
      <p:sp>
        <p:nvSpPr>
          <p:cNvPr id="11" name="Title 10"/>
          <p:cNvSpPr>
            <a:spLocks noGrp="1"/>
          </p:cNvSpPr>
          <p:nvPr>
            <p:ph type="title"/>
          </p:nvPr>
        </p:nvSpPr>
        <p:spPr>
          <a:xfrm>
            <a:off x="142845" y="2962284"/>
            <a:ext cx="8858312" cy="917596"/>
          </a:xfrm>
        </p:spPr>
        <p:txBody>
          <a:bodyPr/>
          <a:lstStyle>
            <a:lvl1pPr algn="ctr">
              <a:defRPr/>
            </a:lvl1pPr>
          </a:lstStyle>
          <a:p>
            <a:r>
              <a:rPr lang="en-US" smtClean="0"/>
              <a:t>Click to edit Master title style</a:t>
            </a:r>
            <a:endParaRPr lang="en-GB" dirty="0"/>
          </a:p>
        </p:txBody>
      </p:sp>
    </p:spTree>
    <p:extLst>
      <p:ext uri="{BB962C8B-B14F-4D97-AF65-F5344CB8AC3E}">
        <p14:creationId xmlns:p14="http://schemas.microsoft.com/office/powerpoint/2010/main" val="1888249700"/>
      </p:ext>
    </p:extLst>
  </p:cSld>
  <p:clrMapOvr>
    <a:masterClrMapping/>
  </p:clrMapOvr>
  <p:hf hd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1_Timeline Layout -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Footer Placeholder 2"/>
          <p:cNvSpPr>
            <a:spLocks noGrp="1"/>
          </p:cNvSpPr>
          <p:nvPr>
            <p:ph type="ftr" sz="quarter" idx="10"/>
          </p:nvPr>
        </p:nvSpPr>
        <p:spPr/>
        <p:txBody>
          <a:bodyPr/>
          <a:lstStyle/>
          <a:p>
            <a:r>
              <a:rPr lang="en-GB" smtClean="0"/>
              <a:t>Trusted. Independent. Global.</a:t>
            </a:r>
            <a:endParaRPr lang="en-GB" dirty="0"/>
          </a:p>
        </p:txBody>
      </p:sp>
      <p:sp>
        <p:nvSpPr>
          <p:cNvPr id="4" name="Slide Number Placeholder 3"/>
          <p:cNvSpPr>
            <a:spLocks noGrp="1"/>
          </p:cNvSpPr>
          <p:nvPr>
            <p:ph type="sldNum" sz="quarter" idx="11"/>
          </p:nvPr>
        </p:nvSpPr>
        <p:spPr/>
        <p:txBody>
          <a:bodyPr/>
          <a:lstStyle/>
          <a:p>
            <a:fld id="{FD821319-5EAF-462C-8D4A-8B19FE65E8D4}" type="slidenum">
              <a:rPr lang="en-GB" smtClean="0"/>
              <a:pPr/>
              <a:t>‹№›</a:t>
            </a:fld>
            <a:endParaRPr lang="en-GB" dirty="0"/>
          </a:p>
        </p:txBody>
      </p:sp>
      <p:sp>
        <p:nvSpPr>
          <p:cNvPr id="6" name="Content Placeholder 5"/>
          <p:cNvSpPr>
            <a:spLocks noGrp="1"/>
          </p:cNvSpPr>
          <p:nvPr>
            <p:ph sz="quarter" idx="12"/>
          </p:nvPr>
        </p:nvSpPr>
        <p:spPr>
          <a:xfrm>
            <a:off x="1500166" y="1571612"/>
            <a:ext cx="7500959" cy="4786326"/>
          </a:xfrm>
        </p:spPr>
        <p:txBody>
          <a:bodyPr>
            <a:normAutofit/>
          </a:bodyPr>
          <a:lstStyle>
            <a:lvl1pPr marL="0" indent="0">
              <a:buFontTx/>
              <a:buNone/>
              <a:defRPr sz="1650" b="1"/>
            </a:lvl1pPr>
            <a:lvl2pPr marL="0" indent="0">
              <a:buFontTx/>
              <a:buNone/>
              <a:defRPr sz="1500" i="1">
                <a:solidFill>
                  <a:schemeClr val="bg1">
                    <a:lumMod val="50000"/>
                  </a:schemeClr>
                </a:solidFill>
                <a:effectLst>
                  <a:outerShdw blurRad="38100" dist="38100" dir="2700000" algn="tl">
                    <a:srgbClr val="000000">
                      <a:alpha val="20000"/>
                    </a:srgbClr>
                  </a:outerShdw>
                </a:effectLst>
              </a:defRPr>
            </a:lvl2pPr>
            <a:lvl3pPr marL="0" indent="0">
              <a:buFontTx/>
              <a:buNone/>
              <a:defRPr sz="1350" i="1">
                <a:solidFill>
                  <a:schemeClr val="bg1">
                    <a:lumMod val="50000"/>
                  </a:schemeClr>
                </a:solidFill>
                <a:effectLst>
                  <a:outerShdw blurRad="38100" dist="38100" dir="2700000" algn="tl">
                    <a:srgbClr val="000000">
                      <a:alpha val="20000"/>
                    </a:srgbClr>
                  </a:outerShdw>
                </a:effectLst>
              </a:defRPr>
            </a:lvl3pPr>
            <a:lvl4pPr marL="0" indent="0">
              <a:buFontTx/>
              <a:buNone/>
              <a:defRPr sz="1050" i="1">
                <a:solidFill>
                  <a:schemeClr val="bg1">
                    <a:lumMod val="50000"/>
                  </a:schemeClr>
                </a:solidFill>
                <a:effectLst>
                  <a:outerShdw blurRad="38100" dist="38100" dir="2700000" algn="tl">
                    <a:srgbClr val="000000">
                      <a:alpha val="20000"/>
                    </a:srgbClr>
                  </a:outerShdw>
                </a:effectLst>
              </a:defRPr>
            </a:lvl4pPr>
            <a:lvl5pPr marL="0" indent="0">
              <a:buFontTx/>
              <a:buNone/>
              <a:defRPr sz="1050" i="1">
                <a:solidFill>
                  <a:schemeClr val="bg1">
                    <a:lumMod val="50000"/>
                  </a:schemeClr>
                </a:solidFill>
                <a:effectLst>
                  <a:outerShdw blurRad="38100" dist="38100" dir="2700000" algn="tl">
                    <a:srgbClr val="000000">
                      <a:alpha val="20000"/>
                    </a:srgbClr>
                  </a:outerShdw>
                </a:effect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grpSp>
        <p:nvGrpSpPr>
          <p:cNvPr id="7" name="Gruppe 70"/>
          <p:cNvGrpSpPr/>
          <p:nvPr/>
        </p:nvGrpSpPr>
        <p:grpSpPr>
          <a:xfrm>
            <a:off x="142845" y="1567683"/>
            <a:ext cx="1252592" cy="4786346"/>
            <a:chOff x="1528762" y="-976313"/>
            <a:chExt cx="1031875" cy="5800725"/>
          </a:xfrm>
          <a:effectLst>
            <a:outerShdw blurRad="50800" dist="38100" dir="2700000" algn="tl" rotWithShape="0">
              <a:prstClr val="black">
                <a:alpha val="40000"/>
              </a:prstClr>
            </a:outerShdw>
          </a:effectLst>
        </p:grpSpPr>
        <p:sp>
          <p:nvSpPr>
            <p:cNvPr id="8" name="Freeform 998"/>
            <p:cNvSpPr>
              <a:spLocks/>
            </p:cNvSpPr>
            <p:nvPr/>
          </p:nvSpPr>
          <p:spPr bwMode="auto">
            <a:xfrm>
              <a:off x="1684337" y="1951037"/>
              <a:ext cx="711200" cy="917575"/>
            </a:xfrm>
            <a:custGeom>
              <a:avLst/>
              <a:gdLst/>
              <a:ahLst/>
              <a:cxnLst>
                <a:cxn ang="0">
                  <a:pos x="448" y="574"/>
                </a:cxn>
                <a:cxn ang="0">
                  <a:pos x="448" y="4"/>
                </a:cxn>
                <a:cxn ang="0">
                  <a:pos x="448" y="4"/>
                </a:cxn>
                <a:cxn ang="0">
                  <a:pos x="448" y="2"/>
                </a:cxn>
                <a:cxn ang="0">
                  <a:pos x="444" y="0"/>
                </a:cxn>
                <a:cxn ang="0">
                  <a:pos x="4" y="0"/>
                </a:cxn>
                <a:cxn ang="0">
                  <a:pos x="4" y="0"/>
                </a:cxn>
                <a:cxn ang="0">
                  <a:pos x="2" y="2"/>
                </a:cxn>
                <a:cxn ang="0">
                  <a:pos x="2" y="2"/>
                </a:cxn>
                <a:cxn ang="0">
                  <a:pos x="0" y="4"/>
                </a:cxn>
                <a:cxn ang="0">
                  <a:pos x="0" y="574"/>
                </a:cxn>
                <a:cxn ang="0">
                  <a:pos x="0" y="574"/>
                </a:cxn>
                <a:cxn ang="0">
                  <a:pos x="2" y="578"/>
                </a:cxn>
                <a:cxn ang="0">
                  <a:pos x="2" y="578"/>
                </a:cxn>
                <a:cxn ang="0">
                  <a:pos x="4" y="578"/>
                </a:cxn>
                <a:cxn ang="0">
                  <a:pos x="444" y="578"/>
                </a:cxn>
                <a:cxn ang="0">
                  <a:pos x="444" y="578"/>
                </a:cxn>
                <a:cxn ang="0">
                  <a:pos x="448" y="578"/>
                </a:cxn>
                <a:cxn ang="0">
                  <a:pos x="448" y="574"/>
                </a:cxn>
                <a:cxn ang="0">
                  <a:pos x="448" y="574"/>
                </a:cxn>
              </a:cxnLst>
              <a:rect l="0" t="0" r="r" b="b"/>
              <a:pathLst>
                <a:path w="448" h="578">
                  <a:moveTo>
                    <a:pt x="448" y="574"/>
                  </a:moveTo>
                  <a:lnTo>
                    <a:pt x="448" y="4"/>
                  </a:lnTo>
                  <a:lnTo>
                    <a:pt x="448" y="4"/>
                  </a:lnTo>
                  <a:lnTo>
                    <a:pt x="448" y="2"/>
                  </a:lnTo>
                  <a:lnTo>
                    <a:pt x="444" y="0"/>
                  </a:lnTo>
                  <a:lnTo>
                    <a:pt x="4" y="0"/>
                  </a:lnTo>
                  <a:lnTo>
                    <a:pt x="4" y="0"/>
                  </a:lnTo>
                  <a:lnTo>
                    <a:pt x="2" y="2"/>
                  </a:lnTo>
                  <a:lnTo>
                    <a:pt x="2" y="2"/>
                  </a:lnTo>
                  <a:lnTo>
                    <a:pt x="0" y="4"/>
                  </a:lnTo>
                  <a:lnTo>
                    <a:pt x="0" y="574"/>
                  </a:lnTo>
                  <a:lnTo>
                    <a:pt x="0" y="574"/>
                  </a:lnTo>
                  <a:lnTo>
                    <a:pt x="2" y="578"/>
                  </a:lnTo>
                  <a:lnTo>
                    <a:pt x="2" y="578"/>
                  </a:lnTo>
                  <a:lnTo>
                    <a:pt x="4" y="578"/>
                  </a:lnTo>
                  <a:lnTo>
                    <a:pt x="444" y="578"/>
                  </a:lnTo>
                  <a:lnTo>
                    <a:pt x="444" y="578"/>
                  </a:lnTo>
                  <a:lnTo>
                    <a:pt x="448" y="578"/>
                  </a:lnTo>
                  <a:lnTo>
                    <a:pt x="448" y="574"/>
                  </a:lnTo>
                  <a:lnTo>
                    <a:pt x="448" y="574"/>
                  </a:lnTo>
                  <a:close/>
                </a:path>
              </a:pathLst>
            </a:custGeom>
            <a:solidFill>
              <a:srgbClr val="FFFFFF"/>
            </a:solidFill>
            <a:ln w="9525">
              <a:noFill/>
              <a:round/>
              <a:headEnd/>
              <a:tailEnd/>
            </a:ln>
          </p:spPr>
          <p:txBody>
            <a:bodyPr/>
            <a:lstStyle/>
            <a:p>
              <a:pPr>
                <a:defRPr/>
              </a:pPr>
              <a:endParaRPr lang="da-DK" sz="1350">
                <a:ea typeface="ＭＳ Ｐゴシック" pitchFamily="-97" charset="-128"/>
              </a:endParaRPr>
            </a:p>
          </p:txBody>
        </p:sp>
        <p:sp>
          <p:nvSpPr>
            <p:cNvPr id="9" name="Freeform 999"/>
            <p:cNvSpPr>
              <a:spLocks/>
            </p:cNvSpPr>
            <p:nvPr/>
          </p:nvSpPr>
          <p:spPr bwMode="auto">
            <a:xfrm>
              <a:off x="1684337" y="2916237"/>
              <a:ext cx="711200" cy="914400"/>
            </a:xfrm>
            <a:custGeom>
              <a:avLst/>
              <a:gdLst/>
              <a:ahLst/>
              <a:cxnLst>
                <a:cxn ang="0">
                  <a:pos x="448" y="574"/>
                </a:cxn>
                <a:cxn ang="0">
                  <a:pos x="448" y="2"/>
                </a:cxn>
                <a:cxn ang="0">
                  <a:pos x="448" y="2"/>
                </a:cxn>
                <a:cxn ang="0">
                  <a:pos x="448" y="0"/>
                </a:cxn>
                <a:cxn ang="0">
                  <a:pos x="444" y="0"/>
                </a:cxn>
                <a:cxn ang="0">
                  <a:pos x="4" y="0"/>
                </a:cxn>
                <a:cxn ang="0">
                  <a:pos x="4" y="0"/>
                </a:cxn>
                <a:cxn ang="0">
                  <a:pos x="2" y="0"/>
                </a:cxn>
                <a:cxn ang="0">
                  <a:pos x="2" y="0"/>
                </a:cxn>
                <a:cxn ang="0">
                  <a:pos x="0" y="2"/>
                </a:cxn>
                <a:cxn ang="0">
                  <a:pos x="0" y="574"/>
                </a:cxn>
                <a:cxn ang="0">
                  <a:pos x="0" y="574"/>
                </a:cxn>
                <a:cxn ang="0">
                  <a:pos x="2" y="576"/>
                </a:cxn>
                <a:cxn ang="0">
                  <a:pos x="2" y="576"/>
                </a:cxn>
                <a:cxn ang="0">
                  <a:pos x="4" y="576"/>
                </a:cxn>
                <a:cxn ang="0">
                  <a:pos x="444" y="576"/>
                </a:cxn>
                <a:cxn ang="0">
                  <a:pos x="444" y="576"/>
                </a:cxn>
                <a:cxn ang="0">
                  <a:pos x="448" y="576"/>
                </a:cxn>
                <a:cxn ang="0">
                  <a:pos x="448" y="574"/>
                </a:cxn>
                <a:cxn ang="0">
                  <a:pos x="448" y="574"/>
                </a:cxn>
              </a:cxnLst>
              <a:rect l="0" t="0" r="r" b="b"/>
              <a:pathLst>
                <a:path w="448" h="576">
                  <a:moveTo>
                    <a:pt x="448" y="574"/>
                  </a:moveTo>
                  <a:lnTo>
                    <a:pt x="448" y="2"/>
                  </a:lnTo>
                  <a:lnTo>
                    <a:pt x="448" y="2"/>
                  </a:lnTo>
                  <a:lnTo>
                    <a:pt x="448" y="0"/>
                  </a:lnTo>
                  <a:lnTo>
                    <a:pt x="444" y="0"/>
                  </a:lnTo>
                  <a:lnTo>
                    <a:pt x="4" y="0"/>
                  </a:lnTo>
                  <a:lnTo>
                    <a:pt x="4" y="0"/>
                  </a:lnTo>
                  <a:lnTo>
                    <a:pt x="2" y="0"/>
                  </a:lnTo>
                  <a:lnTo>
                    <a:pt x="2" y="0"/>
                  </a:lnTo>
                  <a:lnTo>
                    <a:pt x="0" y="2"/>
                  </a:lnTo>
                  <a:lnTo>
                    <a:pt x="0" y="574"/>
                  </a:lnTo>
                  <a:lnTo>
                    <a:pt x="0" y="574"/>
                  </a:lnTo>
                  <a:lnTo>
                    <a:pt x="2" y="576"/>
                  </a:lnTo>
                  <a:lnTo>
                    <a:pt x="2" y="576"/>
                  </a:lnTo>
                  <a:lnTo>
                    <a:pt x="4" y="576"/>
                  </a:lnTo>
                  <a:lnTo>
                    <a:pt x="444" y="576"/>
                  </a:lnTo>
                  <a:lnTo>
                    <a:pt x="444" y="576"/>
                  </a:lnTo>
                  <a:lnTo>
                    <a:pt x="448" y="576"/>
                  </a:lnTo>
                  <a:lnTo>
                    <a:pt x="448" y="574"/>
                  </a:lnTo>
                  <a:lnTo>
                    <a:pt x="448" y="574"/>
                  </a:lnTo>
                  <a:close/>
                </a:path>
              </a:pathLst>
            </a:custGeom>
            <a:solidFill>
              <a:srgbClr val="FFFFFF"/>
            </a:solidFill>
            <a:ln w="9525">
              <a:noFill/>
              <a:round/>
              <a:headEnd/>
              <a:tailEnd/>
            </a:ln>
          </p:spPr>
          <p:txBody>
            <a:bodyPr/>
            <a:lstStyle/>
            <a:p>
              <a:pPr>
                <a:defRPr/>
              </a:pPr>
              <a:endParaRPr lang="da-DK" sz="1350">
                <a:ea typeface="ＭＳ Ｐゴシック" pitchFamily="-97" charset="-128"/>
              </a:endParaRPr>
            </a:p>
          </p:txBody>
        </p:sp>
        <p:sp>
          <p:nvSpPr>
            <p:cNvPr id="10" name="Freeform 1000"/>
            <p:cNvSpPr>
              <a:spLocks/>
            </p:cNvSpPr>
            <p:nvPr/>
          </p:nvSpPr>
          <p:spPr bwMode="auto">
            <a:xfrm>
              <a:off x="1684337" y="3878263"/>
              <a:ext cx="711200" cy="917575"/>
            </a:xfrm>
            <a:custGeom>
              <a:avLst/>
              <a:gdLst/>
              <a:ahLst/>
              <a:cxnLst>
                <a:cxn ang="0">
                  <a:pos x="448" y="574"/>
                </a:cxn>
                <a:cxn ang="0">
                  <a:pos x="448" y="4"/>
                </a:cxn>
                <a:cxn ang="0">
                  <a:pos x="448" y="4"/>
                </a:cxn>
                <a:cxn ang="0">
                  <a:pos x="448" y="0"/>
                </a:cxn>
                <a:cxn ang="0">
                  <a:pos x="444" y="0"/>
                </a:cxn>
                <a:cxn ang="0">
                  <a:pos x="4" y="0"/>
                </a:cxn>
                <a:cxn ang="0">
                  <a:pos x="4" y="0"/>
                </a:cxn>
                <a:cxn ang="0">
                  <a:pos x="2" y="0"/>
                </a:cxn>
                <a:cxn ang="0">
                  <a:pos x="2" y="0"/>
                </a:cxn>
                <a:cxn ang="0">
                  <a:pos x="0" y="4"/>
                </a:cxn>
                <a:cxn ang="0">
                  <a:pos x="0" y="574"/>
                </a:cxn>
                <a:cxn ang="0">
                  <a:pos x="0" y="574"/>
                </a:cxn>
                <a:cxn ang="0">
                  <a:pos x="2" y="576"/>
                </a:cxn>
                <a:cxn ang="0">
                  <a:pos x="2" y="576"/>
                </a:cxn>
                <a:cxn ang="0">
                  <a:pos x="4" y="578"/>
                </a:cxn>
                <a:cxn ang="0">
                  <a:pos x="444" y="578"/>
                </a:cxn>
                <a:cxn ang="0">
                  <a:pos x="444" y="578"/>
                </a:cxn>
                <a:cxn ang="0">
                  <a:pos x="448" y="576"/>
                </a:cxn>
                <a:cxn ang="0">
                  <a:pos x="448" y="574"/>
                </a:cxn>
                <a:cxn ang="0">
                  <a:pos x="448" y="574"/>
                </a:cxn>
              </a:cxnLst>
              <a:rect l="0" t="0" r="r" b="b"/>
              <a:pathLst>
                <a:path w="448" h="578">
                  <a:moveTo>
                    <a:pt x="448" y="574"/>
                  </a:moveTo>
                  <a:lnTo>
                    <a:pt x="448" y="4"/>
                  </a:lnTo>
                  <a:lnTo>
                    <a:pt x="448" y="4"/>
                  </a:lnTo>
                  <a:lnTo>
                    <a:pt x="448" y="0"/>
                  </a:lnTo>
                  <a:lnTo>
                    <a:pt x="444" y="0"/>
                  </a:lnTo>
                  <a:lnTo>
                    <a:pt x="4" y="0"/>
                  </a:lnTo>
                  <a:lnTo>
                    <a:pt x="4" y="0"/>
                  </a:lnTo>
                  <a:lnTo>
                    <a:pt x="2" y="0"/>
                  </a:lnTo>
                  <a:lnTo>
                    <a:pt x="2" y="0"/>
                  </a:lnTo>
                  <a:lnTo>
                    <a:pt x="0" y="4"/>
                  </a:lnTo>
                  <a:lnTo>
                    <a:pt x="0" y="574"/>
                  </a:lnTo>
                  <a:lnTo>
                    <a:pt x="0" y="574"/>
                  </a:lnTo>
                  <a:lnTo>
                    <a:pt x="2" y="576"/>
                  </a:lnTo>
                  <a:lnTo>
                    <a:pt x="2" y="576"/>
                  </a:lnTo>
                  <a:lnTo>
                    <a:pt x="4" y="578"/>
                  </a:lnTo>
                  <a:lnTo>
                    <a:pt x="444" y="578"/>
                  </a:lnTo>
                  <a:lnTo>
                    <a:pt x="444" y="578"/>
                  </a:lnTo>
                  <a:lnTo>
                    <a:pt x="448" y="576"/>
                  </a:lnTo>
                  <a:lnTo>
                    <a:pt x="448" y="574"/>
                  </a:lnTo>
                  <a:lnTo>
                    <a:pt x="448" y="574"/>
                  </a:lnTo>
                  <a:close/>
                </a:path>
              </a:pathLst>
            </a:custGeom>
            <a:solidFill>
              <a:srgbClr val="FFFFFF"/>
            </a:solidFill>
            <a:ln w="9525">
              <a:noFill/>
              <a:round/>
              <a:headEnd/>
              <a:tailEnd/>
            </a:ln>
          </p:spPr>
          <p:txBody>
            <a:bodyPr/>
            <a:lstStyle/>
            <a:p>
              <a:pPr>
                <a:defRPr/>
              </a:pPr>
              <a:endParaRPr lang="da-DK" sz="1350">
                <a:ea typeface="ＭＳ Ｐゴシック" pitchFamily="-97" charset="-128"/>
              </a:endParaRPr>
            </a:p>
          </p:txBody>
        </p:sp>
        <p:sp>
          <p:nvSpPr>
            <p:cNvPr id="11" name="Freeform 1001"/>
            <p:cNvSpPr>
              <a:spLocks noEditPoints="1"/>
            </p:cNvSpPr>
            <p:nvPr/>
          </p:nvSpPr>
          <p:spPr bwMode="auto">
            <a:xfrm>
              <a:off x="1528762" y="-976313"/>
              <a:ext cx="1031875" cy="5800725"/>
            </a:xfrm>
            <a:custGeom>
              <a:avLst/>
              <a:gdLst/>
              <a:ahLst/>
              <a:cxnLst>
                <a:cxn ang="0">
                  <a:pos x="36" y="3544"/>
                </a:cxn>
                <a:cxn ang="0">
                  <a:pos x="86" y="3462"/>
                </a:cxn>
                <a:cxn ang="0">
                  <a:pos x="34" y="3292"/>
                </a:cxn>
                <a:cxn ang="0">
                  <a:pos x="80" y="3166"/>
                </a:cxn>
                <a:cxn ang="0">
                  <a:pos x="78" y="3058"/>
                </a:cxn>
                <a:cxn ang="0">
                  <a:pos x="36" y="2936"/>
                </a:cxn>
                <a:cxn ang="0">
                  <a:pos x="86" y="2854"/>
                </a:cxn>
                <a:cxn ang="0">
                  <a:pos x="34" y="2684"/>
                </a:cxn>
                <a:cxn ang="0">
                  <a:pos x="80" y="2558"/>
                </a:cxn>
                <a:cxn ang="0">
                  <a:pos x="78" y="2450"/>
                </a:cxn>
                <a:cxn ang="0">
                  <a:pos x="36" y="2328"/>
                </a:cxn>
                <a:cxn ang="0">
                  <a:pos x="86" y="2246"/>
                </a:cxn>
                <a:cxn ang="0">
                  <a:pos x="34" y="2076"/>
                </a:cxn>
                <a:cxn ang="0">
                  <a:pos x="80" y="1950"/>
                </a:cxn>
                <a:cxn ang="0">
                  <a:pos x="78" y="1846"/>
                </a:cxn>
                <a:cxn ang="0">
                  <a:pos x="36" y="1728"/>
                </a:cxn>
                <a:cxn ang="0">
                  <a:pos x="86" y="1646"/>
                </a:cxn>
                <a:cxn ang="0">
                  <a:pos x="34" y="1476"/>
                </a:cxn>
                <a:cxn ang="0">
                  <a:pos x="80" y="1350"/>
                </a:cxn>
                <a:cxn ang="0">
                  <a:pos x="78" y="1242"/>
                </a:cxn>
                <a:cxn ang="0">
                  <a:pos x="36" y="1120"/>
                </a:cxn>
                <a:cxn ang="0">
                  <a:pos x="86" y="1038"/>
                </a:cxn>
                <a:cxn ang="0">
                  <a:pos x="34" y="868"/>
                </a:cxn>
                <a:cxn ang="0">
                  <a:pos x="80" y="742"/>
                </a:cxn>
                <a:cxn ang="0">
                  <a:pos x="78" y="634"/>
                </a:cxn>
                <a:cxn ang="0">
                  <a:pos x="36" y="512"/>
                </a:cxn>
                <a:cxn ang="0">
                  <a:pos x="86" y="430"/>
                </a:cxn>
                <a:cxn ang="0">
                  <a:pos x="34" y="260"/>
                </a:cxn>
                <a:cxn ang="0">
                  <a:pos x="80" y="134"/>
                </a:cxn>
                <a:cxn ang="0">
                  <a:pos x="78" y="26"/>
                </a:cxn>
                <a:cxn ang="0">
                  <a:pos x="98" y="2454"/>
                </a:cxn>
                <a:cxn ang="0">
                  <a:pos x="102" y="1816"/>
                </a:cxn>
                <a:cxn ang="0">
                  <a:pos x="542" y="632"/>
                </a:cxn>
                <a:cxn ang="0">
                  <a:pos x="558" y="3614"/>
                </a:cxn>
                <a:cxn ang="0">
                  <a:pos x="612" y="3462"/>
                </a:cxn>
                <a:cxn ang="0">
                  <a:pos x="564" y="3364"/>
                </a:cxn>
                <a:cxn ang="0">
                  <a:pos x="568" y="3242"/>
                </a:cxn>
                <a:cxn ang="0">
                  <a:pos x="608" y="3138"/>
                </a:cxn>
                <a:cxn ang="0">
                  <a:pos x="558" y="3012"/>
                </a:cxn>
                <a:cxn ang="0">
                  <a:pos x="612" y="2860"/>
                </a:cxn>
                <a:cxn ang="0">
                  <a:pos x="564" y="2760"/>
                </a:cxn>
                <a:cxn ang="0">
                  <a:pos x="568" y="2640"/>
                </a:cxn>
                <a:cxn ang="0">
                  <a:pos x="608" y="2534"/>
                </a:cxn>
                <a:cxn ang="0">
                  <a:pos x="558" y="2404"/>
                </a:cxn>
                <a:cxn ang="0">
                  <a:pos x="612" y="2252"/>
                </a:cxn>
                <a:cxn ang="0">
                  <a:pos x="564" y="2152"/>
                </a:cxn>
                <a:cxn ang="0">
                  <a:pos x="568" y="2032"/>
                </a:cxn>
                <a:cxn ang="0">
                  <a:pos x="608" y="1926"/>
                </a:cxn>
                <a:cxn ang="0">
                  <a:pos x="558" y="1798"/>
                </a:cxn>
                <a:cxn ang="0">
                  <a:pos x="612" y="1646"/>
                </a:cxn>
                <a:cxn ang="0">
                  <a:pos x="564" y="1548"/>
                </a:cxn>
                <a:cxn ang="0">
                  <a:pos x="568" y="1426"/>
                </a:cxn>
                <a:cxn ang="0">
                  <a:pos x="608" y="1320"/>
                </a:cxn>
                <a:cxn ang="0">
                  <a:pos x="558" y="1190"/>
                </a:cxn>
                <a:cxn ang="0">
                  <a:pos x="612" y="1038"/>
                </a:cxn>
                <a:cxn ang="0">
                  <a:pos x="564" y="938"/>
                </a:cxn>
                <a:cxn ang="0">
                  <a:pos x="568" y="818"/>
                </a:cxn>
                <a:cxn ang="0">
                  <a:pos x="608" y="712"/>
                </a:cxn>
                <a:cxn ang="0">
                  <a:pos x="558" y="582"/>
                </a:cxn>
                <a:cxn ang="0">
                  <a:pos x="612" y="430"/>
                </a:cxn>
                <a:cxn ang="0">
                  <a:pos x="564" y="332"/>
                </a:cxn>
                <a:cxn ang="0">
                  <a:pos x="568" y="210"/>
                </a:cxn>
                <a:cxn ang="0">
                  <a:pos x="608" y="104"/>
                </a:cxn>
              </a:cxnLst>
              <a:rect l="0" t="0" r="r" b="b"/>
              <a:pathLst>
                <a:path w="650" h="3654">
                  <a:moveTo>
                    <a:pt x="650" y="0"/>
                  </a:moveTo>
                  <a:lnTo>
                    <a:pt x="0" y="0"/>
                  </a:lnTo>
                  <a:lnTo>
                    <a:pt x="0" y="3654"/>
                  </a:lnTo>
                  <a:lnTo>
                    <a:pt x="650" y="3654"/>
                  </a:lnTo>
                  <a:lnTo>
                    <a:pt x="650" y="0"/>
                  </a:lnTo>
                  <a:close/>
                  <a:moveTo>
                    <a:pt x="86" y="3614"/>
                  </a:moveTo>
                  <a:lnTo>
                    <a:pt x="86" y="3614"/>
                  </a:lnTo>
                  <a:lnTo>
                    <a:pt x="86" y="3618"/>
                  </a:lnTo>
                  <a:lnTo>
                    <a:pt x="84" y="3620"/>
                  </a:lnTo>
                  <a:lnTo>
                    <a:pt x="80" y="3622"/>
                  </a:lnTo>
                  <a:lnTo>
                    <a:pt x="78" y="3622"/>
                  </a:lnTo>
                  <a:lnTo>
                    <a:pt x="42" y="3622"/>
                  </a:lnTo>
                  <a:lnTo>
                    <a:pt x="42" y="3622"/>
                  </a:lnTo>
                  <a:lnTo>
                    <a:pt x="38" y="3622"/>
                  </a:lnTo>
                  <a:lnTo>
                    <a:pt x="36" y="3620"/>
                  </a:lnTo>
                  <a:lnTo>
                    <a:pt x="34" y="3618"/>
                  </a:lnTo>
                  <a:lnTo>
                    <a:pt x="32" y="3614"/>
                  </a:lnTo>
                  <a:lnTo>
                    <a:pt x="32" y="3598"/>
                  </a:lnTo>
                  <a:lnTo>
                    <a:pt x="32" y="3598"/>
                  </a:lnTo>
                  <a:lnTo>
                    <a:pt x="34" y="3596"/>
                  </a:lnTo>
                  <a:lnTo>
                    <a:pt x="36" y="3592"/>
                  </a:lnTo>
                  <a:lnTo>
                    <a:pt x="38" y="3592"/>
                  </a:lnTo>
                  <a:lnTo>
                    <a:pt x="42" y="3590"/>
                  </a:lnTo>
                  <a:lnTo>
                    <a:pt x="78" y="3590"/>
                  </a:lnTo>
                  <a:lnTo>
                    <a:pt x="78" y="3590"/>
                  </a:lnTo>
                  <a:lnTo>
                    <a:pt x="80" y="3592"/>
                  </a:lnTo>
                  <a:lnTo>
                    <a:pt x="84" y="3592"/>
                  </a:lnTo>
                  <a:lnTo>
                    <a:pt x="86" y="3596"/>
                  </a:lnTo>
                  <a:lnTo>
                    <a:pt x="86" y="3598"/>
                  </a:lnTo>
                  <a:lnTo>
                    <a:pt x="86" y="3614"/>
                  </a:lnTo>
                  <a:close/>
                  <a:moveTo>
                    <a:pt x="86" y="3538"/>
                  </a:moveTo>
                  <a:lnTo>
                    <a:pt x="86" y="3538"/>
                  </a:lnTo>
                  <a:lnTo>
                    <a:pt x="86" y="3542"/>
                  </a:lnTo>
                  <a:lnTo>
                    <a:pt x="84" y="3544"/>
                  </a:lnTo>
                  <a:lnTo>
                    <a:pt x="80" y="3546"/>
                  </a:lnTo>
                  <a:lnTo>
                    <a:pt x="78" y="3546"/>
                  </a:lnTo>
                  <a:lnTo>
                    <a:pt x="42" y="3546"/>
                  </a:lnTo>
                  <a:lnTo>
                    <a:pt x="42" y="3546"/>
                  </a:lnTo>
                  <a:lnTo>
                    <a:pt x="38" y="3546"/>
                  </a:lnTo>
                  <a:lnTo>
                    <a:pt x="36" y="3544"/>
                  </a:lnTo>
                  <a:lnTo>
                    <a:pt x="34" y="3542"/>
                  </a:lnTo>
                  <a:lnTo>
                    <a:pt x="32" y="3538"/>
                  </a:lnTo>
                  <a:lnTo>
                    <a:pt x="32" y="3522"/>
                  </a:lnTo>
                  <a:lnTo>
                    <a:pt x="32" y="3522"/>
                  </a:lnTo>
                  <a:lnTo>
                    <a:pt x="34" y="3520"/>
                  </a:lnTo>
                  <a:lnTo>
                    <a:pt x="36" y="3516"/>
                  </a:lnTo>
                  <a:lnTo>
                    <a:pt x="38" y="3516"/>
                  </a:lnTo>
                  <a:lnTo>
                    <a:pt x="42" y="3514"/>
                  </a:lnTo>
                  <a:lnTo>
                    <a:pt x="78" y="3514"/>
                  </a:lnTo>
                  <a:lnTo>
                    <a:pt x="78" y="3514"/>
                  </a:lnTo>
                  <a:lnTo>
                    <a:pt x="80" y="3516"/>
                  </a:lnTo>
                  <a:lnTo>
                    <a:pt x="84" y="3516"/>
                  </a:lnTo>
                  <a:lnTo>
                    <a:pt x="86" y="3520"/>
                  </a:lnTo>
                  <a:lnTo>
                    <a:pt x="86" y="3522"/>
                  </a:lnTo>
                  <a:lnTo>
                    <a:pt x="86" y="3538"/>
                  </a:lnTo>
                  <a:close/>
                  <a:moveTo>
                    <a:pt x="86" y="3462"/>
                  </a:moveTo>
                  <a:lnTo>
                    <a:pt x="86" y="3462"/>
                  </a:lnTo>
                  <a:lnTo>
                    <a:pt x="86" y="3466"/>
                  </a:lnTo>
                  <a:lnTo>
                    <a:pt x="84" y="3468"/>
                  </a:lnTo>
                  <a:lnTo>
                    <a:pt x="80" y="3470"/>
                  </a:lnTo>
                  <a:lnTo>
                    <a:pt x="78" y="3470"/>
                  </a:lnTo>
                  <a:lnTo>
                    <a:pt x="42" y="3470"/>
                  </a:lnTo>
                  <a:lnTo>
                    <a:pt x="42" y="3470"/>
                  </a:lnTo>
                  <a:lnTo>
                    <a:pt x="38" y="3470"/>
                  </a:lnTo>
                  <a:lnTo>
                    <a:pt x="36" y="3468"/>
                  </a:lnTo>
                  <a:lnTo>
                    <a:pt x="34" y="3466"/>
                  </a:lnTo>
                  <a:lnTo>
                    <a:pt x="32" y="3462"/>
                  </a:lnTo>
                  <a:lnTo>
                    <a:pt x="32" y="3446"/>
                  </a:lnTo>
                  <a:lnTo>
                    <a:pt x="32" y="3446"/>
                  </a:lnTo>
                  <a:lnTo>
                    <a:pt x="34" y="3444"/>
                  </a:lnTo>
                  <a:lnTo>
                    <a:pt x="36" y="3440"/>
                  </a:lnTo>
                  <a:lnTo>
                    <a:pt x="38" y="3440"/>
                  </a:lnTo>
                  <a:lnTo>
                    <a:pt x="42" y="3438"/>
                  </a:lnTo>
                  <a:lnTo>
                    <a:pt x="78" y="3438"/>
                  </a:lnTo>
                  <a:lnTo>
                    <a:pt x="78" y="3438"/>
                  </a:lnTo>
                  <a:lnTo>
                    <a:pt x="80" y="3440"/>
                  </a:lnTo>
                  <a:lnTo>
                    <a:pt x="84" y="3440"/>
                  </a:lnTo>
                  <a:lnTo>
                    <a:pt x="86" y="3444"/>
                  </a:lnTo>
                  <a:lnTo>
                    <a:pt x="86" y="3446"/>
                  </a:lnTo>
                  <a:lnTo>
                    <a:pt x="86" y="3462"/>
                  </a:lnTo>
                  <a:close/>
                  <a:moveTo>
                    <a:pt x="86" y="3386"/>
                  </a:moveTo>
                  <a:lnTo>
                    <a:pt x="86" y="3386"/>
                  </a:lnTo>
                  <a:lnTo>
                    <a:pt x="86" y="3390"/>
                  </a:lnTo>
                  <a:lnTo>
                    <a:pt x="84" y="3392"/>
                  </a:lnTo>
                  <a:lnTo>
                    <a:pt x="80" y="3394"/>
                  </a:lnTo>
                  <a:lnTo>
                    <a:pt x="78" y="3394"/>
                  </a:lnTo>
                  <a:lnTo>
                    <a:pt x="42" y="3394"/>
                  </a:lnTo>
                  <a:lnTo>
                    <a:pt x="42" y="3394"/>
                  </a:lnTo>
                  <a:lnTo>
                    <a:pt x="38" y="3394"/>
                  </a:lnTo>
                  <a:lnTo>
                    <a:pt x="36" y="3392"/>
                  </a:lnTo>
                  <a:lnTo>
                    <a:pt x="34" y="3390"/>
                  </a:lnTo>
                  <a:lnTo>
                    <a:pt x="32" y="3386"/>
                  </a:lnTo>
                  <a:lnTo>
                    <a:pt x="32" y="3370"/>
                  </a:lnTo>
                  <a:lnTo>
                    <a:pt x="32" y="3370"/>
                  </a:lnTo>
                  <a:lnTo>
                    <a:pt x="34" y="3368"/>
                  </a:lnTo>
                  <a:lnTo>
                    <a:pt x="36" y="3364"/>
                  </a:lnTo>
                  <a:lnTo>
                    <a:pt x="38" y="3364"/>
                  </a:lnTo>
                  <a:lnTo>
                    <a:pt x="42" y="3362"/>
                  </a:lnTo>
                  <a:lnTo>
                    <a:pt x="78" y="3362"/>
                  </a:lnTo>
                  <a:lnTo>
                    <a:pt x="78" y="3362"/>
                  </a:lnTo>
                  <a:lnTo>
                    <a:pt x="80" y="3364"/>
                  </a:lnTo>
                  <a:lnTo>
                    <a:pt x="84" y="3364"/>
                  </a:lnTo>
                  <a:lnTo>
                    <a:pt x="86" y="3368"/>
                  </a:lnTo>
                  <a:lnTo>
                    <a:pt x="86" y="3370"/>
                  </a:lnTo>
                  <a:lnTo>
                    <a:pt x="86" y="3386"/>
                  </a:lnTo>
                  <a:close/>
                  <a:moveTo>
                    <a:pt x="86" y="3310"/>
                  </a:moveTo>
                  <a:lnTo>
                    <a:pt x="86" y="3310"/>
                  </a:lnTo>
                  <a:lnTo>
                    <a:pt x="86" y="3314"/>
                  </a:lnTo>
                  <a:lnTo>
                    <a:pt x="84" y="3316"/>
                  </a:lnTo>
                  <a:lnTo>
                    <a:pt x="80" y="3318"/>
                  </a:lnTo>
                  <a:lnTo>
                    <a:pt x="78" y="3318"/>
                  </a:lnTo>
                  <a:lnTo>
                    <a:pt x="42" y="3318"/>
                  </a:lnTo>
                  <a:lnTo>
                    <a:pt x="42" y="3318"/>
                  </a:lnTo>
                  <a:lnTo>
                    <a:pt x="38" y="3318"/>
                  </a:lnTo>
                  <a:lnTo>
                    <a:pt x="36" y="3316"/>
                  </a:lnTo>
                  <a:lnTo>
                    <a:pt x="34" y="3314"/>
                  </a:lnTo>
                  <a:lnTo>
                    <a:pt x="32" y="3310"/>
                  </a:lnTo>
                  <a:lnTo>
                    <a:pt x="32" y="3294"/>
                  </a:lnTo>
                  <a:lnTo>
                    <a:pt x="32" y="3294"/>
                  </a:lnTo>
                  <a:lnTo>
                    <a:pt x="34" y="3292"/>
                  </a:lnTo>
                  <a:lnTo>
                    <a:pt x="36" y="3290"/>
                  </a:lnTo>
                  <a:lnTo>
                    <a:pt x="38" y="3288"/>
                  </a:lnTo>
                  <a:lnTo>
                    <a:pt x="42" y="3286"/>
                  </a:lnTo>
                  <a:lnTo>
                    <a:pt x="78" y="3286"/>
                  </a:lnTo>
                  <a:lnTo>
                    <a:pt x="78" y="3286"/>
                  </a:lnTo>
                  <a:lnTo>
                    <a:pt x="80" y="3288"/>
                  </a:lnTo>
                  <a:lnTo>
                    <a:pt x="84" y="3290"/>
                  </a:lnTo>
                  <a:lnTo>
                    <a:pt x="86" y="3292"/>
                  </a:lnTo>
                  <a:lnTo>
                    <a:pt x="86" y="3294"/>
                  </a:lnTo>
                  <a:lnTo>
                    <a:pt x="86" y="3310"/>
                  </a:lnTo>
                  <a:close/>
                  <a:moveTo>
                    <a:pt x="86" y="3234"/>
                  </a:moveTo>
                  <a:lnTo>
                    <a:pt x="86" y="3234"/>
                  </a:lnTo>
                  <a:lnTo>
                    <a:pt x="86" y="3238"/>
                  </a:lnTo>
                  <a:lnTo>
                    <a:pt x="84" y="3240"/>
                  </a:lnTo>
                  <a:lnTo>
                    <a:pt x="80" y="3242"/>
                  </a:lnTo>
                  <a:lnTo>
                    <a:pt x="78" y="3242"/>
                  </a:lnTo>
                  <a:lnTo>
                    <a:pt x="42" y="3242"/>
                  </a:lnTo>
                  <a:lnTo>
                    <a:pt x="42" y="3242"/>
                  </a:lnTo>
                  <a:lnTo>
                    <a:pt x="38" y="3242"/>
                  </a:lnTo>
                  <a:lnTo>
                    <a:pt x="36" y="3240"/>
                  </a:lnTo>
                  <a:lnTo>
                    <a:pt x="34" y="3238"/>
                  </a:lnTo>
                  <a:lnTo>
                    <a:pt x="32" y="3234"/>
                  </a:lnTo>
                  <a:lnTo>
                    <a:pt x="32" y="3218"/>
                  </a:lnTo>
                  <a:lnTo>
                    <a:pt x="32" y="3218"/>
                  </a:lnTo>
                  <a:lnTo>
                    <a:pt x="34" y="3216"/>
                  </a:lnTo>
                  <a:lnTo>
                    <a:pt x="36" y="3214"/>
                  </a:lnTo>
                  <a:lnTo>
                    <a:pt x="38" y="3212"/>
                  </a:lnTo>
                  <a:lnTo>
                    <a:pt x="42" y="3210"/>
                  </a:lnTo>
                  <a:lnTo>
                    <a:pt x="78" y="3210"/>
                  </a:lnTo>
                  <a:lnTo>
                    <a:pt x="78" y="3210"/>
                  </a:lnTo>
                  <a:lnTo>
                    <a:pt x="80" y="3212"/>
                  </a:lnTo>
                  <a:lnTo>
                    <a:pt x="84" y="3214"/>
                  </a:lnTo>
                  <a:lnTo>
                    <a:pt x="86" y="3216"/>
                  </a:lnTo>
                  <a:lnTo>
                    <a:pt x="86" y="3218"/>
                  </a:lnTo>
                  <a:lnTo>
                    <a:pt x="86" y="3234"/>
                  </a:lnTo>
                  <a:close/>
                  <a:moveTo>
                    <a:pt x="86" y="3158"/>
                  </a:moveTo>
                  <a:lnTo>
                    <a:pt x="86" y="3158"/>
                  </a:lnTo>
                  <a:lnTo>
                    <a:pt x="86" y="3162"/>
                  </a:lnTo>
                  <a:lnTo>
                    <a:pt x="84" y="3164"/>
                  </a:lnTo>
                  <a:lnTo>
                    <a:pt x="80" y="3166"/>
                  </a:lnTo>
                  <a:lnTo>
                    <a:pt x="78" y="3166"/>
                  </a:lnTo>
                  <a:lnTo>
                    <a:pt x="42" y="3166"/>
                  </a:lnTo>
                  <a:lnTo>
                    <a:pt x="42" y="3166"/>
                  </a:lnTo>
                  <a:lnTo>
                    <a:pt x="38" y="3166"/>
                  </a:lnTo>
                  <a:lnTo>
                    <a:pt x="36" y="3164"/>
                  </a:lnTo>
                  <a:lnTo>
                    <a:pt x="34" y="3162"/>
                  </a:lnTo>
                  <a:lnTo>
                    <a:pt x="32" y="3158"/>
                  </a:lnTo>
                  <a:lnTo>
                    <a:pt x="32" y="3142"/>
                  </a:lnTo>
                  <a:lnTo>
                    <a:pt x="32" y="3142"/>
                  </a:lnTo>
                  <a:lnTo>
                    <a:pt x="34" y="3140"/>
                  </a:lnTo>
                  <a:lnTo>
                    <a:pt x="36" y="3138"/>
                  </a:lnTo>
                  <a:lnTo>
                    <a:pt x="38" y="3136"/>
                  </a:lnTo>
                  <a:lnTo>
                    <a:pt x="42" y="3134"/>
                  </a:lnTo>
                  <a:lnTo>
                    <a:pt x="78" y="3134"/>
                  </a:lnTo>
                  <a:lnTo>
                    <a:pt x="78" y="3134"/>
                  </a:lnTo>
                  <a:lnTo>
                    <a:pt x="80" y="3136"/>
                  </a:lnTo>
                  <a:lnTo>
                    <a:pt x="84" y="3138"/>
                  </a:lnTo>
                  <a:lnTo>
                    <a:pt x="86" y="3140"/>
                  </a:lnTo>
                  <a:lnTo>
                    <a:pt x="86" y="3142"/>
                  </a:lnTo>
                  <a:lnTo>
                    <a:pt x="86" y="3158"/>
                  </a:lnTo>
                  <a:close/>
                  <a:moveTo>
                    <a:pt x="86" y="3082"/>
                  </a:moveTo>
                  <a:lnTo>
                    <a:pt x="86" y="3082"/>
                  </a:lnTo>
                  <a:lnTo>
                    <a:pt x="86" y="3086"/>
                  </a:lnTo>
                  <a:lnTo>
                    <a:pt x="84" y="3088"/>
                  </a:lnTo>
                  <a:lnTo>
                    <a:pt x="80" y="3090"/>
                  </a:lnTo>
                  <a:lnTo>
                    <a:pt x="78" y="3090"/>
                  </a:lnTo>
                  <a:lnTo>
                    <a:pt x="42" y="3090"/>
                  </a:lnTo>
                  <a:lnTo>
                    <a:pt x="42" y="3090"/>
                  </a:lnTo>
                  <a:lnTo>
                    <a:pt x="38" y="3090"/>
                  </a:lnTo>
                  <a:lnTo>
                    <a:pt x="36" y="3088"/>
                  </a:lnTo>
                  <a:lnTo>
                    <a:pt x="34" y="3086"/>
                  </a:lnTo>
                  <a:lnTo>
                    <a:pt x="32" y="3082"/>
                  </a:lnTo>
                  <a:lnTo>
                    <a:pt x="32" y="3066"/>
                  </a:lnTo>
                  <a:lnTo>
                    <a:pt x="32" y="3066"/>
                  </a:lnTo>
                  <a:lnTo>
                    <a:pt x="34" y="3064"/>
                  </a:lnTo>
                  <a:lnTo>
                    <a:pt x="36" y="3062"/>
                  </a:lnTo>
                  <a:lnTo>
                    <a:pt x="38" y="3060"/>
                  </a:lnTo>
                  <a:lnTo>
                    <a:pt x="42" y="3058"/>
                  </a:lnTo>
                  <a:lnTo>
                    <a:pt x="78" y="3058"/>
                  </a:lnTo>
                  <a:lnTo>
                    <a:pt x="78" y="3058"/>
                  </a:lnTo>
                  <a:lnTo>
                    <a:pt x="80" y="3060"/>
                  </a:lnTo>
                  <a:lnTo>
                    <a:pt x="84" y="3062"/>
                  </a:lnTo>
                  <a:lnTo>
                    <a:pt x="86" y="3064"/>
                  </a:lnTo>
                  <a:lnTo>
                    <a:pt x="86" y="3066"/>
                  </a:lnTo>
                  <a:lnTo>
                    <a:pt x="86" y="3082"/>
                  </a:lnTo>
                  <a:close/>
                  <a:moveTo>
                    <a:pt x="86" y="3006"/>
                  </a:moveTo>
                  <a:lnTo>
                    <a:pt x="86" y="3006"/>
                  </a:lnTo>
                  <a:lnTo>
                    <a:pt x="86" y="3010"/>
                  </a:lnTo>
                  <a:lnTo>
                    <a:pt x="84" y="3012"/>
                  </a:lnTo>
                  <a:lnTo>
                    <a:pt x="80" y="3014"/>
                  </a:lnTo>
                  <a:lnTo>
                    <a:pt x="78" y="3014"/>
                  </a:lnTo>
                  <a:lnTo>
                    <a:pt x="42" y="3014"/>
                  </a:lnTo>
                  <a:lnTo>
                    <a:pt x="42" y="3014"/>
                  </a:lnTo>
                  <a:lnTo>
                    <a:pt x="38" y="3014"/>
                  </a:lnTo>
                  <a:lnTo>
                    <a:pt x="36" y="3012"/>
                  </a:lnTo>
                  <a:lnTo>
                    <a:pt x="34" y="3010"/>
                  </a:lnTo>
                  <a:lnTo>
                    <a:pt x="32" y="3006"/>
                  </a:lnTo>
                  <a:lnTo>
                    <a:pt x="32" y="2990"/>
                  </a:lnTo>
                  <a:lnTo>
                    <a:pt x="32" y="2990"/>
                  </a:lnTo>
                  <a:lnTo>
                    <a:pt x="34" y="2988"/>
                  </a:lnTo>
                  <a:lnTo>
                    <a:pt x="36" y="2986"/>
                  </a:lnTo>
                  <a:lnTo>
                    <a:pt x="38" y="2984"/>
                  </a:lnTo>
                  <a:lnTo>
                    <a:pt x="42" y="2982"/>
                  </a:lnTo>
                  <a:lnTo>
                    <a:pt x="78" y="2982"/>
                  </a:lnTo>
                  <a:lnTo>
                    <a:pt x="78" y="2982"/>
                  </a:lnTo>
                  <a:lnTo>
                    <a:pt x="80" y="2984"/>
                  </a:lnTo>
                  <a:lnTo>
                    <a:pt x="84" y="2986"/>
                  </a:lnTo>
                  <a:lnTo>
                    <a:pt x="86" y="2988"/>
                  </a:lnTo>
                  <a:lnTo>
                    <a:pt x="86" y="2990"/>
                  </a:lnTo>
                  <a:lnTo>
                    <a:pt x="86" y="3006"/>
                  </a:lnTo>
                  <a:close/>
                  <a:moveTo>
                    <a:pt x="86" y="2930"/>
                  </a:moveTo>
                  <a:lnTo>
                    <a:pt x="86" y="2930"/>
                  </a:lnTo>
                  <a:lnTo>
                    <a:pt x="86" y="2934"/>
                  </a:lnTo>
                  <a:lnTo>
                    <a:pt x="84" y="2936"/>
                  </a:lnTo>
                  <a:lnTo>
                    <a:pt x="80" y="2938"/>
                  </a:lnTo>
                  <a:lnTo>
                    <a:pt x="78" y="2938"/>
                  </a:lnTo>
                  <a:lnTo>
                    <a:pt x="42" y="2938"/>
                  </a:lnTo>
                  <a:lnTo>
                    <a:pt x="42" y="2938"/>
                  </a:lnTo>
                  <a:lnTo>
                    <a:pt x="38" y="2938"/>
                  </a:lnTo>
                  <a:lnTo>
                    <a:pt x="36" y="2936"/>
                  </a:lnTo>
                  <a:lnTo>
                    <a:pt x="34" y="2934"/>
                  </a:lnTo>
                  <a:lnTo>
                    <a:pt x="32" y="2930"/>
                  </a:lnTo>
                  <a:lnTo>
                    <a:pt x="32" y="2914"/>
                  </a:lnTo>
                  <a:lnTo>
                    <a:pt x="32" y="2914"/>
                  </a:lnTo>
                  <a:lnTo>
                    <a:pt x="34" y="2912"/>
                  </a:lnTo>
                  <a:lnTo>
                    <a:pt x="36" y="2910"/>
                  </a:lnTo>
                  <a:lnTo>
                    <a:pt x="38" y="2908"/>
                  </a:lnTo>
                  <a:lnTo>
                    <a:pt x="42" y="2906"/>
                  </a:lnTo>
                  <a:lnTo>
                    <a:pt x="78" y="2906"/>
                  </a:lnTo>
                  <a:lnTo>
                    <a:pt x="78" y="2906"/>
                  </a:lnTo>
                  <a:lnTo>
                    <a:pt x="80" y="2908"/>
                  </a:lnTo>
                  <a:lnTo>
                    <a:pt x="84" y="2910"/>
                  </a:lnTo>
                  <a:lnTo>
                    <a:pt x="86" y="2912"/>
                  </a:lnTo>
                  <a:lnTo>
                    <a:pt x="86" y="2914"/>
                  </a:lnTo>
                  <a:lnTo>
                    <a:pt x="86" y="2930"/>
                  </a:lnTo>
                  <a:close/>
                  <a:moveTo>
                    <a:pt x="86" y="2854"/>
                  </a:moveTo>
                  <a:lnTo>
                    <a:pt x="86" y="2854"/>
                  </a:lnTo>
                  <a:lnTo>
                    <a:pt x="86" y="2858"/>
                  </a:lnTo>
                  <a:lnTo>
                    <a:pt x="84" y="2860"/>
                  </a:lnTo>
                  <a:lnTo>
                    <a:pt x="80" y="2862"/>
                  </a:lnTo>
                  <a:lnTo>
                    <a:pt x="78" y="2862"/>
                  </a:lnTo>
                  <a:lnTo>
                    <a:pt x="42" y="2862"/>
                  </a:lnTo>
                  <a:lnTo>
                    <a:pt x="42" y="2862"/>
                  </a:lnTo>
                  <a:lnTo>
                    <a:pt x="38" y="2862"/>
                  </a:lnTo>
                  <a:lnTo>
                    <a:pt x="36" y="2860"/>
                  </a:lnTo>
                  <a:lnTo>
                    <a:pt x="34" y="2858"/>
                  </a:lnTo>
                  <a:lnTo>
                    <a:pt x="32" y="2854"/>
                  </a:lnTo>
                  <a:lnTo>
                    <a:pt x="32" y="2838"/>
                  </a:lnTo>
                  <a:lnTo>
                    <a:pt x="32" y="2838"/>
                  </a:lnTo>
                  <a:lnTo>
                    <a:pt x="34" y="2836"/>
                  </a:lnTo>
                  <a:lnTo>
                    <a:pt x="36" y="2834"/>
                  </a:lnTo>
                  <a:lnTo>
                    <a:pt x="38" y="2832"/>
                  </a:lnTo>
                  <a:lnTo>
                    <a:pt x="42" y="2830"/>
                  </a:lnTo>
                  <a:lnTo>
                    <a:pt x="78" y="2830"/>
                  </a:lnTo>
                  <a:lnTo>
                    <a:pt x="78" y="2830"/>
                  </a:lnTo>
                  <a:lnTo>
                    <a:pt x="80" y="2832"/>
                  </a:lnTo>
                  <a:lnTo>
                    <a:pt x="84" y="2834"/>
                  </a:lnTo>
                  <a:lnTo>
                    <a:pt x="86" y="2836"/>
                  </a:lnTo>
                  <a:lnTo>
                    <a:pt x="86" y="2838"/>
                  </a:lnTo>
                  <a:lnTo>
                    <a:pt x="86" y="2854"/>
                  </a:lnTo>
                  <a:close/>
                  <a:moveTo>
                    <a:pt x="86" y="2778"/>
                  </a:moveTo>
                  <a:lnTo>
                    <a:pt x="86" y="2778"/>
                  </a:lnTo>
                  <a:lnTo>
                    <a:pt x="86" y="2782"/>
                  </a:lnTo>
                  <a:lnTo>
                    <a:pt x="84" y="2784"/>
                  </a:lnTo>
                  <a:lnTo>
                    <a:pt x="80" y="2786"/>
                  </a:lnTo>
                  <a:lnTo>
                    <a:pt x="78" y="2786"/>
                  </a:lnTo>
                  <a:lnTo>
                    <a:pt x="42" y="2786"/>
                  </a:lnTo>
                  <a:lnTo>
                    <a:pt x="42" y="2786"/>
                  </a:lnTo>
                  <a:lnTo>
                    <a:pt x="38" y="2786"/>
                  </a:lnTo>
                  <a:lnTo>
                    <a:pt x="36" y="2784"/>
                  </a:lnTo>
                  <a:lnTo>
                    <a:pt x="34" y="2782"/>
                  </a:lnTo>
                  <a:lnTo>
                    <a:pt x="32" y="2778"/>
                  </a:lnTo>
                  <a:lnTo>
                    <a:pt x="32" y="2764"/>
                  </a:lnTo>
                  <a:lnTo>
                    <a:pt x="32" y="2764"/>
                  </a:lnTo>
                  <a:lnTo>
                    <a:pt x="34" y="2760"/>
                  </a:lnTo>
                  <a:lnTo>
                    <a:pt x="36" y="2758"/>
                  </a:lnTo>
                  <a:lnTo>
                    <a:pt x="38" y="2756"/>
                  </a:lnTo>
                  <a:lnTo>
                    <a:pt x="42" y="2754"/>
                  </a:lnTo>
                  <a:lnTo>
                    <a:pt x="78" y="2754"/>
                  </a:lnTo>
                  <a:lnTo>
                    <a:pt x="78" y="2754"/>
                  </a:lnTo>
                  <a:lnTo>
                    <a:pt x="80" y="2756"/>
                  </a:lnTo>
                  <a:lnTo>
                    <a:pt x="84" y="2758"/>
                  </a:lnTo>
                  <a:lnTo>
                    <a:pt x="86" y="2760"/>
                  </a:lnTo>
                  <a:lnTo>
                    <a:pt x="86" y="2764"/>
                  </a:lnTo>
                  <a:lnTo>
                    <a:pt x="86" y="2778"/>
                  </a:lnTo>
                  <a:close/>
                  <a:moveTo>
                    <a:pt x="86" y="2702"/>
                  </a:moveTo>
                  <a:lnTo>
                    <a:pt x="86" y="2702"/>
                  </a:lnTo>
                  <a:lnTo>
                    <a:pt x="86" y="2706"/>
                  </a:lnTo>
                  <a:lnTo>
                    <a:pt x="84" y="2708"/>
                  </a:lnTo>
                  <a:lnTo>
                    <a:pt x="80" y="2710"/>
                  </a:lnTo>
                  <a:lnTo>
                    <a:pt x="78" y="2710"/>
                  </a:lnTo>
                  <a:lnTo>
                    <a:pt x="42" y="2710"/>
                  </a:lnTo>
                  <a:lnTo>
                    <a:pt x="42" y="2710"/>
                  </a:lnTo>
                  <a:lnTo>
                    <a:pt x="38" y="2710"/>
                  </a:lnTo>
                  <a:lnTo>
                    <a:pt x="36" y="2708"/>
                  </a:lnTo>
                  <a:lnTo>
                    <a:pt x="34" y="2706"/>
                  </a:lnTo>
                  <a:lnTo>
                    <a:pt x="32" y="2702"/>
                  </a:lnTo>
                  <a:lnTo>
                    <a:pt x="32" y="2688"/>
                  </a:lnTo>
                  <a:lnTo>
                    <a:pt x="32" y="2688"/>
                  </a:lnTo>
                  <a:lnTo>
                    <a:pt x="34" y="2684"/>
                  </a:lnTo>
                  <a:lnTo>
                    <a:pt x="36" y="2682"/>
                  </a:lnTo>
                  <a:lnTo>
                    <a:pt x="38" y="2680"/>
                  </a:lnTo>
                  <a:lnTo>
                    <a:pt x="42" y="2678"/>
                  </a:lnTo>
                  <a:lnTo>
                    <a:pt x="78" y="2678"/>
                  </a:lnTo>
                  <a:lnTo>
                    <a:pt x="78" y="2678"/>
                  </a:lnTo>
                  <a:lnTo>
                    <a:pt x="80" y="2680"/>
                  </a:lnTo>
                  <a:lnTo>
                    <a:pt x="84" y="2682"/>
                  </a:lnTo>
                  <a:lnTo>
                    <a:pt x="86" y="2684"/>
                  </a:lnTo>
                  <a:lnTo>
                    <a:pt x="86" y="2688"/>
                  </a:lnTo>
                  <a:lnTo>
                    <a:pt x="86" y="2702"/>
                  </a:lnTo>
                  <a:close/>
                  <a:moveTo>
                    <a:pt x="86" y="2626"/>
                  </a:moveTo>
                  <a:lnTo>
                    <a:pt x="86" y="2626"/>
                  </a:lnTo>
                  <a:lnTo>
                    <a:pt x="86" y="2630"/>
                  </a:lnTo>
                  <a:lnTo>
                    <a:pt x="84" y="2632"/>
                  </a:lnTo>
                  <a:lnTo>
                    <a:pt x="80" y="2634"/>
                  </a:lnTo>
                  <a:lnTo>
                    <a:pt x="78" y="2634"/>
                  </a:lnTo>
                  <a:lnTo>
                    <a:pt x="42" y="2634"/>
                  </a:lnTo>
                  <a:lnTo>
                    <a:pt x="42" y="2634"/>
                  </a:lnTo>
                  <a:lnTo>
                    <a:pt x="38" y="2634"/>
                  </a:lnTo>
                  <a:lnTo>
                    <a:pt x="36" y="2632"/>
                  </a:lnTo>
                  <a:lnTo>
                    <a:pt x="34" y="2630"/>
                  </a:lnTo>
                  <a:lnTo>
                    <a:pt x="32" y="2626"/>
                  </a:lnTo>
                  <a:lnTo>
                    <a:pt x="32" y="2612"/>
                  </a:lnTo>
                  <a:lnTo>
                    <a:pt x="32" y="2612"/>
                  </a:lnTo>
                  <a:lnTo>
                    <a:pt x="34" y="2608"/>
                  </a:lnTo>
                  <a:lnTo>
                    <a:pt x="36" y="2606"/>
                  </a:lnTo>
                  <a:lnTo>
                    <a:pt x="38" y="2604"/>
                  </a:lnTo>
                  <a:lnTo>
                    <a:pt x="42" y="2602"/>
                  </a:lnTo>
                  <a:lnTo>
                    <a:pt x="78" y="2602"/>
                  </a:lnTo>
                  <a:lnTo>
                    <a:pt x="78" y="2602"/>
                  </a:lnTo>
                  <a:lnTo>
                    <a:pt x="80" y="2604"/>
                  </a:lnTo>
                  <a:lnTo>
                    <a:pt x="84" y="2606"/>
                  </a:lnTo>
                  <a:lnTo>
                    <a:pt x="86" y="2608"/>
                  </a:lnTo>
                  <a:lnTo>
                    <a:pt x="86" y="2612"/>
                  </a:lnTo>
                  <a:lnTo>
                    <a:pt x="86" y="2626"/>
                  </a:lnTo>
                  <a:close/>
                  <a:moveTo>
                    <a:pt x="86" y="2550"/>
                  </a:moveTo>
                  <a:lnTo>
                    <a:pt x="86" y="2550"/>
                  </a:lnTo>
                  <a:lnTo>
                    <a:pt x="86" y="2554"/>
                  </a:lnTo>
                  <a:lnTo>
                    <a:pt x="84" y="2556"/>
                  </a:lnTo>
                  <a:lnTo>
                    <a:pt x="80" y="2558"/>
                  </a:lnTo>
                  <a:lnTo>
                    <a:pt x="78" y="2558"/>
                  </a:lnTo>
                  <a:lnTo>
                    <a:pt x="42" y="2558"/>
                  </a:lnTo>
                  <a:lnTo>
                    <a:pt x="42" y="2558"/>
                  </a:lnTo>
                  <a:lnTo>
                    <a:pt x="38" y="2558"/>
                  </a:lnTo>
                  <a:lnTo>
                    <a:pt x="36" y="2556"/>
                  </a:lnTo>
                  <a:lnTo>
                    <a:pt x="34" y="2554"/>
                  </a:lnTo>
                  <a:lnTo>
                    <a:pt x="32" y="2550"/>
                  </a:lnTo>
                  <a:lnTo>
                    <a:pt x="32" y="2536"/>
                  </a:lnTo>
                  <a:lnTo>
                    <a:pt x="32" y="2536"/>
                  </a:lnTo>
                  <a:lnTo>
                    <a:pt x="34" y="2532"/>
                  </a:lnTo>
                  <a:lnTo>
                    <a:pt x="36" y="2530"/>
                  </a:lnTo>
                  <a:lnTo>
                    <a:pt x="38" y="2528"/>
                  </a:lnTo>
                  <a:lnTo>
                    <a:pt x="42" y="2526"/>
                  </a:lnTo>
                  <a:lnTo>
                    <a:pt x="78" y="2526"/>
                  </a:lnTo>
                  <a:lnTo>
                    <a:pt x="78" y="2526"/>
                  </a:lnTo>
                  <a:lnTo>
                    <a:pt x="80" y="2528"/>
                  </a:lnTo>
                  <a:lnTo>
                    <a:pt x="84" y="2530"/>
                  </a:lnTo>
                  <a:lnTo>
                    <a:pt x="86" y="2532"/>
                  </a:lnTo>
                  <a:lnTo>
                    <a:pt x="86" y="2536"/>
                  </a:lnTo>
                  <a:lnTo>
                    <a:pt x="86" y="2550"/>
                  </a:lnTo>
                  <a:close/>
                  <a:moveTo>
                    <a:pt x="86" y="2474"/>
                  </a:moveTo>
                  <a:lnTo>
                    <a:pt x="86" y="2474"/>
                  </a:lnTo>
                  <a:lnTo>
                    <a:pt x="86" y="2478"/>
                  </a:lnTo>
                  <a:lnTo>
                    <a:pt x="84" y="2480"/>
                  </a:lnTo>
                  <a:lnTo>
                    <a:pt x="80" y="2482"/>
                  </a:lnTo>
                  <a:lnTo>
                    <a:pt x="78" y="2484"/>
                  </a:lnTo>
                  <a:lnTo>
                    <a:pt x="42" y="2484"/>
                  </a:lnTo>
                  <a:lnTo>
                    <a:pt x="42" y="2484"/>
                  </a:lnTo>
                  <a:lnTo>
                    <a:pt x="38" y="2482"/>
                  </a:lnTo>
                  <a:lnTo>
                    <a:pt x="36" y="2480"/>
                  </a:lnTo>
                  <a:lnTo>
                    <a:pt x="34" y="2478"/>
                  </a:lnTo>
                  <a:lnTo>
                    <a:pt x="32" y="2474"/>
                  </a:lnTo>
                  <a:lnTo>
                    <a:pt x="32" y="2460"/>
                  </a:lnTo>
                  <a:lnTo>
                    <a:pt x="32" y="2460"/>
                  </a:lnTo>
                  <a:lnTo>
                    <a:pt x="34" y="2456"/>
                  </a:lnTo>
                  <a:lnTo>
                    <a:pt x="36" y="2454"/>
                  </a:lnTo>
                  <a:lnTo>
                    <a:pt x="38" y="2452"/>
                  </a:lnTo>
                  <a:lnTo>
                    <a:pt x="42" y="2450"/>
                  </a:lnTo>
                  <a:lnTo>
                    <a:pt x="78" y="2450"/>
                  </a:lnTo>
                  <a:lnTo>
                    <a:pt x="78" y="2450"/>
                  </a:lnTo>
                  <a:lnTo>
                    <a:pt x="80" y="2452"/>
                  </a:lnTo>
                  <a:lnTo>
                    <a:pt x="84" y="2454"/>
                  </a:lnTo>
                  <a:lnTo>
                    <a:pt x="86" y="2456"/>
                  </a:lnTo>
                  <a:lnTo>
                    <a:pt x="86" y="2460"/>
                  </a:lnTo>
                  <a:lnTo>
                    <a:pt x="86" y="2474"/>
                  </a:lnTo>
                  <a:close/>
                  <a:moveTo>
                    <a:pt x="86" y="2398"/>
                  </a:moveTo>
                  <a:lnTo>
                    <a:pt x="86" y="2398"/>
                  </a:lnTo>
                  <a:lnTo>
                    <a:pt x="86" y="2402"/>
                  </a:lnTo>
                  <a:lnTo>
                    <a:pt x="84" y="2404"/>
                  </a:lnTo>
                  <a:lnTo>
                    <a:pt x="80" y="2406"/>
                  </a:lnTo>
                  <a:lnTo>
                    <a:pt x="78" y="2408"/>
                  </a:lnTo>
                  <a:lnTo>
                    <a:pt x="42" y="2408"/>
                  </a:lnTo>
                  <a:lnTo>
                    <a:pt x="42" y="2408"/>
                  </a:lnTo>
                  <a:lnTo>
                    <a:pt x="38" y="2406"/>
                  </a:lnTo>
                  <a:lnTo>
                    <a:pt x="36" y="2404"/>
                  </a:lnTo>
                  <a:lnTo>
                    <a:pt x="34" y="2402"/>
                  </a:lnTo>
                  <a:lnTo>
                    <a:pt x="32" y="2398"/>
                  </a:lnTo>
                  <a:lnTo>
                    <a:pt x="32" y="2384"/>
                  </a:lnTo>
                  <a:lnTo>
                    <a:pt x="32" y="2384"/>
                  </a:lnTo>
                  <a:lnTo>
                    <a:pt x="34" y="2380"/>
                  </a:lnTo>
                  <a:lnTo>
                    <a:pt x="36" y="2378"/>
                  </a:lnTo>
                  <a:lnTo>
                    <a:pt x="38" y="2376"/>
                  </a:lnTo>
                  <a:lnTo>
                    <a:pt x="42" y="2374"/>
                  </a:lnTo>
                  <a:lnTo>
                    <a:pt x="78" y="2374"/>
                  </a:lnTo>
                  <a:lnTo>
                    <a:pt x="78" y="2374"/>
                  </a:lnTo>
                  <a:lnTo>
                    <a:pt x="80" y="2376"/>
                  </a:lnTo>
                  <a:lnTo>
                    <a:pt x="84" y="2378"/>
                  </a:lnTo>
                  <a:lnTo>
                    <a:pt x="86" y="2380"/>
                  </a:lnTo>
                  <a:lnTo>
                    <a:pt x="86" y="2384"/>
                  </a:lnTo>
                  <a:lnTo>
                    <a:pt x="86" y="2398"/>
                  </a:lnTo>
                  <a:close/>
                  <a:moveTo>
                    <a:pt x="86" y="2322"/>
                  </a:moveTo>
                  <a:lnTo>
                    <a:pt x="86" y="2322"/>
                  </a:lnTo>
                  <a:lnTo>
                    <a:pt x="86" y="2326"/>
                  </a:lnTo>
                  <a:lnTo>
                    <a:pt x="84" y="2328"/>
                  </a:lnTo>
                  <a:lnTo>
                    <a:pt x="80" y="2330"/>
                  </a:lnTo>
                  <a:lnTo>
                    <a:pt x="78" y="2332"/>
                  </a:lnTo>
                  <a:lnTo>
                    <a:pt x="42" y="2332"/>
                  </a:lnTo>
                  <a:lnTo>
                    <a:pt x="42" y="2332"/>
                  </a:lnTo>
                  <a:lnTo>
                    <a:pt x="38" y="2330"/>
                  </a:lnTo>
                  <a:lnTo>
                    <a:pt x="36" y="2328"/>
                  </a:lnTo>
                  <a:lnTo>
                    <a:pt x="34" y="2326"/>
                  </a:lnTo>
                  <a:lnTo>
                    <a:pt x="32" y="2322"/>
                  </a:lnTo>
                  <a:lnTo>
                    <a:pt x="32" y="2308"/>
                  </a:lnTo>
                  <a:lnTo>
                    <a:pt x="32" y="2308"/>
                  </a:lnTo>
                  <a:lnTo>
                    <a:pt x="34" y="2304"/>
                  </a:lnTo>
                  <a:lnTo>
                    <a:pt x="36" y="2302"/>
                  </a:lnTo>
                  <a:lnTo>
                    <a:pt x="38" y="2300"/>
                  </a:lnTo>
                  <a:lnTo>
                    <a:pt x="42" y="2298"/>
                  </a:lnTo>
                  <a:lnTo>
                    <a:pt x="78" y="2298"/>
                  </a:lnTo>
                  <a:lnTo>
                    <a:pt x="78" y="2298"/>
                  </a:lnTo>
                  <a:lnTo>
                    <a:pt x="80" y="2300"/>
                  </a:lnTo>
                  <a:lnTo>
                    <a:pt x="84" y="2302"/>
                  </a:lnTo>
                  <a:lnTo>
                    <a:pt x="86" y="2304"/>
                  </a:lnTo>
                  <a:lnTo>
                    <a:pt x="86" y="2308"/>
                  </a:lnTo>
                  <a:lnTo>
                    <a:pt x="86" y="2322"/>
                  </a:lnTo>
                  <a:close/>
                  <a:moveTo>
                    <a:pt x="86" y="2246"/>
                  </a:moveTo>
                  <a:lnTo>
                    <a:pt x="86" y="2246"/>
                  </a:lnTo>
                  <a:lnTo>
                    <a:pt x="86" y="2250"/>
                  </a:lnTo>
                  <a:lnTo>
                    <a:pt x="84" y="2252"/>
                  </a:lnTo>
                  <a:lnTo>
                    <a:pt x="80" y="2254"/>
                  </a:lnTo>
                  <a:lnTo>
                    <a:pt x="78" y="2256"/>
                  </a:lnTo>
                  <a:lnTo>
                    <a:pt x="42" y="2256"/>
                  </a:lnTo>
                  <a:lnTo>
                    <a:pt x="42" y="2256"/>
                  </a:lnTo>
                  <a:lnTo>
                    <a:pt x="38" y="2254"/>
                  </a:lnTo>
                  <a:lnTo>
                    <a:pt x="36" y="2252"/>
                  </a:lnTo>
                  <a:lnTo>
                    <a:pt x="34" y="2250"/>
                  </a:lnTo>
                  <a:lnTo>
                    <a:pt x="32" y="2246"/>
                  </a:lnTo>
                  <a:lnTo>
                    <a:pt x="32" y="2232"/>
                  </a:lnTo>
                  <a:lnTo>
                    <a:pt x="32" y="2232"/>
                  </a:lnTo>
                  <a:lnTo>
                    <a:pt x="34" y="2228"/>
                  </a:lnTo>
                  <a:lnTo>
                    <a:pt x="36" y="2226"/>
                  </a:lnTo>
                  <a:lnTo>
                    <a:pt x="38" y="2224"/>
                  </a:lnTo>
                  <a:lnTo>
                    <a:pt x="42" y="2224"/>
                  </a:lnTo>
                  <a:lnTo>
                    <a:pt x="78" y="2224"/>
                  </a:lnTo>
                  <a:lnTo>
                    <a:pt x="78" y="2224"/>
                  </a:lnTo>
                  <a:lnTo>
                    <a:pt x="80" y="2224"/>
                  </a:lnTo>
                  <a:lnTo>
                    <a:pt x="84" y="2226"/>
                  </a:lnTo>
                  <a:lnTo>
                    <a:pt x="86" y="2228"/>
                  </a:lnTo>
                  <a:lnTo>
                    <a:pt x="86" y="2232"/>
                  </a:lnTo>
                  <a:lnTo>
                    <a:pt x="86" y="2246"/>
                  </a:lnTo>
                  <a:close/>
                  <a:moveTo>
                    <a:pt x="86" y="2170"/>
                  </a:moveTo>
                  <a:lnTo>
                    <a:pt x="86" y="2170"/>
                  </a:lnTo>
                  <a:lnTo>
                    <a:pt x="86" y="2174"/>
                  </a:lnTo>
                  <a:lnTo>
                    <a:pt x="84" y="2176"/>
                  </a:lnTo>
                  <a:lnTo>
                    <a:pt x="80" y="2178"/>
                  </a:lnTo>
                  <a:lnTo>
                    <a:pt x="78" y="2180"/>
                  </a:lnTo>
                  <a:lnTo>
                    <a:pt x="42" y="2180"/>
                  </a:lnTo>
                  <a:lnTo>
                    <a:pt x="42" y="2180"/>
                  </a:lnTo>
                  <a:lnTo>
                    <a:pt x="38" y="2178"/>
                  </a:lnTo>
                  <a:lnTo>
                    <a:pt x="36" y="2176"/>
                  </a:lnTo>
                  <a:lnTo>
                    <a:pt x="34" y="2174"/>
                  </a:lnTo>
                  <a:lnTo>
                    <a:pt x="32" y="2170"/>
                  </a:lnTo>
                  <a:lnTo>
                    <a:pt x="32" y="2156"/>
                  </a:lnTo>
                  <a:lnTo>
                    <a:pt x="32" y="2156"/>
                  </a:lnTo>
                  <a:lnTo>
                    <a:pt x="34" y="2152"/>
                  </a:lnTo>
                  <a:lnTo>
                    <a:pt x="36" y="2150"/>
                  </a:lnTo>
                  <a:lnTo>
                    <a:pt x="38" y="2148"/>
                  </a:lnTo>
                  <a:lnTo>
                    <a:pt x="42" y="2148"/>
                  </a:lnTo>
                  <a:lnTo>
                    <a:pt x="78" y="2148"/>
                  </a:lnTo>
                  <a:lnTo>
                    <a:pt x="78" y="2148"/>
                  </a:lnTo>
                  <a:lnTo>
                    <a:pt x="80" y="2148"/>
                  </a:lnTo>
                  <a:lnTo>
                    <a:pt x="84" y="2150"/>
                  </a:lnTo>
                  <a:lnTo>
                    <a:pt x="86" y="2152"/>
                  </a:lnTo>
                  <a:lnTo>
                    <a:pt x="86" y="2156"/>
                  </a:lnTo>
                  <a:lnTo>
                    <a:pt x="86" y="2170"/>
                  </a:lnTo>
                  <a:close/>
                  <a:moveTo>
                    <a:pt x="86" y="2094"/>
                  </a:moveTo>
                  <a:lnTo>
                    <a:pt x="86" y="2094"/>
                  </a:lnTo>
                  <a:lnTo>
                    <a:pt x="86" y="2098"/>
                  </a:lnTo>
                  <a:lnTo>
                    <a:pt x="84" y="2100"/>
                  </a:lnTo>
                  <a:lnTo>
                    <a:pt x="80" y="2102"/>
                  </a:lnTo>
                  <a:lnTo>
                    <a:pt x="78" y="2104"/>
                  </a:lnTo>
                  <a:lnTo>
                    <a:pt x="42" y="2104"/>
                  </a:lnTo>
                  <a:lnTo>
                    <a:pt x="42" y="2104"/>
                  </a:lnTo>
                  <a:lnTo>
                    <a:pt x="38" y="2102"/>
                  </a:lnTo>
                  <a:lnTo>
                    <a:pt x="36" y="2100"/>
                  </a:lnTo>
                  <a:lnTo>
                    <a:pt x="34" y="2098"/>
                  </a:lnTo>
                  <a:lnTo>
                    <a:pt x="32" y="2094"/>
                  </a:lnTo>
                  <a:lnTo>
                    <a:pt x="32" y="2080"/>
                  </a:lnTo>
                  <a:lnTo>
                    <a:pt x="32" y="2080"/>
                  </a:lnTo>
                  <a:lnTo>
                    <a:pt x="34" y="2076"/>
                  </a:lnTo>
                  <a:lnTo>
                    <a:pt x="36" y="2074"/>
                  </a:lnTo>
                  <a:lnTo>
                    <a:pt x="38" y="2072"/>
                  </a:lnTo>
                  <a:lnTo>
                    <a:pt x="42" y="2072"/>
                  </a:lnTo>
                  <a:lnTo>
                    <a:pt x="78" y="2072"/>
                  </a:lnTo>
                  <a:lnTo>
                    <a:pt x="78" y="2072"/>
                  </a:lnTo>
                  <a:lnTo>
                    <a:pt x="80" y="2072"/>
                  </a:lnTo>
                  <a:lnTo>
                    <a:pt x="84" y="2074"/>
                  </a:lnTo>
                  <a:lnTo>
                    <a:pt x="86" y="2076"/>
                  </a:lnTo>
                  <a:lnTo>
                    <a:pt x="86" y="2080"/>
                  </a:lnTo>
                  <a:lnTo>
                    <a:pt x="86" y="2094"/>
                  </a:lnTo>
                  <a:close/>
                  <a:moveTo>
                    <a:pt x="86" y="2020"/>
                  </a:moveTo>
                  <a:lnTo>
                    <a:pt x="86" y="2020"/>
                  </a:lnTo>
                  <a:lnTo>
                    <a:pt x="86" y="2022"/>
                  </a:lnTo>
                  <a:lnTo>
                    <a:pt x="84" y="2024"/>
                  </a:lnTo>
                  <a:lnTo>
                    <a:pt x="80" y="2026"/>
                  </a:lnTo>
                  <a:lnTo>
                    <a:pt x="78" y="2028"/>
                  </a:lnTo>
                  <a:lnTo>
                    <a:pt x="42" y="2028"/>
                  </a:lnTo>
                  <a:lnTo>
                    <a:pt x="42" y="2028"/>
                  </a:lnTo>
                  <a:lnTo>
                    <a:pt x="38" y="2026"/>
                  </a:lnTo>
                  <a:lnTo>
                    <a:pt x="36" y="2024"/>
                  </a:lnTo>
                  <a:lnTo>
                    <a:pt x="34" y="2022"/>
                  </a:lnTo>
                  <a:lnTo>
                    <a:pt x="32" y="2020"/>
                  </a:lnTo>
                  <a:lnTo>
                    <a:pt x="32" y="2004"/>
                  </a:lnTo>
                  <a:lnTo>
                    <a:pt x="32" y="2004"/>
                  </a:lnTo>
                  <a:lnTo>
                    <a:pt x="34" y="2000"/>
                  </a:lnTo>
                  <a:lnTo>
                    <a:pt x="36" y="1998"/>
                  </a:lnTo>
                  <a:lnTo>
                    <a:pt x="38" y="1996"/>
                  </a:lnTo>
                  <a:lnTo>
                    <a:pt x="42" y="1996"/>
                  </a:lnTo>
                  <a:lnTo>
                    <a:pt x="78" y="1996"/>
                  </a:lnTo>
                  <a:lnTo>
                    <a:pt x="78" y="1996"/>
                  </a:lnTo>
                  <a:lnTo>
                    <a:pt x="80" y="1996"/>
                  </a:lnTo>
                  <a:lnTo>
                    <a:pt x="84" y="1998"/>
                  </a:lnTo>
                  <a:lnTo>
                    <a:pt x="86" y="2000"/>
                  </a:lnTo>
                  <a:lnTo>
                    <a:pt x="86" y="2004"/>
                  </a:lnTo>
                  <a:lnTo>
                    <a:pt x="86" y="2020"/>
                  </a:lnTo>
                  <a:close/>
                  <a:moveTo>
                    <a:pt x="86" y="1944"/>
                  </a:moveTo>
                  <a:lnTo>
                    <a:pt x="86" y="1944"/>
                  </a:lnTo>
                  <a:lnTo>
                    <a:pt x="86" y="1946"/>
                  </a:lnTo>
                  <a:lnTo>
                    <a:pt x="84" y="1948"/>
                  </a:lnTo>
                  <a:lnTo>
                    <a:pt x="80" y="1950"/>
                  </a:lnTo>
                  <a:lnTo>
                    <a:pt x="78" y="1952"/>
                  </a:lnTo>
                  <a:lnTo>
                    <a:pt x="42" y="1952"/>
                  </a:lnTo>
                  <a:lnTo>
                    <a:pt x="42" y="1952"/>
                  </a:lnTo>
                  <a:lnTo>
                    <a:pt x="38" y="1950"/>
                  </a:lnTo>
                  <a:lnTo>
                    <a:pt x="36" y="1948"/>
                  </a:lnTo>
                  <a:lnTo>
                    <a:pt x="34" y="1946"/>
                  </a:lnTo>
                  <a:lnTo>
                    <a:pt x="32" y="1944"/>
                  </a:lnTo>
                  <a:lnTo>
                    <a:pt x="32" y="1928"/>
                  </a:lnTo>
                  <a:lnTo>
                    <a:pt x="32" y="1928"/>
                  </a:lnTo>
                  <a:lnTo>
                    <a:pt x="34" y="1924"/>
                  </a:lnTo>
                  <a:lnTo>
                    <a:pt x="36" y="1922"/>
                  </a:lnTo>
                  <a:lnTo>
                    <a:pt x="38" y="1920"/>
                  </a:lnTo>
                  <a:lnTo>
                    <a:pt x="42" y="1920"/>
                  </a:lnTo>
                  <a:lnTo>
                    <a:pt x="78" y="1920"/>
                  </a:lnTo>
                  <a:lnTo>
                    <a:pt x="78" y="1920"/>
                  </a:lnTo>
                  <a:lnTo>
                    <a:pt x="80" y="1920"/>
                  </a:lnTo>
                  <a:lnTo>
                    <a:pt x="84" y="1922"/>
                  </a:lnTo>
                  <a:lnTo>
                    <a:pt x="86" y="1924"/>
                  </a:lnTo>
                  <a:lnTo>
                    <a:pt x="86" y="1928"/>
                  </a:lnTo>
                  <a:lnTo>
                    <a:pt x="86" y="1944"/>
                  </a:lnTo>
                  <a:close/>
                  <a:moveTo>
                    <a:pt x="86" y="1870"/>
                  </a:moveTo>
                  <a:lnTo>
                    <a:pt x="86" y="1870"/>
                  </a:lnTo>
                  <a:lnTo>
                    <a:pt x="86" y="1874"/>
                  </a:lnTo>
                  <a:lnTo>
                    <a:pt x="84" y="1876"/>
                  </a:lnTo>
                  <a:lnTo>
                    <a:pt x="80" y="1878"/>
                  </a:lnTo>
                  <a:lnTo>
                    <a:pt x="78" y="1878"/>
                  </a:lnTo>
                  <a:lnTo>
                    <a:pt x="42" y="1878"/>
                  </a:lnTo>
                  <a:lnTo>
                    <a:pt x="42" y="1878"/>
                  </a:lnTo>
                  <a:lnTo>
                    <a:pt x="38" y="1878"/>
                  </a:lnTo>
                  <a:lnTo>
                    <a:pt x="36" y="1876"/>
                  </a:lnTo>
                  <a:lnTo>
                    <a:pt x="34" y="1874"/>
                  </a:lnTo>
                  <a:lnTo>
                    <a:pt x="32" y="1870"/>
                  </a:lnTo>
                  <a:lnTo>
                    <a:pt x="32" y="1854"/>
                  </a:lnTo>
                  <a:lnTo>
                    <a:pt x="32" y="1854"/>
                  </a:lnTo>
                  <a:lnTo>
                    <a:pt x="34" y="1852"/>
                  </a:lnTo>
                  <a:lnTo>
                    <a:pt x="36" y="1848"/>
                  </a:lnTo>
                  <a:lnTo>
                    <a:pt x="38" y="1848"/>
                  </a:lnTo>
                  <a:lnTo>
                    <a:pt x="42" y="1846"/>
                  </a:lnTo>
                  <a:lnTo>
                    <a:pt x="78" y="1846"/>
                  </a:lnTo>
                  <a:lnTo>
                    <a:pt x="78" y="1846"/>
                  </a:lnTo>
                  <a:lnTo>
                    <a:pt x="80" y="1848"/>
                  </a:lnTo>
                  <a:lnTo>
                    <a:pt x="84" y="1848"/>
                  </a:lnTo>
                  <a:lnTo>
                    <a:pt x="86" y="1852"/>
                  </a:lnTo>
                  <a:lnTo>
                    <a:pt x="86" y="1854"/>
                  </a:lnTo>
                  <a:lnTo>
                    <a:pt x="86" y="1870"/>
                  </a:lnTo>
                  <a:close/>
                  <a:moveTo>
                    <a:pt x="86" y="1798"/>
                  </a:moveTo>
                  <a:lnTo>
                    <a:pt x="86" y="1798"/>
                  </a:lnTo>
                  <a:lnTo>
                    <a:pt x="86" y="1802"/>
                  </a:lnTo>
                  <a:lnTo>
                    <a:pt x="84" y="1804"/>
                  </a:lnTo>
                  <a:lnTo>
                    <a:pt x="80" y="1806"/>
                  </a:lnTo>
                  <a:lnTo>
                    <a:pt x="78" y="1806"/>
                  </a:lnTo>
                  <a:lnTo>
                    <a:pt x="42" y="1806"/>
                  </a:lnTo>
                  <a:lnTo>
                    <a:pt x="42" y="1806"/>
                  </a:lnTo>
                  <a:lnTo>
                    <a:pt x="38" y="1806"/>
                  </a:lnTo>
                  <a:lnTo>
                    <a:pt x="36" y="1804"/>
                  </a:lnTo>
                  <a:lnTo>
                    <a:pt x="34" y="1802"/>
                  </a:lnTo>
                  <a:lnTo>
                    <a:pt x="32" y="1798"/>
                  </a:lnTo>
                  <a:lnTo>
                    <a:pt x="32" y="1782"/>
                  </a:lnTo>
                  <a:lnTo>
                    <a:pt x="32" y="1782"/>
                  </a:lnTo>
                  <a:lnTo>
                    <a:pt x="34" y="1780"/>
                  </a:lnTo>
                  <a:lnTo>
                    <a:pt x="36" y="1776"/>
                  </a:lnTo>
                  <a:lnTo>
                    <a:pt x="38" y="1774"/>
                  </a:lnTo>
                  <a:lnTo>
                    <a:pt x="42" y="1774"/>
                  </a:lnTo>
                  <a:lnTo>
                    <a:pt x="78" y="1774"/>
                  </a:lnTo>
                  <a:lnTo>
                    <a:pt x="78" y="1774"/>
                  </a:lnTo>
                  <a:lnTo>
                    <a:pt x="80" y="1774"/>
                  </a:lnTo>
                  <a:lnTo>
                    <a:pt x="84" y="1776"/>
                  </a:lnTo>
                  <a:lnTo>
                    <a:pt x="86" y="1780"/>
                  </a:lnTo>
                  <a:lnTo>
                    <a:pt x="86" y="1782"/>
                  </a:lnTo>
                  <a:lnTo>
                    <a:pt x="86" y="1798"/>
                  </a:lnTo>
                  <a:close/>
                  <a:moveTo>
                    <a:pt x="86" y="1722"/>
                  </a:moveTo>
                  <a:lnTo>
                    <a:pt x="86" y="1722"/>
                  </a:lnTo>
                  <a:lnTo>
                    <a:pt x="86" y="1726"/>
                  </a:lnTo>
                  <a:lnTo>
                    <a:pt x="84" y="1728"/>
                  </a:lnTo>
                  <a:lnTo>
                    <a:pt x="80" y="1730"/>
                  </a:lnTo>
                  <a:lnTo>
                    <a:pt x="78" y="1730"/>
                  </a:lnTo>
                  <a:lnTo>
                    <a:pt x="42" y="1730"/>
                  </a:lnTo>
                  <a:lnTo>
                    <a:pt x="42" y="1730"/>
                  </a:lnTo>
                  <a:lnTo>
                    <a:pt x="38" y="1730"/>
                  </a:lnTo>
                  <a:lnTo>
                    <a:pt x="36" y="1728"/>
                  </a:lnTo>
                  <a:lnTo>
                    <a:pt x="34" y="1726"/>
                  </a:lnTo>
                  <a:lnTo>
                    <a:pt x="32" y="1722"/>
                  </a:lnTo>
                  <a:lnTo>
                    <a:pt x="32" y="1706"/>
                  </a:lnTo>
                  <a:lnTo>
                    <a:pt x="32" y="1706"/>
                  </a:lnTo>
                  <a:lnTo>
                    <a:pt x="34" y="1704"/>
                  </a:lnTo>
                  <a:lnTo>
                    <a:pt x="36" y="1700"/>
                  </a:lnTo>
                  <a:lnTo>
                    <a:pt x="38" y="1700"/>
                  </a:lnTo>
                  <a:lnTo>
                    <a:pt x="42" y="1698"/>
                  </a:lnTo>
                  <a:lnTo>
                    <a:pt x="78" y="1698"/>
                  </a:lnTo>
                  <a:lnTo>
                    <a:pt x="78" y="1698"/>
                  </a:lnTo>
                  <a:lnTo>
                    <a:pt x="80" y="1700"/>
                  </a:lnTo>
                  <a:lnTo>
                    <a:pt x="84" y="1700"/>
                  </a:lnTo>
                  <a:lnTo>
                    <a:pt x="86" y="1704"/>
                  </a:lnTo>
                  <a:lnTo>
                    <a:pt x="86" y="1706"/>
                  </a:lnTo>
                  <a:lnTo>
                    <a:pt x="86" y="1722"/>
                  </a:lnTo>
                  <a:close/>
                  <a:moveTo>
                    <a:pt x="86" y="1646"/>
                  </a:moveTo>
                  <a:lnTo>
                    <a:pt x="86" y="1646"/>
                  </a:lnTo>
                  <a:lnTo>
                    <a:pt x="86" y="1650"/>
                  </a:lnTo>
                  <a:lnTo>
                    <a:pt x="84" y="1652"/>
                  </a:lnTo>
                  <a:lnTo>
                    <a:pt x="80" y="1654"/>
                  </a:lnTo>
                  <a:lnTo>
                    <a:pt x="78" y="1654"/>
                  </a:lnTo>
                  <a:lnTo>
                    <a:pt x="42" y="1654"/>
                  </a:lnTo>
                  <a:lnTo>
                    <a:pt x="42" y="1654"/>
                  </a:lnTo>
                  <a:lnTo>
                    <a:pt x="38" y="1654"/>
                  </a:lnTo>
                  <a:lnTo>
                    <a:pt x="36" y="1652"/>
                  </a:lnTo>
                  <a:lnTo>
                    <a:pt x="34" y="1650"/>
                  </a:lnTo>
                  <a:lnTo>
                    <a:pt x="32" y="1646"/>
                  </a:lnTo>
                  <a:lnTo>
                    <a:pt x="32" y="1630"/>
                  </a:lnTo>
                  <a:lnTo>
                    <a:pt x="32" y="1630"/>
                  </a:lnTo>
                  <a:lnTo>
                    <a:pt x="34" y="1628"/>
                  </a:lnTo>
                  <a:lnTo>
                    <a:pt x="36" y="1624"/>
                  </a:lnTo>
                  <a:lnTo>
                    <a:pt x="38" y="1624"/>
                  </a:lnTo>
                  <a:lnTo>
                    <a:pt x="42" y="1622"/>
                  </a:lnTo>
                  <a:lnTo>
                    <a:pt x="78" y="1622"/>
                  </a:lnTo>
                  <a:lnTo>
                    <a:pt x="78" y="1622"/>
                  </a:lnTo>
                  <a:lnTo>
                    <a:pt x="80" y="1624"/>
                  </a:lnTo>
                  <a:lnTo>
                    <a:pt x="84" y="1624"/>
                  </a:lnTo>
                  <a:lnTo>
                    <a:pt x="86" y="1628"/>
                  </a:lnTo>
                  <a:lnTo>
                    <a:pt x="86" y="1630"/>
                  </a:lnTo>
                  <a:lnTo>
                    <a:pt x="86" y="1646"/>
                  </a:lnTo>
                  <a:close/>
                  <a:moveTo>
                    <a:pt x="86" y="1570"/>
                  </a:moveTo>
                  <a:lnTo>
                    <a:pt x="86" y="1570"/>
                  </a:lnTo>
                  <a:lnTo>
                    <a:pt x="86" y="1574"/>
                  </a:lnTo>
                  <a:lnTo>
                    <a:pt x="84" y="1576"/>
                  </a:lnTo>
                  <a:lnTo>
                    <a:pt x="80" y="1578"/>
                  </a:lnTo>
                  <a:lnTo>
                    <a:pt x="78" y="1578"/>
                  </a:lnTo>
                  <a:lnTo>
                    <a:pt x="42" y="1578"/>
                  </a:lnTo>
                  <a:lnTo>
                    <a:pt x="42" y="1578"/>
                  </a:lnTo>
                  <a:lnTo>
                    <a:pt x="38" y="1578"/>
                  </a:lnTo>
                  <a:lnTo>
                    <a:pt x="36" y="1576"/>
                  </a:lnTo>
                  <a:lnTo>
                    <a:pt x="34" y="1574"/>
                  </a:lnTo>
                  <a:lnTo>
                    <a:pt x="32" y="1570"/>
                  </a:lnTo>
                  <a:lnTo>
                    <a:pt x="32" y="1554"/>
                  </a:lnTo>
                  <a:lnTo>
                    <a:pt x="32" y="1554"/>
                  </a:lnTo>
                  <a:lnTo>
                    <a:pt x="34" y="1552"/>
                  </a:lnTo>
                  <a:lnTo>
                    <a:pt x="36" y="1548"/>
                  </a:lnTo>
                  <a:lnTo>
                    <a:pt x="38" y="1548"/>
                  </a:lnTo>
                  <a:lnTo>
                    <a:pt x="42" y="1546"/>
                  </a:lnTo>
                  <a:lnTo>
                    <a:pt x="78" y="1546"/>
                  </a:lnTo>
                  <a:lnTo>
                    <a:pt x="78" y="1546"/>
                  </a:lnTo>
                  <a:lnTo>
                    <a:pt x="80" y="1548"/>
                  </a:lnTo>
                  <a:lnTo>
                    <a:pt x="84" y="1548"/>
                  </a:lnTo>
                  <a:lnTo>
                    <a:pt x="86" y="1552"/>
                  </a:lnTo>
                  <a:lnTo>
                    <a:pt x="86" y="1554"/>
                  </a:lnTo>
                  <a:lnTo>
                    <a:pt x="86" y="1570"/>
                  </a:lnTo>
                  <a:close/>
                  <a:moveTo>
                    <a:pt x="86" y="1494"/>
                  </a:moveTo>
                  <a:lnTo>
                    <a:pt x="86" y="1494"/>
                  </a:lnTo>
                  <a:lnTo>
                    <a:pt x="86" y="1498"/>
                  </a:lnTo>
                  <a:lnTo>
                    <a:pt x="84" y="1500"/>
                  </a:lnTo>
                  <a:lnTo>
                    <a:pt x="80" y="1502"/>
                  </a:lnTo>
                  <a:lnTo>
                    <a:pt x="78" y="1502"/>
                  </a:lnTo>
                  <a:lnTo>
                    <a:pt x="42" y="1502"/>
                  </a:lnTo>
                  <a:lnTo>
                    <a:pt x="42" y="1502"/>
                  </a:lnTo>
                  <a:lnTo>
                    <a:pt x="38" y="1502"/>
                  </a:lnTo>
                  <a:lnTo>
                    <a:pt x="36" y="1500"/>
                  </a:lnTo>
                  <a:lnTo>
                    <a:pt x="34" y="1498"/>
                  </a:lnTo>
                  <a:lnTo>
                    <a:pt x="32" y="1494"/>
                  </a:lnTo>
                  <a:lnTo>
                    <a:pt x="32" y="1478"/>
                  </a:lnTo>
                  <a:lnTo>
                    <a:pt x="32" y="1478"/>
                  </a:lnTo>
                  <a:lnTo>
                    <a:pt x="34" y="1476"/>
                  </a:lnTo>
                  <a:lnTo>
                    <a:pt x="36" y="1472"/>
                  </a:lnTo>
                  <a:lnTo>
                    <a:pt x="38" y="1472"/>
                  </a:lnTo>
                  <a:lnTo>
                    <a:pt x="42" y="1470"/>
                  </a:lnTo>
                  <a:lnTo>
                    <a:pt x="78" y="1470"/>
                  </a:lnTo>
                  <a:lnTo>
                    <a:pt x="78" y="1470"/>
                  </a:lnTo>
                  <a:lnTo>
                    <a:pt x="80" y="1472"/>
                  </a:lnTo>
                  <a:lnTo>
                    <a:pt x="84" y="1472"/>
                  </a:lnTo>
                  <a:lnTo>
                    <a:pt x="86" y="1476"/>
                  </a:lnTo>
                  <a:lnTo>
                    <a:pt x="86" y="1478"/>
                  </a:lnTo>
                  <a:lnTo>
                    <a:pt x="86" y="1494"/>
                  </a:lnTo>
                  <a:close/>
                  <a:moveTo>
                    <a:pt x="86" y="1418"/>
                  </a:moveTo>
                  <a:lnTo>
                    <a:pt x="86" y="1418"/>
                  </a:lnTo>
                  <a:lnTo>
                    <a:pt x="86" y="1422"/>
                  </a:lnTo>
                  <a:lnTo>
                    <a:pt x="84" y="1424"/>
                  </a:lnTo>
                  <a:lnTo>
                    <a:pt x="80" y="1426"/>
                  </a:lnTo>
                  <a:lnTo>
                    <a:pt x="78" y="1426"/>
                  </a:lnTo>
                  <a:lnTo>
                    <a:pt x="42" y="1426"/>
                  </a:lnTo>
                  <a:lnTo>
                    <a:pt x="42" y="1426"/>
                  </a:lnTo>
                  <a:lnTo>
                    <a:pt x="38" y="1426"/>
                  </a:lnTo>
                  <a:lnTo>
                    <a:pt x="36" y="1424"/>
                  </a:lnTo>
                  <a:lnTo>
                    <a:pt x="34" y="1422"/>
                  </a:lnTo>
                  <a:lnTo>
                    <a:pt x="32" y="1418"/>
                  </a:lnTo>
                  <a:lnTo>
                    <a:pt x="32" y="1402"/>
                  </a:lnTo>
                  <a:lnTo>
                    <a:pt x="32" y="1402"/>
                  </a:lnTo>
                  <a:lnTo>
                    <a:pt x="34" y="1400"/>
                  </a:lnTo>
                  <a:lnTo>
                    <a:pt x="36" y="1396"/>
                  </a:lnTo>
                  <a:lnTo>
                    <a:pt x="38" y="1396"/>
                  </a:lnTo>
                  <a:lnTo>
                    <a:pt x="42" y="1394"/>
                  </a:lnTo>
                  <a:lnTo>
                    <a:pt x="78" y="1394"/>
                  </a:lnTo>
                  <a:lnTo>
                    <a:pt x="78" y="1394"/>
                  </a:lnTo>
                  <a:lnTo>
                    <a:pt x="80" y="1396"/>
                  </a:lnTo>
                  <a:lnTo>
                    <a:pt x="84" y="1396"/>
                  </a:lnTo>
                  <a:lnTo>
                    <a:pt x="86" y="1400"/>
                  </a:lnTo>
                  <a:lnTo>
                    <a:pt x="86" y="1402"/>
                  </a:lnTo>
                  <a:lnTo>
                    <a:pt x="86" y="1418"/>
                  </a:lnTo>
                  <a:close/>
                  <a:moveTo>
                    <a:pt x="86" y="1342"/>
                  </a:moveTo>
                  <a:lnTo>
                    <a:pt x="86" y="1342"/>
                  </a:lnTo>
                  <a:lnTo>
                    <a:pt x="86" y="1346"/>
                  </a:lnTo>
                  <a:lnTo>
                    <a:pt x="84" y="1348"/>
                  </a:lnTo>
                  <a:lnTo>
                    <a:pt x="80" y="1350"/>
                  </a:lnTo>
                  <a:lnTo>
                    <a:pt x="78" y="1350"/>
                  </a:lnTo>
                  <a:lnTo>
                    <a:pt x="42" y="1350"/>
                  </a:lnTo>
                  <a:lnTo>
                    <a:pt x="42" y="1350"/>
                  </a:lnTo>
                  <a:lnTo>
                    <a:pt x="38" y="1350"/>
                  </a:lnTo>
                  <a:lnTo>
                    <a:pt x="36" y="1348"/>
                  </a:lnTo>
                  <a:lnTo>
                    <a:pt x="34" y="1346"/>
                  </a:lnTo>
                  <a:lnTo>
                    <a:pt x="32" y="1342"/>
                  </a:lnTo>
                  <a:lnTo>
                    <a:pt x="32" y="1326"/>
                  </a:lnTo>
                  <a:lnTo>
                    <a:pt x="32" y="1326"/>
                  </a:lnTo>
                  <a:lnTo>
                    <a:pt x="34" y="1324"/>
                  </a:lnTo>
                  <a:lnTo>
                    <a:pt x="36" y="1320"/>
                  </a:lnTo>
                  <a:lnTo>
                    <a:pt x="38" y="1320"/>
                  </a:lnTo>
                  <a:lnTo>
                    <a:pt x="42" y="1318"/>
                  </a:lnTo>
                  <a:lnTo>
                    <a:pt x="78" y="1318"/>
                  </a:lnTo>
                  <a:lnTo>
                    <a:pt x="78" y="1318"/>
                  </a:lnTo>
                  <a:lnTo>
                    <a:pt x="80" y="1320"/>
                  </a:lnTo>
                  <a:lnTo>
                    <a:pt x="84" y="1320"/>
                  </a:lnTo>
                  <a:lnTo>
                    <a:pt x="86" y="1324"/>
                  </a:lnTo>
                  <a:lnTo>
                    <a:pt x="86" y="1326"/>
                  </a:lnTo>
                  <a:lnTo>
                    <a:pt x="86" y="1342"/>
                  </a:lnTo>
                  <a:close/>
                  <a:moveTo>
                    <a:pt x="86" y="1266"/>
                  </a:moveTo>
                  <a:lnTo>
                    <a:pt x="86" y="1266"/>
                  </a:lnTo>
                  <a:lnTo>
                    <a:pt x="86" y="1270"/>
                  </a:lnTo>
                  <a:lnTo>
                    <a:pt x="84" y="1272"/>
                  </a:lnTo>
                  <a:lnTo>
                    <a:pt x="80" y="1274"/>
                  </a:lnTo>
                  <a:lnTo>
                    <a:pt x="78" y="1274"/>
                  </a:lnTo>
                  <a:lnTo>
                    <a:pt x="42" y="1274"/>
                  </a:lnTo>
                  <a:lnTo>
                    <a:pt x="42" y="1274"/>
                  </a:lnTo>
                  <a:lnTo>
                    <a:pt x="38" y="1274"/>
                  </a:lnTo>
                  <a:lnTo>
                    <a:pt x="36" y="1272"/>
                  </a:lnTo>
                  <a:lnTo>
                    <a:pt x="34" y="1270"/>
                  </a:lnTo>
                  <a:lnTo>
                    <a:pt x="32" y="1266"/>
                  </a:lnTo>
                  <a:lnTo>
                    <a:pt x="32" y="1250"/>
                  </a:lnTo>
                  <a:lnTo>
                    <a:pt x="32" y="1250"/>
                  </a:lnTo>
                  <a:lnTo>
                    <a:pt x="34" y="1248"/>
                  </a:lnTo>
                  <a:lnTo>
                    <a:pt x="36" y="1244"/>
                  </a:lnTo>
                  <a:lnTo>
                    <a:pt x="38" y="1244"/>
                  </a:lnTo>
                  <a:lnTo>
                    <a:pt x="42" y="1242"/>
                  </a:lnTo>
                  <a:lnTo>
                    <a:pt x="78" y="1242"/>
                  </a:lnTo>
                  <a:lnTo>
                    <a:pt x="78" y="1242"/>
                  </a:lnTo>
                  <a:lnTo>
                    <a:pt x="80" y="1244"/>
                  </a:lnTo>
                  <a:lnTo>
                    <a:pt x="84" y="1244"/>
                  </a:lnTo>
                  <a:lnTo>
                    <a:pt x="86" y="1248"/>
                  </a:lnTo>
                  <a:lnTo>
                    <a:pt x="86" y="1250"/>
                  </a:lnTo>
                  <a:lnTo>
                    <a:pt x="86" y="1266"/>
                  </a:lnTo>
                  <a:close/>
                  <a:moveTo>
                    <a:pt x="86" y="1190"/>
                  </a:moveTo>
                  <a:lnTo>
                    <a:pt x="86" y="1190"/>
                  </a:lnTo>
                  <a:lnTo>
                    <a:pt x="86" y="1194"/>
                  </a:lnTo>
                  <a:lnTo>
                    <a:pt x="84" y="1196"/>
                  </a:lnTo>
                  <a:lnTo>
                    <a:pt x="80" y="1198"/>
                  </a:lnTo>
                  <a:lnTo>
                    <a:pt x="78" y="1198"/>
                  </a:lnTo>
                  <a:lnTo>
                    <a:pt x="42" y="1198"/>
                  </a:lnTo>
                  <a:lnTo>
                    <a:pt x="42" y="1198"/>
                  </a:lnTo>
                  <a:lnTo>
                    <a:pt x="38" y="1198"/>
                  </a:lnTo>
                  <a:lnTo>
                    <a:pt x="36" y="1196"/>
                  </a:lnTo>
                  <a:lnTo>
                    <a:pt x="34" y="1194"/>
                  </a:lnTo>
                  <a:lnTo>
                    <a:pt x="32" y="1190"/>
                  </a:lnTo>
                  <a:lnTo>
                    <a:pt x="32" y="1174"/>
                  </a:lnTo>
                  <a:lnTo>
                    <a:pt x="32" y="1174"/>
                  </a:lnTo>
                  <a:lnTo>
                    <a:pt x="34" y="1172"/>
                  </a:lnTo>
                  <a:lnTo>
                    <a:pt x="36" y="1168"/>
                  </a:lnTo>
                  <a:lnTo>
                    <a:pt x="38" y="1168"/>
                  </a:lnTo>
                  <a:lnTo>
                    <a:pt x="42" y="1166"/>
                  </a:lnTo>
                  <a:lnTo>
                    <a:pt x="78" y="1166"/>
                  </a:lnTo>
                  <a:lnTo>
                    <a:pt x="78" y="1166"/>
                  </a:lnTo>
                  <a:lnTo>
                    <a:pt x="80" y="1168"/>
                  </a:lnTo>
                  <a:lnTo>
                    <a:pt x="84" y="1168"/>
                  </a:lnTo>
                  <a:lnTo>
                    <a:pt x="86" y="1172"/>
                  </a:lnTo>
                  <a:lnTo>
                    <a:pt x="86" y="1174"/>
                  </a:lnTo>
                  <a:lnTo>
                    <a:pt x="86" y="1190"/>
                  </a:lnTo>
                  <a:close/>
                  <a:moveTo>
                    <a:pt x="86" y="1114"/>
                  </a:moveTo>
                  <a:lnTo>
                    <a:pt x="86" y="1114"/>
                  </a:lnTo>
                  <a:lnTo>
                    <a:pt x="86" y="1118"/>
                  </a:lnTo>
                  <a:lnTo>
                    <a:pt x="84" y="1120"/>
                  </a:lnTo>
                  <a:lnTo>
                    <a:pt x="80" y="1122"/>
                  </a:lnTo>
                  <a:lnTo>
                    <a:pt x="78" y="1122"/>
                  </a:lnTo>
                  <a:lnTo>
                    <a:pt x="42" y="1122"/>
                  </a:lnTo>
                  <a:lnTo>
                    <a:pt x="42" y="1122"/>
                  </a:lnTo>
                  <a:lnTo>
                    <a:pt x="38" y="1122"/>
                  </a:lnTo>
                  <a:lnTo>
                    <a:pt x="36" y="1120"/>
                  </a:lnTo>
                  <a:lnTo>
                    <a:pt x="34" y="1118"/>
                  </a:lnTo>
                  <a:lnTo>
                    <a:pt x="32" y="1114"/>
                  </a:lnTo>
                  <a:lnTo>
                    <a:pt x="32" y="1098"/>
                  </a:lnTo>
                  <a:lnTo>
                    <a:pt x="32" y="1098"/>
                  </a:lnTo>
                  <a:lnTo>
                    <a:pt x="34" y="1096"/>
                  </a:lnTo>
                  <a:lnTo>
                    <a:pt x="36" y="1092"/>
                  </a:lnTo>
                  <a:lnTo>
                    <a:pt x="38" y="1092"/>
                  </a:lnTo>
                  <a:lnTo>
                    <a:pt x="42" y="1090"/>
                  </a:lnTo>
                  <a:lnTo>
                    <a:pt x="78" y="1090"/>
                  </a:lnTo>
                  <a:lnTo>
                    <a:pt x="78" y="1090"/>
                  </a:lnTo>
                  <a:lnTo>
                    <a:pt x="80" y="1092"/>
                  </a:lnTo>
                  <a:lnTo>
                    <a:pt x="84" y="1092"/>
                  </a:lnTo>
                  <a:lnTo>
                    <a:pt x="86" y="1096"/>
                  </a:lnTo>
                  <a:lnTo>
                    <a:pt x="86" y="1098"/>
                  </a:lnTo>
                  <a:lnTo>
                    <a:pt x="86" y="1114"/>
                  </a:lnTo>
                  <a:close/>
                  <a:moveTo>
                    <a:pt x="86" y="1038"/>
                  </a:moveTo>
                  <a:lnTo>
                    <a:pt x="86" y="1038"/>
                  </a:lnTo>
                  <a:lnTo>
                    <a:pt x="86" y="1042"/>
                  </a:lnTo>
                  <a:lnTo>
                    <a:pt x="84" y="1044"/>
                  </a:lnTo>
                  <a:lnTo>
                    <a:pt x="80" y="1046"/>
                  </a:lnTo>
                  <a:lnTo>
                    <a:pt x="78" y="1046"/>
                  </a:lnTo>
                  <a:lnTo>
                    <a:pt x="42" y="1046"/>
                  </a:lnTo>
                  <a:lnTo>
                    <a:pt x="42" y="1046"/>
                  </a:lnTo>
                  <a:lnTo>
                    <a:pt x="38" y="1046"/>
                  </a:lnTo>
                  <a:lnTo>
                    <a:pt x="36" y="1044"/>
                  </a:lnTo>
                  <a:lnTo>
                    <a:pt x="34" y="1042"/>
                  </a:lnTo>
                  <a:lnTo>
                    <a:pt x="32" y="1038"/>
                  </a:lnTo>
                  <a:lnTo>
                    <a:pt x="32" y="1022"/>
                  </a:lnTo>
                  <a:lnTo>
                    <a:pt x="32" y="1022"/>
                  </a:lnTo>
                  <a:lnTo>
                    <a:pt x="34" y="1020"/>
                  </a:lnTo>
                  <a:lnTo>
                    <a:pt x="36" y="1018"/>
                  </a:lnTo>
                  <a:lnTo>
                    <a:pt x="38" y="1016"/>
                  </a:lnTo>
                  <a:lnTo>
                    <a:pt x="42" y="1014"/>
                  </a:lnTo>
                  <a:lnTo>
                    <a:pt x="78" y="1014"/>
                  </a:lnTo>
                  <a:lnTo>
                    <a:pt x="78" y="1014"/>
                  </a:lnTo>
                  <a:lnTo>
                    <a:pt x="80" y="1016"/>
                  </a:lnTo>
                  <a:lnTo>
                    <a:pt x="84" y="1018"/>
                  </a:lnTo>
                  <a:lnTo>
                    <a:pt x="86" y="1020"/>
                  </a:lnTo>
                  <a:lnTo>
                    <a:pt x="86" y="1022"/>
                  </a:lnTo>
                  <a:lnTo>
                    <a:pt x="86" y="1038"/>
                  </a:lnTo>
                  <a:close/>
                  <a:moveTo>
                    <a:pt x="86" y="962"/>
                  </a:moveTo>
                  <a:lnTo>
                    <a:pt x="86" y="962"/>
                  </a:lnTo>
                  <a:lnTo>
                    <a:pt x="86" y="966"/>
                  </a:lnTo>
                  <a:lnTo>
                    <a:pt x="84" y="968"/>
                  </a:lnTo>
                  <a:lnTo>
                    <a:pt x="80" y="970"/>
                  </a:lnTo>
                  <a:lnTo>
                    <a:pt x="78" y="970"/>
                  </a:lnTo>
                  <a:lnTo>
                    <a:pt x="42" y="970"/>
                  </a:lnTo>
                  <a:lnTo>
                    <a:pt x="42" y="970"/>
                  </a:lnTo>
                  <a:lnTo>
                    <a:pt x="38" y="970"/>
                  </a:lnTo>
                  <a:lnTo>
                    <a:pt x="36" y="968"/>
                  </a:lnTo>
                  <a:lnTo>
                    <a:pt x="34" y="966"/>
                  </a:lnTo>
                  <a:lnTo>
                    <a:pt x="32" y="962"/>
                  </a:lnTo>
                  <a:lnTo>
                    <a:pt x="32" y="946"/>
                  </a:lnTo>
                  <a:lnTo>
                    <a:pt x="32" y="946"/>
                  </a:lnTo>
                  <a:lnTo>
                    <a:pt x="34" y="944"/>
                  </a:lnTo>
                  <a:lnTo>
                    <a:pt x="36" y="940"/>
                  </a:lnTo>
                  <a:lnTo>
                    <a:pt x="38" y="938"/>
                  </a:lnTo>
                  <a:lnTo>
                    <a:pt x="42" y="938"/>
                  </a:lnTo>
                  <a:lnTo>
                    <a:pt x="78" y="938"/>
                  </a:lnTo>
                  <a:lnTo>
                    <a:pt x="78" y="938"/>
                  </a:lnTo>
                  <a:lnTo>
                    <a:pt x="80" y="938"/>
                  </a:lnTo>
                  <a:lnTo>
                    <a:pt x="84" y="940"/>
                  </a:lnTo>
                  <a:lnTo>
                    <a:pt x="86" y="944"/>
                  </a:lnTo>
                  <a:lnTo>
                    <a:pt x="86" y="946"/>
                  </a:lnTo>
                  <a:lnTo>
                    <a:pt x="86" y="962"/>
                  </a:lnTo>
                  <a:close/>
                  <a:moveTo>
                    <a:pt x="86" y="886"/>
                  </a:moveTo>
                  <a:lnTo>
                    <a:pt x="86" y="886"/>
                  </a:lnTo>
                  <a:lnTo>
                    <a:pt x="86" y="890"/>
                  </a:lnTo>
                  <a:lnTo>
                    <a:pt x="84" y="892"/>
                  </a:lnTo>
                  <a:lnTo>
                    <a:pt x="80" y="894"/>
                  </a:lnTo>
                  <a:lnTo>
                    <a:pt x="78" y="894"/>
                  </a:lnTo>
                  <a:lnTo>
                    <a:pt x="42" y="894"/>
                  </a:lnTo>
                  <a:lnTo>
                    <a:pt x="42" y="894"/>
                  </a:lnTo>
                  <a:lnTo>
                    <a:pt x="38" y="894"/>
                  </a:lnTo>
                  <a:lnTo>
                    <a:pt x="36" y="892"/>
                  </a:lnTo>
                  <a:lnTo>
                    <a:pt x="34" y="890"/>
                  </a:lnTo>
                  <a:lnTo>
                    <a:pt x="32" y="886"/>
                  </a:lnTo>
                  <a:lnTo>
                    <a:pt x="32" y="870"/>
                  </a:lnTo>
                  <a:lnTo>
                    <a:pt x="32" y="870"/>
                  </a:lnTo>
                  <a:lnTo>
                    <a:pt x="34" y="868"/>
                  </a:lnTo>
                  <a:lnTo>
                    <a:pt x="36" y="864"/>
                  </a:lnTo>
                  <a:lnTo>
                    <a:pt x="38" y="862"/>
                  </a:lnTo>
                  <a:lnTo>
                    <a:pt x="42" y="862"/>
                  </a:lnTo>
                  <a:lnTo>
                    <a:pt x="78" y="862"/>
                  </a:lnTo>
                  <a:lnTo>
                    <a:pt x="78" y="862"/>
                  </a:lnTo>
                  <a:lnTo>
                    <a:pt x="80" y="862"/>
                  </a:lnTo>
                  <a:lnTo>
                    <a:pt x="84" y="864"/>
                  </a:lnTo>
                  <a:lnTo>
                    <a:pt x="86" y="868"/>
                  </a:lnTo>
                  <a:lnTo>
                    <a:pt x="86" y="870"/>
                  </a:lnTo>
                  <a:lnTo>
                    <a:pt x="86" y="886"/>
                  </a:lnTo>
                  <a:close/>
                  <a:moveTo>
                    <a:pt x="86" y="810"/>
                  </a:moveTo>
                  <a:lnTo>
                    <a:pt x="86" y="810"/>
                  </a:lnTo>
                  <a:lnTo>
                    <a:pt x="86" y="814"/>
                  </a:lnTo>
                  <a:lnTo>
                    <a:pt x="84" y="816"/>
                  </a:lnTo>
                  <a:lnTo>
                    <a:pt x="80" y="818"/>
                  </a:lnTo>
                  <a:lnTo>
                    <a:pt x="78" y="818"/>
                  </a:lnTo>
                  <a:lnTo>
                    <a:pt x="42" y="818"/>
                  </a:lnTo>
                  <a:lnTo>
                    <a:pt x="42" y="818"/>
                  </a:lnTo>
                  <a:lnTo>
                    <a:pt x="38" y="818"/>
                  </a:lnTo>
                  <a:lnTo>
                    <a:pt x="36" y="816"/>
                  </a:lnTo>
                  <a:lnTo>
                    <a:pt x="34" y="814"/>
                  </a:lnTo>
                  <a:lnTo>
                    <a:pt x="32" y="810"/>
                  </a:lnTo>
                  <a:lnTo>
                    <a:pt x="32" y="794"/>
                  </a:lnTo>
                  <a:lnTo>
                    <a:pt x="32" y="794"/>
                  </a:lnTo>
                  <a:lnTo>
                    <a:pt x="34" y="792"/>
                  </a:lnTo>
                  <a:lnTo>
                    <a:pt x="36" y="788"/>
                  </a:lnTo>
                  <a:lnTo>
                    <a:pt x="38" y="786"/>
                  </a:lnTo>
                  <a:lnTo>
                    <a:pt x="42" y="786"/>
                  </a:lnTo>
                  <a:lnTo>
                    <a:pt x="78" y="786"/>
                  </a:lnTo>
                  <a:lnTo>
                    <a:pt x="78" y="786"/>
                  </a:lnTo>
                  <a:lnTo>
                    <a:pt x="80" y="786"/>
                  </a:lnTo>
                  <a:lnTo>
                    <a:pt x="84" y="788"/>
                  </a:lnTo>
                  <a:lnTo>
                    <a:pt x="86" y="792"/>
                  </a:lnTo>
                  <a:lnTo>
                    <a:pt x="86" y="794"/>
                  </a:lnTo>
                  <a:lnTo>
                    <a:pt x="86" y="810"/>
                  </a:lnTo>
                  <a:close/>
                  <a:moveTo>
                    <a:pt x="86" y="734"/>
                  </a:moveTo>
                  <a:lnTo>
                    <a:pt x="86" y="734"/>
                  </a:lnTo>
                  <a:lnTo>
                    <a:pt x="86" y="738"/>
                  </a:lnTo>
                  <a:lnTo>
                    <a:pt x="84" y="740"/>
                  </a:lnTo>
                  <a:lnTo>
                    <a:pt x="80" y="742"/>
                  </a:lnTo>
                  <a:lnTo>
                    <a:pt x="78" y="742"/>
                  </a:lnTo>
                  <a:lnTo>
                    <a:pt x="42" y="742"/>
                  </a:lnTo>
                  <a:lnTo>
                    <a:pt x="42" y="742"/>
                  </a:lnTo>
                  <a:lnTo>
                    <a:pt x="38" y="742"/>
                  </a:lnTo>
                  <a:lnTo>
                    <a:pt x="36" y="740"/>
                  </a:lnTo>
                  <a:lnTo>
                    <a:pt x="34" y="738"/>
                  </a:lnTo>
                  <a:lnTo>
                    <a:pt x="32" y="734"/>
                  </a:lnTo>
                  <a:lnTo>
                    <a:pt x="32" y="718"/>
                  </a:lnTo>
                  <a:lnTo>
                    <a:pt x="32" y="718"/>
                  </a:lnTo>
                  <a:lnTo>
                    <a:pt x="34" y="716"/>
                  </a:lnTo>
                  <a:lnTo>
                    <a:pt x="36" y="712"/>
                  </a:lnTo>
                  <a:lnTo>
                    <a:pt x="38" y="710"/>
                  </a:lnTo>
                  <a:lnTo>
                    <a:pt x="42" y="710"/>
                  </a:lnTo>
                  <a:lnTo>
                    <a:pt x="78" y="710"/>
                  </a:lnTo>
                  <a:lnTo>
                    <a:pt x="78" y="710"/>
                  </a:lnTo>
                  <a:lnTo>
                    <a:pt x="80" y="710"/>
                  </a:lnTo>
                  <a:lnTo>
                    <a:pt x="84" y="712"/>
                  </a:lnTo>
                  <a:lnTo>
                    <a:pt x="86" y="716"/>
                  </a:lnTo>
                  <a:lnTo>
                    <a:pt x="86" y="718"/>
                  </a:lnTo>
                  <a:lnTo>
                    <a:pt x="86" y="734"/>
                  </a:lnTo>
                  <a:close/>
                  <a:moveTo>
                    <a:pt x="86" y="658"/>
                  </a:moveTo>
                  <a:lnTo>
                    <a:pt x="86" y="658"/>
                  </a:lnTo>
                  <a:lnTo>
                    <a:pt x="86" y="662"/>
                  </a:lnTo>
                  <a:lnTo>
                    <a:pt x="84" y="664"/>
                  </a:lnTo>
                  <a:lnTo>
                    <a:pt x="80" y="666"/>
                  </a:lnTo>
                  <a:lnTo>
                    <a:pt x="78" y="666"/>
                  </a:lnTo>
                  <a:lnTo>
                    <a:pt x="42" y="666"/>
                  </a:lnTo>
                  <a:lnTo>
                    <a:pt x="42" y="666"/>
                  </a:lnTo>
                  <a:lnTo>
                    <a:pt x="38" y="666"/>
                  </a:lnTo>
                  <a:lnTo>
                    <a:pt x="36" y="664"/>
                  </a:lnTo>
                  <a:lnTo>
                    <a:pt x="34" y="662"/>
                  </a:lnTo>
                  <a:lnTo>
                    <a:pt x="32" y="658"/>
                  </a:lnTo>
                  <a:lnTo>
                    <a:pt x="32" y="642"/>
                  </a:lnTo>
                  <a:lnTo>
                    <a:pt x="32" y="642"/>
                  </a:lnTo>
                  <a:lnTo>
                    <a:pt x="34" y="640"/>
                  </a:lnTo>
                  <a:lnTo>
                    <a:pt x="36" y="636"/>
                  </a:lnTo>
                  <a:lnTo>
                    <a:pt x="38" y="634"/>
                  </a:lnTo>
                  <a:lnTo>
                    <a:pt x="42" y="634"/>
                  </a:lnTo>
                  <a:lnTo>
                    <a:pt x="78" y="634"/>
                  </a:lnTo>
                  <a:lnTo>
                    <a:pt x="78" y="634"/>
                  </a:lnTo>
                  <a:lnTo>
                    <a:pt x="80" y="634"/>
                  </a:lnTo>
                  <a:lnTo>
                    <a:pt x="84" y="636"/>
                  </a:lnTo>
                  <a:lnTo>
                    <a:pt x="86" y="640"/>
                  </a:lnTo>
                  <a:lnTo>
                    <a:pt x="86" y="642"/>
                  </a:lnTo>
                  <a:lnTo>
                    <a:pt x="86" y="658"/>
                  </a:lnTo>
                  <a:close/>
                  <a:moveTo>
                    <a:pt x="86" y="582"/>
                  </a:moveTo>
                  <a:lnTo>
                    <a:pt x="86" y="582"/>
                  </a:lnTo>
                  <a:lnTo>
                    <a:pt x="86" y="586"/>
                  </a:lnTo>
                  <a:lnTo>
                    <a:pt x="84" y="588"/>
                  </a:lnTo>
                  <a:lnTo>
                    <a:pt x="80" y="590"/>
                  </a:lnTo>
                  <a:lnTo>
                    <a:pt x="78" y="590"/>
                  </a:lnTo>
                  <a:lnTo>
                    <a:pt x="42" y="590"/>
                  </a:lnTo>
                  <a:lnTo>
                    <a:pt x="42" y="590"/>
                  </a:lnTo>
                  <a:lnTo>
                    <a:pt x="38" y="590"/>
                  </a:lnTo>
                  <a:lnTo>
                    <a:pt x="36" y="588"/>
                  </a:lnTo>
                  <a:lnTo>
                    <a:pt x="34" y="586"/>
                  </a:lnTo>
                  <a:lnTo>
                    <a:pt x="32" y="582"/>
                  </a:lnTo>
                  <a:lnTo>
                    <a:pt x="32" y="566"/>
                  </a:lnTo>
                  <a:lnTo>
                    <a:pt x="32" y="566"/>
                  </a:lnTo>
                  <a:lnTo>
                    <a:pt x="34" y="564"/>
                  </a:lnTo>
                  <a:lnTo>
                    <a:pt x="36" y="560"/>
                  </a:lnTo>
                  <a:lnTo>
                    <a:pt x="38" y="558"/>
                  </a:lnTo>
                  <a:lnTo>
                    <a:pt x="42" y="558"/>
                  </a:lnTo>
                  <a:lnTo>
                    <a:pt x="78" y="558"/>
                  </a:lnTo>
                  <a:lnTo>
                    <a:pt x="78" y="558"/>
                  </a:lnTo>
                  <a:lnTo>
                    <a:pt x="80" y="558"/>
                  </a:lnTo>
                  <a:lnTo>
                    <a:pt x="84" y="560"/>
                  </a:lnTo>
                  <a:lnTo>
                    <a:pt x="86" y="564"/>
                  </a:lnTo>
                  <a:lnTo>
                    <a:pt x="86" y="566"/>
                  </a:lnTo>
                  <a:lnTo>
                    <a:pt x="86" y="582"/>
                  </a:lnTo>
                  <a:close/>
                  <a:moveTo>
                    <a:pt x="86" y="506"/>
                  </a:moveTo>
                  <a:lnTo>
                    <a:pt x="86" y="506"/>
                  </a:lnTo>
                  <a:lnTo>
                    <a:pt x="86" y="510"/>
                  </a:lnTo>
                  <a:lnTo>
                    <a:pt x="84" y="512"/>
                  </a:lnTo>
                  <a:lnTo>
                    <a:pt x="80" y="514"/>
                  </a:lnTo>
                  <a:lnTo>
                    <a:pt x="78" y="514"/>
                  </a:lnTo>
                  <a:lnTo>
                    <a:pt x="42" y="514"/>
                  </a:lnTo>
                  <a:lnTo>
                    <a:pt x="42" y="514"/>
                  </a:lnTo>
                  <a:lnTo>
                    <a:pt x="38" y="514"/>
                  </a:lnTo>
                  <a:lnTo>
                    <a:pt x="36" y="512"/>
                  </a:lnTo>
                  <a:lnTo>
                    <a:pt x="34" y="510"/>
                  </a:lnTo>
                  <a:lnTo>
                    <a:pt x="32" y="506"/>
                  </a:lnTo>
                  <a:lnTo>
                    <a:pt x="32" y="490"/>
                  </a:lnTo>
                  <a:lnTo>
                    <a:pt x="32" y="490"/>
                  </a:lnTo>
                  <a:lnTo>
                    <a:pt x="34" y="488"/>
                  </a:lnTo>
                  <a:lnTo>
                    <a:pt x="36" y="484"/>
                  </a:lnTo>
                  <a:lnTo>
                    <a:pt x="38" y="484"/>
                  </a:lnTo>
                  <a:lnTo>
                    <a:pt x="42" y="482"/>
                  </a:lnTo>
                  <a:lnTo>
                    <a:pt x="78" y="482"/>
                  </a:lnTo>
                  <a:lnTo>
                    <a:pt x="78" y="482"/>
                  </a:lnTo>
                  <a:lnTo>
                    <a:pt x="80" y="484"/>
                  </a:lnTo>
                  <a:lnTo>
                    <a:pt x="84" y="484"/>
                  </a:lnTo>
                  <a:lnTo>
                    <a:pt x="86" y="488"/>
                  </a:lnTo>
                  <a:lnTo>
                    <a:pt x="86" y="490"/>
                  </a:lnTo>
                  <a:lnTo>
                    <a:pt x="86" y="506"/>
                  </a:lnTo>
                  <a:close/>
                  <a:moveTo>
                    <a:pt x="86" y="430"/>
                  </a:moveTo>
                  <a:lnTo>
                    <a:pt x="86" y="430"/>
                  </a:lnTo>
                  <a:lnTo>
                    <a:pt x="86" y="434"/>
                  </a:lnTo>
                  <a:lnTo>
                    <a:pt x="84" y="436"/>
                  </a:lnTo>
                  <a:lnTo>
                    <a:pt x="80" y="438"/>
                  </a:lnTo>
                  <a:lnTo>
                    <a:pt x="78" y="438"/>
                  </a:lnTo>
                  <a:lnTo>
                    <a:pt x="42" y="438"/>
                  </a:lnTo>
                  <a:lnTo>
                    <a:pt x="42" y="438"/>
                  </a:lnTo>
                  <a:lnTo>
                    <a:pt x="38" y="438"/>
                  </a:lnTo>
                  <a:lnTo>
                    <a:pt x="36" y="436"/>
                  </a:lnTo>
                  <a:lnTo>
                    <a:pt x="34" y="434"/>
                  </a:lnTo>
                  <a:lnTo>
                    <a:pt x="32" y="430"/>
                  </a:lnTo>
                  <a:lnTo>
                    <a:pt x="32" y="414"/>
                  </a:lnTo>
                  <a:lnTo>
                    <a:pt x="32" y="414"/>
                  </a:lnTo>
                  <a:lnTo>
                    <a:pt x="34" y="412"/>
                  </a:lnTo>
                  <a:lnTo>
                    <a:pt x="36" y="408"/>
                  </a:lnTo>
                  <a:lnTo>
                    <a:pt x="38" y="408"/>
                  </a:lnTo>
                  <a:lnTo>
                    <a:pt x="42" y="406"/>
                  </a:lnTo>
                  <a:lnTo>
                    <a:pt x="78" y="406"/>
                  </a:lnTo>
                  <a:lnTo>
                    <a:pt x="78" y="406"/>
                  </a:lnTo>
                  <a:lnTo>
                    <a:pt x="80" y="408"/>
                  </a:lnTo>
                  <a:lnTo>
                    <a:pt x="84" y="408"/>
                  </a:lnTo>
                  <a:lnTo>
                    <a:pt x="86" y="412"/>
                  </a:lnTo>
                  <a:lnTo>
                    <a:pt x="86" y="414"/>
                  </a:lnTo>
                  <a:lnTo>
                    <a:pt x="86" y="430"/>
                  </a:lnTo>
                  <a:close/>
                  <a:moveTo>
                    <a:pt x="86" y="354"/>
                  </a:moveTo>
                  <a:lnTo>
                    <a:pt x="86" y="354"/>
                  </a:lnTo>
                  <a:lnTo>
                    <a:pt x="86" y="358"/>
                  </a:lnTo>
                  <a:lnTo>
                    <a:pt x="84" y="360"/>
                  </a:lnTo>
                  <a:lnTo>
                    <a:pt x="80" y="362"/>
                  </a:lnTo>
                  <a:lnTo>
                    <a:pt x="78" y="362"/>
                  </a:lnTo>
                  <a:lnTo>
                    <a:pt x="42" y="362"/>
                  </a:lnTo>
                  <a:lnTo>
                    <a:pt x="42" y="362"/>
                  </a:lnTo>
                  <a:lnTo>
                    <a:pt x="38" y="362"/>
                  </a:lnTo>
                  <a:lnTo>
                    <a:pt x="36" y="360"/>
                  </a:lnTo>
                  <a:lnTo>
                    <a:pt x="34" y="358"/>
                  </a:lnTo>
                  <a:lnTo>
                    <a:pt x="32" y="354"/>
                  </a:lnTo>
                  <a:lnTo>
                    <a:pt x="32" y="338"/>
                  </a:lnTo>
                  <a:lnTo>
                    <a:pt x="32" y="338"/>
                  </a:lnTo>
                  <a:lnTo>
                    <a:pt x="34" y="336"/>
                  </a:lnTo>
                  <a:lnTo>
                    <a:pt x="36" y="332"/>
                  </a:lnTo>
                  <a:lnTo>
                    <a:pt x="38" y="332"/>
                  </a:lnTo>
                  <a:lnTo>
                    <a:pt x="42" y="330"/>
                  </a:lnTo>
                  <a:lnTo>
                    <a:pt x="78" y="330"/>
                  </a:lnTo>
                  <a:lnTo>
                    <a:pt x="78" y="330"/>
                  </a:lnTo>
                  <a:lnTo>
                    <a:pt x="80" y="332"/>
                  </a:lnTo>
                  <a:lnTo>
                    <a:pt x="84" y="332"/>
                  </a:lnTo>
                  <a:lnTo>
                    <a:pt x="86" y="336"/>
                  </a:lnTo>
                  <a:lnTo>
                    <a:pt x="86" y="338"/>
                  </a:lnTo>
                  <a:lnTo>
                    <a:pt x="86" y="354"/>
                  </a:lnTo>
                  <a:close/>
                  <a:moveTo>
                    <a:pt x="86" y="278"/>
                  </a:moveTo>
                  <a:lnTo>
                    <a:pt x="86" y="278"/>
                  </a:lnTo>
                  <a:lnTo>
                    <a:pt x="86" y="282"/>
                  </a:lnTo>
                  <a:lnTo>
                    <a:pt x="84" y="284"/>
                  </a:lnTo>
                  <a:lnTo>
                    <a:pt x="80" y="286"/>
                  </a:lnTo>
                  <a:lnTo>
                    <a:pt x="78" y="286"/>
                  </a:lnTo>
                  <a:lnTo>
                    <a:pt x="42" y="286"/>
                  </a:lnTo>
                  <a:lnTo>
                    <a:pt x="42" y="286"/>
                  </a:lnTo>
                  <a:lnTo>
                    <a:pt x="38" y="286"/>
                  </a:lnTo>
                  <a:lnTo>
                    <a:pt x="36" y="284"/>
                  </a:lnTo>
                  <a:lnTo>
                    <a:pt x="34" y="282"/>
                  </a:lnTo>
                  <a:lnTo>
                    <a:pt x="32" y="278"/>
                  </a:lnTo>
                  <a:lnTo>
                    <a:pt x="32" y="262"/>
                  </a:lnTo>
                  <a:lnTo>
                    <a:pt x="32" y="262"/>
                  </a:lnTo>
                  <a:lnTo>
                    <a:pt x="34" y="260"/>
                  </a:lnTo>
                  <a:lnTo>
                    <a:pt x="36" y="256"/>
                  </a:lnTo>
                  <a:lnTo>
                    <a:pt x="38" y="256"/>
                  </a:lnTo>
                  <a:lnTo>
                    <a:pt x="42" y="254"/>
                  </a:lnTo>
                  <a:lnTo>
                    <a:pt x="78" y="254"/>
                  </a:lnTo>
                  <a:lnTo>
                    <a:pt x="78" y="254"/>
                  </a:lnTo>
                  <a:lnTo>
                    <a:pt x="80" y="256"/>
                  </a:lnTo>
                  <a:lnTo>
                    <a:pt x="84" y="256"/>
                  </a:lnTo>
                  <a:lnTo>
                    <a:pt x="86" y="260"/>
                  </a:lnTo>
                  <a:lnTo>
                    <a:pt x="86" y="262"/>
                  </a:lnTo>
                  <a:lnTo>
                    <a:pt x="86" y="278"/>
                  </a:lnTo>
                  <a:close/>
                  <a:moveTo>
                    <a:pt x="86" y="202"/>
                  </a:moveTo>
                  <a:lnTo>
                    <a:pt x="86" y="202"/>
                  </a:lnTo>
                  <a:lnTo>
                    <a:pt x="86" y="206"/>
                  </a:lnTo>
                  <a:lnTo>
                    <a:pt x="84" y="208"/>
                  </a:lnTo>
                  <a:lnTo>
                    <a:pt x="80" y="210"/>
                  </a:lnTo>
                  <a:lnTo>
                    <a:pt x="78" y="210"/>
                  </a:lnTo>
                  <a:lnTo>
                    <a:pt x="42" y="210"/>
                  </a:lnTo>
                  <a:lnTo>
                    <a:pt x="42" y="210"/>
                  </a:lnTo>
                  <a:lnTo>
                    <a:pt x="38" y="210"/>
                  </a:lnTo>
                  <a:lnTo>
                    <a:pt x="36" y="208"/>
                  </a:lnTo>
                  <a:lnTo>
                    <a:pt x="34" y="206"/>
                  </a:lnTo>
                  <a:lnTo>
                    <a:pt x="32" y="202"/>
                  </a:lnTo>
                  <a:lnTo>
                    <a:pt x="32" y="186"/>
                  </a:lnTo>
                  <a:lnTo>
                    <a:pt x="32" y="186"/>
                  </a:lnTo>
                  <a:lnTo>
                    <a:pt x="34" y="184"/>
                  </a:lnTo>
                  <a:lnTo>
                    <a:pt x="36" y="180"/>
                  </a:lnTo>
                  <a:lnTo>
                    <a:pt x="38" y="180"/>
                  </a:lnTo>
                  <a:lnTo>
                    <a:pt x="42" y="178"/>
                  </a:lnTo>
                  <a:lnTo>
                    <a:pt x="78" y="178"/>
                  </a:lnTo>
                  <a:lnTo>
                    <a:pt x="78" y="178"/>
                  </a:lnTo>
                  <a:lnTo>
                    <a:pt x="80" y="180"/>
                  </a:lnTo>
                  <a:lnTo>
                    <a:pt x="84" y="180"/>
                  </a:lnTo>
                  <a:lnTo>
                    <a:pt x="86" y="184"/>
                  </a:lnTo>
                  <a:lnTo>
                    <a:pt x="86" y="186"/>
                  </a:lnTo>
                  <a:lnTo>
                    <a:pt x="86" y="202"/>
                  </a:lnTo>
                  <a:close/>
                  <a:moveTo>
                    <a:pt x="86" y="126"/>
                  </a:moveTo>
                  <a:lnTo>
                    <a:pt x="86" y="126"/>
                  </a:lnTo>
                  <a:lnTo>
                    <a:pt x="86" y="130"/>
                  </a:lnTo>
                  <a:lnTo>
                    <a:pt x="84" y="132"/>
                  </a:lnTo>
                  <a:lnTo>
                    <a:pt x="80" y="134"/>
                  </a:lnTo>
                  <a:lnTo>
                    <a:pt x="78" y="134"/>
                  </a:lnTo>
                  <a:lnTo>
                    <a:pt x="42" y="134"/>
                  </a:lnTo>
                  <a:lnTo>
                    <a:pt x="42" y="134"/>
                  </a:lnTo>
                  <a:lnTo>
                    <a:pt x="38" y="134"/>
                  </a:lnTo>
                  <a:lnTo>
                    <a:pt x="36" y="132"/>
                  </a:lnTo>
                  <a:lnTo>
                    <a:pt x="34" y="130"/>
                  </a:lnTo>
                  <a:lnTo>
                    <a:pt x="32" y="126"/>
                  </a:lnTo>
                  <a:lnTo>
                    <a:pt x="32" y="110"/>
                  </a:lnTo>
                  <a:lnTo>
                    <a:pt x="32" y="110"/>
                  </a:lnTo>
                  <a:lnTo>
                    <a:pt x="34" y="108"/>
                  </a:lnTo>
                  <a:lnTo>
                    <a:pt x="36" y="104"/>
                  </a:lnTo>
                  <a:lnTo>
                    <a:pt x="38" y="104"/>
                  </a:lnTo>
                  <a:lnTo>
                    <a:pt x="42" y="102"/>
                  </a:lnTo>
                  <a:lnTo>
                    <a:pt x="78" y="102"/>
                  </a:lnTo>
                  <a:lnTo>
                    <a:pt x="78" y="102"/>
                  </a:lnTo>
                  <a:lnTo>
                    <a:pt x="80" y="104"/>
                  </a:lnTo>
                  <a:lnTo>
                    <a:pt x="84" y="104"/>
                  </a:lnTo>
                  <a:lnTo>
                    <a:pt x="86" y="108"/>
                  </a:lnTo>
                  <a:lnTo>
                    <a:pt x="86" y="110"/>
                  </a:lnTo>
                  <a:lnTo>
                    <a:pt x="86" y="126"/>
                  </a:lnTo>
                  <a:close/>
                  <a:moveTo>
                    <a:pt x="86" y="50"/>
                  </a:moveTo>
                  <a:lnTo>
                    <a:pt x="86" y="50"/>
                  </a:lnTo>
                  <a:lnTo>
                    <a:pt x="86" y="54"/>
                  </a:lnTo>
                  <a:lnTo>
                    <a:pt x="84" y="56"/>
                  </a:lnTo>
                  <a:lnTo>
                    <a:pt x="80" y="58"/>
                  </a:lnTo>
                  <a:lnTo>
                    <a:pt x="78" y="58"/>
                  </a:lnTo>
                  <a:lnTo>
                    <a:pt x="42" y="58"/>
                  </a:lnTo>
                  <a:lnTo>
                    <a:pt x="42" y="58"/>
                  </a:lnTo>
                  <a:lnTo>
                    <a:pt x="38" y="58"/>
                  </a:lnTo>
                  <a:lnTo>
                    <a:pt x="36" y="56"/>
                  </a:lnTo>
                  <a:lnTo>
                    <a:pt x="34" y="54"/>
                  </a:lnTo>
                  <a:lnTo>
                    <a:pt x="32" y="50"/>
                  </a:lnTo>
                  <a:lnTo>
                    <a:pt x="32" y="34"/>
                  </a:lnTo>
                  <a:lnTo>
                    <a:pt x="32" y="34"/>
                  </a:lnTo>
                  <a:lnTo>
                    <a:pt x="34" y="32"/>
                  </a:lnTo>
                  <a:lnTo>
                    <a:pt x="36" y="28"/>
                  </a:lnTo>
                  <a:lnTo>
                    <a:pt x="38" y="28"/>
                  </a:lnTo>
                  <a:lnTo>
                    <a:pt x="42" y="26"/>
                  </a:lnTo>
                  <a:lnTo>
                    <a:pt x="78" y="26"/>
                  </a:lnTo>
                  <a:lnTo>
                    <a:pt x="78" y="26"/>
                  </a:lnTo>
                  <a:lnTo>
                    <a:pt x="80" y="28"/>
                  </a:lnTo>
                  <a:lnTo>
                    <a:pt x="84" y="28"/>
                  </a:lnTo>
                  <a:lnTo>
                    <a:pt x="86" y="32"/>
                  </a:lnTo>
                  <a:lnTo>
                    <a:pt x="86" y="34"/>
                  </a:lnTo>
                  <a:lnTo>
                    <a:pt x="86" y="50"/>
                  </a:lnTo>
                  <a:close/>
                  <a:moveTo>
                    <a:pt x="552" y="3632"/>
                  </a:moveTo>
                  <a:lnTo>
                    <a:pt x="552" y="3632"/>
                  </a:lnTo>
                  <a:lnTo>
                    <a:pt x="552" y="3634"/>
                  </a:lnTo>
                  <a:lnTo>
                    <a:pt x="548" y="3636"/>
                  </a:lnTo>
                  <a:lnTo>
                    <a:pt x="542" y="3636"/>
                  </a:lnTo>
                  <a:lnTo>
                    <a:pt x="102" y="3636"/>
                  </a:lnTo>
                  <a:lnTo>
                    <a:pt x="102" y="3636"/>
                  </a:lnTo>
                  <a:lnTo>
                    <a:pt x="102" y="3636"/>
                  </a:lnTo>
                  <a:lnTo>
                    <a:pt x="100" y="3634"/>
                  </a:lnTo>
                  <a:lnTo>
                    <a:pt x="100" y="3634"/>
                  </a:lnTo>
                  <a:lnTo>
                    <a:pt x="98" y="3632"/>
                  </a:lnTo>
                  <a:lnTo>
                    <a:pt x="98" y="3062"/>
                  </a:lnTo>
                  <a:lnTo>
                    <a:pt x="98" y="3062"/>
                  </a:lnTo>
                  <a:lnTo>
                    <a:pt x="100" y="3058"/>
                  </a:lnTo>
                  <a:lnTo>
                    <a:pt x="100" y="3058"/>
                  </a:lnTo>
                  <a:lnTo>
                    <a:pt x="102" y="3058"/>
                  </a:lnTo>
                  <a:lnTo>
                    <a:pt x="102" y="3058"/>
                  </a:lnTo>
                  <a:lnTo>
                    <a:pt x="542" y="3058"/>
                  </a:lnTo>
                  <a:lnTo>
                    <a:pt x="548" y="3058"/>
                  </a:lnTo>
                  <a:lnTo>
                    <a:pt x="548" y="3058"/>
                  </a:lnTo>
                  <a:lnTo>
                    <a:pt x="552" y="3058"/>
                  </a:lnTo>
                  <a:lnTo>
                    <a:pt x="552" y="3062"/>
                  </a:lnTo>
                  <a:lnTo>
                    <a:pt x="552" y="3632"/>
                  </a:lnTo>
                  <a:close/>
                  <a:moveTo>
                    <a:pt x="552" y="3026"/>
                  </a:moveTo>
                  <a:lnTo>
                    <a:pt x="552" y="3026"/>
                  </a:lnTo>
                  <a:lnTo>
                    <a:pt x="552" y="3028"/>
                  </a:lnTo>
                  <a:lnTo>
                    <a:pt x="548" y="3028"/>
                  </a:lnTo>
                  <a:lnTo>
                    <a:pt x="542" y="3028"/>
                  </a:lnTo>
                  <a:lnTo>
                    <a:pt x="102" y="3028"/>
                  </a:lnTo>
                  <a:lnTo>
                    <a:pt x="102" y="3028"/>
                  </a:lnTo>
                  <a:lnTo>
                    <a:pt x="102" y="3028"/>
                  </a:lnTo>
                  <a:lnTo>
                    <a:pt x="100" y="3028"/>
                  </a:lnTo>
                  <a:lnTo>
                    <a:pt x="100" y="3028"/>
                  </a:lnTo>
                  <a:lnTo>
                    <a:pt x="98" y="3026"/>
                  </a:lnTo>
                  <a:lnTo>
                    <a:pt x="98" y="2454"/>
                  </a:lnTo>
                  <a:lnTo>
                    <a:pt x="98" y="2454"/>
                  </a:lnTo>
                  <a:lnTo>
                    <a:pt x="100" y="2452"/>
                  </a:lnTo>
                  <a:lnTo>
                    <a:pt x="100" y="2452"/>
                  </a:lnTo>
                  <a:lnTo>
                    <a:pt x="102" y="2452"/>
                  </a:lnTo>
                  <a:lnTo>
                    <a:pt x="102" y="2452"/>
                  </a:lnTo>
                  <a:lnTo>
                    <a:pt x="542" y="2452"/>
                  </a:lnTo>
                  <a:lnTo>
                    <a:pt x="548" y="2452"/>
                  </a:lnTo>
                  <a:lnTo>
                    <a:pt x="548" y="2452"/>
                  </a:lnTo>
                  <a:lnTo>
                    <a:pt x="552" y="2452"/>
                  </a:lnTo>
                  <a:lnTo>
                    <a:pt x="552" y="2454"/>
                  </a:lnTo>
                  <a:lnTo>
                    <a:pt x="552" y="3026"/>
                  </a:lnTo>
                  <a:close/>
                  <a:moveTo>
                    <a:pt x="552" y="2418"/>
                  </a:moveTo>
                  <a:lnTo>
                    <a:pt x="552" y="2418"/>
                  </a:lnTo>
                  <a:lnTo>
                    <a:pt x="552" y="2422"/>
                  </a:lnTo>
                  <a:lnTo>
                    <a:pt x="548" y="2422"/>
                  </a:lnTo>
                  <a:lnTo>
                    <a:pt x="542" y="2422"/>
                  </a:lnTo>
                  <a:lnTo>
                    <a:pt x="102" y="2422"/>
                  </a:lnTo>
                  <a:lnTo>
                    <a:pt x="102" y="2422"/>
                  </a:lnTo>
                  <a:lnTo>
                    <a:pt x="102" y="2422"/>
                  </a:lnTo>
                  <a:lnTo>
                    <a:pt x="100" y="2422"/>
                  </a:lnTo>
                  <a:lnTo>
                    <a:pt x="100" y="2422"/>
                  </a:lnTo>
                  <a:lnTo>
                    <a:pt x="98" y="2418"/>
                  </a:lnTo>
                  <a:lnTo>
                    <a:pt x="98" y="1848"/>
                  </a:lnTo>
                  <a:lnTo>
                    <a:pt x="98" y="1848"/>
                  </a:lnTo>
                  <a:lnTo>
                    <a:pt x="100" y="1846"/>
                  </a:lnTo>
                  <a:lnTo>
                    <a:pt x="100" y="1846"/>
                  </a:lnTo>
                  <a:lnTo>
                    <a:pt x="102" y="1844"/>
                  </a:lnTo>
                  <a:lnTo>
                    <a:pt x="102" y="1844"/>
                  </a:lnTo>
                  <a:lnTo>
                    <a:pt x="542" y="1844"/>
                  </a:lnTo>
                  <a:lnTo>
                    <a:pt x="548" y="1844"/>
                  </a:lnTo>
                  <a:lnTo>
                    <a:pt x="548" y="1844"/>
                  </a:lnTo>
                  <a:lnTo>
                    <a:pt x="552" y="1846"/>
                  </a:lnTo>
                  <a:lnTo>
                    <a:pt x="552" y="1848"/>
                  </a:lnTo>
                  <a:lnTo>
                    <a:pt x="552" y="2418"/>
                  </a:lnTo>
                  <a:close/>
                  <a:moveTo>
                    <a:pt x="552" y="1812"/>
                  </a:moveTo>
                  <a:lnTo>
                    <a:pt x="552" y="1812"/>
                  </a:lnTo>
                  <a:lnTo>
                    <a:pt x="552" y="1814"/>
                  </a:lnTo>
                  <a:lnTo>
                    <a:pt x="548" y="1816"/>
                  </a:lnTo>
                  <a:lnTo>
                    <a:pt x="102" y="1816"/>
                  </a:lnTo>
                  <a:lnTo>
                    <a:pt x="102" y="1816"/>
                  </a:lnTo>
                  <a:lnTo>
                    <a:pt x="100" y="1816"/>
                  </a:lnTo>
                  <a:lnTo>
                    <a:pt x="100" y="1816"/>
                  </a:lnTo>
                  <a:lnTo>
                    <a:pt x="100" y="1816"/>
                  </a:lnTo>
                  <a:lnTo>
                    <a:pt x="100" y="1816"/>
                  </a:lnTo>
                  <a:lnTo>
                    <a:pt x="100" y="1816"/>
                  </a:lnTo>
                  <a:lnTo>
                    <a:pt x="98" y="1814"/>
                  </a:lnTo>
                  <a:lnTo>
                    <a:pt x="98" y="1814"/>
                  </a:lnTo>
                  <a:lnTo>
                    <a:pt x="98" y="1814"/>
                  </a:lnTo>
                  <a:lnTo>
                    <a:pt x="98" y="1814"/>
                  </a:lnTo>
                  <a:lnTo>
                    <a:pt x="98" y="1812"/>
                  </a:lnTo>
                  <a:lnTo>
                    <a:pt x="98" y="1242"/>
                  </a:lnTo>
                  <a:lnTo>
                    <a:pt x="98" y="1242"/>
                  </a:lnTo>
                  <a:lnTo>
                    <a:pt x="100" y="1240"/>
                  </a:lnTo>
                  <a:lnTo>
                    <a:pt x="100" y="1240"/>
                  </a:lnTo>
                  <a:lnTo>
                    <a:pt x="102" y="1238"/>
                  </a:lnTo>
                  <a:lnTo>
                    <a:pt x="102" y="1238"/>
                  </a:lnTo>
                  <a:lnTo>
                    <a:pt x="542" y="1238"/>
                  </a:lnTo>
                  <a:lnTo>
                    <a:pt x="548" y="1238"/>
                  </a:lnTo>
                  <a:lnTo>
                    <a:pt x="548" y="1238"/>
                  </a:lnTo>
                  <a:lnTo>
                    <a:pt x="552" y="1240"/>
                  </a:lnTo>
                  <a:lnTo>
                    <a:pt x="552" y="1242"/>
                  </a:lnTo>
                  <a:lnTo>
                    <a:pt x="552" y="1812"/>
                  </a:lnTo>
                  <a:close/>
                  <a:moveTo>
                    <a:pt x="552" y="1206"/>
                  </a:moveTo>
                  <a:lnTo>
                    <a:pt x="552" y="1206"/>
                  </a:lnTo>
                  <a:lnTo>
                    <a:pt x="552" y="1208"/>
                  </a:lnTo>
                  <a:lnTo>
                    <a:pt x="548" y="1210"/>
                  </a:lnTo>
                  <a:lnTo>
                    <a:pt x="542" y="1210"/>
                  </a:lnTo>
                  <a:lnTo>
                    <a:pt x="102" y="1210"/>
                  </a:lnTo>
                  <a:lnTo>
                    <a:pt x="102" y="1210"/>
                  </a:lnTo>
                  <a:lnTo>
                    <a:pt x="102" y="1210"/>
                  </a:lnTo>
                  <a:lnTo>
                    <a:pt x="100" y="1208"/>
                  </a:lnTo>
                  <a:lnTo>
                    <a:pt x="100" y="1208"/>
                  </a:lnTo>
                  <a:lnTo>
                    <a:pt x="98" y="1206"/>
                  </a:lnTo>
                  <a:lnTo>
                    <a:pt x="98" y="636"/>
                  </a:lnTo>
                  <a:lnTo>
                    <a:pt x="98" y="636"/>
                  </a:lnTo>
                  <a:lnTo>
                    <a:pt x="100" y="632"/>
                  </a:lnTo>
                  <a:lnTo>
                    <a:pt x="100" y="632"/>
                  </a:lnTo>
                  <a:lnTo>
                    <a:pt x="102" y="632"/>
                  </a:lnTo>
                  <a:lnTo>
                    <a:pt x="102" y="632"/>
                  </a:lnTo>
                  <a:lnTo>
                    <a:pt x="542" y="632"/>
                  </a:lnTo>
                  <a:lnTo>
                    <a:pt x="548" y="632"/>
                  </a:lnTo>
                  <a:lnTo>
                    <a:pt x="548" y="632"/>
                  </a:lnTo>
                  <a:lnTo>
                    <a:pt x="552" y="632"/>
                  </a:lnTo>
                  <a:lnTo>
                    <a:pt x="552" y="636"/>
                  </a:lnTo>
                  <a:lnTo>
                    <a:pt x="552" y="1206"/>
                  </a:lnTo>
                  <a:close/>
                  <a:moveTo>
                    <a:pt x="552" y="600"/>
                  </a:moveTo>
                  <a:lnTo>
                    <a:pt x="552" y="600"/>
                  </a:lnTo>
                  <a:lnTo>
                    <a:pt x="552" y="602"/>
                  </a:lnTo>
                  <a:lnTo>
                    <a:pt x="548" y="604"/>
                  </a:lnTo>
                  <a:lnTo>
                    <a:pt x="542" y="604"/>
                  </a:lnTo>
                  <a:lnTo>
                    <a:pt x="102" y="604"/>
                  </a:lnTo>
                  <a:lnTo>
                    <a:pt x="102" y="604"/>
                  </a:lnTo>
                  <a:lnTo>
                    <a:pt x="102" y="604"/>
                  </a:lnTo>
                  <a:lnTo>
                    <a:pt x="100" y="602"/>
                  </a:lnTo>
                  <a:lnTo>
                    <a:pt x="100" y="602"/>
                  </a:lnTo>
                  <a:lnTo>
                    <a:pt x="98" y="600"/>
                  </a:lnTo>
                  <a:lnTo>
                    <a:pt x="98" y="28"/>
                  </a:lnTo>
                  <a:lnTo>
                    <a:pt x="98" y="28"/>
                  </a:lnTo>
                  <a:lnTo>
                    <a:pt x="100" y="26"/>
                  </a:lnTo>
                  <a:lnTo>
                    <a:pt x="100" y="26"/>
                  </a:lnTo>
                  <a:lnTo>
                    <a:pt x="102" y="26"/>
                  </a:lnTo>
                  <a:lnTo>
                    <a:pt x="102" y="26"/>
                  </a:lnTo>
                  <a:lnTo>
                    <a:pt x="542" y="26"/>
                  </a:lnTo>
                  <a:lnTo>
                    <a:pt x="548" y="26"/>
                  </a:lnTo>
                  <a:lnTo>
                    <a:pt x="548" y="26"/>
                  </a:lnTo>
                  <a:lnTo>
                    <a:pt x="552" y="26"/>
                  </a:lnTo>
                  <a:lnTo>
                    <a:pt x="552" y="28"/>
                  </a:lnTo>
                  <a:lnTo>
                    <a:pt x="552" y="600"/>
                  </a:lnTo>
                  <a:close/>
                  <a:moveTo>
                    <a:pt x="612" y="3614"/>
                  </a:moveTo>
                  <a:lnTo>
                    <a:pt x="612" y="3614"/>
                  </a:lnTo>
                  <a:lnTo>
                    <a:pt x="610" y="3618"/>
                  </a:lnTo>
                  <a:lnTo>
                    <a:pt x="608" y="3620"/>
                  </a:lnTo>
                  <a:lnTo>
                    <a:pt x="606" y="3622"/>
                  </a:lnTo>
                  <a:lnTo>
                    <a:pt x="602" y="3622"/>
                  </a:lnTo>
                  <a:lnTo>
                    <a:pt x="568" y="3622"/>
                  </a:lnTo>
                  <a:lnTo>
                    <a:pt x="568" y="3622"/>
                  </a:lnTo>
                  <a:lnTo>
                    <a:pt x="564" y="3622"/>
                  </a:lnTo>
                  <a:lnTo>
                    <a:pt x="560" y="3620"/>
                  </a:lnTo>
                  <a:lnTo>
                    <a:pt x="558" y="3618"/>
                  </a:lnTo>
                  <a:lnTo>
                    <a:pt x="558" y="3614"/>
                  </a:lnTo>
                  <a:lnTo>
                    <a:pt x="558" y="3598"/>
                  </a:lnTo>
                  <a:lnTo>
                    <a:pt x="558" y="3598"/>
                  </a:lnTo>
                  <a:lnTo>
                    <a:pt x="558" y="3596"/>
                  </a:lnTo>
                  <a:lnTo>
                    <a:pt x="560" y="3592"/>
                  </a:lnTo>
                  <a:lnTo>
                    <a:pt x="564" y="3592"/>
                  </a:lnTo>
                  <a:lnTo>
                    <a:pt x="568" y="3590"/>
                  </a:lnTo>
                  <a:lnTo>
                    <a:pt x="602" y="3590"/>
                  </a:lnTo>
                  <a:lnTo>
                    <a:pt x="602" y="3590"/>
                  </a:lnTo>
                  <a:lnTo>
                    <a:pt x="606" y="3592"/>
                  </a:lnTo>
                  <a:lnTo>
                    <a:pt x="608" y="3592"/>
                  </a:lnTo>
                  <a:lnTo>
                    <a:pt x="610" y="3596"/>
                  </a:lnTo>
                  <a:lnTo>
                    <a:pt x="612" y="3598"/>
                  </a:lnTo>
                  <a:lnTo>
                    <a:pt x="612" y="3614"/>
                  </a:lnTo>
                  <a:close/>
                  <a:moveTo>
                    <a:pt x="612" y="3538"/>
                  </a:moveTo>
                  <a:lnTo>
                    <a:pt x="612" y="3538"/>
                  </a:lnTo>
                  <a:lnTo>
                    <a:pt x="610" y="3542"/>
                  </a:lnTo>
                  <a:lnTo>
                    <a:pt x="608" y="3544"/>
                  </a:lnTo>
                  <a:lnTo>
                    <a:pt x="606" y="3546"/>
                  </a:lnTo>
                  <a:lnTo>
                    <a:pt x="602" y="3546"/>
                  </a:lnTo>
                  <a:lnTo>
                    <a:pt x="568" y="3546"/>
                  </a:lnTo>
                  <a:lnTo>
                    <a:pt x="568" y="3546"/>
                  </a:lnTo>
                  <a:lnTo>
                    <a:pt x="564" y="3546"/>
                  </a:lnTo>
                  <a:lnTo>
                    <a:pt x="560" y="3544"/>
                  </a:lnTo>
                  <a:lnTo>
                    <a:pt x="558" y="3542"/>
                  </a:lnTo>
                  <a:lnTo>
                    <a:pt x="558" y="3538"/>
                  </a:lnTo>
                  <a:lnTo>
                    <a:pt x="558" y="3522"/>
                  </a:lnTo>
                  <a:lnTo>
                    <a:pt x="558" y="3522"/>
                  </a:lnTo>
                  <a:lnTo>
                    <a:pt x="558" y="3520"/>
                  </a:lnTo>
                  <a:lnTo>
                    <a:pt x="560" y="3516"/>
                  </a:lnTo>
                  <a:lnTo>
                    <a:pt x="564" y="3516"/>
                  </a:lnTo>
                  <a:lnTo>
                    <a:pt x="568" y="3514"/>
                  </a:lnTo>
                  <a:lnTo>
                    <a:pt x="602" y="3514"/>
                  </a:lnTo>
                  <a:lnTo>
                    <a:pt x="602" y="3514"/>
                  </a:lnTo>
                  <a:lnTo>
                    <a:pt x="606" y="3516"/>
                  </a:lnTo>
                  <a:lnTo>
                    <a:pt x="608" y="3516"/>
                  </a:lnTo>
                  <a:lnTo>
                    <a:pt x="610" y="3520"/>
                  </a:lnTo>
                  <a:lnTo>
                    <a:pt x="612" y="3522"/>
                  </a:lnTo>
                  <a:lnTo>
                    <a:pt x="612" y="3538"/>
                  </a:lnTo>
                  <a:close/>
                  <a:moveTo>
                    <a:pt x="612" y="3462"/>
                  </a:moveTo>
                  <a:lnTo>
                    <a:pt x="612" y="3462"/>
                  </a:lnTo>
                  <a:lnTo>
                    <a:pt x="610" y="3466"/>
                  </a:lnTo>
                  <a:lnTo>
                    <a:pt x="608" y="3468"/>
                  </a:lnTo>
                  <a:lnTo>
                    <a:pt x="606" y="3470"/>
                  </a:lnTo>
                  <a:lnTo>
                    <a:pt x="602" y="3470"/>
                  </a:lnTo>
                  <a:lnTo>
                    <a:pt x="568" y="3470"/>
                  </a:lnTo>
                  <a:lnTo>
                    <a:pt x="568" y="3470"/>
                  </a:lnTo>
                  <a:lnTo>
                    <a:pt x="564" y="3470"/>
                  </a:lnTo>
                  <a:lnTo>
                    <a:pt x="560" y="3468"/>
                  </a:lnTo>
                  <a:lnTo>
                    <a:pt x="558" y="3466"/>
                  </a:lnTo>
                  <a:lnTo>
                    <a:pt x="558" y="3462"/>
                  </a:lnTo>
                  <a:lnTo>
                    <a:pt x="558" y="3446"/>
                  </a:lnTo>
                  <a:lnTo>
                    <a:pt x="558" y="3446"/>
                  </a:lnTo>
                  <a:lnTo>
                    <a:pt x="558" y="3444"/>
                  </a:lnTo>
                  <a:lnTo>
                    <a:pt x="560" y="3440"/>
                  </a:lnTo>
                  <a:lnTo>
                    <a:pt x="564" y="3440"/>
                  </a:lnTo>
                  <a:lnTo>
                    <a:pt x="568" y="3438"/>
                  </a:lnTo>
                  <a:lnTo>
                    <a:pt x="602" y="3438"/>
                  </a:lnTo>
                  <a:lnTo>
                    <a:pt x="602" y="3438"/>
                  </a:lnTo>
                  <a:lnTo>
                    <a:pt x="606" y="3440"/>
                  </a:lnTo>
                  <a:lnTo>
                    <a:pt x="608" y="3440"/>
                  </a:lnTo>
                  <a:lnTo>
                    <a:pt x="610" y="3444"/>
                  </a:lnTo>
                  <a:lnTo>
                    <a:pt x="612" y="3446"/>
                  </a:lnTo>
                  <a:lnTo>
                    <a:pt x="612" y="3462"/>
                  </a:lnTo>
                  <a:close/>
                  <a:moveTo>
                    <a:pt x="612" y="3386"/>
                  </a:moveTo>
                  <a:lnTo>
                    <a:pt x="612" y="3386"/>
                  </a:lnTo>
                  <a:lnTo>
                    <a:pt x="610" y="3390"/>
                  </a:lnTo>
                  <a:lnTo>
                    <a:pt x="608" y="3392"/>
                  </a:lnTo>
                  <a:lnTo>
                    <a:pt x="606" y="3394"/>
                  </a:lnTo>
                  <a:lnTo>
                    <a:pt x="602" y="3394"/>
                  </a:lnTo>
                  <a:lnTo>
                    <a:pt x="568" y="3394"/>
                  </a:lnTo>
                  <a:lnTo>
                    <a:pt x="568" y="3394"/>
                  </a:lnTo>
                  <a:lnTo>
                    <a:pt x="564" y="3394"/>
                  </a:lnTo>
                  <a:lnTo>
                    <a:pt x="560" y="3392"/>
                  </a:lnTo>
                  <a:lnTo>
                    <a:pt x="558" y="3390"/>
                  </a:lnTo>
                  <a:lnTo>
                    <a:pt x="558" y="3386"/>
                  </a:lnTo>
                  <a:lnTo>
                    <a:pt x="558" y="3370"/>
                  </a:lnTo>
                  <a:lnTo>
                    <a:pt x="558" y="3370"/>
                  </a:lnTo>
                  <a:lnTo>
                    <a:pt x="558" y="3368"/>
                  </a:lnTo>
                  <a:lnTo>
                    <a:pt x="560" y="3364"/>
                  </a:lnTo>
                  <a:lnTo>
                    <a:pt x="564" y="3364"/>
                  </a:lnTo>
                  <a:lnTo>
                    <a:pt x="568" y="3362"/>
                  </a:lnTo>
                  <a:lnTo>
                    <a:pt x="602" y="3362"/>
                  </a:lnTo>
                  <a:lnTo>
                    <a:pt x="602" y="3362"/>
                  </a:lnTo>
                  <a:lnTo>
                    <a:pt x="606" y="3364"/>
                  </a:lnTo>
                  <a:lnTo>
                    <a:pt x="608" y="3364"/>
                  </a:lnTo>
                  <a:lnTo>
                    <a:pt x="610" y="3368"/>
                  </a:lnTo>
                  <a:lnTo>
                    <a:pt x="612" y="3370"/>
                  </a:lnTo>
                  <a:lnTo>
                    <a:pt x="612" y="3386"/>
                  </a:lnTo>
                  <a:close/>
                  <a:moveTo>
                    <a:pt x="612" y="3310"/>
                  </a:moveTo>
                  <a:lnTo>
                    <a:pt x="612" y="3310"/>
                  </a:lnTo>
                  <a:lnTo>
                    <a:pt x="610" y="3314"/>
                  </a:lnTo>
                  <a:lnTo>
                    <a:pt x="608" y="3316"/>
                  </a:lnTo>
                  <a:lnTo>
                    <a:pt x="606" y="3318"/>
                  </a:lnTo>
                  <a:lnTo>
                    <a:pt x="602" y="3318"/>
                  </a:lnTo>
                  <a:lnTo>
                    <a:pt x="568" y="3318"/>
                  </a:lnTo>
                  <a:lnTo>
                    <a:pt x="568" y="3318"/>
                  </a:lnTo>
                  <a:lnTo>
                    <a:pt x="564" y="3318"/>
                  </a:lnTo>
                  <a:lnTo>
                    <a:pt x="560" y="3316"/>
                  </a:lnTo>
                  <a:lnTo>
                    <a:pt x="558" y="3314"/>
                  </a:lnTo>
                  <a:lnTo>
                    <a:pt x="558" y="3310"/>
                  </a:lnTo>
                  <a:lnTo>
                    <a:pt x="558" y="3294"/>
                  </a:lnTo>
                  <a:lnTo>
                    <a:pt x="558" y="3294"/>
                  </a:lnTo>
                  <a:lnTo>
                    <a:pt x="558" y="3292"/>
                  </a:lnTo>
                  <a:lnTo>
                    <a:pt x="560" y="3290"/>
                  </a:lnTo>
                  <a:lnTo>
                    <a:pt x="564" y="3288"/>
                  </a:lnTo>
                  <a:lnTo>
                    <a:pt x="568" y="3286"/>
                  </a:lnTo>
                  <a:lnTo>
                    <a:pt x="602" y="3286"/>
                  </a:lnTo>
                  <a:lnTo>
                    <a:pt x="602" y="3286"/>
                  </a:lnTo>
                  <a:lnTo>
                    <a:pt x="606" y="3288"/>
                  </a:lnTo>
                  <a:lnTo>
                    <a:pt x="608" y="3290"/>
                  </a:lnTo>
                  <a:lnTo>
                    <a:pt x="610" y="3292"/>
                  </a:lnTo>
                  <a:lnTo>
                    <a:pt x="612" y="3294"/>
                  </a:lnTo>
                  <a:lnTo>
                    <a:pt x="612" y="3310"/>
                  </a:lnTo>
                  <a:close/>
                  <a:moveTo>
                    <a:pt x="612" y="3234"/>
                  </a:moveTo>
                  <a:lnTo>
                    <a:pt x="612" y="3234"/>
                  </a:lnTo>
                  <a:lnTo>
                    <a:pt x="610" y="3238"/>
                  </a:lnTo>
                  <a:lnTo>
                    <a:pt x="608" y="3240"/>
                  </a:lnTo>
                  <a:lnTo>
                    <a:pt x="606" y="3242"/>
                  </a:lnTo>
                  <a:lnTo>
                    <a:pt x="602" y="3242"/>
                  </a:lnTo>
                  <a:lnTo>
                    <a:pt x="568" y="3242"/>
                  </a:lnTo>
                  <a:lnTo>
                    <a:pt x="568" y="3242"/>
                  </a:lnTo>
                  <a:lnTo>
                    <a:pt x="564" y="3242"/>
                  </a:lnTo>
                  <a:lnTo>
                    <a:pt x="560" y="3240"/>
                  </a:lnTo>
                  <a:lnTo>
                    <a:pt x="558" y="3238"/>
                  </a:lnTo>
                  <a:lnTo>
                    <a:pt x="558" y="3234"/>
                  </a:lnTo>
                  <a:lnTo>
                    <a:pt x="558" y="3218"/>
                  </a:lnTo>
                  <a:lnTo>
                    <a:pt x="558" y="3218"/>
                  </a:lnTo>
                  <a:lnTo>
                    <a:pt x="558" y="3216"/>
                  </a:lnTo>
                  <a:lnTo>
                    <a:pt x="560" y="3214"/>
                  </a:lnTo>
                  <a:lnTo>
                    <a:pt x="564" y="3212"/>
                  </a:lnTo>
                  <a:lnTo>
                    <a:pt x="568" y="3210"/>
                  </a:lnTo>
                  <a:lnTo>
                    <a:pt x="602" y="3210"/>
                  </a:lnTo>
                  <a:lnTo>
                    <a:pt x="602" y="3210"/>
                  </a:lnTo>
                  <a:lnTo>
                    <a:pt x="606" y="3212"/>
                  </a:lnTo>
                  <a:lnTo>
                    <a:pt x="608" y="3214"/>
                  </a:lnTo>
                  <a:lnTo>
                    <a:pt x="610" y="3216"/>
                  </a:lnTo>
                  <a:lnTo>
                    <a:pt x="612" y="3218"/>
                  </a:lnTo>
                  <a:lnTo>
                    <a:pt x="612" y="3234"/>
                  </a:lnTo>
                  <a:close/>
                  <a:moveTo>
                    <a:pt x="612" y="3158"/>
                  </a:moveTo>
                  <a:lnTo>
                    <a:pt x="612" y="3158"/>
                  </a:lnTo>
                  <a:lnTo>
                    <a:pt x="610" y="3162"/>
                  </a:lnTo>
                  <a:lnTo>
                    <a:pt x="608" y="3164"/>
                  </a:lnTo>
                  <a:lnTo>
                    <a:pt x="606" y="3166"/>
                  </a:lnTo>
                  <a:lnTo>
                    <a:pt x="602" y="3166"/>
                  </a:lnTo>
                  <a:lnTo>
                    <a:pt x="568" y="3166"/>
                  </a:lnTo>
                  <a:lnTo>
                    <a:pt x="568" y="3166"/>
                  </a:lnTo>
                  <a:lnTo>
                    <a:pt x="564" y="3166"/>
                  </a:lnTo>
                  <a:lnTo>
                    <a:pt x="560" y="3164"/>
                  </a:lnTo>
                  <a:lnTo>
                    <a:pt x="558" y="3162"/>
                  </a:lnTo>
                  <a:lnTo>
                    <a:pt x="558" y="3158"/>
                  </a:lnTo>
                  <a:lnTo>
                    <a:pt x="558" y="3142"/>
                  </a:lnTo>
                  <a:lnTo>
                    <a:pt x="558" y="3142"/>
                  </a:lnTo>
                  <a:lnTo>
                    <a:pt x="558" y="3140"/>
                  </a:lnTo>
                  <a:lnTo>
                    <a:pt x="560" y="3138"/>
                  </a:lnTo>
                  <a:lnTo>
                    <a:pt x="564" y="3136"/>
                  </a:lnTo>
                  <a:lnTo>
                    <a:pt x="568" y="3134"/>
                  </a:lnTo>
                  <a:lnTo>
                    <a:pt x="602" y="3134"/>
                  </a:lnTo>
                  <a:lnTo>
                    <a:pt x="602" y="3134"/>
                  </a:lnTo>
                  <a:lnTo>
                    <a:pt x="606" y="3136"/>
                  </a:lnTo>
                  <a:lnTo>
                    <a:pt x="608" y="3138"/>
                  </a:lnTo>
                  <a:lnTo>
                    <a:pt x="610" y="3140"/>
                  </a:lnTo>
                  <a:lnTo>
                    <a:pt x="612" y="3142"/>
                  </a:lnTo>
                  <a:lnTo>
                    <a:pt x="612" y="3158"/>
                  </a:lnTo>
                  <a:close/>
                  <a:moveTo>
                    <a:pt x="612" y="3088"/>
                  </a:moveTo>
                  <a:lnTo>
                    <a:pt x="612" y="3088"/>
                  </a:lnTo>
                  <a:lnTo>
                    <a:pt x="610" y="3090"/>
                  </a:lnTo>
                  <a:lnTo>
                    <a:pt x="608" y="3094"/>
                  </a:lnTo>
                  <a:lnTo>
                    <a:pt x="606" y="3096"/>
                  </a:lnTo>
                  <a:lnTo>
                    <a:pt x="602" y="3096"/>
                  </a:lnTo>
                  <a:lnTo>
                    <a:pt x="568" y="3096"/>
                  </a:lnTo>
                  <a:lnTo>
                    <a:pt x="568" y="3096"/>
                  </a:lnTo>
                  <a:lnTo>
                    <a:pt x="564" y="3096"/>
                  </a:lnTo>
                  <a:lnTo>
                    <a:pt x="560" y="3094"/>
                  </a:lnTo>
                  <a:lnTo>
                    <a:pt x="558" y="3090"/>
                  </a:lnTo>
                  <a:lnTo>
                    <a:pt x="558" y="3088"/>
                  </a:lnTo>
                  <a:lnTo>
                    <a:pt x="558" y="3072"/>
                  </a:lnTo>
                  <a:lnTo>
                    <a:pt x="558" y="3072"/>
                  </a:lnTo>
                  <a:lnTo>
                    <a:pt x="558" y="3068"/>
                  </a:lnTo>
                  <a:lnTo>
                    <a:pt x="560" y="3066"/>
                  </a:lnTo>
                  <a:lnTo>
                    <a:pt x="564" y="3064"/>
                  </a:lnTo>
                  <a:lnTo>
                    <a:pt x="568" y="3064"/>
                  </a:lnTo>
                  <a:lnTo>
                    <a:pt x="602" y="3064"/>
                  </a:lnTo>
                  <a:lnTo>
                    <a:pt x="602" y="3064"/>
                  </a:lnTo>
                  <a:lnTo>
                    <a:pt x="606" y="3064"/>
                  </a:lnTo>
                  <a:lnTo>
                    <a:pt x="608" y="3066"/>
                  </a:lnTo>
                  <a:lnTo>
                    <a:pt x="610" y="3068"/>
                  </a:lnTo>
                  <a:lnTo>
                    <a:pt x="612" y="3072"/>
                  </a:lnTo>
                  <a:lnTo>
                    <a:pt x="612" y="3088"/>
                  </a:lnTo>
                  <a:close/>
                  <a:moveTo>
                    <a:pt x="612" y="3012"/>
                  </a:moveTo>
                  <a:lnTo>
                    <a:pt x="612" y="3012"/>
                  </a:lnTo>
                  <a:lnTo>
                    <a:pt x="610" y="3014"/>
                  </a:lnTo>
                  <a:lnTo>
                    <a:pt x="608" y="3018"/>
                  </a:lnTo>
                  <a:lnTo>
                    <a:pt x="606" y="3020"/>
                  </a:lnTo>
                  <a:lnTo>
                    <a:pt x="602" y="3020"/>
                  </a:lnTo>
                  <a:lnTo>
                    <a:pt x="568" y="3020"/>
                  </a:lnTo>
                  <a:lnTo>
                    <a:pt x="568" y="3020"/>
                  </a:lnTo>
                  <a:lnTo>
                    <a:pt x="564" y="3020"/>
                  </a:lnTo>
                  <a:lnTo>
                    <a:pt x="560" y="3018"/>
                  </a:lnTo>
                  <a:lnTo>
                    <a:pt x="558" y="3014"/>
                  </a:lnTo>
                  <a:lnTo>
                    <a:pt x="558" y="3012"/>
                  </a:lnTo>
                  <a:lnTo>
                    <a:pt x="558" y="2996"/>
                  </a:lnTo>
                  <a:lnTo>
                    <a:pt x="558" y="2996"/>
                  </a:lnTo>
                  <a:lnTo>
                    <a:pt x="558" y="2992"/>
                  </a:lnTo>
                  <a:lnTo>
                    <a:pt x="560" y="2990"/>
                  </a:lnTo>
                  <a:lnTo>
                    <a:pt x="564" y="2988"/>
                  </a:lnTo>
                  <a:lnTo>
                    <a:pt x="568" y="2988"/>
                  </a:lnTo>
                  <a:lnTo>
                    <a:pt x="602" y="2988"/>
                  </a:lnTo>
                  <a:lnTo>
                    <a:pt x="602" y="2988"/>
                  </a:lnTo>
                  <a:lnTo>
                    <a:pt x="606" y="2988"/>
                  </a:lnTo>
                  <a:lnTo>
                    <a:pt x="608" y="2990"/>
                  </a:lnTo>
                  <a:lnTo>
                    <a:pt x="610" y="2992"/>
                  </a:lnTo>
                  <a:lnTo>
                    <a:pt x="612" y="2996"/>
                  </a:lnTo>
                  <a:lnTo>
                    <a:pt x="612" y="3012"/>
                  </a:lnTo>
                  <a:close/>
                  <a:moveTo>
                    <a:pt x="612" y="2936"/>
                  </a:moveTo>
                  <a:lnTo>
                    <a:pt x="612" y="2936"/>
                  </a:lnTo>
                  <a:lnTo>
                    <a:pt x="610" y="2938"/>
                  </a:lnTo>
                  <a:lnTo>
                    <a:pt x="608" y="2942"/>
                  </a:lnTo>
                  <a:lnTo>
                    <a:pt x="606" y="2944"/>
                  </a:lnTo>
                  <a:lnTo>
                    <a:pt x="602" y="2944"/>
                  </a:lnTo>
                  <a:lnTo>
                    <a:pt x="568" y="2944"/>
                  </a:lnTo>
                  <a:lnTo>
                    <a:pt x="568" y="2944"/>
                  </a:lnTo>
                  <a:lnTo>
                    <a:pt x="564" y="2944"/>
                  </a:lnTo>
                  <a:lnTo>
                    <a:pt x="560" y="2942"/>
                  </a:lnTo>
                  <a:lnTo>
                    <a:pt x="558" y="2938"/>
                  </a:lnTo>
                  <a:lnTo>
                    <a:pt x="558" y="2936"/>
                  </a:lnTo>
                  <a:lnTo>
                    <a:pt x="558" y="2920"/>
                  </a:lnTo>
                  <a:lnTo>
                    <a:pt x="558" y="2920"/>
                  </a:lnTo>
                  <a:lnTo>
                    <a:pt x="558" y="2916"/>
                  </a:lnTo>
                  <a:lnTo>
                    <a:pt x="560" y="2914"/>
                  </a:lnTo>
                  <a:lnTo>
                    <a:pt x="564" y="2912"/>
                  </a:lnTo>
                  <a:lnTo>
                    <a:pt x="568" y="2912"/>
                  </a:lnTo>
                  <a:lnTo>
                    <a:pt x="602" y="2912"/>
                  </a:lnTo>
                  <a:lnTo>
                    <a:pt x="602" y="2912"/>
                  </a:lnTo>
                  <a:lnTo>
                    <a:pt x="606" y="2912"/>
                  </a:lnTo>
                  <a:lnTo>
                    <a:pt x="608" y="2914"/>
                  </a:lnTo>
                  <a:lnTo>
                    <a:pt x="610" y="2916"/>
                  </a:lnTo>
                  <a:lnTo>
                    <a:pt x="612" y="2920"/>
                  </a:lnTo>
                  <a:lnTo>
                    <a:pt x="612" y="2936"/>
                  </a:lnTo>
                  <a:close/>
                  <a:moveTo>
                    <a:pt x="612" y="2860"/>
                  </a:moveTo>
                  <a:lnTo>
                    <a:pt x="612" y="2860"/>
                  </a:lnTo>
                  <a:lnTo>
                    <a:pt x="610" y="2862"/>
                  </a:lnTo>
                  <a:lnTo>
                    <a:pt x="608" y="2866"/>
                  </a:lnTo>
                  <a:lnTo>
                    <a:pt x="606" y="2868"/>
                  </a:lnTo>
                  <a:lnTo>
                    <a:pt x="602" y="2868"/>
                  </a:lnTo>
                  <a:lnTo>
                    <a:pt x="568" y="2868"/>
                  </a:lnTo>
                  <a:lnTo>
                    <a:pt x="568" y="2868"/>
                  </a:lnTo>
                  <a:lnTo>
                    <a:pt x="564" y="2868"/>
                  </a:lnTo>
                  <a:lnTo>
                    <a:pt x="560" y="2866"/>
                  </a:lnTo>
                  <a:lnTo>
                    <a:pt x="558" y="2862"/>
                  </a:lnTo>
                  <a:lnTo>
                    <a:pt x="558" y="2860"/>
                  </a:lnTo>
                  <a:lnTo>
                    <a:pt x="558" y="2844"/>
                  </a:lnTo>
                  <a:lnTo>
                    <a:pt x="558" y="2844"/>
                  </a:lnTo>
                  <a:lnTo>
                    <a:pt x="558" y="2840"/>
                  </a:lnTo>
                  <a:lnTo>
                    <a:pt x="560" y="2838"/>
                  </a:lnTo>
                  <a:lnTo>
                    <a:pt x="564" y="2836"/>
                  </a:lnTo>
                  <a:lnTo>
                    <a:pt x="568" y="2836"/>
                  </a:lnTo>
                  <a:lnTo>
                    <a:pt x="602" y="2836"/>
                  </a:lnTo>
                  <a:lnTo>
                    <a:pt x="602" y="2836"/>
                  </a:lnTo>
                  <a:lnTo>
                    <a:pt x="606" y="2836"/>
                  </a:lnTo>
                  <a:lnTo>
                    <a:pt x="608" y="2838"/>
                  </a:lnTo>
                  <a:lnTo>
                    <a:pt x="610" y="2840"/>
                  </a:lnTo>
                  <a:lnTo>
                    <a:pt x="612" y="2844"/>
                  </a:lnTo>
                  <a:lnTo>
                    <a:pt x="612" y="2860"/>
                  </a:lnTo>
                  <a:close/>
                  <a:moveTo>
                    <a:pt x="612" y="2784"/>
                  </a:moveTo>
                  <a:lnTo>
                    <a:pt x="612" y="2784"/>
                  </a:lnTo>
                  <a:lnTo>
                    <a:pt x="610" y="2786"/>
                  </a:lnTo>
                  <a:lnTo>
                    <a:pt x="608" y="2790"/>
                  </a:lnTo>
                  <a:lnTo>
                    <a:pt x="606" y="2792"/>
                  </a:lnTo>
                  <a:lnTo>
                    <a:pt x="602" y="2792"/>
                  </a:lnTo>
                  <a:lnTo>
                    <a:pt x="568" y="2792"/>
                  </a:lnTo>
                  <a:lnTo>
                    <a:pt x="568" y="2792"/>
                  </a:lnTo>
                  <a:lnTo>
                    <a:pt x="564" y="2792"/>
                  </a:lnTo>
                  <a:lnTo>
                    <a:pt x="560" y="2790"/>
                  </a:lnTo>
                  <a:lnTo>
                    <a:pt x="558" y="2786"/>
                  </a:lnTo>
                  <a:lnTo>
                    <a:pt x="558" y="2784"/>
                  </a:lnTo>
                  <a:lnTo>
                    <a:pt x="558" y="2768"/>
                  </a:lnTo>
                  <a:lnTo>
                    <a:pt x="558" y="2768"/>
                  </a:lnTo>
                  <a:lnTo>
                    <a:pt x="558" y="2764"/>
                  </a:lnTo>
                  <a:lnTo>
                    <a:pt x="560" y="2762"/>
                  </a:lnTo>
                  <a:lnTo>
                    <a:pt x="564" y="2760"/>
                  </a:lnTo>
                  <a:lnTo>
                    <a:pt x="568" y="2760"/>
                  </a:lnTo>
                  <a:lnTo>
                    <a:pt x="602" y="2760"/>
                  </a:lnTo>
                  <a:lnTo>
                    <a:pt x="602" y="2760"/>
                  </a:lnTo>
                  <a:lnTo>
                    <a:pt x="606" y="2760"/>
                  </a:lnTo>
                  <a:lnTo>
                    <a:pt x="608" y="2762"/>
                  </a:lnTo>
                  <a:lnTo>
                    <a:pt x="610" y="2764"/>
                  </a:lnTo>
                  <a:lnTo>
                    <a:pt x="612" y="2768"/>
                  </a:lnTo>
                  <a:lnTo>
                    <a:pt x="612" y="2784"/>
                  </a:lnTo>
                  <a:close/>
                  <a:moveTo>
                    <a:pt x="612" y="2708"/>
                  </a:moveTo>
                  <a:lnTo>
                    <a:pt x="612" y="2708"/>
                  </a:lnTo>
                  <a:lnTo>
                    <a:pt x="610" y="2710"/>
                  </a:lnTo>
                  <a:lnTo>
                    <a:pt x="608" y="2714"/>
                  </a:lnTo>
                  <a:lnTo>
                    <a:pt x="606" y="2716"/>
                  </a:lnTo>
                  <a:lnTo>
                    <a:pt x="602" y="2716"/>
                  </a:lnTo>
                  <a:lnTo>
                    <a:pt x="568" y="2716"/>
                  </a:lnTo>
                  <a:lnTo>
                    <a:pt x="568" y="2716"/>
                  </a:lnTo>
                  <a:lnTo>
                    <a:pt x="564" y="2716"/>
                  </a:lnTo>
                  <a:lnTo>
                    <a:pt x="560" y="2714"/>
                  </a:lnTo>
                  <a:lnTo>
                    <a:pt x="558" y="2710"/>
                  </a:lnTo>
                  <a:lnTo>
                    <a:pt x="558" y="2708"/>
                  </a:lnTo>
                  <a:lnTo>
                    <a:pt x="558" y="2692"/>
                  </a:lnTo>
                  <a:lnTo>
                    <a:pt x="558" y="2692"/>
                  </a:lnTo>
                  <a:lnTo>
                    <a:pt x="558" y="2688"/>
                  </a:lnTo>
                  <a:lnTo>
                    <a:pt x="560" y="2686"/>
                  </a:lnTo>
                  <a:lnTo>
                    <a:pt x="564" y="2684"/>
                  </a:lnTo>
                  <a:lnTo>
                    <a:pt x="568" y="2684"/>
                  </a:lnTo>
                  <a:lnTo>
                    <a:pt x="602" y="2684"/>
                  </a:lnTo>
                  <a:lnTo>
                    <a:pt x="602" y="2684"/>
                  </a:lnTo>
                  <a:lnTo>
                    <a:pt x="606" y="2684"/>
                  </a:lnTo>
                  <a:lnTo>
                    <a:pt x="608" y="2686"/>
                  </a:lnTo>
                  <a:lnTo>
                    <a:pt x="610" y="2688"/>
                  </a:lnTo>
                  <a:lnTo>
                    <a:pt x="612" y="2692"/>
                  </a:lnTo>
                  <a:lnTo>
                    <a:pt x="612" y="2708"/>
                  </a:lnTo>
                  <a:close/>
                  <a:moveTo>
                    <a:pt x="612" y="2632"/>
                  </a:moveTo>
                  <a:lnTo>
                    <a:pt x="612" y="2632"/>
                  </a:lnTo>
                  <a:lnTo>
                    <a:pt x="610" y="2636"/>
                  </a:lnTo>
                  <a:lnTo>
                    <a:pt x="608" y="2638"/>
                  </a:lnTo>
                  <a:lnTo>
                    <a:pt x="606" y="2640"/>
                  </a:lnTo>
                  <a:lnTo>
                    <a:pt x="602" y="2640"/>
                  </a:lnTo>
                  <a:lnTo>
                    <a:pt x="568" y="2640"/>
                  </a:lnTo>
                  <a:lnTo>
                    <a:pt x="568" y="2640"/>
                  </a:lnTo>
                  <a:lnTo>
                    <a:pt x="564" y="2640"/>
                  </a:lnTo>
                  <a:lnTo>
                    <a:pt x="560" y="2638"/>
                  </a:lnTo>
                  <a:lnTo>
                    <a:pt x="558" y="2636"/>
                  </a:lnTo>
                  <a:lnTo>
                    <a:pt x="558" y="2632"/>
                  </a:lnTo>
                  <a:lnTo>
                    <a:pt x="558" y="2616"/>
                  </a:lnTo>
                  <a:lnTo>
                    <a:pt x="558" y="2616"/>
                  </a:lnTo>
                  <a:lnTo>
                    <a:pt x="558" y="2612"/>
                  </a:lnTo>
                  <a:lnTo>
                    <a:pt x="560" y="2610"/>
                  </a:lnTo>
                  <a:lnTo>
                    <a:pt x="564" y="2608"/>
                  </a:lnTo>
                  <a:lnTo>
                    <a:pt x="568" y="2608"/>
                  </a:lnTo>
                  <a:lnTo>
                    <a:pt x="602" y="2608"/>
                  </a:lnTo>
                  <a:lnTo>
                    <a:pt x="602" y="2608"/>
                  </a:lnTo>
                  <a:lnTo>
                    <a:pt x="606" y="2608"/>
                  </a:lnTo>
                  <a:lnTo>
                    <a:pt x="608" y="2610"/>
                  </a:lnTo>
                  <a:lnTo>
                    <a:pt x="610" y="2612"/>
                  </a:lnTo>
                  <a:lnTo>
                    <a:pt x="612" y="2616"/>
                  </a:lnTo>
                  <a:lnTo>
                    <a:pt x="612" y="2632"/>
                  </a:lnTo>
                  <a:close/>
                  <a:moveTo>
                    <a:pt x="612" y="2556"/>
                  </a:moveTo>
                  <a:lnTo>
                    <a:pt x="612" y="2556"/>
                  </a:lnTo>
                  <a:lnTo>
                    <a:pt x="610" y="2560"/>
                  </a:lnTo>
                  <a:lnTo>
                    <a:pt x="608" y="2562"/>
                  </a:lnTo>
                  <a:lnTo>
                    <a:pt x="606" y="2564"/>
                  </a:lnTo>
                  <a:lnTo>
                    <a:pt x="602" y="2564"/>
                  </a:lnTo>
                  <a:lnTo>
                    <a:pt x="568" y="2564"/>
                  </a:lnTo>
                  <a:lnTo>
                    <a:pt x="568" y="2564"/>
                  </a:lnTo>
                  <a:lnTo>
                    <a:pt x="564" y="2564"/>
                  </a:lnTo>
                  <a:lnTo>
                    <a:pt x="560" y="2562"/>
                  </a:lnTo>
                  <a:lnTo>
                    <a:pt x="558" y="2560"/>
                  </a:lnTo>
                  <a:lnTo>
                    <a:pt x="558" y="2556"/>
                  </a:lnTo>
                  <a:lnTo>
                    <a:pt x="558" y="2540"/>
                  </a:lnTo>
                  <a:lnTo>
                    <a:pt x="558" y="2540"/>
                  </a:lnTo>
                  <a:lnTo>
                    <a:pt x="558" y="2536"/>
                  </a:lnTo>
                  <a:lnTo>
                    <a:pt x="560" y="2534"/>
                  </a:lnTo>
                  <a:lnTo>
                    <a:pt x="564" y="2532"/>
                  </a:lnTo>
                  <a:lnTo>
                    <a:pt x="568" y="2532"/>
                  </a:lnTo>
                  <a:lnTo>
                    <a:pt x="602" y="2532"/>
                  </a:lnTo>
                  <a:lnTo>
                    <a:pt x="602" y="2532"/>
                  </a:lnTo>
                  <a:lnTo>
                    <a:pt x="606" y="2532"/>
                  </a:lnTo>
                  <a:lnTo>
                    <a:pt x="608" y="2534"/>
                  </a:lnTo>
                  <a:lnTo>
                    <a:pt x="610" y="2536"/>
                  </a:lnTo>
                  <a:lnTo>
                    <a:pt x="612" y="2540"/>
                  </a:lnTo>
                  <a:lnTo>
                    <a:pt x="612" y="2556"/>
                  </a:lnTo>
                  <a:close/>
                  <a:moveTo>
                    <a:pt x="612" y="2480"/>
                  </a:moveTo>
                  <a:lnTo>
                    <a:pt x="612" y="2480"/>
                  </a:lnTo>
                  <a:lnTo>
                    <a:pt x="610" y="2484"/>
                  </a:lnTo>
                  <a:lnTo>
                    <a:pt x="608" y="2486"/>
                  </a:lnTo>
                  <a:lnTo>
                    <a:pt x="606" y="2488"/>
                  </a:lnTo>
                  <a:lnTo>
                    <a:pt x="602" y="2488"/>
                  </a:lnTo>
                  <a:lnTo>
                    <a:pt x="568" y="2488"/>
                  </a:lnTo>
                  <a:lnTo>
                    <a:pt x="568" y="2488"/>
                  </a:lnTo>
                  <a:lnTo>
                    <a:pt x="564" y="2488"/>
                  </a:lnTo>
                  <a:lnTo>
                    <a:pt x="560" y="2486"/>
                  </a:lnTo>
                  <a:lnTo>
                    <a:pt x="558" y="2484"/>
                  </a:lnTo>
                  <a:lnTo>
                    <a:pt x="558" y="2480"/>
                  </a:lnTo>
                  <a:lnTo>
                    <a:pt x="558" y="2464"/>
                  </a:lnTo>
                  <a:lnTo>
                    <a:pt x="558" y="2464"/>
                  </a:lnTo>
                  <a:lnTo>
                    <a:pt x="558" y="2460"/>
                  </a:lnTo>
                  <a:lnTo>
                    <a:pt x="560" y="2458"/>
                  </a:lnTo>
                  <a:lnTo>
                    <a:pt x="564" y="2456"/>
                  </a:lnTo>
                  <a:lnTo>
                    <a:pt x="568" y="2456"/>
                  </a:lnTo>
                  <a:lnTo>
                    <a:pt x="602" y="2456"/>
                  </a:lnTo>
                  <a:lnTo>
                    <a:pt x="602" y="2456"/>
                  </a:lnTo>
                  <a:lnTo>
                    <a:pt x="606" y="2456"/>
                  </a:lnTo>
                  <a:lnTo>
                    <a:pt x="608" y="2458"/>
                  </a:lnTo>
                  <a:lnTo>
                    <a:pt x="610" y="2460"/>
                  </a:lnTo>
                  <a:lnTo>
                    <a:pt x="612" y="2464"/>
                  </a:lnTo>
                  <a:lnTo>
                    <a:pt x="612" y="2480"/>
                  </a:lnTo>
                  <a:close/>
                  <a:moveTo>
                    <a:pt x="612" y="2404"/>
                  </a:moveTo>
                  <a:lnTo>
                    <a:pt x="612" y="2404"/>
                  </a:lnTo>
                  <a:lnTo>
                    <a:pt x="610" y="2408"/>
                  </a:lnTo>
                  <a:lnTo>
                    <a:pt x="608" y="2410"/>
                  </a:lnTo>
                  <a:lnTo>
                    <a:pt x="606" y="2412"/>
                  </a:lnTo>
                  <a:lnTo>
                    <a:pt x="602" y="2412"/>
                  </a:lnTo>
                  <a:lnTo>
                    <a:pt x="568" y="2412"/>
                  </a:lnTo>
                  <a:lnTo>
                    <a:pt x="568" y="2412"/>
                  </a:lnTo>
                  <a:lnTo>
                    <a:pt x="564" y="2412"/>
                  </a:lnTo>
                  <a:lnTo>
                    <a:pt x="560" y="2410"/>
                  </a:lnTo>
                  <a:lnTo>
                    <a:pt x="558" y="2408"/>
                  </a:lnTo>
                  <a:lnTo>
                    <a:pt x="558" y="2404"/>
                  </a:lnTo>
                  <a:lnTo>
                    <a:pt x="558" y="2388"/>
                  </a:lnTo>
                  <a:lnTo>
                    <a:pt x="558" y="2388"/>
                  </a:lnTo>
                  <a:lnTo>
                    <a:pt x="558" y="2386"/>
                  </a:lnTo>
                  <a:lnTo>
                    <a:pt x="560" y="2382"/>
                  </a:lnTo>
                  <a:lnTo>
                    <a:pt x="564" y="2380"/>
                  </a:lnTo>
                  <a:lnTo>
                    <a:pt x="568" y="2380"/>
                  </a:lnTo>
                  <a:lnTo>
                    <a:pt x="602" y="2380"/>
                  </a:lnTo>
                  <a:lnTo>
                    <a:pt x="602" y="2380"/>
                  </a:lnTo>
                  <a:lnTo>
                    <a:pt x="606" y="2380"/>
                  </a:lnTo>
                  <a:lnTo>
                    <a:pt x="608" y="2382"/>
                  </a:lnTo>
                  <a:lnTo>
                    <a:pt x="610" y="2386"/>
                  </a:lnTo>
                  <a:lnTo>
                    <a:pt x="612" y="2388"/>
                  </a:lnTo>
                  <a:lnTo>
                    <a:pt x="612" y="2404"/>
                  </a:lnTo>
                  <a:close/>
                  <a:moveTo>
                    <a:pt x="612" y="2328"/>
                  </a:moveTo>
                  <a:lnTo>
                    <a:pt x="612" y="2328"/>
                  </a:lnTo>
                  <a:lnTo>
                    <a:pt x="610" y="2332"/>
                  </a:lnTo>
                  <a:lnTo>
                    <a:pt x="608" y="2334"/>
                  </a:lnTo>
                  <a:lnTo>
                    <a:pt x="606" y="2336"/>
                  </a:lnTo>
                  <a:lnTo>
                    <a:pt x="602" y="2336"/>
                  </a:lnTo>
                  <a:lnTo>
                    <a:pt x="568" y="2336"/>
                  </a:lnTo>
                  <a:lnTo>
                    <a:pt x="568" y="2336"/>
                  </a:lnTo>
                  <a:lnTo>
                    <a:pt x="564" y="2336"/>
                  </a:lnTo>
                  <a:lnTo>
                    <a:pt x="560" y="2334"/>
                  </a:lnTo>
                  <a:lnTo>
                    <a:pt x="558" y="2332"/>
                  </a:lnTo>
                  <a:lnTo>
                    <a:pt x="558" y="2328"/>
                  </a:lnTo>
                  <a:lnTo>
                    <a:pt x="558" y="2312"/>
                  </a:lnTo>
                  <a:lnTo>
                    <a:pt x="558" y="2312"/>
                  </a:lnTo>
                  <a:lnTo>
                    <a:pt x="558" y="2310"/>
                  </a:lnTo>
                  <a:lnTo>
                    <a:pt x="560" y="2306"/>
                  </a:lnTo>
                  <a:lnTo>
                    <a:pt x="564" y="2304"/>
                  </a:lnTo>
                  <a:lnTo>
                    <a:pt x="568" y="2304"/>
                  </a:lnTo>
                  <a:lnTo>
                    <a:pt x="602" y="2304"/>
                  </a:lnTo>
                  <a:lnTo>
                    <a:pt x="602" y="2304"/>
                  </a:lnTo>
                  <a:lnTo>
                    <a:pt x="606" y="2304"/>
                  </a:lnTo>
                  <a:lnTo>
                    <a:pt x="608" y="2306"/>
                  </a:lnTo>
                  <a:lnTo>
                    <a:pt x="610" y="2310"/>
                  </a:lnTo>
                  <a:lnTo>
                    <a:pt x="612" y="2312"/>
                  </a:lnTo>
                  <a:lnTo>
                    <a:pt x="612" y="2328"/>
                  </a:lnTo>
                  <a:close/>
                  <a:moveTo>
                    <a:pt x="612" y="2252"/>
                  </a:moveTo>
                  <a:lnTo>
                    <a:pt x="612" y="2252"/>
                  </a:lnTo>
                  <a:lnTo>
                    <a:pt x="610" y="2256"/>
                  </a:lnTo>
                  <a:lnTo>
                    <a:pt x="608" y="2258"/>
                  </a:lnTo>
                  <a:lnTo>
                    <a:pt x="606" y="2260"/>
                  </a:lnTo>
                  <a:lnTo>
                    <a:pt x="602" y="2260"/>
                  </a:lnTo>
                  <a:lnTo>
                    <a:pt x="568" y="2260"/>
                  </a:lnTo>
                  <a:lnTo>
                    <a:pt x="568" y="2260"/>
                  </a:lnTo>
                  <a:lnTo>
                    <a:pt x="564" y="2260"/>
                  </a:lnTo>
                  <a:lnTo>
                    <a:pt x="560" y="2258"/>
                  </a:lnTo>
                  <a:lnTo>
                    <a:pt x="558" y="2256"/>
                  </a:lnTo>
                  <a:lnTo>
                    <a:pt x="558" y="2252"/>
                  </a:lnTo>
                  <a:lnTo>
                    <a:pt x="558" y="2236"/>
                  </a:lnTo>
                  <a:lnTo>
                    <a:pt x="558" y="2236"/>
                  </a:lnTo>
                  <a:lnTo>
                    <a:pt x="558" y="2234"/>
                  </a:lnTo>
                  <a:lnTo>
                    <a:pt x="560" y="2230"/>
                  </a:lnTo>
                  <a:lnTo>
                    <a:pt x="564" y="2228"/>
                  </a:lnTo>
                  <a:lnTo>
                    <a:pt x="568" y="2228"/>
                  </a:lnTo>
                  <a:lnTo>
                    <a:pt x="602" y="2228"/>
                  </a:lnTo>
                  <a:lnTo>
                    <a:pt x="602" y="2228"/>
                  </a:lnTo>
                  <a:lnTo>
                    <a:pt x="606" y="2228"/>
                  </a:lnTo>
                  <a:lnTo>
                    <a:pt x="608" y="2230"/>
                  </a:lnTo>
                  <a:lnTo>
                    <a:pt x="610" y="2234"/>
                  </a:lnTo>
                  <a:lnTo>
                    <a:pt x="612" y="2236"/>
                  </a:lnTo>
                  <a:lnTo>
                    <a:pt x="612" y="2252"/>
                  </a:lnTo>
                  <a:close/>
                  <a:moveTo>
                    <a:pt x="612" y="2176"/>
                  </a:moveTo>
                  <a:lnTo>
                    <a:pt x="612" y="2176"/>
                  </a:lnTo>
                  <a:lnTo>
                    <a:pt x="610" y="2180"/>
                  </a:lnTo>
                  <a:lnTo>
                    <a:pt x="608" y="2182"/>
                  </a:lnTo>
                  <a:lnTo>
                    <a:pt x="606" y="2184"/>
                  </a:lnTo>
                  <a:lnTo>
                    <a:pt x="602" y="2184"/>
                  </a:lnTo>
                  <a:lnTo>
                    <a:pt x="568" y="2184"/>
                  </a:lnTo>
                  <a:lnTo>
                    <a:pt x="568" y="2184"/>
                  </a:lnTo>
                  <a:lnTo>
                    <a:pt x="564" y="2184"/>
                  </a:lnTo>
                  <a:lnTo>
                    <a:pt x="560" y="2182"/>
                  </a:lnTo>
                  <a:lnTo>
                    <a:pt x="558" y="2180"/>
                  </a:lnTo>
                  <a:lnTo>
                    <a:pt x="558" y="2176"/>
                  </a:lnTo>
                  <a:lnTo>
                    <a:pt x="558" y="2160"/>
                  </a:lnTo>
                  <a:lnTo>
                    <a:pt x="558" y="2160"/>
                  </a:lnTo>
                  <a:lnTo>
                    <a:pt x="558" y="2158"/>
                  </a:lnTo>
                  <a:lnTo>
                    <a:pt x="560" y="2154"/>
                  </a:lnTo>
                  <a:lnTo>
                    <a:pt x="564" y="2152"/>
                  </a:lnTo>
                  <a:lnTo>
                    <a:pt x="568" y="2152"/>
                  </a:lnTo>
                  <a:lnTo>
                    <a:pt x="602" y="2152"/>
                  </a:lnTo>
                  <a:lnTo>
                    <a:pt x="602" y="2152"/>
                  </a:lnTo>
                  <a:lnTo>
                    <a:pt x="606" y="2152"/>
                  </a:lnTo>
                  <a:lnTo>
                    <a:pt x="608" y="2154"/>
                  </a:lnTo>
                  <a:lnTo>
                    <a:pt x="610" y="2158"/>
                  </a:lnTo>
                  <a:lnTo>
                    <a:pt x="612" y="2160"/>
                  </a:lnTo>
                  <a:lnTo>
                    <a:pt x="612" y="2176"/>
                  </a:lnTo>
                  <a:close/>
                  <a:moveTo>
                    <a:pt x="612" y="2100"/>
                  </a:moveTo>
                  <a:lnTo>
                    <a:pt x="612" y="2100"/>
                  </a:lnTo>
                  <a:lnTo>
                    <a:pt x="610" y="2104"/>
                  </a:lnTo>
                  <a:lnTo>
                    <a:pt x="608" y="2106"/>
                  </a:lnTo>
                  <a:lnTo>
                    <a:pt x="606" y="2108"/>
                  </a:lnTo>
                  <a:lnTo>
                    <a:pt x="602" y="2108"/>
                  </a:lnTo>
                  <a:lnTo>
                    <a:pt x="568" y="2108"/>
                  </a:lnTo>
                  <a:lnTo>
                    <a:pt x="568" y="2108"/>
                  </a:lnTo>
                  <a:lnTo>
                    <a:pt x="564" y="2108"/>
                  </a:lnTo>
                  <a:lnTo>
                    <a:pt x="560" y="2106"/>
                  </a:lnTo>
                  <a:lnTo>
                    <a:pt x="558" y="2104"/>
                  </a:lnTo>
                  <a:lnTo>
                    <a:pt x="558" y="2100"/>
                  </a:lnTo>
                  <a:lnTo>
                    <a:pt x="558" y="2084"/>
                  </a:lnTo>
                  <a:lnTo>
                    <a:pt x="558" y="2084"/>
                  </a:lnTo>
                  <a:lnTo>
                    <a:pt x="558" y="2082"/>
                  </a:lnTo>
                  <a:lnTo>
                    <a:pt x="560" y="2078"/>
                  </a:lnTo>
                  <a:lnTo>
                    <a:pt x="564" y="2076"/>
                  </a:lnTo>
                  <a:lnTo>
                    <a:pt x="568" y="2076"/>
                  </a:lnTo>
                  <a:lnTo>
                    <a:pt x="602" y="2076"/>
                  </a:lnTo>
                  <a:lnTo>
                    <a:pt x="602" y="2076"/>
                  </a:lnTo>
                  <a:lnTo>
                    <a:pt x="606" y="2076"/>
                  </a:lnTo>
                  <a:lnTo>
                    <a:pt x="608" y="2078"/>
                  </a:lnTo>
                  <a:lnTo>
                    <a:pt x="610" y="2082"/>
                  </a:lnTo>
                  <a:lnTo>
                    <a:pt x="612" y="2084"/>
                  </a:lnTo>
                  <a:lnTo>
                    <a:pt x="612" y="2100"/>
                  </a:lnTo>
                  <a:close/>
                  <a:moveTo>
                    <a:pt x="612" y="2024"/>
                  </a:moveTo>
                  <a:lnTo>
                    <a:pt x="612" y="2024"/>
                  </a:lnTo>
                  <a:lnTo>
                    <a:pt x="610" y="2028"/>
                  </a:lnTo>
                  <a:lnTo>
                    <a:pt x="608" y="2030"/>
                  </a:lnTo>
                  <a:lnTo>
                    <a:pt x="606" y="2032"/>
                  </a:lnTo>
                  <a:lnTo>
                    <a:pt x="602" y="2032"/>
                  </a:lnTo>
                  <a:lnTo>
                    <a:pt x="568" y="2032"/>
                  </a:lnTo>
                  <a:lnTo>
                    <a:pt x="568" y="2032"/>
                  </a:lnTo>
                  <a:lnTo>
                    <a:pt x="564" y="2032"/>
                  </a:lnTo>
                  <a:lnTo>
                    <a:pt x="560" y="2030"/>
                  </a:lnTo>
                  <a:lnTo>
                    <a:pt x="558" y="2028"/>
                  </a:lnTo>
                  <a:lnTo>
                    <a:pt x="558" y="2024"/>
                  </a:lnTo>
                  <a:lnTo>
                    <a:pt x="558" y="2008"/>
                  </a:lnTo>
                  <a:lnTo>
                    <a:pt x="558" y="2008"/>
                  </a:lnTo>
                  <a:lnTo>
                    <a:pt x="558" y="2006"/>
                  </a:lnTo>
                  <a:lnTo>
                    <a:pt x="560" y="2002"/>
                  </a:lnTo>
                  <a:lnTo>
                    <a:pt x="564" y="2000"/>
                  </a:lnTo>
                  <a:lnTo>
                    <a:pt x="568" y="2000"/>
                  </a:lnTo>
                  <a:lnTo>
                    <a:pt x="602" y="2000"/>
                  </a:lnTo>
                  <a:lnTo>
                    <a:pt x="602" y="2000"/>
                  </a:lnTo>
                  <a:lnTo>
                    <a:pt x="606" y="2000"/>
                  </a:lnTo>
                  <a:lnTo>
                    <a:pt x="608" y="2002"/>
                  </a:lnTo>
                  <a:lnTo>
                    <a:pt x="610" y="2006"/>
                  </a:lnTo>
                  <a:lnTo>
                    <a:pt x="612" y="2008"/>
                  </a:lnTo>
                  <a:lnTo>
                    <a:pt x="612" y="2024"/>
                  </a:lnTo>
                  <a:close/>
                  <a:moveTo>
                    <a:pt x="612" y="1948"/>
                  </a:moveTo>
                  <a:lnTo>
                    <a:pt x="612" y="1948"/>
                  </a:lnTo>
                  <a:lnTo>
                    <a:pt x="610" y="1952"/>
                  </a:lnTo>
                  <a:lnTo>
                    <a:pt x="608" y="1954"/>
                  </a:lnTo>
                  <a:lnTo>
                    <a:pt x="606" y="1956"/>
                  </a:lnTo>
                  <a:lnTo>
                    <a:pt x="602" y="1956"/>
                  </a:lnTo>
                  <a:lnTo>
                    <a:pt x="568" y="1956"/>
                  </a:lnTo>
                  <a:lnTo>
                    <a:pt x="568" y="1956"/>
                  </a:lnTo>
                  <a:lnTo>
                    <a:pt x="564" y="1956"/>
                  </a:lnTo>
                  <a:lnTo>
                    <a:pt x="560" y="1954"/>
                  </a:lnTo>
                  <a:lnTo>
                    <a:pt x="558" y="1952"/>
                  </a:lnTo>
                  <a:lnTo>
                    <a:pt x="558" y="1948"/>
                  </a:lnTo>
                  <a:lnTo>
                    <a:pt x="558" y="1932"/>
                  </a:lnTo>
                  <a:lnTo>
                    <a:pt x="558" y="1932"/>
                  </a:lnTo>
                  <a:lnTo>
                    <a:pt x="558" y="1930"/>
                  </a:lnTo>
                  <a:lnTo>
                    <a:pt x="560" y="1926"/>
                  </a:lnTo>
                  <a:lnTo>
                    <a:pt x="564" y="1924"/>
                  </a:lnTo>
                  <a:lnTo>
                    <a:pt x="568" y="1924"/>
                  </a:lnTo>
                  <a:lnTo>
                    <a:pt x="602" y="1924"/>
                  </a:lnTo>
                  <a:lnTo>
                    <a:pt x="602" y="1924"/>
                  </a:lnTo>
                  <a:lnTo>
                    <a:pt x="606" y="1924"/>
                  </a:lnTo>
                  <a:lnTo>
                    <a:pt x="608" y="1926"/>
                  </a:lnTo>
                  <a:lnTo>
                    <a:pt x="610" y="1930"/>
                  </a:lnTo>
                  <a:lnTo>
                    <a:pt x="612" y="1932"/>
                  </a:lnTo>
                  <a:lnTo>
                    <a:pt x="612" y="1948"/>
                  </a:lnTo>
                  <a:close/>
                  <a:moveTo>
                    <a:pt x="612" y="1872"/>
                  </a:moveTo>
                  <a:lnTo>
                    <a:pt x="612" y="1872"/>
                  </a:lnTo>
                  <a:lnTo>
                    <a:pt x="610" y="1876"/>
                  </a:lnTo>
                  <a:lnTo>
                    <a:pt x="608" y="1878"/>
                  </a:lnTo>
                  <a:lnTo>
                    <a:pt x="606" y="1880"/>
                  </a:lnTo>
                  <a:lnTo>
                    <a:pt x="602" y="1880"/>
                  </a:lnTo>
                  <a:lnTo>
                    <a:pt x="568" y="1880"/>
                  </a:lnTo>
                  <a:lnTo>
                    <a:pt x="568" y="1880"/>
                  </a:lnTo>
                  <a:lnTo>
                    <a:pt x="564" y="1880"/>
                  </a:lnTo>
                  <a:lnTo>
                    <a:pt x="560" y="1878"/>
                  </a:lnTo>
                  <a:lnTo>
                    <a:pt x="558" y="1876"/>
                  </a:lnTo>
                  <a:lnTo>
                    <a:pt x="558" y="1872"/>
                  </a:lnTo>
                  <a:lnTo>
                    <a:pt x="558" y="1856"/>
                  </a:lnTo>
                  <a:lnTo>
                    <a:pt x="558" y="1856"/>
                  </a:lnTo>
                  <a:lnTo>
                    <a:pt x="558" y="1854"/>
                  </a:lnTo>
                  <a:lnTo>
                    <a:pt x="560" y="1850"/>
                  </a:lnTo>
                  <a:lnTo>
                    <a:pt x="564" y="1848"/>
                  </a:lnTo>
                  <a:lnTo>
                    <a:pt x="568" y="1848"/>
                  </a:lnTo>
                  <a:lnTo>
                    <a:pt x="602" y="1848"/>
                  </a:lnTo>
                  <a:lnTo>
                    <a:pt x="602" y="1848"/>
                  </a:lnTo>
                  <a:lnTo>
                    <a:pt x="606" y="1848"/>
                  </a:lnTo>
                  <a:lnTo>
                    <a:pt x="608" y="1850"/>
                  </a:lnTo>
                  <a:lnTo>
                    <a:pt x="610" y="1854"/>
                  </a:lnTo>
                  <a:lnTo>
                    <a:pt x="612" y="1856"/>
                  </a:lnTo>
                  <a:lnTo>
                    <a:pt x="612" y="1872"/>
                  </a:lnTo>
                  <a:close/>
                  <a:moveTo>
                    <a:pt x="612" y="1798"/>
                  </a:moveTo>
                  <a:lnTo>
                    <a:pt x="612" y="1798"/>
                  </a:lnTo>
                  <a:lnTo>
                    <a:pt x="610" y="1802"/>
                  </a:lnTo>
                  <a:lnTo>
                    <a:pt x="608" y="1804"/>
                  </a:lnTo>
                  <a:lnTo>
                    <a:pt x="606" y="1806"/>
                  </a:lnTo>
                  <a:lnTo>
                    <a:pt x="602" y="1806"/>
                  </a:lnTo>
                  <a:lnTo>
                    <a:pt x="568" y="1806"/>
                  </a:lnTo>
                  <a:lnTo>
                    <a:pt x="568" y="1806"/>
                  </a:lnTo>
                  <a:lnTo>
                    <a:pt x="564" y="1806"/>
                  </a:lnTo>
                  <a:lnTo>
                    <a:pt x="560" y="1804"/>
                  </a:lnTo>
                  <a:lnTo>
                    <a:pt x="558" y="1802"/>
                  </a:lnTo>
                  <a:lnTo>
                    <a:pt x="558" y="1798"/>
                  </a:lnTo>
                  <a:lnTo>
                    <a:pt x="558" y="1782"/>
                  </a:lnTo>
                  <a:lnTo>
                    <a:pt x="558" y="1782"/>
                  </a:lnTo>
                  <a:lnTo>
                    <a:pt x="558" y="1780"/>
                  </a:lnTo>
                  <a:lnTo>
                    <a:pt x="560" y="1776"/>
                  </a:lnTo>
                  <a:lnTo>
                    <a:pt x="564" y="1774"/>
                  </a:lnTo>
                  <a:lnTo>
                    <a:pt x="568" y="1774"/>
                  </a:lnTo>
                  <a:lnTo>
                    <a:pt x="602" y="1774"/>
                  </a:lnTo>
                  <a:lnTo>
                    <a:pt x="602" y="1774"/>
                  </a:lnTo>
                  <a:lnTo>
                    <a:pt x="606" y="1774"/>
                  </a:lnTo>
                  <a:lnTo>
                    <a:pt x="608" y="1776"/>
                  </a:lnTo>
                  <a:lnTo>
                    <a:pt x="610" y="1780"/>
                  </a:lnTo>
                  <a:lnTo>
                    <a:pt x="612" y="1782"/>
                  </a:lnTo>
                  <a:lnTo>
                    <a:pt x="612" y="1798"/>
                  </a:lnTo>
                  <a:close/>
                  <a:moveTo>
                    <a:pt x="612" y="1722"/>
                  </a:moveTo>
                  <a:lnTo>
                    <a:pt x="612" y="1722"/>
                  </a:lnTo>
                  <a:lnTo>
                    <a:pt x="610" y="1726"/>
                  </a:lnTo>
                  <a:lnTo>
                    <a:pt x="608" y="1728"/>
                  </a:lnTo>
                  <a:lnTo>
                    <a:pt x="606" y="1730"/>
                  </a:lnTo>
                  <a:lnTo>
                    <a:pt x="602" y="1730"/>
                  </a:lnTo>
                  <a:lnTo>
                    <a:pt x="568" y="1730"/>
                  </a:lnTo>
                  <a:lnTo>
                    <a:pt x="568" y="1730"/>
                  </a:lnTo>
                  <a:lnTo>
                    <a:pt x="564" y="1730"/>
                  </a:lnTo>
                  <a:lnTo>
                    <a:pt x="560" y="1728"/>
                  </a:lnTo>
                  <a:lnTo>
                    <a:pt x="558" y="1726"/>
                  </a:lnTo>
                  <a:lnTo>
                    <a:pt x="558" y="1722"/>
                  </a:lnTo>
                  <a:lnTo>
                    <a:pt x="558" y="1706"/>
                  </a:lnTo>
                  <a:lnTo>
                    <a:pt x="558" y="1706"/>
                  </a:lnTo>
                  <a:lnTo>
                    <a:pt x="558" y="1704"/>
                  </a:lnTo>
                  <a:lnTo>
                    <a:pt x="560" y="1700"/>
                  </a:lnTo>
                  <a:lnTo>
                    <a:pt x="564" y="1700"/>
                  </a:lnTo>
                  <a:lnTo>
                    <a:pt x="568" y="1698"/>
                  </a:lnTo>
                  <a:lnTo>
                    <a:pt x="602" y="1698"/>
                  </a:lnTo>
                  <a:lnTo>
                    <a:pt x="602" y="1698"/>
                  </a:lnTo>
                  <a:lnTo>
                    <a:pt x="606" y="1700"/>
                  </a:lnTo>
                  <a:lnTo>
                    <a:pt x="608" y="1700"/>
                  </a:lnTo>
                  <a:lnTo>
                    <a:pt x="610" y="1704"/>
                  </a:lnTo>
                  <a:lnTo>
                    <a:pt x="612" y="1706"/>
                  </a:lnTo>
                  <a:lnTo>
                    <a:pt x="612" y="1722"/>
                  </a:lnTo>
                  <a:close/>
                  <a:moveTo>
                    <a:pt x="612" y="1646"/>
                  </a:moveTo>
                  <a:lnTo>
                    <a:pt x="612" y="1646"/>
                  </a:lnTo>
                  <a:lnTo>
                    <a:pt x="610" y="1650"/>
                  </a:lnTo>
                  <a:lnTo>
                    <a:pt x="608" y="1652"/>
                  </a:lnTo>
                  <a:lnTo>
                    <a:pt x="606" y="1654"/>
                  </a:lnTo>
                  <a:lnTo>
                    <a:pt x="602" y="1654"/>
                  </a:lnTo>
                  <a:lnTo>
                    <a:pt x="568" y="1654"/>
                  </a:lnTo>
                  <a:lnTo>
                    <a:pt x="568" y="1654"/>
                  </a:lnTo>
                  <a:lnTo>
                    <a:pt x="564" y="1654"/>
                  </a:lnTo>
                  <a:lnTo>
                    <a:pt x="560" y="1652"/>
                  </a:lnTo>
                  <a:lnTo>
                    <a:pt x="558" y="1650"/>
                  </a:lnTo>
                  <a:lnTo>
                    <a:pt x="558" y="1646"/>
                  </a:lnTo>
                  <a:lnTo>
                    <a:pt x="558" y="1630"/>
                  </a:lnTo>
                  <a:lnTo>
                    <a:pt x="558" y="1630"/>
                  </a:lnTo>
                  <a:lnTo>
                    <a:pt x="558" y="1628"/>
                  </a:lnTo>
                  <a:lnTo>
                    <a:pt x="560" y="1624"/>
                  </a:lnTo>
                  <a:lnTo>
                    <a:pt x="564" y="1624"/>
                  </a:lnTo>
                  <a:lnTo>
                    <a:pt x="568" y="1622"/>
                  </a:lnTo>
                  <a:lnTo>
                    <a:pt x="602" y="1622"/>
                  </a:lnTo>
                  <a:lnTo>
                    <a:pt x="602" y="1622"/>
                  </a:lnTo>
                  <a:lnTo>
                    <a:pt x="606" y="1624"/>
                  </a:lnTo>
                  <a:lnTo>
                    <a:pt x="608" y="1624"/>
                  </a:lnTo>
                  <a:lnTo>
                    <a:pt x="610" y="1628"/>
                  </a:lnTo>
                  <a:lnTo>
                    <a:pt x="612" y="1630"/>
                  </a:lnTo>
                  <a:lnTo>
                    <a:pt x="612" y="1646"/>
                  </a:lnTo>
                  <a:close/>
                  <a:moveTo>
                    <a:pt x="612" y="1570"/>
                  </a:moveTo>
                  <a:lnTo>
                    <a:pt x="612" y="1570"/>
                  </a:lnTo>
                  <a:lnTo>
                    <a:pt x="610" y="1574"/>
                  </a:lnTo>
                  <a:lnTo>
                    <a:pt x="608" y="1576"/>
                  </a:lnTo>
                  <a:lnTo>
                    <a:pt x="606" y="1578"/>
                  </a:lnTo>
                  <a:lnTo>
                    <a:pt x="602" y="1578"/>
                  </a:lnTo>
                  <a:lnTo>
                    <a:pt x="568" y="1578"/>
                  </a:lnTo>
                  <a:lnTo>
                    <a:pt x="568" y="1578"/>
                  </a:lnTo>
                  <a:lnTo>
                    <a:pt x="564" y="1578"/>
                  </a:lnTo>
                  <a:lnTo>
                    <a:pt x="560" y="1576"/>
                  </a:lnTo>
                  <a:lnTo>
                    <a:pt x="558" y="1574"/>
                  </a:lnTo>
                  <a:lnTo>
                    <a:pt x="558" y="1570"/>
                  </a:lnTo>
                  <a:lnTo>
                    <a:pt x="558" y="1554"/>
                  </a:lnTo>
                  <a:lnTo>
                    <a:pt x="558" y="1554"/>
                  </a:lnTo>
                  <a:lnTo>
                    <a:pt x="558" y="1552"/>
                  </a:lnTo>
                  <a:lnTo>
                    <a:pt x="560" y="1548"/>
                  </a:lnTo>
                  <a:lnTo>
                    <a:pt x="564" y="1548"/>
                  </a:lnTo>
                  <a:lnTo>
                    <a:pt x="568" y="1546"/>
                  </a:lnTo>
                  <a:lnTo>
                    <a:pt x="602" y="1546"/>
                  </a:lnTo>
                  <a:lnTo>
                    <a:pt x="602" y="1546"/>
                  </a:lnTo>
                  <a:lnTo>
                    <a:pt x="606" y="1548"/>
                  </a:lnTo>
                  <a:lnTo>
                    <a:pt x="608" y="1548"/>
                  </a:lnTo>
                  <a:lnTo>
                    <a:pt x="610" y="1552"/>
                  </a:lnTo>
                  <a:lnTo>
                    <a:pt x="612" y="1554"/>
                  </a:lnTo>
                  <a:lnTo>
                    <a:pt x="612" y="1570"/>
                  </a:lnTo>
                  <a:close/>
                  <a:moveTo>
                    <a:pt x="612" y="1494"/>
                  </a:moveTo>
                  <a:lnTo>
                    <a:pt x="612" y="1494"/>
                  </a:lnTo>
                  <a:lnTo>
                    <a:pt x="610" y="1498"/>
                  </a:lnTo>
                  <a:lnTo>
                    <a:pt x="608" y="1500"/>
                  </a:lnTo>
                  <a:lnTo>
                    <a:pt x="606" y="1502"/>
                  </a:lnTo>
                  <a:lnTo>
                    <a:pt x="602" y="1502"/>
                  </a:lnTo>
                  <a:lnTo>
                    <a:pt x="568" y="1502"/>
                  </a:lnTo>
                  <a:lnTo>
                    <a:pt x="568" y="1502"/>
                  </a:lnTo>
                  <a:lnTo>
                    <a:pt x="564" y="1502"/>
                  </a:lnTo>
                  <a:lnTo>
                    <a:pt x="560" y="1500"/>
                  </a:lnTo>
                  <a:lnTo>
                    <a:pt x="558" y="1498"/>
                  </a:lnTo>
                  <a:lnTo>
                    <a:pt x="558" y="1494"/>
                  </a:lnTo>
                  <a:lnTo>
                    <a:pt x="558" y="1478"/>
                  </a:lnTo>
                  <a:lnTo>
                    <a:pt x="558" y="1478"/>
                  </a:lnTo>
                  <a:lnTo>
                    <a:pt x="558" y="1476"/>
                  </a:lnTo>
                  <a:lnTo>
                    <a:pt x="560" y="1472"/>
                  </a:lnTo>
                  <a:lnTo>
                    <a:pt x="564" y="1472"/>
                  </a:lnTo>
                  <a:lnTo>
                    <a:pt x="568" y="1470"/>
                  </a:lnTo>
                  <a:lnTo>
                    <a:pt x="602" y="1470"/>
                  </a:lnTo>
                  <a:lnTo>
                    <a:pt x="602" y="1470"/>
                  </a:lnTo>
                  <a:lnTo>
                    <a:pt x="606" y="1472"/>
                  </a:lnTo>
                  <a:lnTo>
                    <a:pt x="608" y="1472"/>
                  </a:lnTo>
                  <a:lnTo>
                    <a:pt x="610" y="1476"/>
                  </a:lnTo>
                  <a:lnTo>
                    <a:pt x="612" y="1478"/>
                  </a:lnTo>
                  <a:lnTo>
                    <a:pt x="612" y="1494"/>
                  </a:lnTo>
                  <a:close/>
                  <a:moveTo>
                    <a:pt x="612" y="1418"/>
                  </a:moveTo>
                  <a:lnTo>
                    <a:pt x="612" y="1418"/>
                  </a:lnTo>
                  <a:lnTo>
                    <a:pt x="610" y="1422"/>
                  </a:lnTo>
                  <a:lnTo>
                    <a:pt x="608" y="1424"/>
                  </a:lnTo>
                  <a:lnTo>
                    <a:pt x="606" y="1426"/>
                  </a:lnTo>
                  <a:lnTo>
                    <a:pt x="602" y="1426"/>
                  </a:lnTo>
                  <a:lnTo>
                    <a:pt x="568" y="1426"/>
                  </a:lnTo>
                  <a:lnTo>
                    <a:pt x="568" y="1426"/>
                  </a:lnTo>
                  <a:lnTo>
                    <a:pt x="564" y="1426"/>
                  </a:lnTo>
                  <a:lnTo>
                    <a:pt x="560" y="1424"/>
                  </a:lnTo>
                  <a:lnTo>
                    <a:pt x="558" y="1422"/>
                  </a:lnTo>
                  <a:lnTo>
                    <a:pt x="558" y="1418"/>
                  </a:lnTo>
                  <a:lnTo>
                    <a:pt x="558" y="1402"/>
                  </a:lnTo>
                  <a:lnTo>
                    <a:pt x="558" y="1402"/>
                  </a:lnTo>
                  <a:lnTo>
                    <a:pt x="558" y="1400"/>
                  </a:lnTo>
                  <a:lnTo>
                    <a:pt x="560" y="1396"/>
                  </a:lnTo>
                  <a:lnTo>
                    <a:pt x="564" y="1396"/>
                  </a:lnTo>
                  <a:lnTo>
                    <a:pt x="568" y="1394"/>
                  </a:lnTo>
                  <a:lnTo>
                    <a:pt x="602" y="1394"/>
                  </a:lnTo>
                  <a:lnTo>
                    <a:pt x="602" y="1394"/>
                  </a:lnTo>
                  <a:lnTo>
                    <a:pt x="606" y="1396"/>
                  </a:lnTo>
                  <a:lnTo>
                    <a:pt x="608" y="1396"/>
                  </a:lnTo>
                  <a:lnTo>
                    <a:pt x="610" y="1400"/>
                  </a:lnTo>
                  <a:lnTo>
                    <a:pt x="612" y="1402"/>
                  </a:lnTo>
                  <a:lnTo>
                    <a:pt x="612" y="1418"/>
                  </a:lnTo>
                  <a:close/>
                  <a:moveTo>
                    <a:pt x="612" y="1342"/>
                  </a:moveTo>
                  <a:lnTo>
                    <a:pt x="612" y="1342"/>
                  </a:lnTo>
                  <a:lnTo>
                    <a:pt x="610" y="1346"/>
                  </a:lnTo>
                  <a:lnTo>
                    <a:pt x="608" y="1348"/>
                  </a:lnTo>
                  <a:lnTo>
                    <a:pt x="606" y="1350"/>
                  </a:lnTo>
                  <a:lnTo>
                    <a:pt x="602" y="1350"/>
                  </a:lnTo>
                  <a:lnTo>
                    <a:pt x="568" y="1350"/>
                  </a:lnTo>
                  <a:lnTo>
                    <a:pt x="568" y="1350"/>
                  </a:lnTo>
                  <a:lnTo>
                    <a:pt x="564" y="1350"/>
                  </a:lnTo>
                  <a:lnTo>
                    <a:pt x="560" y="1348"/>
                  </a:lnTo>
                  <a:lnTo>
                    <a:pt x="558" y="1346"/>
                  </a:lnTo>
                  <a:lnTo>
                    <a:pt x="558" y="1342"/>
                  </a:lnTo>
                  <a:lnTo>
                    <a:pt x="558" y="1326"/>
                  </a:lnTo>
                  <a:lnTo>
                    <a:pt x="558" y="1326"/>
                  </a:lnTo>
                  <a:lnTo>
                    <a:pt x="558" y="1324"/>
                  </a:lnTo>
                  <a:lnTo>
                    <a:pt x="560" y="1320"/>
                  </a:lnTo>
                  <a:lnTo>
                    <a:pt x="564" y="1320"/>
                  </a:lnTo>
                  <a:lnTo>
                    <a:pt x="568" y="1318"/>
                  </a:lnTo>
                  <a:lnTo>
                    <a:pt x="602" y="1318"/>
                  </a:lnTo>
                  <a:lnTo>
                    <a:pt x="602" y="1318"/>
                  </a:lnTo>
                  <a:lnTo>
                    <a:pt x="606" y="1320"/>
                  </a:lnTo>
                  <a:lnTo>
                    <a:pt x="608" y="1320"/>
                  </a:lnTo>
                  <a:lnTo>
                    <a:pt x="610" y="1324"/>
                  </a:lnTo>
                  <a:lnTo>
                    <a:pt x="612" y="1326"/>
                  </a:lnTo>
                  <a:lnTo>
                    <a:pt x="612" y="1342"/>
                  </a:lnTo>
                  <a:close/>
                  <a:moveTo>
                    <a:pt x="612" y="1266"/>
                  </a:moveTo>
                  <a:lnTo>
                    <a:pt x="612" y="1266"/>
                  </a:lnTo>
                  <a:lnTo>
                    <a:pt x="610" y="1270"/>
                  </a:lnTo>
                  <a:lnTo>
                    <a:pt x="608" y="1272"/>
                  </a:lnTo>
                  <a:lnTo>
                    <a:pt x="606" y="1274"/>
                  </a:lnTo>
                  <a:lnTo>
                    <a:pt x="602" y="1274"/>
                  </a:lnTo>
                  <a:lnTo>
                    <a:pt x="568" y="1274"/>
                  </a:lnTo>
                  <a:lnTo>
                    <a:pt x="568" y="1274"/>
                  </a:lnTo>
                  <a:lnTo>
                    <a:pt x="564" y="1274"/>
                  </a:lnTo>
                  <a:lnTo>
                    <a:pt x="560" y="1272"/>
                  </a:lnTo>
                  <a:lnTo>
                    <a:pt x="558" y="1270"/>
                  </a:lnTo>
                  <a:lnTo>
                    <a:pt x="558" y="1266"/>
                  </a:lnTo>
                  <a:lnTo>
                    <a:pt x="558" y="1250"/>
                  </a:lnTo>
                  <a:lnTo>
                    <a:pt x="558" y="1250"/>
                  </a:lnTo>
                  <a:lnTo>
                    <a:pt x="558" y="1248"/>
                  </a:lnTo>
                  <a:lnTo>
                    <a:pt x="560" y="1244"/>
                  </a:lnTo>
                  <a:lnTo>
                    <a:pt x="564" y="1244"/>
                  </a:lnTo>
                  <a:lnTo>
                    <a:pt x="568" y="1242"/>
                  </a:lnTo>
                  <a:lnTo>
                    <a:pt x="602" y="1242"/>
                  </a:lnTo>
                  <a:lnTo>
                    <a:pt x="602" y="1242"/>
                  </a:lnTo>
                  <a:lnTo>
                    <a:pt x="606" y="1244"/>
                  </a:lnTo>
                  <a:lnTo>
                    <a:pt x="608" y="1244"/>
                  </a:lnTo>
                  <a:lnTo>
                    <a:pt x="610" y="1248"/>
                  </a:lnTo>
                  <a:lnTo>
                    <a:pt x="612" y="1250"/>
                  </a:lnTo>
                  <a:lnTo>
                    <a:pt x="612" y="1266"/>
                  </a:lnTo>
                  <a:close/>
                  <a:moveTo>
                    <a:pt x="612" y="1190"/>
                  </a:moveTo>
                  <a:lnTo>
                    <a:pt x="612" y="1190"/>
                  </a:lnTo>
                  <a:lnTo>
                    <a:pt x="610" y="1194"/>
                  </a:lnTo>
                  <a:lnTo>
                    <a:pt x="608" y="1196"/>
                  </a:lnTo>
                  <a:lnTo>
                    <a:pt x="606" y="1198"/>
                  </a:lnTo>
                  <a:lnTo>
                    <a:pt x="602" y="1198"/>
                  </a:lnTo>
                  <a:lnTo>
                    <a:pt x="568" y="1198"/>
                  </a:lnTo>
                  <a:lnTo>
                    <a:pt x="568" y="1198"/>
                  </a:lnTo>
                  <a:lnTo>
                    <a:pt x="564" y="1198"/>
                  </a:lnTo>
                  <a:lnTo>
                    <a:pt x="560" y="1196"/>
                  </a:lnTo>
                  <a:lnTo>
                    <a:pt x="558" y="1194"/>
                  </a:lnTo>
                  <a:lnTo>
                    <a:pt x="558" y="1190"/>
                  </a:lnTo>
                  <a:lnTo>
                    <a:pt x="558" y="1174"/>
                  </a:lnTo>
                  <a:lnTo>
                    <a:pt x="558" y="1174"/>
                  </a:lnTo>
                  <a:lnTo>
                    <a:pt x="558" y="1172"/>
                  </a:lnTo>
                  <a:lnTo>
                    <a:pt x="560" y="1168"/>
                  </a:lnTo>
                  <a:lnTo>
                    <a:pt x="564" y="1168"/>
                  </a:lnTo>
                  <a:lnTo>
                    <a:pt x="568" y="1166"/>
                  </a:lnTo>
                  <a:lnTo>
                    <a:pt x="602" y="1166"/>
                  </a:lnTo>
                  <a:lnTo>
                    <a:pt x="602" y="1166"/>
                  </a:lnTo>
                  <a:lnTo>
                    <a:pt x="606" y="1168"/>
                  </a:lnTo>
                  <a:lnTo>
                    <a:pt x="608" y="1168"/>
                  </a:lnTo>
                  <a:lnTo>
                    <a:pt x="610" y="1172"/>
                  </a:lnTo>
                  <a:lnTo>
                    <a:pt x="612" y="1174"/>
                  </a:lnTo>
                  <a:lnTo>
                    <a:pt x="612" y="1190"/>
                  </a:lnTo>
                  <a:close/>
                  <a:moveTo>
                    <a:pt x="612" y="1114"/>
                  </a:moveTo>
                  <a:lnTo>
                    <a:pt x="612" y="1114"/>
                  </a:lnTo>
                  <a:lnTo>
                    <a:pt x="610" y="1118"/>
                  </a:lnTo>
                  <a:lnTo>
                    <a:pt x="608" y="1120"/>
                  </a:lnTo>
                  <a:lnTo>
                    <a:pt x="606" y="1122"/>
                  </a:lnTo>
                  <a:lnTo>
                    <a:pt x="602" y="1122"/>
                  </a:lnTo>
                  <a:lnTo>
                    <a:pt x="568" y="1122"/>
                  </a:lnTo>
                  <a:lnTo>
                    <a:pt x="568" y="1122"/>
                  </a:lnTo>
                  <a:lnTo>
                    <a:pt x="564" y="1122"/>
                  </a:lnTo>
                  <a:lnTo>
                    <a:pt x="560" y="1120"/>
                  </a:lnTo>
                  <a:lnTo>
                    <a:pt x="558" y="1118"/>
                  </a:lnTo>
                  <a:lnTo>
                    <a:pt x="558" y="1114"/>
                  </a:lnTo>
                  <a:lnTo>
                    <a:pt x="558" y="1098"/>
                  </a:lnTo>
                  <a:lnTo>
                    <a:pt x="558" y="1098"/>
                  </a:lnTo>
                  <a:lnTo>
                    <a:pt x="558" y="1096"/>
                  </a:lnTo>
                  <a:lnTo>
                    <a:pt x="560" y="1092"/>
                  </a:lnTo>
                  <a:lnTo>
                    <a:pt x="564" y="1092"/>
                  </a:lnTo>
                  <a:lnTo>
                    <a:pt x="568" y="1090"/>
                  </a:lnTo>
                  <a:lnTo>
                    <a:pt x="602" y="1090"/>
                  </a:lnTo>
                  <a:lnTo>
                    <a:pt x="602" y="1090"/>
                  </a:lnTo>
                  <a:lnTo>
                    <a:pt x="606" y="1092"/>
                  </a:lnTo>
                  <a:lnTo>
                    <a:pt x="608" y="1092"/>
                  </a:lnTo>
                  <a:lnTo>
                    <a:pt x="610" y="1096"/>
                  </a:lnTo>
                  <a:lnTo>
                    <a:pt x="612" y="1098"/>
                  </a:lnTo>
                  <a:lnTo>
                    <a:pt x="612" y="1114"/>
                  </a:lnTo>
                  <a:close/>
                  <a:moveTo>
                    <a:pt x="612" y="1038"/>
                  </a:moveTo>
                  <a:lnTo>
                    <a:pt x="612" y="1038"/>
                  </a:lnTo>
                  <a:lnTo>
                    <a:pt x="610" y="1042"/>
                  </a:lnTo>
                  <a:lnTo>
                    <a:pt x="608" y="1044"/>
                  </a:lnTo>
                  <a:lnTo>
                    <a:pt x="606" y="1046"/>
                  </a:lnTo>
                  <a:lnTo>
                    <a:pt x="602" y="1046"/>
                  </a:lnTo>
                  <a:lnTo>
                    <a:pt x="568" y="1046"/>
                  </a:lnTo>
                  <a:lnTo>
                    <a:pt x="568" y="1046"/>
                  </a:lnTo>
                  <a:lnTo>
                    <a:pt x="564" y="1046"/>
                  </a:lnTo>
                  <a:lnTo>
                    <a:pt x="560" y="1044"/>
                  </a:lnTo>
                  <a:lnTo>
                    <a:pt x="558" y="1042"/>
                  </a:lnTo>
                  <a:lnTo>
                    <a:pt x="558" y="1038"/>
                  </a:lnTo>
                  <a:lnTo>
                    <a:pt x="558" y="1022"/>
                  </a:lnTo>
                  <a:lnTo>
                    <a:pt x="558" y="1022"/>
                  </a:lnTo>
                  <a:lnTo>
                    <a:pt x="558" y="1020"/>
                  </a:lnTo>
                  <a:lnTo>
                    <a:pt x="560" y="1018"/>
                  </a:lnTo>
                  <a:lnTo>
                    <a:pt x="564" y="1016"/>
                  </a:lnTo>
                  <a:lnTo>
                    <a:pt x="568" y="1014"/>
                  </a:lnTo>
                  <a:lnTo>
                    <a:pt x="602" y="1014"/>
                  </a:lnTo>
                  <a:lnTo>
                    <a:pt x="602" y="1014"/>
                  </a:lnTo>
                  <a:lnTo>
                    <a:pt x="606" y="1016"/>
                  </a:lnTo>
                  <a:lnTo>
                    <a:pt x="608" y="1018"/>
                  </a:lnTo>
                  <a:lnTo>
                    <a:pt x="610" y="1020"/>
                  </a:lnTo>
                  <a:lnTo>
                    <a:pt x="612" y="1022"/>
                  </a:lnTo>
                  <a:lnTo>
                    <a:pt x="612" y="1038"/>
                  </a:lnTo>
                  <a:close/>
                  <a:moveTo>
                    <a:pt x="612" y="962"/>
                  </a:moveTo>
                  <a:lnTo>
                    <a:pt x="612" y="962"/>
                  </a:lnTo>
                  <a:lnTo>
                    <a:pt x="610" y="966"/>
                  </a:lnTo>
                  <a:lnTo>
                    <a:pt x="608" y="968"/>
                  </a:lnTo>
                  <a:lnTo>
                    <a:pt x="606" y="970"/>
                  </a:lnTo>
                  <a:lnTo>
                    <a:pt x="602" y="970"/>
                  </a:lnTo>
                  <a:lnTo>
                    <a:pt x="568" y="970"/>
                  </a:lnTo>
                  <a:lnTo>
                    <a:pt x="568" y="970"/>
                  </a:lnTo>
                  <a:lnTo>
                    <a:pt x="564" y="970"/>
                  </a:lnTo>
                  <a:lnTo>
                    <a:pt x="560" y="968"/>
                  </a:lnTo>
                  <a:lnTo>
                    <a:pt x="558" y="966"/>
                  </a:lnTo>
                  <a:lnTo>
                    <a:pt x="558" y="962"/>
                  </a:lnTo>
                  <a:lnTo>
                    <a:pt x="558" y="946"/>
                  </a:lnTo>
                  <a:lnTo>
                    <a:pt x="558" y="946"/>
                  </a:lnTo>
                  <a:lnTo>
                    <a:pt x="558" y="944"/>
                  </a:lnTo>
                  <a:lnTo>
                    <a:pt x="560" y="940"/>
                  </a:lnTo>
                  <a:lnTo>
                    <a:pt x="564" y="938"/>
                  </a:lnTo>
                  <a:lnTo>
                    <a:pt x="568" y="938"/>
                  </a:lnTo>
                  <a:lnTo>
                    <a:pt x="602" y="938"/>
                  </a:lnTo>
                  <a:lnTo>
                    <a:pt x="602" y="938"/>
                  </a:lnTo>
                  <a:lnTo>
                    <a:pt x="606" y="938"/>
                  </a:lnTo>
                  <a:lnTo>
                    <a:pt x="608" y="940"/>
                  </a:lnTo>
                  <a:lnTo>
                    <a:pt x="610" y="944"/>
                  </a:lnTo>
                  <a:lnTo>
                    <a:pt x="612" y="946"/>
                  </a:lnTo>
                  <a:lnTo>
                    <a:pt x="612" y="962"/>
                  </a:lnTo>
                  <a:close/>
                  <a:moveTo>
                    <a:pt x="612" y="886"/>
                  </a:moveTo>
                  <a:lnTo>
                    <a:pt x="612" y="886"/>
                  </a:lnTo>
                  <a:lnTo>
                    <a:pt x="610" y="890"/>
                  </a:lnTo>
                  <a:lnTo>
                    <a:pt x="608" y="892"/>
                  </a:lnTo>
                  <a:lnTo>
                    <a:pt x="606" y="894"/>
                  </a:lnTo>
                  <a:lnTo>
                    <a:pt x="602" y="894"/>
                  </a:lnTo>
                  <a:lnTo>
                    <a:pt x="568" y="894"/>
                  </a:lnTo>
                  <a:lnTo>
                    <a:pt x="568" y="894"/>
                  </a:lnTo>
                  <a:lnTo>
                    <a:pt x="564" y="894"/>
                  </a:lnTo>
                  <a:lnTo>
                    <a:pt x="560" y="892"/>
                  </a:lnTo>
                  <a:lnTo>
                    <a:pt x="558" y="890"/>
                  </a:lnTo>
                  <a:lnTo>
                    <a:pt x="558" y="886"/>
                  </a:lnTo>
                  <a:lnTo>
                    <a:pt x="558" y="870"/>
                  </a:lnTo>
                  <a:lnTo>
                    <a:pt x="558" y="870"/>
                  </a:lnTo>
                  <a:lnTo>
                    <a:pt x="558" y="868"/>
                  </a:lnTo>
                  <a:lnTo>
                    <a:pt x="560" y="864"/>
                  </a:lnTo>
                  <a:lnTo>
                    <a:pt x="564" y="862"/>
                  </a:lnTo>
                  <a:lnTo>
                    <a:pt x="568" y="862"/>
                  </a:lnTo>
                  <a:lnTo>
                    <a:pt x="602" y="862"/>
                  </a:lnTo>
                  <a:lnTo>
                    <a:pt x="602" y="862"/>
                  </a:lnTo>
                  <a:lnTo>
                    <a:pt x="606" y="862"/>
                  </a:lnTo>
                  <a:lnTo>
                    <a:pt x="608" y="864"/>
                  </a:lnTo>
                  <a:lnTo>
                    <a:pt x="610" y="868"/>
                  </a:lnTo>
                  <a:lnTo>
                    <a:pt x="612" y="870"/>
                  </a:lnTo>
                  <a:lnTo>
                    <a:pt x="612" y="886"/>
                  </a:lnTo>
                  <a:close/>
                  <a:moveTo>
                    <a:pt x="612" y="810"/>
                  </a:moveTo>
                  <a:lnTo>
                    <a:pt x="612" y="810"/>
                  </a:lnTo>
                  <a:lnTo>
                    <a:pt x="610" y="814"/>
                  </a:lnTo>
                  <a:lnTo>
                    <a:pt x="608" y="816"/>
                  </a:lnTo>
                  <a:lnTo>
                    <a:pt x="606" y="818"/>
                  </a:lnTo>
                  <a:lnTo>
                    <a:pt x="602" y="818"/>
                  </a:lnTo>
                  <a:lnTo>
                    <a:pt x="568" y="818"/>
                  </a:lnTo>
                  <a:lnTo>
                    <a:pt x="568" y="818"/>
                  </a:lnTo>
                  <a:lnTo>
                    <a:pt x="564" y="818"/>
                  </a:lnTo>
                  <a:lnTo>
                    <a:pt x="560" y="816"/>
                  </a:lnTo>
                  <a:lnTo>
                    <a:pt x="558" y="814"/>
                  </a:lnTo>
                  <a:lnTo>
                    <a:pt x="558" y="810"/>
                  </a:lnTo>
                  <a:lnTo>
                    <a:pt x="558" y="794"/>
                  </a:lnTo>
                  <a:lnTo>
                    <a:pt x="558" y="794"/>
                  </a:lnTo>
                  <a:lnTo>
                    <a:pt x="558" y="792"/>
                  </a:lnTo>
                  <a:lnTo>
                    <a:pt x="560" y="788"/>
                  </a:lnTo>
                  <a:lnTo>
                    <a:pt x="564" y="786"/>
                  </a:lnTo>
                  <a:lnTo>
                    <a:pt x="568" y="786"/>
                  </a:lnTo>
                  <a:lnTo>
                    <a:pt x="602" y="786"/>
                  </a:lnTo>
                  <a:lnTo>
                    <a:pt x="602" y="786"/>
                  </a:lnTo>
                  <a:lnTo>
                    <a:pt x="606" y="786"/>
                  </a:lnTo>
                  <a:lnTo>
                    <a:pt x="608" y="788"/>
                  </a:lnTo>
                  <a:lnTo>
                    <a:pt x="610" y="792"/>
                  </a:lnTo>
                  <a:lnTo>
                    <a:pt x="612" y="794"/>
                  </a:lnTo>
                  <a:lnTo>
                    <a:pt x="612" y="810"/>
                  </a:lnTo>
                  <a:close/>
                  <a:moveTo>
                    <a:pt x="612" y="734"/>
                  </a:moveTo>
                  <a:lnTo>
                    <a:pt x="612" y="734"/>
                  </a:lnTo>
                  <a:lnTo>
                    <a:pt x="610" y="738"/>
                  </a:lnTo>
                  <a:lnTo>
                    <a:pt x="608" y="740"/>
                  </a:lnTo>
                  <a:lnTo>
                    <a:pt x="606" y="742"/>
                  </a:lnTo>
                  <a:lnTo>
                    <a:pt x="602" y="742"/>
                  </a:lnTo>
                  <a:lnTo>
                    <a:pt x="568" y="742"/>
                  </a:lnTo>
                  <a:lnTo>
                    <a:pt x="568" y="742"/>
                  </a:lnTo>
                  <a:lnTo>
                    <a:pt x="564" y="742"/>
                  </a:lnTo>
                  <a:lnTo>
                    <a:pt x="560" y="740"/>
                  </a:lnTo>
                  <a:lnTo>
                    <a:pt x="558" y="738"/>
                  </a:lnTo>
                  <a:lnTo>
                    <a:pt x="558" y="734"/>
                  </a:lnTo>
                  <a:lnTo>
                    <a:pt x="558" y="718"/>
                  </a:lnTo>
                  <a:lnTo>
                    <a:pt x="558" y="718"/>
                  </a:lnTo>
                  <a:lnTo>
                    <a:pt x="558" y="716"/>
                  </a:lnTo>
                  <a:lnTo>
                    <a:pt x="560" y="712"/>
                  </a:lnTo>
                  <a:lnTo>
                    <a:pt x="564" y="710"/>
                  </a:lnTo>
                  <a:lnTo>
                    <a:pt x="568" y="710"/>
                  </a:lnTo>
                  <a:lnTo>
                    <a:pt x="602" y="710"/>
                  </a:lnTo>
                  <a:lnTo>
                    <a:pt x="602" y="710"/>
                  </a:lnTo>
                  <a:lnTo>
                    <a:pt x="606" y="710"/>
                  </a:lnTo>
                  <a:lnTo>
                    <a:pt x="608" y="712"/>
                  </a:lnTo>
                  <a:lnTo>
                    <a:pt x="610" y="716"/>
                  </a:lnTo>
                  <a:lnTo>
                    <a:pt x="612" y="718"/>
                  </a:lnTo>
                  <a:lnTo>
                    <a:pt x="612" y="734"/>
                  </a:lnTo>
                  <a:close/>
                  <a:moveTo>
                    <a:pt x="612" y="658"/>
                  </a:moveTo>
                  <a:lnTo>
                    <a:pt x="612" y="658"/>
                  </a:lnTo>
                  <a:lnTo>
                    <a:pt x="610" y="662"/>
                  </a:lnTo>
                  <a:lnTo>
                    <a:pt x="608" y="664"/>
                  </a:lnTo>
                  <a:lnTo>
                    <a:pt x="606" y="666"/>
                  </a:lnTo>
                  <a:lnTo>
                    <a:pt x="602" y="666"/>
                  </a:lnTo>
                  <a:lnTo>
                    <a:pt x="568" y="666"/>
                  </a:lnTo>
                  <a:lnTo>
                    <a:pt x="568" y="666"/>
                  </a:lnTo>
                  <a:lnTo>
                    <a:pt x="564" y="666"/>
                  </a:lnTo>
                  <a:lnTo>
                    <a:pt x="560" y="664"/>
                  </a:lnTo>
                  <a:lnTo>
                    <a:pt x="558" y="662"/>
                  </a:lnTo>
                  <a:lnTo>
                    <a:pt x="558" y="658"/>
                  </a:lnTo>
                  <a:lnTo>
                    <a:pt x="558" y="642"/>
                  </a:lnTo>
                  <a:lnTo>
                    <a:pt x="558" y="642"/>
                  </a:lnTo>
                  <a:lnTo>
                    <a:pt x="558" y="640"/>
                  </a:lnTo>
                  <a:lnTo>
                    <a:pt x="560" y="636"/>
                  </a:lnTo>
                  <a:lnTo>
                    <a:pt x="564" y="634"/>
                  </a:lnTo>
                  <a:lnTo>
                    <a:pt x="568" y="634"/>
                  </a:lnTo>
                  <a:lnTo>
                    <a:pt x="602" y="634"/>
                  </a:lnTo>
                  <a:lnTo>
                    <a:pt x="602" y="634"/>
                  </a:lnTo>
                  <a:lnTo>
                    <a:pt x="606" y="634"/>
                  </a:lnTo>
                  <a:lnTo>
                    <a:pt x="608" y="636"/>
                  </a:lnTo>
                  <a:lnTo>
                    <a:pt x="610" y="640"/>
                  </a:lnTo>
                  <a:lnTo>
                    <a:pt x="612" y="642"/>
                  </a:lnTo>
                  <a:lnTo>
                    <a:pt x="612" y="658"/>
                  </a:lnTo>
                  <a:close/>
                  <a:moveTo>
                    <a:pt x="612" y="582"/>
                  </a:moveTo>
                  <a:lnTo>
                    <a:pt x="612" y="582"/>
                  </a:lnTo>
                  <a:lnTo>
                    <a:pt x="610" y="586"/>
                  </a:lnTo>
                  <a:lnTo>
                    <a:pt x="608" y="588"/>
                  </a:lnTo>
                  <a:lnTo>
                    <a:pt x="606" y="590"/>
                  </a:lnTo>
                  <a:lnTo>
                    <a:pt x="602" y="590"/>
                  </a:lnTo>
                  <a:lnTo>
                    <a:pt x="568" y="590"/>
                  </a:lnTo>
                  <a:lnTo>
                    <a:pt x="568" y="590"/>
                  </a:lnTo>
                  <a:lnTo>
                    <a:pt x="564" y="590"/>
                  </a:lnTo>
                  <a:lnTo>
                    <a:pt x="560" y="588"/>
                  </a:lnTo>
                  <a:lnTo>
                    <a:pt x="558" y="586"/>
                  </a:lnTo>
                  <a:lnTo>
                    <a:pt x="558" y="582"/>
                  </a:lnTo>
                  <a:lnTo>
                    <a:pt x="558" y="566"/>
                  </a:lnTo>
                  <a:lnTo>
                    <a:pt x="558" y="566"/>
                  </a:lnTo>
                  <a:lnTo>
                    <a:pt x="558" y="564"/>
                  </a:lnTo>
                  <a:lnTo>
                    <a:pt x="560" y="560"/>
                  </a:lnTo>
                  <a:lnTo>
                    <a:pt x="564" y="558"/>
                  </a:lnTo>
                  <a:lnTo>
                    <a:pt x="568" y="558"/>
                  </a:lnTo>
                  <a:lnTo>
                    <a:pt x="602" y="558"/>
                  </a:lnTo>
                  <a:lnTo>
                    <a:pt x="602" y="558"/>
                  </a:lnTo>
                  <a:lnTo>
                    <a:pt x="606" y="558"/>
                  </a:lnTo>
                  <a:lnTo>
                    <a:pt x="608" y="560"/>
                  </a:lnTo>
                  <a:lnTo>
                    <a:pt x="610" y="564"/>
                  </a:lnTo>
                  <a:lnTo>
                    <a:pt x="612" y="566"/>
                  </a:lnTo>
                  <a:lnTo>
                    <a:pt x="612" y="582"/>
                  </a:lnTo>
                  <a:close/>
                  <a:moveTo>
                    <a:pt x="612" y="506"/>
                  </a:moveTo>
                  <a:lnTo>
                    <a:pt x="612" y="506"/>
                  </a:lnTo>
                  <a:lnTo>
                    <a:pt x="610" y="510"/>
                  </a:lnTo>
                  <a:lnTo>
                    <a:pt x="608" y="512"/>
                  </a:lnTo>
                  <a:lnTo>
                    <a:pt x="606" y="514"/>
                  </a:lnTo>
                  <a:lnTo>
                    <a:pt x="602" y="514"/>
                  </a:lnTo>
                  <a:lnTo>
                    <a:pt x="568" y="514"/>
                  </a:lnTo>
                  <a:lnTo>
                    <a:pt x="568" y="514"/>
                  </a:lnTo>
                  <a:lnTo>
                    <a:pt x="564" y="514"/>
                  </a:lnTo>
                  <a:lnTo>
                    <a:pt x="560" y="512"/>
                  </a:lnTo>
                  <a:lnTo>
                    <a:pt x="558" y="510"/>
                  </a:lnTo>
                  <a:lnTo>
                    <a:pt x="558" y="506"/>
                  </a:lnTo>
                  <a:lnTo>
                    <a:pt x="558" y="490"/>
                  </a:lnTo>
                  <a:lnTo>
                    <a:pt x="558" y="490"/>
                  </a:lnTo>
                  <a:lnTo>
                    <a:pt x="558" y="488"/>
                  </a:lnTo>
                  <a:lnTo>
                    <a:pt x="560" y="484"/>
                  </a:lnTo>
                  <a:lnTo>
                    <a:pt x="564" y="484"/>
                  </a:lnTo>
                  <a:lnTo>
                    <a:pt x="568" y="482"/>
                  </a:lnTo>
                  <a:lnTo>
                    <a:pt x="602" y="482"/>
                  </a:lnTo>
                  <a:lnTo>
                    <a:pt x="602" y="482"/>
                  </a:lnTo>
                  <a:lnTo>
                    <a:pt x="606" y="484"/>
                  </a:lnTo>
                  <a:lnTo>
                    <a:pt x="608" y="484"/>
                  </a:lnTo>
                  <a:lnTo>
                    <a:pt x="610" y="488"/>
                  </a:lnTo>
                  <a:lnTo>
                    <a:pt x="612" y="490"/>
                  </a:lnTo>
                  <a:lnTo>
                    <a:pt x="612" y="506"/>
                  </a:lnTo>
                  <a:close/>
                  <a:moveTo>
                    <a:pt x="612" y="430"/>
                  </a:moveTo>
                  <a:lnTo>
                    <a:pt x="612" y="430"/>
                  </a:lnTo>
                  <a:lnTo>
                    <a:pt x="610" y="434"/>
                  </a:lnTo>
                  <a:lnTo>
                    <a:pt x="608" y="436"/>
                  </a:lnTo>
                  <a:lnTo>
                    <a:pt x="606" y="438"/>
                  </a:lnTo>
                  <a:lnTo>
                    <a:pt x="602" y="438"/>
                  </a:lnTo>
                  <a:lnTo>
                    <a:pt x="568" y="438"/>
                  </a:lnTo>
                  <a:lnTo>
                    <a:pt x="568" y="438"/>
                  </a:lnTo>
                  <a:lnTo>
                    <a:pt x="564" y="438"/>
                  </a:lnTo>
                  <a:lnTo>
                    <a:pt x="560" y="436"/>
                  </a:lnTo>
                  <a:lnTo>
                    <a:pt x="558" y="434"/>
                  </a:lnTo>
                  <a:lnTo>
                    <a:pt x="558" y="430"/>
                  </a:lnTo>
                  <a:lnTo>
                    <a:pt x="558" y="414"/>
                  </a:lnTo>
                  <a:lnTo>
                    <a:pt x="558" y="414"/>
                  </a:lnTo>
                  <a:lnTo>
                    <a:pt x="558" y="412"/>
                  </a:lnTo>
                  <a:lnTo>
                    <a:pt x="560" y="408"/>
                  </a:lnTo>
                  <a:lnTo>
                    <a:pt x="564" y="408"/>
                  </a:lnTo>
                  <a:lnTo>
                    <a:pt x="568" y="406"/>
                  </a:lnTo>
                  <a:lnTo>
                    <a:pt x="602" y="406"/>
                  </a:lnTo>
                  <a:lnTo>
                    <a:pt x="602" y="406"/>
                  </a:lnTo>
                  <a:lnTo>
                    <a:pt x="606" y="408"/>
                  </a:lnTo>
                  <a:lnTo>
                    <a:pt x="608" y="408"/>
                  </a:lnTo>
                  <a:lnTo>
                    <a:pt x="610" y="412"/>
                  </a:lnTo>
                  <a:lnTo>
                    <a:pt x="612" y="414"/>
                  </a:lnTo>
                  <a:lnTo>
                    <a:pt x="612" y="430"/>
                  </a:lnTo>
                  <a:close/>
                  <a:moveTo>
                    <a:pt x="612" y="354"/>
                  </a:moveTo>
                  <a:lnTo>
                    <a:pt x="612" y="354"/>
                  </a:lnTo>
                  <a:lnTo>
                    <a:pt x="610" y="358"/>
                  </a:lnTo>
                  <a:lnTo>
                    <a:pt x="608" y="360"/>
                  </a:lnTo>
                  <a:lnTo>
                    <a:pt x="606" y="362"/>
                  </a:lnTo>
                  <a:lnTo>
                    <a:pt x="602" y="362"/>
                  </a:lnTo>
                  <a:lnTo>
                    <a:pt x="568" y="362"/>
                  </a:lnTo>
                  <a:lnTo>
                    <a:pt x="568" y="362"/>
                  </a:lnTo>
                  <a:lnTo>
                    <a:pt x="564" y="362"/>
                  </a:lnTo>
                  <a:lnTo>
                    <a:pt x="560" y="360"/>
                  </a:lnTo>
                  <a:lnTo>
                    <a:pt x="558" y="358"/>
                  </a:lnTo>
                  <a:lnTo>
                    <a:pt x="558" y="354"/>
                  </a:lnTo>
                  <a:lnTo>
                    <a:pt x="558" y="338"/>
                  </a:lnTo>
                  <a:lnTo>
                    <a:pt x="558" y="338"/>
                  </a:lnTo>
                  <a:lnTo>
                    <a:pt x="558" y="336"/>
                  </a:lnTo>
                  <a:lnTo>
                    <a:pt x="560" y="332"/>
                  </a:lnTo>
                  <a:lnTo>
                    <a:pt x="564" y="332"/>
                  </a:lnTo>
                  <a:lnTo>
                    <a:pt x="568" y="330"/>
                  </a:lnTo>
                  <a:lnTo>
                    <a:pt x="602" y="330"/>
                  </a:lnTo>
                  <a:lnTo>
                    <a:pt x="602" y="330"/>
                  </a:lnTo>
                  <a:lnTo>
                    <a:pt x="606" y="332"/>
                  </a:lnTo>
                  <a:lnTo>
                    <a:pt x="608" y="332"/>
                  </a:lnTo>
                  <a:lnTo>
                    <a:pt x="610" y="336"/>
                  </a:lnTo>
                  <a:lnTo>
                    <a:pt x="612" y="338"/>
                  </a:lnTo>
                  <a:lnTo>
                    <a:pt x="612" y="354"/>
                  </a:lnTo>
                  <a:close/>
                  <a:moveTo>
                    <a:pt x="612" y="278"/>
                  </a:moveTo>
                  <a:lnTo>
                    <a:pt x="612" y="278"/>
                  </a:lnTo>
                  <a:lnTo>
                    <a:pt x="610" y="282"/>
                  </a:lnTo>
                  <a:lnTo>
                    <a:pt x="608" y="284"/>
                  </a:lnTo>
                  <a:lnTo>
                    <a:pt x="606" y="286"/>
                  </a:lnTo>
                  <a:lnTo>
                    <a:pt x="602" y="286"/>
                  </a:lnTo>
                  <a:lnTo>
                    <a:pt x="568" y="286"/>
                  </a:lnTo>
                  <a:lnTo>
                    <a:pt x="568" y="286"/>
                  </a:lnTo>
                  <a:lnTo>
                    <a:pt x="564" y="286"/>
                  </a:lnTo>
                  <a:lnTo>
                    <a:pt x="560" y="284"/>
                  </a:lnTo>
                  <a:lnTo>
                    <a:pt x="558" y="282"/>
                  </a:lnTo>
                  <a:lnTo>
                    <a:pt x="558" y="278"/>
                  </a:lnTo>
                  <a:lnTo>
                    <a:pt x="558" y="262"/>
                  </a:lnTo>
                  <a:lnTo>
                    <a:pt x="558" y="262"/>
                  </a:lnTo>
                  <a:lnTo>
                    <a:pt x="558" y="260"/>
                  </a:lnTo>
                  <a:lnTo>
                    <a:pt x="560" y="256"/>
                  </a:lnTo>
                  <a:lnTo>
                    <a:pt x="564" y="256"/>
                  </a:lnTo>
                  <a:lnTo>
                    <a:pt x="568" y="254"/>
                  </a:lnTo>
                  <a:lnTo>
                    <a:pt x="602" y="254"/>
                  </a:lnTo>
                  <a:lnTo>
                    <a:pt x="602" y="254"/>
                  </a:lnTo>
                  <a:lnTo>
                    <a:pt x="606" y="256"/>
                  </a:lnTo>
                  <a:lnTo>
                    <a:pt x="608" y="256"/>
                  </a:lnTo>
                  <a:lnTo>
                    <a:pt x="610" y="260"/>
                  </a:lnTo>
                  <a:lnTo>
                    <a:pt x="612" y="262"/>
                  </a:lnTo>
                  <a:lnTo>
                    <a:pt x="612" y="278"/>
                  </a:lnTo>
                  <a:close/>
                  <a:moveTo>
                    <a:pt x="612" y="202"/>
                  </a:moveTo>
                  <a:lnTo>
                    <a:pt x="612" y="202"/>
                  </a:lnTo>
                  <a:lnTo>
                    <a:pt x="610" y="206"/>
                  </a:lnTo>
                  <a:lnTo>
                    <a:pt x="608" y="208"/>
                  </a:lnTo>
                  <a:lnTo>
                    <a:pt x="606" y="210"/>
                  </a:lnTo>
                  <a:lnTo>
                    <a:pt x="602" y="210"/>
                  </a:lnTo>
                  <a:lnTo>
                    <a:pt x="568" y="210"/>
                  </a:lnTo>
                  <a:lnTo>
                    <a:pt x="568" y="210"/>
                  </a:lnTo>
                  <a:lnTo>
                    <a:pt x="564" y="210"/>
                  </a:lnTo>
                  <a:lnTo>
                    <a:pt x="560" y="208"/>
                  </a:lnTo>
                  <a:lnTo>
                    <a:pt x="558" y="206"/>
                  </a:lnTo>
                  <a:lnTo>
                    <a:pt x="558" y="202"/>
                  </a:lnTo>
                  <a:lnTo>
                    <a:pt x="558" y="186"/>
                  </a:lnTo>
                  <a:lnTo>
                    <a:pt x="558" y="186"/>
                  </a:lnTo>
                  <a:lnTo>
                    <a:pt x="558" y="184"/>
                  </a:lnTo>
                  <a:lnTo>
                    <a:pt x="560" y="180"/>
                  </a:lnTo>
                  <a:lnTo>
                    <a:pt x="564" y="180"/>
                  </a:lnTo>
                  <a:lnTo>
                    <a:pt x="568" y="178"/>
                  </a:lnTo>
                  <a:lnTo>
                    <a:pt x="602" y="178"/>
                  </a:lnTo>
                  <a:lnTo>
                    <a:pt x="602" y="178"/>
                  </a:lnTo>
                  <a:lnTo>
                    <a:pt x="606" y="180"/>
                  </a:lnTo>
                  <a:lnTo>
                    <a:pt x="608" y="180"/>
                  </a:lnTo>
                  <a:lnTo>
                    <a:pt x="610" y="184"/>
                  </a:lnTo>
                  <a:lnTo>
                    <a:pt x="612" y="186"/>
                  </a:lnTo>
                  <a:lnTo>
                    <a:pt x="612" y="202"/>
                  </a:lnTo>
                  <a:close/>
                  <a:moveTo>
                    <a:pt x="612" y="126"/>
                  </a:moveTo>
                  <a:lnTo>
                    <a:pt x="612" y="126"/>
                  </a:lnTo>
                  <a:lnTo>
                    <a:pt x="610" y="130"/>
                  </a:lnTo>
                  <a:lnTo>
                    <a:pt x="608" y="132"/>
                  </a:lnTo>
                  <a:lnTo>
                    <a:pt x="606" y="134"/>
                  </a:lnTo>
                  <a:lnTo>
                    <a:pt x="602" y="134"/>
                  </a:lnTo>
                  <a:lnTo>
                    <a:pt x="568" y="134"/>
                  </a:lnTo>
                  <a:lnTo>
                    <a:pt x="568" y="134"/>
                  </a:lnTo>
                  <a:lnTo>
                    <a:pt x="564" y="134"/>
                  </a:lnTo>
                  <a:lnTo>
                    <a:pt x="560" y="132"/>
                  </a:lnTo>
                  <a:lnTo>
                    <a:pt x="558" y="130"/>
                  </a:lnTo>
                  <a:lnTo>
                    <a:pt x="558" y="126"/>
                  </a:lnTo>
                  <a:lnTo>
                    <a:pt x="558" y="110"/>
                  </a:lnTo>
                  <a:lnTo>
                    <a:pt x="558" y="110"/>
                  </a:lnTo>
                  <a:lnTo>
                    <a:pt x="558" y="108"/>
                  </a:lnTo>
                  <a:lnTo>
                    <a:pt x="560" y="104"/>
                  </a:lnTo>
                  <a:lnTo>
                    <a:pt x="564" y="104"/>
                  </a:lnTo>
                  <a:lnTo>
                    <a:pt x="568" y="102"/>
                  </a:lnTo>
                  <a:lnTo>
                    <a:pt x="602" y="102"/>
                  </a:lnTo>
                  <a:lnTo>
                    <a:pt x="602" y="102"/>
                  </a:lnTo>
                  <a:lnTo>
                    <a:pt x="606" y="104"/>
                  </a:lnTo>
                  <a:lnTo>
                    <a:pt x="608" y="104"/>
                  </a:lnTo>
                  <a:lnTo>
                    <a:pt x="610" y="108"/>
                  </a:lnTo>
                  <a:lnTo>
                    <a:pt x="612" y="110"/>
                  </a:lnTo>
                  <a:lnTo>
                    <a:pt x="612" y="126"/>
                  </a:lnTo>
                  <a:close/>
                  <a:moveTo>
                    <a:pt x="602" y="64"/>
                  </a:moveTo>
                  <a:lnTo>
                    <a:pt x="568" y="64"/>
                  </a:lnTo>
                  <a:lnTo>
                    <a:pt x="568" y="64"/>
                  </a:lnTo>
                  <a:lnTo>
                    <a:pt x="564" y="64"/>
                  </a:lnTo>
                  <a:lnTo>
                    <a:pt x="560" y="62"/>
                  </a:lnTo>
                  <a:lnTo>
                    <a:pt x="558" y="58"/>
                  </a:lnTo>
                  <a:lnTo>
                    <a:pt x="558" y="56"/>
                  </a:lnTo>
                  <a:lnTo>
                    <a:pt x="558" y="40"/>
                  </a:lnTo>
                  <a:lnTo>
                    <a:pt x="558" y="40"/>
                  </a:lnTo>
                  <a:lnTo>
                    <a:pt x="558" y="36"/>
                  </a:lnTo>
                  <a:lnTo>
                    <a:pt x="560" y="34"/>
                  </a:lnTo>
                  <a:lnTo>
                    <a:pt x="564" y="32"/>
                  </a:lnTo>
                  <a:lnTo>
                    <a:pt x="568" y="32"/>
                  </a:lnTo>
                  <a:lnTo>
                    <a:pt x="602" y="32"/>
                  </a:lnTo>
                  <a:lnTo>
                    <a:pt x="602" y="32"/>
                  </a:lnTo>
                  <a:lnTo>
                    <a:pt x="606" y="32"/>
                  </a:lnTo>
                  <a:lnTo>
                    <a:pt x="608" y="34"/>
                  </a:lnTo>
                  <a:lnTo>
                    <a:pt x="610" y="36"/>
                  </a:lnTo>
                  <a:lnTo>
                    <a:pt x="612" y="40"/>
                  </a:lnTo>
                  <a:lnTo>
                    <a:pt x="612" y="56"/>
                  </a:lnTo>
                  <a:lnTo>
                    <a:pt x="612" y="56"/>
                  </a:lnTo>
                  <a:lnTo>
                    <a:pt x="610" y="58"/>
                  </a:lnTo>
                  <a:lnTo>
                    <a:pt x="608" y="62"/>
                  </a:lnTo>
                  <a:lnTo>
                    <a:pt x="606" y="64"/>
                  </a:lnTo>
                  <a:lnTo>
                    <a:pt x="602" y="64"/>
                  </a:lnTo>
                  <a:lnTo>
                    <a:pt x="602" y="64"/>
                  </a:lnTo>
                  <a:close/>
                </a:path>
              </a:pathLst>
            </a:custGeom>
            <a:solidFill>
              <a:srgbClr val="000000"/>
            </a:solidFill>
            <a:ln w="9525">
              <a:noFill/>
              <a:round/>
              <a:headEnd/>
              <a:tailEnd/>
            </a:ln>
          </p:spPr>
          <p:txBody>
            <a:bodyPr/>
            <a:lstStyle/>
            <a:p>
              <a:pPr>
                <a:defRPr/>
              </a:pPr>
              <a:endParaRPr lang="da-DK" sz="1350">
                <a:ea typeface="ＭＳ Ｐゴシック" pitchFamily="-97" charset="-128"/>
              </a:endParaRPr>
            </a:p>
          </p:txBody>
        </p:sp>
        <p:sp>
          <p:nvSpPr>
            <p:cNvPr id="12" name="Freeform 1002"/>
            <p:cNvSpPr>
              <a:spLocks/>
            </p:cNvSpPr>
            <p:nvPr/>
          </p:nvSpPr>
          <p:spPr bwMode="auto">
            <a:xfrm>
              <a:off x="1684337" y="1954212"/>
              <a:ext cx="3175" cy="914400"/>
            </a:xfrm>
            <a:custGeom>
              <a:avLst/>
              <a:gdLst/>
              <a:ahLst/>
              <a:cxnLst>
                <a:cxn ang="0">
                  <a:pos x="0" y="2"/>
                </a:cxn>
                <a:cxn ang="0">
                  <a:pos x="0" y="2"/>
                </a:cxn>
                <a:cxn ang="0">
                  <a:pos x="2" y="0"/>
                </a:cxn>
                <a:cxn ang="0">
                  <a:pos x="2" y="0"/>
                </a:cxn>
                <a:cxn ang="0">
                  <a:pos x="0" y="2"/>
                </a:cxn>
                <a:cxn ang="0">
                  <a:pos x="0" y="572"/>
                </a:cxn>
                <a:cxn ang="0">
                  <a:pos x="0" y="572"/>
                </a:cxn>
                <a:cxn ang="0">
                  <a:pos x="2" y="576"/>
                </a:cxn>
                <a:cxn ang="0">
                  <a:pos x="2" y="576"/>
                </a:cxn>
                <a:cxn ang="0">
                  <a:pos x="0" y="572"/>
                </a:cxn>
                <a:cxn ang="0">
                  <a:pos x="0" y="2"/>
                </a:cxn>
              </a:cxnLst>
              <a:rect l="0" t="0" r="r" b="b"/>
              <a:pathLst>
                <a:path w="2" h="576">
                  <a:moveTo>
                    <a:pt x="0" y="2"/>
                  </a:moveTo>
                  <a:lnTo>
                    <a:pt x="0" y="2"/>
                  </a:lnTo>
                  <a:lnTo>
                    <a:pt x="2" y="0"/>
                  </a:lnTo>
                  <a:lnTo>
                    <a:pt x="2" y="0"/>
                  </a:lnTo>
                  <a:lnTo>
                    <a:pt x="0" y="2"/>
                  </a:lnTo>
                  <a:lnTo>
                    <a:pt x="0" y="572"/>
                  </a:lnTo>
                  <a:lnTo>
                    <a:pt x="0" y="572"/>
                  </a:lnTo>
                  <a:lnTo>
                    <a:pt x="2" y="576"/>
                  </a:lnTo>
                  <a:lnTo>
                    <a:pt x="2" y="576"/>
                  </a:lnTo>
                  <a:lnTo>
                    <a:pt x="0" y="572"/>
                  </a:lnTo>
                  <a:lnTo>
                    <a:pt x="0" y="2"/>
                  </a:lnTo>
                  <a:close/>
                </a:path>
              </a:pathLst>
            </a:custGeom>
            <a:solidFill>
              <a:srgbClr val="000000"/>
            </a:solidFill>
            <a:ln w="9525">
              <a:noFill/>
              <a:round/>
              <a:headEnd/>
              <a:tailEnd/>
            </a:ln>
          </p:spPr>
          <p:txBody>
            <a:bodyPr/>
            <a:lstStyle/>
            <a:p>
              <a:pPr>
                <a:defRPr/>
              </a:pPr>
              <a:endParaRPr lang="da-DK" sz="1350">
                <a:ea typeface="ＭＳ Ｐゴシック" pitchFamily="-97" charset="-128"/>
              </a:endParaRPr>
            </a:p>
          </p:txBody>
        </p:sp>
        <p:sp>
          <p:nvSpPr>
            <p:cNvPr id="13" name="Freeform 1003"/>
            <p:cNvSpPr>
              <a:spLocks/>
            </p:cNvSpPr>
            <p:nvPr/>
          </p:nvSpPr>
          <p:spPr bwMode="auto">
            <a:xfrm>
              <a:off x="2389187" y="2916237"/>
              <a:ext cx="15875" cy="914400"/>
            </a:xfrm>
            <a:custGeom>
              <a:avLst/>
              <a:gdLst/>
              <a:ahLst/>
              <a:cxnLst>
                <a:cxn ang="0">
                  <a:pos x="6" y="0"/>
                </a:cxn>
                <a:cxn ang="0">
                  <a:pos x="0" y="0"/>
                </a:cxn>
                <a:cxn ang="0">
                  <a:pos x="0" y="0"/>
                </a:cxn>
                <a:cxn ang="0">
                  <a:pos x="4" y="0"/>
                </a:cxn>
                <a:cxn ang="0">
                  <a:pos x="4" y="2"/>
                </a:cxn>
                <a:cxn ang="0">
                  <a:pos x="4" y="574"/>
                </a:cxn>
                <a:cxn ang="0">
                  <a:pos x="4" y="574"/>
                </a:cxn>
                <a:cxn ang="0">
                  <a:pos x="4" y="576"/>
                </a:cxn>
                <a:cxn ang="0">
                  <a:pos x="0" y="576"/>
                </a:cxn>
                <a:cxn ang="0">
                  <a:pos x="6" y="576"/>
                </a:cxn>
                <a:cxn ang="0">
                  <a:pos x="6" y="576"/>
                </a:cxn>
                <a:cxn ang="0">
                  <a:pos x="10" y="576"/>
                </a:cxn>
                <a:cxn ang="0">
                  <a:pos x="10" y="574"/>
                </a:cxn>
                <a:cxn ang="0">
                  <a:pos x="10" y="2"/>
                </a:cxn>
                <a:cxn ang="0">
                  <a:pos x="10" y="2"/>
                </a:cxn>
                <a:cxn ang="0">
                  <a:pos x="10" y="0"/>
                </a:cxn>
                <a:cxn ang="0">
                  <a:pos x="6" y="0"/>
                </a:cxn>
                <a:cxn ang="0">
                  <a:pos x="6" y="0"/>
                </a:cxn>
              </a:cxnLst>
              <a:rect l="0" t="0" r="r" b="b"/>
              <a:pathLst>
                <a:path w="10" h="576">
                  <a:moveTo>
                    <a:pt x="6" y="0"/>
                  </a:moveTo>
                  <a:lnTo>
                    <a:pt x="0" y="0"/>
                  </a:lnTo>
                  <a:lnTo>
                    <a:pt x="0" y="0"/>
                  </a:lnTo>
                  <a:lnTo>
                    <a:pt x="4" y="0"/>
                  </a:lnTo>
                  <a:lnTo>
                    <a:pt x="4" y="2"/>
                  </a:lnTo>
                  <a:lnTo>
                    <a:pt x="4" y="574"/>
                  </a:lnTo>
                  <a:lnTo>
                    <a:pt x="4" y="574"/>
                  </a:lnTo>
                  <a:lnTo>
                    <a:pt x="4" y="576"/>
                  </a:lnTo>
                  <a:lnTo>
                    <a:pt x="0" y="576"/>
                  </a:lnTo>
                  <a:lnTo>
                    <a:pt x="6" y="576"/>
                  </a:lnTo>
                  <a:lnTo>
                    <a:pt x="6" y="576"/>
                  </a:lnTo>
                  <a:lnTo>
                    <a:pt x="10" y="576"/>
                  </a:lnTo>
                  <a:lnTo>
                    <a:pt x="10" y="574"/>
                  </a:lnTo>
                  <a:lnTo>
                    <a:pt x="10" y="2"/>
                  </a:lnTo>
                  <a:lnTo>
                    <a:pt x="10" y="2"/>
                  </a:lnTo>
                  <a:lnTo>
                    <a:pt x="10" y="0"/>
                  </a:lnTo>
                  <a:lnTo>
                    <a:pt x="6" y="0"/>
                  </a:lnTo>
                  <a:lnTo>
                    <a:pt x="6" y="0"/>
                  </a:lnTo>
                  <a:close/>
                </a:path>
              </a:pathLst>
            </a:custGeom>
            <a:solidFill>
              <a:srgbClr val="000000"/>
            </a:solidFill>
            <a:ln w="9525">
              <a:noFill/>
              <a:round/>
              <a:headEnd/>
              <a:tailEnd/>
            </a:ln>
          </p:spPr>
          <p:txBody>
            <a:bodyPr/>
            <a:lstStyle/>
            <a:p>
              <a:pPr>
                <a:defRPr/>
              </a:pPr>
              <a:endParaRPr lang="da-DK" sz="1350">
                <a:ea typeface="ＭＳ Ｐゴシック" pitchFamily="-97" charset="-128"/>
              </a:endParaRPr>
            </a:p>
          </p:txBody>
        </p:sp>
        <p:sp>
          <p:nvSpPr>
            <p:cNvPr id="14" name="Freeform 1004"/>
            <p:cNvSpPr>
              <a:spLocks/>
            </p:cNvSpPr>
            <p:nvPr/>
          </p:nvSpPr>
          <p:spPr bwMode="auto">
            <a:xfrm>
              <a:off x="1684337" y="2916237"/>
              <a:ext cx="3175" cy="914400"/>
            </a:xfrm>
            <a:custGeom>
              <a:avLst/>
              <a:gdLst/>
              <a:ahLst/>
              <a:cxnLst>
                <a:cxn ang="0">
                  <a:pos x="0" y="2"/>
                </a:cxn>
                <a:cxn ang="0">
                  <a:pos x="0" y="2"/>
                </a:cxn>
                <a:cxn ang="0">
                  <a:pos x="2" y="0"/>
                </a:cxn>
                <a:cxn ang="0">
                  <a:pos x="2" y="0"/>
                </a:cxn>
                <a:cxn ang="0">
                  <a:pos x="0" y="2"/>
                </a:cxn>
                <a:cxn ang="0">
                  <a:pos x="0" y="574"/>
                </a:cxn>
                <a:cxn ang="0">
                  <a:pos x="0" y="574"/>
                </a:cxn>
                <a:cxn ang="0">
                  <a:pos x="2" y="576"/>
                </a:cxn>
                <a:cxn ang="0">
                  <a:pos x="2" y="576"/>
                </a:cxn>
                <a:cxn ang="0">
                  <a:pos x="0" y="574"/>
                </a:cxn>
                <a:cxn ang="0">
                  <a:pos x="0" y="2"/>
                </a:cxn>
              </a:cxnLst>
              <a:rect l="0" t="0" r="r" b="b"/>
              <a:pathLst>
                <a:path w="2" h="576">
                  <a:moveTo>
                    <a:pt x="0" y="2"/>
                  </a:moveTo>
                  <a:lnTo>
                    <a:pt x="0" y="2"/>
                  </a:lnTo>
                  <a:lnTo>
                    <a:pt x="2" y="0"/>
                  </a:lnTo>
                  <a:lnTo>
                    <a:pt x="2" y="0"/>
                  </a:lnTo>
                  <a:lnTo>
                    <a:pt x="0" y="2"/>
                  </a:lnTo>
                  <a:lnTo>
                    <a:pt x="0" y="574"/>
                  </a:lnTo>
                  <a:lnTo>
                    <a:pt x="0" y="574"/>
                  </a:lnTo>
                  <a:lnTo>
                    <a:pt x="2" y="576"/>
                  </a:lnTo>
                  <a:lnTo>
                    <a:pt x="2" y="576"/>
                  </a:lnTo>
                  <a:lnTo>
                    <a:pt x="0" y="574"/>
                  </a:lnTo>
                  <a:lnTo>
                    <a:pt x="0" y="2"/>
                  </a:lnTo>
                  <a:close/>
                </a:path>
              </a:pathLst>
            </a:custGeom>
            <a:solidFill>
              <a:srgbClr val="000000"/>
            </a:solidFill>
            <a:ln w="9525">
              <a:noFill/>
              <a:round/>
              <a:headEnd/>
              <a:tailEnd/>
            </a:ln>
          </p:spPr>
          <p:txBody>
            <a:bodyPr/>
            <a:lstStyle/>
            <a:p>
              <a:pPr>
                <a:defRPr/>
              </a:pPr>
              <a:endParaRPr lang="da-DK" sz="1350">
                <a:ea typeface="ＭＳ Ｐゴシック" pitchFamily="-97" charset="-128"/>
              </a:endParaRPr>
            </a:p>
          </p:txBody>
        </p:sp>
        <p:sp>
          <p:nvSpPr>
            <p:cNvPr id="15" name="Freeform 1005"/>
            <p:cNvSpPr>
              <a:spLocks/>
            </p:cNvSpPr>
            <p:nvPr/>
          </p:nvSpPr>
          <p:spPr bwMode="auto">
            <a:xfrm>
              <a:off x="2389187" y="3878263"/>
              <a:ext cx="15875" cy="917575"/>
            </a:xfrm>
            <a:custGeom>
              <a:avLst/>
              <a:gdLst/>
              <a:ahLst/>
              <a:cxnLst>
                <a:cxn ang="0">
                  <a:pos x="6" y="0"/>
                </a:cxn>
                <a:cxn ang="0">
                  <a:pos x="0" y="0"/>
                </a:cxn>
                <a:cxn ang="0">
                  <a:pos x="0" y="0"/>
                </a:cxn>
                <a:cxn ang="0">
                  <a:pos x="4" y="0"/>
                </a:cxn>
                <a:cxn ang="0">
                  <a:pos x="4" y="4"/>
                </a:cxn>
                <a:cxn ang="0">
                  <a:pos x="4" y="574"/>
                </a:cxn>
                <a:cxn ang="0">
                  <a:pos x="4" y="574"/>
                </a:cxn>
                <a:cxn ang="0">
                  <a:pos x="4" y="576"/>
                </a:cxn>
                <a:cxn ang="0">
                  <a:pos x="0" y="578"/>
                </a:cxn>
                <a:cxn ang="0">
                  <a:pos x="6" y="578"/>
                </a:cxn>
                <a:cxn ang="0">
                  <a:pos x="6" y="578"/>
                </a:cxn>
                <a:cxn ang="0">
                  <a:pos x="10" y="576"/>
                </a:cxn>
                <a:cxn ang="0">
                  <a:pos x="10" y="574"/>
                </a:cxn>
                <a:cxn ang="0">
                  <a:pos x="10" y="4"/>
                </a:cxn>
                <a:cxn ang="0">
                  <a:pos x="10" y="4"/>
                </a:cxn>
                <a:cxn ang="0">
                  <a:pos x="10" y="0"/>
                </a:cxn>
                <a:cxn ang="0">
                  <a:pos x="6" y="0"/>
                </a:cxn>
                <a:cxn ang="0">
                  <a:pos x="6" y="0"/>
                </a:cxn>
              </a:cxnLst>
              <a:rect l="0" t="0" r="r" b="b"/>
              <a:pathLst>
                <a:path w="10" h="578">
                  <a:moveTo>
                    <a:pt x="6" y="0"/>
                  </a:moveTo>
                  <a:lnTo>
                    <a:pt x="0" y="0"/>
                  </a:lnTo>
                  <a:lnTo>
                    <a:pt x="0" y="0"/>
                  </a:lnTo>
                  <a:lnTo>
                    <a:pt x="4" y="0"/>
                  </a:lnTo>
                  <a:lnTo>
                    <a:pt x="4" y="4"/>
                  </a:lnTo>
                  <a:lnTo>
                    <a:pt x="4" y="574"/>
                  </a:lnTo>
                  <a:lnTo>
                    <a:pt x="4" y="574"/>
                  </a:lnTo>
                  <a:lnTo>
                    <a:pt x="4" y="576"/>
                  </a:lnTo>
                  <a:lnTo>
                    <a:pt x="0" y="578"/>
                  </a:lnTo>
                  <a:lnTo>
                    <a:pt x="6" y="578"/>
                  </a:lnTo>
                  <a:lnTo>
                    <a:pt x="6" y="578"/>
                  </a:lnTo>
                  <a:lnTo>
                    <a:pt x="10" y="576"/>
                  </a:lnTo>
                  <a:lnTo>
                    <a:pt x="10" y="574"/>
                  </a:lnTo>
                  <a:lnTo>
                    <a:pt x="10" y="4"/>
                  </a:lnTo>
                  <a:lnTo>
                    <a:pt x="10" y="4"/>
                  </a:lnTo>
                  <a:lnTo>
                    <a:pt x="10" y="0"/>
                  </a:lnTo>
                  <a:lnTo>
                    <a:pt x="6" y="0"/>
                  </a:lnTo>
                  <a:lnTo>
                    <a:pt x="6" y="0"/>
                  </a:lnTo>
                  <a:close/>
                </a:path>
              </a:pathLst>
            </a:custGeom>
            <a:solidFill>
              <a:srgbClr val="000000"/>
            </a:solidFill>
            <a:ln w="9525">
              <a:noFill/>
              <a:round/>
              <a:headEnd/>
              <a:tailEnd/>
            </a:ln>
          </p:spPr>
          <p:txBody>
            <a:bodyPr/>
            <a:lstStyle/>
            <a:p>
              <a:pPr>
                <a:defRPr/>
              </a:pPr>
              <a:endParaRPr lang="da-DK" sz="1350">
                <a:ea typeface="ＭＳ Ｐゴシック" pitchFamily="-97" charset="-128"/>
              </a:endParaRPr>
            </a:p>
          </p:txBody>
        </p:sp>
        <p:sp>
          <p:nvSpPr>
            <p:cNvPr id="16" name="Freeform 1006"/>
            <p:cNvSpPr>
              <a:spLocks/>
            </p:cNvSpPr>
            <p:nvPr/>
          </p:nvSpPr>
          <p:spPr bwMode="auto">
            <a:xfrm>
              <a:off x="1684337" y="3878263"/>
              <a:ext cx="3175" cy="914400"/>
            </a:xfrm>
            <a:custGeom>
              <a:avLst/>
              <a:gdLst/>
              <a:ahLst/>
              <a:cxnLst>
                <a:cxn ang="0">
                  <a:pos x="0" y="4"/>
                </a:cxn>
                <a:cxn ang="0">
                  <a:pos x="0" y="4"/>
                </a:cxn>
                <a:cxn ang="0">
                  <a:pos x="2" y="0"/>
                </a:cxn>
                <a:cxn ang="0">
                  <a:pos x="2" y="0"/>
                </a:cxn>
                <a:cxn ang="0">
                  <a:pos x="0" y="4"/>
                </a:cxn>
                <a:cxn ang="0">
                  <a:pos x="0" y="574"/>
                </a:cxn>
                <a:cxn ang="0">
                  <a:pos x="0" y="574"/>
                </a:cxn>
                <a:cxn ang="0">
                  <a:pos x="2" y="576"/>
                </a:cxn>
                <a:cxn ang="0">
                  <a:pos x="2" y="576"/>
                </a:cxn>
                <a:cxn ang="0">
                  <a:pos x="0" y="574"/>
                </a:cxn>
                <a:cxn ang="0">
                  <a:pos x="0" y="4"/>
                </a:cxn>
              </a:cxnLst>
              <a:rect l="0" t="0" r="r" b="b"/>
              <a:pathLst>
                <a:path w="2" h="576">
                  <a:moveTo>
                    <a:pt x="0" y="4"/>
                  </a:moveTo>
                  <a:lnTo>
                    <a:pt x="0" y="4"/>
                  </a:lnTo>
                  <a:lnTo>
                    <a:pt x="2" y="0"/>
                  </a:lnTo>
                  <a:lnTo>
                    <a:pt x="2" y="0"/>
                  </a:lnTo>
                  <a:lnTo>
                    <a:pt x="0" y="4"/>
                  </a:lnTo>
                  <a:lnTo>
                    <a:pt x="0" y="574"/>
                  </a:lnTo>
                  <a:lnTo>
                    <a:pt x="0" y="574"/>
                  </a:lnTo>
                  <a:lnTo>
                    <a:pt x="2" y="576"/>
                  </a:lnTo>
                  <a:lnTo>
                    <a:pt x="2" y="576"/>
                  </a:lnTo>
                  <a:lnTo>
                    <a:pt x="0" y="574"/>
                  </a:lnTo>
                  <a:lnTo>
                    <a:pt x="0" y="4"/>
                  </a:lnTo>
                  <a:close/>
                </a:path>
              </a:pathLst>
            </a:custGeom>
            <a:solidFill>
              <a:srgbClr val="000000"/>
            </a:solidFill>
            <a:ln w="9525">
              <a:noFill/>
              <a:round/>
              <a:headEnd/>
              <a:tailEnd/>
            </a:ln>
          </p:spPr>
          <p:txBody>
            <a:bodyPr/>
            <a:lstStyle/>
            <a:p>
              <a:pPr>
                <a:defRPr/>
              </a:pPr>
              <a:endParaRPr lang="da-DK" sz="1350">
                <a:ea typeface="ＭＳ Ｐゴシック" pitchFamily="-97" charset="-128"/>
              </a:endParaRPr>
            </a:p>
          </p:txBody>
        </p:sp>
        <p:sp>
          <p:nvSpPr>
            <p:cNvPr id="17" name="Freeform 1007"/>
            <p:cNvSpPr>
              <a:spLocks/>
            </p:cNvSpPr>
            <p:nvPr/>
          </p:nvSpPr>
          <p:spPr bwMode="auto">
            <a:xfrm>
              <a:off x="1684337" y="989012"/>
              <a:ext cx="711200" cy="917575"/>
            </a:xfrm>
            <a:custGeom>
              <a:avLst/>
              <a:gdLst/>
              <a:ahLst/>
              <a:cxnLst>
                <a:cxn ang="0">
                  <a:pos x="4" y="578"/>
                </a:cxn>
                <a:cxn ang="0">
                  <a:pos x="446" y="578"/>
                </a:cxn>
                <a:cxn ang="0">
                  <a:pos x="446" y="578"/>
                </a:cxn>
                <a:cxn ang="0">
                  <a:pos x="448" y="576"/>
                </a:cxn>
                <a:cxn ang="0">
                  <a:pos x="448" y="574"/>
                </a:cxn>
                <a:cxn ang="0">
                  <a:pos x="448" y="4"/>
                </a:cxn>
                <a:cxn ang="0">
                  <a:pos x="448" y="4"/>
                </a:cxn>
                <a:cxn ang="0">
                  <a:pos x="448" y="2"/>
                </a:cxn>
                <a:cxn ang="0">
                  <a:pos x="444" y="0"/>
                </a:cxn>
                <a:cxn ang="0">
                  <a:pos x="4" y="0"/>
                </a:cxn>
                <a:cxn ang="0">
                  <a:pos x="4" y="0"/>
                </a:cxn>
                <a:cxn ang="0">
                  <a:pos x="2" y="2"/>
                </a:cxn>
                <a:cxn ang="0">
                  <a:pos x="2" y="2"/>
                </a:cxn>
                <a:cxn ang="0">
                  <a:pos x="0" y="4"/>
                </a:cxn>
                <a:cxn ang="0">
                  <a:pos x="0" y="574"/>
                </a:cxn>
                <a:cxn ang="0">
                  <a:pos x="0" y="574"/>
                </a:cxn>
                <a:cxn ang="0">
                  <a:pos x="0" y="576"/>
                </a:cxn>
                <a:cxn ang="0">
                  <a:pos x="0" y="576"/>
                </a:cxn>
                <a:cxn ang="0">
                  <a:pos x="0" y="576"/>
                </a:cxn>
                <a:cxn ang="0">
                  <a:pos x="0" y="576"/>
                </a:cxn>
                <a:cxn ang="0">
                  <a:pos x="2" y="578"/>
                </a:cxn>
                <a:cxn ang="0">
                  <a:pos x="2" y="578"/>
                </a:cxn>
                <a:cxn ang="0">
                  <a:pos x="2" y="578"/>
                </a:cxn>
                <a:cxn ang="0">
                  <a:pos x="2" y="578"/>
                </a:cxn>
                <a:cxn ang="0">
                  <a:pos x="4" y="578"/>
                </a:cxn>
                <a:cxn ang="0">
                  <a:pos x="4" y="578"/>
                </a:cxn>
                <a:cxn ang="0">
                  <a:pos x="4" y="578"/>
                </a:cxn>
                <a:cxn ang="0">
                  <a:pos x="4" y="578"/>
                </a:cxn>
              </a:cxnLst>
              <a:rect l="0" t="0" r="r" b="b"/>
              <a:pathLst>
                <a:path w="448" h="578">
                  <a:moveTo>
                    <a:pt x="4" y="578"/>
                  </a:moveTo>
                  <a:lnTo>
                    <a:pt x="446" y="578"/>
                  </a:lnTo>
                  <a:lnTo>
                    <a:pt x="446" y="578"/>
                  </a:lnTo>
                  <a:lnTo>
                    <a:pt x="448" y="576"/>
                  </a:lnTo>
                  <a:lnTo>
                    <a:pt x="448" y="574"/>
                  </a:lnTo>
                  <a:lnTo>
                    <a:pt x="448" y="4"/>
                  </a:lnTo>
                  <a:lnTo>
                    <a:pt x="448" y="4"/>
                  </a:lnTo>
                  <a:lnTo>
                    <a:pt x="448" y="2"/>
                  </a:lnTo>
                  <a:lnTo>
                    <a:pt x="444" y="0"/>
                  </a:lnTo>
                  <a:lnTo>
                    <a:pt x="4" y="0"/>
                  </a:lnTo>
                  <a:lnTo>
                    <a:pt x="4" y="0"/>
                  </a:lnTo>
                  <a:lnTo>
                    <a:pt x="2" y="2"/>
                  </a:lnTo>
                  <a:lnTo>
                    <a:pt x="2" y="2"/>
                  </a:lnTo>
                  <a:lnTo>
                    <a:pt x="0" y="4"/>
                  </a:lnTo>
                  <a:lnTo>
                    <a:pt x="0" y="574"/>
                  </a:lnTo>
                  <a:lnTo>
                    <a:pt x="0" y="574"/>
                  </a:lnTo>
                  <a:lnTo>
                    <a:pt x="0" y="576"/>
                  </a:lnTo>
                  <a:lnTo>
                    <a:pt x="0" y="576"/>
                  </a:lnTo>
                  <a:lnTo>
                    <a:pt x="0" y="576"/>
                  </a:lnTo>
                  <a:lnTo>
                    <a:pt x="0" y="576"/>
                  </a:lnTo>
                  <a:lnTo>
                    <a:pt x="2" y="578"/>
                  </a:lnTo>
                  <a:lnTo>
                    <a:pt x="2" y="578"/>
                  </a:lnTo>
                  <a:lnTo>
                    <a:pt x="2" y="578"/>
                  </a:lnTo>
                  <a:lnTo>
                    <a:pt x="2" y="578"/>
                  </a:lnTo>
                  <a:lnTo>
                    <a:pt x="4" y="578"/>
                  </a:lnTo>
                  <a:lnTo>
                    <a:pt x="4" y="578"/>
                  </a:lnTo>
                  <a:lnTo>
                    <a:pt x="4" y="578"/>
                  </a:lnTo>
                  <a:lnTo>
                    <a:pt x="4" y="578"/>
                  </a:lnTo>
                  <a:close/>
                </a:path>
              </a:pathLst>
            </a:custGeom>
            <a:solidFill>
              <a:srgbClr val="FFFFFF"/>
            </a:solidFill>
            <a:ln w="9525">
              <a:noFill/>
              <a:round/>
              <a:headEnd/>
              <a:tailEnd/>
            </a:ln>
          </p:spPr>
          <p:txBody>
            <a:bodyPr/>
            <a:lstStyle/>
            <a:p>
              <a:pPr>
                <a:defRPr/>
              </a:pPr>
              <a:endParaRPr lang="da-DK" sz="1350">
                <a:ea typeface="ＭＳ Ｐゴシック" pitchFamily="-97" charset="-128"/>
              </a:endParaRPr>
            </a:p>
          </p:txBody>
        </p:sp>
        <p:sp>
          <p:nvSpPr>
            <p:cNvPr id="18" name="Freeform 1008"/>
            <p:cNvSpPr>
              <a:spLocks/>
            </p:cNvSpPr>
            <p:nvPr/>
          </p:nvSpPr>
          <p:spPr bwMode="auto">
            <a:xfrm>
              <a:off x="1684337" y="992187"/>
              <a:ext cx="3175" cy="911225"/>
            </a:xfrm>
            <a:custGeom>
              <a:avLst/>
              <a:gdLst/>
              <a:ahLst/>
              <a:cxnLst>
                <a:cxn ang="0">
                  <a:pos x="0" y="2"/>
                </a:cxn>
                <a:cxn ang="0">
                  <a:pos x="0" y="2"/>
                </a:cxn>
                <a:cxn ang="0">
                  <a:pos x="2" y="0"/>
                </a:cxn>
                <a:cxn ang="0">
                  <a:pos x="2" y="0"/>
                </a:cxn>
                <a:cxn ang="0">
                  <a:pos x="0" y="2"/>
                </a:cxn>
                <a:cxn ang="0">
                  <a:pos x="0" y="572"/>
                </a:cxn>
                <a:cxn ang="0">
                  <a:pos x="0" y="572"/>
                </a:cxn>
                <a:cxn ang="0">
                  <a:pos x="0" y="574"/>
                </a:cxn>
                <a:cxn ang="0">
                  <a:pos x="0" y="574"/>
                </a:cxn>
                <a:cxn ang="0">
                  <a:pos x="0" y="572"/>
                </a:cxn>
                <a:cxn ang="0">
                  <a:pos x="0" y="2"/>
                </a:cxn>
              </a:cxnLst>
              <a:rect l="0" t="0" r="r" b="b"/>
              <a:pathLst>
                <a:path w="2" h="574">
                  <a:moveTo>
                    <a:pt x="0" y="2"/>
                  </a:moveTo>
                  <a:lnTo>
                    <a:pt x="0" y="2"/>
                  </a:lnTo>
                  <a:lnTo>
                    <a:pt x="2" y="0"/>
                  </a:lnTo>
                  <a:lnTo>
                    <a:pt x="2" y="0"/>
                  </a:lnTo>
                  <a:lnTo>
                    <a:pt x="0" y="2"/>
                  </a:lnTo>
                  <a:lnTo>
                    <a:pt x="0" y="572"/>
                  </a:lnTo>
                  <a:lnTo>
                    <a:pt x="0" y="572"/>
                  </a:lnTo>
                  <a:lnTo>
                    <a:pt x="0" y="574"/>
                  </a:lnTo>
                  <a:lnTo>
                    <a:pt x="0" y="574"/>
                  </a:lnTo>
                  <a:lnTo>
                    <a:pt x="0" y="572"/>
                  </a:lnTo>
                  <a:lnTo>
                    <a:pt x="0" y="2"/>
                  </a:lnTo>
                  <a:close/>
                </a:path>
              </a:pathLst>
            </a:custGeom>
            <a:solidFill>
              <a:srgbClr val="FFFFFF"/>
            </a:solidFill>
            <a:ln w="9525">
              <a:noFill/>
              <a:round/>
              <a:headEnd/>
              <a:tailEnd/>
            </a:ln>
          </p:spPr>
          <p:txBody>
            <a:bodyPr/>
            <a:lstStyle/>
            <a:p>
              <a:pPr>
                <a:defRPr/>
              </a:pPr>
              <a:endParaRPr lang="da-DK" sz="1350">
                <a:ea typeface="ＭＳ Ｐゴシック" pitchFamily="-97" charset="-128"/>
              </a:endParaRPr>
            </a:p>
          </p:txBody>
        </p:sp>
        <p:sp>
          <p:nvSpPr>
            <p:cNvPr id="19" name="Freeform 1009"/>
            <p:cNvSpPr>
              <a:spLocks/>
            </p:cNvSpPr>
            <p:nvPr/>
          </p:nvSpPr>
          <p:spPr bwMode="auto">
            <a:xfrm>
              <a:off x="1684337" y="-935038"/>
              <a:ext cx="711200" cy="917575"/>
            </a:xfrm>
            <a:custGeom>
              <a:avLst/>
              <a:gdLst/>
              <a:ahLst/>
              <a:cxnLst>
                <a:cxn ang="0">
                  <a:pos x="448" y="574"/>
                </a:cxn>
                <a:cxn ang="0">
                  <a:pos x="448" y="2"/>
                </a:cxn>
                <a:cxn ang="0">
                  <a:pos x="448" y="2"/>
                </a:cxn>
                <a:cxn ang="0">
                  <a:pos x="448" y="0"/>
                </a:cxn>
                <a:cxn ang="0">
                  <a:pos x="444" y="0"/>
                </a:cxn>
                <a:cxn ang="0">
                  <a:pos x="4" y="0"/>
                </a:cxn>
                <a:cxn ang="0">
                  <a:pos x="4" y="0"/>
                </a:cxn>
                <a:cxn ang="0">
                  <a:pos x="2" y="0"/>
                </a:cxn>
                <a:cxn ang="0">
                  <a:pos x="2" y="0"/>
                </a:cxn>
                <a:cxn ang="0">
                  <a:pos x="0" y="2"/>
                </a:cxn>
                <a:cxn ang="0">
                  <a:pos x="0" y="574"/>
                </a:cxn>
                <a:cxn ang="0">
                  <a:pos x="0" y="574"/>
                </a:cxn>
                <a:cxn ang="0">
                  <a:pos x="2" y="576"/>
                </a:cxn>
                <a:cxn ang="0">
                  <a:pos x="2" y="576"/>
                </a:cxn>
                <a:cxn ang="0">
                  <a:pos x="4" y="578"/>
                </a:cxn>
                <a:cxn ang="0">
                  <a:pos x="444" y="578"/>
                </a:cxn>
                <a:cxn ang="0">
                  <a:pos x="444" y="578"/>
                </a:cxn>
                <a:cxn ang="0">
                  <a:pos x="448" y="576"/>
                </a:cxn>
                <a:cxn ang="0">
                  <a:pos x="448" y="574"/>
                </a:cxn>
                <a:cxn ang="0">
                  <a:pos x="448" y="574"/>
                </a:cxn>
              </a:cxnLst>
              <a:rect l="0" t="0" r="r" b="b"/>
              <a:pathLst>
                <a:path w="448" h="578">
                  <a:moveTo>
                    <a:pt x="448" y="574"/>
                  </a:moveTo>
                  <a:lnTo>
                    <a:pt x="448" y="2"/>
                  </a:lnTo>
                  <a:lnTo>
                    <a:pt x="448" y="2"/>
                  </a:lnTo>
                  <a:lnTo>
                    <a:pt x="448" y="0"/>
                  </a:lnTo>
                  <a:lnTo>
                    <a:pt x="444" y="0"/>
                  </a:lnTo>
                  <a:lnTo>
                    <a:pt x="4" y="0"/>
                  </a:lnTo>
                  <a:lnTo>
                    <a:pt x="4" y="0"/>
                  </a:lnTo>
                  <a:lnTo>
                    <a:pt x="2" y="0"/>
                  </a:lnTo>
                  <a:lnTo>
                    <a:pt x="2" y="0"/>
                  </a:lnTo>
                  <a:lnTo>
                    <a:pt x="0" y="2"/>
                  </a:lnTo>
                  <a:lnTo>
                    <a:pt x="0" y="574"/>
                  </a:lnTo>
                  <a:lnTo>
                    <a:pt x="0" y="574"/>
                  </a:lnTo>
                  <a:lnTo>
                    <a:pt x="2" y="576"/>
                  </a:lnTo>
                  <a:lnTo>
                    <a:pt x="2" y="576"/>
                  </a:lnTo>
                  <a:lnTo>
                    <a:pt x="4" y="578"/>
                  </a:lnTo>
                  <a:lnTo>
                    <a:pt x="444" y="578"/>
                  </a:lnTo>
                  <a:lnTo>
                    <a:pt x="444" y="578"/>
                  </a:lnTo>
                  <a:lnTo>
                    <a:pt x="448" y="576"/>
                  </a:lnTo>
                  <a:lnTo>
                    <a:pt x="448" y="574"/>
                  </a:lnTo>
                  <a:lnTo>
                    <a:pt x="448" y="574"/>
                  </a:lnTo>
                  <a:close/>
                </a:path>
              </a:pathLst>
            </a:custGeom>
            <a:blipFill>
              <a:blip r:embed="rId2" cstate="email">
                <a:extLst>
                  <a:ext uri="{28A0092B-C50C-407E-A947-70E740481C1C}">
                    <a14:useLocalDpi xmlns:a14="http://schemas.microsoft.com/office/drawing/2010/main"/>
                  </a:ext>
                </a:extLst>
              </a:blip>
              <a:stretch>
                <a:fillRect/>
              </a:stretch>
            </a:blipFill>
            <a:ln w="9525">
              <a:noFill/>
              <a:round/>
              <a:headEnd/>
              <a:tailEnd/>
            </a:ln>
          </p:spPr>
          <p:txBody>
            <a:bodyPr/>
            <a:lstStyle/>
            <a:p>
              <a:pPr>
                <a:defRPr/>
              </a:pPr>
              <a:endParaRPr lang="da-DK" sz="1350">
                <a:ea typeface="ＭＳ Ｐゴシック" pitchFamily="-97" charset="-128"/>
              </a:endParaRPr>
            </a:p>
          </p:txBody>
        </p:sp>
        <p:sp>
          <p:nvSpPr>
            <p:cNvPr id="20" name="Freeform 1010"/>
            <p:cNvSpPr>
              <a:spLocks/>
            </p:cNvSpPr>
            <p:nvPr/>
          </p:nvSpPr>
          <p:spPr bwMode="auto">
            <a:xfrm>
              <a:off x="1684337" y="-935038"/>
              <a:ext cx="3175" cy="914400"/>
            </a:xfrm>
            <a:custGeom>
              <a:avLst/>
              <a:gdLst/>
              <a:ahLst/>
              <a:cxnLst>
                <a:cxn ang="0">
                  <a:pos x="0" y="2"/>
                </a:cxn>
                <a:cxn ang="0">
                  <a:pos x="0" y="2"/>
                </a:cxn>
                <a:cxn ang="0">
                  <a:pos x="2" y="0"/>
                </a:cxn>
                <a:cxn ang="0">
                  <a:pos x="2" y="0"/>
                </a:cxn>
                <a:cxn ang="0">
                  <a:pos x="0" y="2"/>
                </a:cxn>
                <a:cxn ang="0">
                  <a:pos x="0" y="574"/>
                </a:cxn>
                <a:cxn ang="0">
                  <a:pos x="0" y="574"/>
                </a:cxn>
                <a:cxn ang="0">
                  <a:pos x="2" y="576"/>
                </a:cxn>
                <a:cxn ang="0">
                  <a:pos x="2" y="576"/>
                </a:cxn>
                <a:cxn ang="0">
                  <a:pos x="0" y="574"/>
                </a:cxn>
                <a:cxn ang="0">
                  <a:pos x="0" y="2"/>
                </a:cxn>
              </a:cxnLst>
              <a:rect l="0" t="0" r="r" b="b"/>
              <a:pathLst>
                <a:path w="2" h="576">
                  <a:moveTo>
                    <a:pt x="0" y="2"/>
                  </a:moveTo>
                  <a:lnTo>
                    <a:pt x="0" y="2"/>
                  </a:lnTo>
                  <a:lnTo>
                    <a:pt x="2" y="0"/>
                  </a:lnTo>
                  <a:lnTo>
                    <a:pt x="2" y="0"/>
                  </a:lnTo>
                  <a:lnTo>
                    <a:pt x="0" y="2"/>
                  </a:lnTo>
                  <a:lnTo>
                    <a:pt x="0" y="574"/>
                  </a:lnTo>
                  <a:lnTo>
                    <a:pt x="0" y="574"/>
                  </a:lnTo>
                  <a:lnTo>
                    <a:pt x="2" y="576"/>
                  </a:lnTo>
                  <a:lnTo>
                    <a:pt x="2" y="576"/>
                  </a:lnTo>
                  <a:lnTo>
                    <a:pt x="0" y="574"/>
                  </a:lnTo>
                  <a:lnTo>
                    <a:pt x="0" y="2"/>
                  </a:lnTo>
                  <a:close/>
                </a:path>
              </a:pathLst>
            </a:custGeom>
            <a:solidFill>
              <a:srgbClr val="FFFFFF"/>
            </a:solidFill>
            <a:ln w="9525">
              <a:noFill/>
              <a:round/>
              <a:headEnd/>
              <a:tailEnd/>
            </a:ln>
          </p:spPr>
          <p:txBody>
            <a:bodyPr/>
            <a:lstStyle/>
            <a:p>
              <a:pPr>
                <a:defRPr/>
              </a:pPr>
              <a:endParaRPr lang="da-DK" sz="1350">
                <a:ea typeface="ＭＳ Ｐゴシック" pitchFamily="-97" charset="-128"/>
              </a:endParaRPr>
            </a:p>
          </p:txBody>
        </p:sp>
        <p:sp>
          <p:nvSpPr>
            <p:cNvPr id="21" name="Freeform 1011"/>
            <p:cNvSpPr>
              <a:spLocks/>
            </p:cNvSpPr>
            <p:nvPr/>
          </p:nvSpPr>
          <p:spPr bwMode="auto">
            <a:xfrm>
              <a:off x="1684337" y="26987"/>
              <a:ext cx="711200" cy="917575"/>
            </a:xfrm>
            <a:custGeom>
              <a:avLst/>
              <a:gdLst/>
              <a:ahLst/>
              <a:cxnLst>
                <a:cxn ang="0">
                  <a:pos x="448" y="574"/>
                </a:cxn>
                <a:cxn ang="0">
                  <a:pos x="448" y="4"/>
                </a:cxn>
                <a:cxn ang="0">
                  <a:pos x="448" y="4"/>
                </a:cxn>
                <a:cxn ang="0">
                  <a:pos x="448" y="0"/>
                </a:cxn>
                <a:cxn ang="0">
                  <a:pos x="444" y="0"/>
                </a:cxn>
                <a:cxn ang="0">
                  <a:pos x="4" y="0"/>
                </a:cxn>
                <a:cxn ang="0">
                  <a:pos x="4" y="0"/>
                </a:cxn>
                <a:cxn ang="0">
                  <a:pos x="2" y="0"/>
                </a:cxn>
                <a:cxn ang="0">
                  <a:pos x="2" y="0"/>
                </a:cxn>
                <a:cxn ang="0">
                  <a:pos x="0" y="4"/>
                </a:cxn>
                <a:cxn ang="0">
                  <a:pos x="0" y="574"/>
                </a:cxn>
                <a:cxn ang="0">
                  <a:pos x="0" y="574"/>
                </a:cxn>
                <a:cxn ang="0">
                  <a:pos x="2" y="576"/>
                </a:cxn>
                <a:cxn ang="0">
                  <a:pos x="2" y="576"/>
                </a:cxn>
                <a:cxn ang="0">
                  <a:pos x="4" y="578"/>
                </a:cxn>
                <a:cxn ang="0">
                  <a:pos x="444" y="578"/>
                </a:cxn>
                <a:cxn ang="0">
                  <a:pos x="444" y="578"/>
                </a:cxn>
                <a:cxn ang="0">
                  <a:pos x="448" y="576"/>
                </a:cxn>
                <a:cxn ang="0">
                  <a:pos x="448" y="574"/>
                </a:cxn>
                <a:cxn ang="0">
                  <a:pos x="448" y="574"/>
                </a:cxn>
              </a:cxnLst>
              <a:rect l="0" t="0" r="r" b="b"/>
              <a:pathLst>
                <a:path w="448" h="578">
                  <a:moveTo>
                    <a:pt x="448" y="574"/>
                  </a:moveTo>
                  <a:lnTo>
                    <a:pt x="448" y="4"/>
                  </a:lnTo>
                  <a:lnTo>
                    <a:pt x="448" y="4"/>
                  </a:lnTo>
                  <a:lnTo>
                    <a:pt x="448" y="0"/>
                  </a:lnTo>
                  <a:lnTo>
                    <a:pt x="444" y="0"/>
                  </a:lnTo>
                  <a:lnTo>
                    <a:pt x="4" y="0"/>
                  </a:lnTo>
                  <a:lnTo>
                    <a:pt x="4" y="0"/>
                  </a:lnTo>
                  <a:lnTo>
                    <a:pt x="2" y="0"/>
                  </a:lnTo>
                  <a:lnTo>
                    <a:pt x="2" y="0"/>
                  </a:lnTo>
                  <a:lnTo>
                    <a:pt x="0" y="4"/>
                  </a:lnTo>
                  <a:lnTo>
                    <a:pt x="0" y="574"/>
                  </a:lnTo>
                  <a:lnTo>
                    <a:pt x="0" y="574"/>
                  </a:lnTo>
                  <a:lnTo>
                    <a:pt x="2" y="576"/>
                  </a:lnTo>
                  <a:lnTo>
                    <a:pt x="2" y="576"/>
                  </a:lnTo>
                  <a:lnTo>
                    <a:pt x="4" y="578"/>
                  </a:lnTo>
                  <a:lnTo>
                    <a:pt x="444" y="578"/>
                  </a:lnTo>
                  <a:lnTo>
                    <a:pt x="444" y="578"/>
                  </a:lnTo>
                  <a:lnTo>
                    <a:pt x="448" y="576"/>
                  </a:lnTo>
                  <a:lnTo>
                    <a:pt x="448" y="574"/>
                  </a:lnTo>
                  <a:lnTo>
                    <a:pt x="448" y="574"/>
                  </a:lnTo>
                  <a:close/>
                </a:path>
              </a:pathLst>
            </a:custGeom>
            <a:solidFill>
              <a:srgbClr val="FFFFFF"/>
            </a:solidFill>
            <a:ln w="9525">
              <a:noFill/>
              <a:round/>
              <a:headEnd/>
              <a:tailEnd/>
            </a:ln>
          </p:spPr>
          <p:txBody>
            <a:bodyPr/>
            <a:lstStyle/>
            <a:p>
              <a:pPr>
                <a:defRPr/>
              </a:pPr>
              <a:endParaRPr lang="da-DK" sz="1350">
                <a:ea typeface="ＭＳ Ｐゴシック" pitchFamily="-97" charset="-128"/>
              </a:endParaRPr>
            </a:p>
          </p:txBody>
        </p:sp>
        <p:sp>
          <p:nvSpPr>
            <p:cNvPr id="22" name="Freeform 1012"/>
            <p:cNvSpPr>
              <a:spLocks/>
            </p:cNvSpPr>
            <p:nvPr/>
          </p:nvSpPr>
          <p:spPr bwMode="auto">
            <a:xfrm>
              <a:off x="1684337" y="26987"/>
              <a:ext cx="3175" cy="914400"/>
            </a:xfrm>
            <a:custGeom>
              <a:avLst/>
              <a:gdLst/>
              <a:ahLst/>
              <a:cxnLst>
                <a:cxn ang="0">
                  <a:pos x="0" y="4"/>
                </a:cxn>
                <a:cxn ang="0">
                  <a:pos x="0" y="4"/>
                </a:cxn>
                <a:cxn ang="0">
                  <a:pos x="2" y="0"/>
                </a:cxn>
                <a:cxn ang="0">
                  <a:pos x="2" y="0"/>
                </a:cxn>
                <a:cxn ang="0">
                  <a:pos x="0" y="4"/>
                </a:cxn>
                <a:cxn ang="0">
                  <a:pos x="0" y="574"/>
                </a:cxn>
                <a:cxn ang="0">
                  <a:pos x="0" y="574"/>
                </a:cxn>
                <a:cxn ang="0">
                  <a:pos x="2" y="576"/>
                </a:cxn>
                <a:cxn ang="0">
                  <a:pos x="2" y="576"/>
                </a:cxn>
                <a:cxn ang="0">
                  <a:pos x="0" y="574"/>
                </a:cxn>
                <a:cxn ang="0">
                  <a:pos x="0" y="4"/>
                </a:cxn>
              </a:cxnLst>
              <a:rect l="0" t="0" r="r" b="b"/>
              <a:pathLst>
                <a:path w="2" h="576">
                  <a:moveTo>
                    <a:pt x="0" y="4"/>
                  </a:moveTo>
                  <a:lnTo>
                    <a:pt x="0" y="4"/>
                  </a:lnTo>
                  <a:lnTo>
                    <a:pt x="2" y="0"/>
                  </a:lnTo>
                  <a:lnTo>
                    <a:pt x="2" y="0"/>
                  </a:lnTo>
                  <a:lnTo>
                    <a:pt x="0" y="4"/>
                  </a:lnTo>
                  <a:lnTo>
                    <a:pt x="0" y="574"/>
                  </a:lnTo>
                  <a:lnTo>
                    <a:pt x="0" y="574"/>
                  </a:lnTo>
                  <a:lnTo>
                    <a:pt x="2" y="576"/>
                  </a:lnTo>
                  <a:lnTo>
                    <a:pt x="2" y="576"/>
                  </a:lnTo>
                  <a:lnTo>
                    <a:pt x="0" y="574"/>
                  </a:lnTo>
                  <a:lnTo>
                    <a:pt x="0" y="4"/>
                  </a:lnTo>
                  <a:close/>
                </a:path>
              </a:pathLst>
            </a:custGeom>
            <a:solidFill>
              <a:srgbClr val="FFFFFF"/>
            </a:solidFill>
            <a:ln w="9525">
              <a:noFill/>
              <a:round/>
              <a:headEnd/>
              <a:tailEnd/>
            </a:ln>
          </p:spPr>
          <p:txBody>
            <a:bodyPr/>
            <a:lstStyle/>
            <a:p>
              <a:pPr>
                <a:defRPr/>
              </a:pPr>
              <a:endParaRPr lang="da-DK" sz="1350">
                <a:ea typeface="ＭＳ Ｐゴシック" pitchFamily="-97" charset="-128"/>
              </a:endParaRPr>
            </a:p>
          </p:txBody>
        </p:sp>
        <p:sp>
          <p:nvSpPr>
            <p:cNvPr id="23" name="Freeform 1103"/>
            <p:cNvSpPr>
              <a:spLocks/>
            </p:cNvSpPr>
            <p:nvPr/>
          </p:nvSpPr>
          <p:spPr bwMode="auto">
            <a:xfrm>
              <a:off x="1684337" y="3878263"/>
              <a:ext cx="720725" cy="917575"/>
            </a:xfrm>
            <a:custGeom>
              <a:avLst/>
              <a:gdLst/>
              <a:ahLst/>
              <a:cxnLst>
                <a:cxn ang="0">
                  <a:pos x="454" y="574"/>
                </a:cxn>
                <a:cxn ang="0">
                  <a:pos x="454" y="574"/>
                </a:cxn>
                <a:cxn ang="0">
                  <a:pos x="454" y="576"/>
                </a:cxn>
                <a:cxn ang="0">
                  <a:pos x="450" y="578"/>
                </a:cxn>
                <a:cxn ang="0">
                  <a:pos x="444" y="578"/>
                </a:cxn>
                <a:cxn ang="0">
                  <a:pos x="4" y="578"/>
                </a:cxn>
                <a:cxn ang="0">
                  <a:pos x="4" y="578"/>
                </a:cxn>
                <a:cxn ang="0">
                  <a:pos x="4" y="578"/>
                </a:cxn>
                <a:cxn ang="0">
                  <a:pos x="2" y="576"/>
                </a:cxn>
                <a:cxn ang="0">
                  <a:pos x="2" y="576"/>
                </a:cxn>
                <a:cxn ang="0">
                  <a:pos x="0" y="574"/>
                </a:cxn>
                <a:cxn ang="0">
                  <a:pos x="0" y="4"/>
                </a:cxn>
                <a:cxn ang="0">
                  <a:pos x="0" y="4"/>
                </a:cxn>
                <a:cxn ang="0">
                  <a:pos x="2" y="0"/>
                </a:cxn>
                <a:cxn ang="0">
                  <a:pos x="2" y="0"/>
                </a:cxn>
                <a:cxn ang="0">
                  <a:pos x="4" y="0"/>
                </a:cxn>
                <a:cxn ang="0">
                  <a:pos x="4" y="0"/>
                </a:cxn>
                <a:cxn ang="0">
                  <a:pos x="444" y="0"/>
                </a:cxn>
                <a:cxn ang="0">
                  <a:pos x="450" y="0"/>
                </a:cxn>
                <a:cxn ang="0">
                  <a:pos x="450" y="0"/>
                </a:cxn>
                <a:cxn ang="0">
                  <a:pos x="454" y="0"/>
                </a:cxn>
                <a:cxn ang="0">
                  <a:pos x="454" y="4"/>
                </a:cxn>
                <a:cxn ang="0">
                  <a:pos x="454" y="574"/>
                </a:cxn>
              </a:cxnLst>
              <a:rect l="0" t="0" r="r" b="b"/>
              <a:pathLst>
                <a:path w="454" h="578">
                  <a:moveTo>
                    <a:pt x="454" y="574"/>
                  </a:moveTo>
                  <a:lnTo>
                    <a:pt x="454" y="574"/>
                  </a:lnTo>
                  <a:lnTo>
                    <a:pt x="454" y="576"/>
                  </a:lnTo>
                  <a:lnTo>
                    <a:pt x="450" y="578"/>
                  </a:lnTo>
                  <a:lnTo>
                    <a:pt x="444" y="578"/>
                  </a:lnTo>
                  <a:lnTo>
                    <a:pt x="4" y="578"/>
                  </a:lnTo>
                  <a:lnTo>
                    <a:pt x="4" y="578"/>
                  </a:lnTo>
                  <a:lnTo>
                    <a:pt x="4" y="578"/>
                  </a:lnTo>
                  <a:lnTo>
                    <a:pt x="2" y="576"/>
                  </a:lnTo>
                  <a:lnTo>
                    <a:pt x="2" y="576"/>
                  </a:lnTo>
                  <a:lnTo>
                    <a:pt x="0" y="574"/>
                  </a:lnTo>
                  <a:lnTo>
                    <a:pt x="0" y="4"/>
                  </a:lnTo>
                  <a:lnTo>
                    <a:pt x="0" y="4"/>
                  </a:lnTo>
                  <a:lnTo>
                    <a:pt x="2" y="0"/>
                  </a:lnTo>
                  <a:lnTo>
                    <a:pt x="2" y="0"/>
                  </a:lnTo>
                  <a:lnTo>
                    <a:pt x="4" y="0"/>
                  </a:lnTo>
                  <a:lnTo>
                    <a:pt x="4" y="0"/>
                  </a:lnTo>
                  <a:lnTo>
                    <a:pt x="444" y="0"/>
                  </a:lnTo>
                  <a:lnTo>
                    <a:pt x="450" y="0"/>
                  </a:lnTo>
                  <a:lnTo>
                    <a:pt x="450" y="0"/>
                  </a:lnTo>
                  <a:lnTo>
                    <a:pt x="454" y="0"/>
                  </a:lnTo>
                  <a:lnTo>
                    <a:pt x="454" y="4"/>
                  </a:lnTo>
                  <a:lnTo>
                    <a:pt x="454" y="574"/>
                  </a:lnTo>
                  <a:close/>
                </a:path>
              </a:pathLst>
            </a:custGeom>
            <a:blipFill>
              <a:blip r:embed="rId3" cstate="email">
                <a:extLst>
                  <a:ext uri="{28A0092B-C50C-407E-A947-70E740481C1C}">
                    <a14:useLocalDpi xmlns:a14="http://schemas.microsoft.com/office/drawing/2010/main"/>
                  </a:ext>
                </a:extLst>
              </a:blip>
              <a:stretch>
                <a:fillRect/>
              </a:stretch>
            </a:blipFill>
            <a:ln w="9525">
              <a:noFill/>
              <a:round/>
              <a:headEnd/>
              <a:tailEnd/>
            </a:ln>
          </p:spPr>
          <p:txBody>
            <a:bodyPr/>
            <a:lstStyle/>
            <a:p>
              <a:pPr>
                <a:defRPr/>
              </a:pPr>
              <a:endParaRPr lang="da-DK" sz="1350">
                <a:ea typeface="ＭＳ Ｐゴシック" pitchFamily="-97" charset="-128"/>
              </a:endParaRPr>
            </a:p>
          </p:txBody>
        </p:sp>
        <p:sp>
          <p:nvSpPr>
            <p:cNvPr id="24" name="Freeform 1104"/>
            <p:cNvSpPr>
              <a:spLocks/>
            </p:cNvSpPr>
            <p:nvPr/>
          </p:nvSpPr>
          <p:spPr bwMode="auto">
            <a:xfrm>
              <a:off x="1684337" y="2916237"/>
              <a:ext cx="720725" cy="914400"/>
            </a:xfrm>
            <a:custGeom>
              <a:avLst/>
              <a:gdLst/>
              <a:ahLst/>
              <a:cxnLst>
                <a:cxn ang="0">
                  <a:pos x="454" y="574"/>
                </a:cxn>
                <a:cxn ang="0">
                  <a:pos x="454" y="574"/>
                </a:cxn>
                <a:cxn ang="0">
                  <a:pos x="454" y="576"/>
                </a:cxn>
                <a:cxn ang="0">
                  <a:pos x="450" y="576"/>
                </a:cxn>
                <a:cxn ang="0">
                  <a:pos x="444" y="576"/>
                </a:cxn>
                <a:cxn ang="0">
                  <a:pos x="4" y="576"/>
                </a:cxn>
                <a:cxn ang="0">
                  <a:pos x="4" y="576"/>
                </a:cxn>
                <a:cxn ang="0">
                  <a:pos x="4" y="576"/>
                </a:cxn>
                <a:cxn ang="0">
                  <a:pos x="2" y="576"/>
                </a:cxn>
                <a:cxn ang="0">
                  <a:pos x="2" y="576"/>
                </a:cxn>
                <a:cxn ang="0">
                  <a:pos x="0" y="574"/>
                </a:cxn>
                <a:cxn ang="0">
                  <a:pos x="0" y="2"/>
                </a:cxn>
                <a:cxn ang="0">
                  <a:pos x="0" y="2"/>
                </a:cxn>
                <a:cxn ang="0">
                  <a:pos x="2" y="0"/>
                </a:cxn>
                <a:cxn ang="0">
                  <a:pos x="2" y="0"/>
                </a:cxn>
                <a:cxn ang="0">
                  <a:pos x="4" y="0"/>
                </a:cxn>
                <a:cxn ang="0">
                  <a:pos x="4" y="0"/>
                </a:cxn>
                <a:cxn ang="0">
                  <a:pos x="444" y="0"/>
                </a:cxn>
                <a:cxn ang="0">
                  <a:pos x="450" y="0"/>
                </a:cxn>
                <a:cxn ang="0">
                  <a:pos x="450" y="0"/>
                </a:cxn>
                <a:cxn ang="0">
                  <a:pos x="454" y="0"/>
                </a:cxn>
                <a:cxn ang="0">
                  <a:pos x="454" y="2"/>
                </a:cxn>
                <a:cxn ang="0">
                  <a:pos x="454" y="574"/>
                </a:cxn>
              </a:cxnLst>
              <a:rect l="0" t="0" r="r" b="b"/>
              <a:pathLst>
                <a:path w="454" h="576">
                  <a:moveTo>
                    <a:pt x="454" y="574"/>
                  </a:moveTo>
                  <a:lnTo>
                    <a:pt x="454" y="574"/>
                  </a:lnTo>
                  <a:lnTo>
                    <a:pt x="454" y="576"/>
                  </a:lnTo>
                  <a:lnTo>
                    <a:pt x="450" y="576"/>
                  </a:lnTo>
                  <a:lnTo>
                    <a:pt x="444" y="576"/>
                  </a:lnTo>
                  <a:lnTo>
                    <a:pt x="4" y="576"/>
                  </a:lnTo>
                  <a:lnTo>
                    <a:pt x="4" y="576"/>
                  </a:lnTo>
                  <a:lnTo>
                    <a:pt x="4" y="576"/>
                  </a:lnTo>
                  <a:lnTo>
                    <a:pt x="2" y="576"/>
                  </a:lnTo>
                  <a:lnTo>
                    <a:pt x="2" y="576"/>
                  </a:lnTo>
                  <a:lnTo>
                    <a:pt x="0" y="574"/>
                  </a:lnTo>
                  <a:lnTo>
                    <a:pt x="0" y="2"/>
                  </a:lnTo>
                  <a:lnTo>
                    <a:pt x="0" y="2"/>
                  </a:lnTo>
                  <a:lnTo>
                    <a:pt x="2" y="0"/>
                  </a:lnTo>
                  <a:lnTo>
                    <a:pt x="2" y="0"/>
                  </a:lnTo>
                  <a:lnTo>
                    <a:pt x="4" y="0"/>
                  </a:lnTo>
                  <a:lnTo>
                    <a:pt x="4" y="0"/>
                  </a:lnTo>
                  <a:lnTo>
                    <a:pt x="444" y="0"/>
                  </a:lnTo>
                  <a:lnTo>
                    <a:pt x="450" y="0"/>
                  </a:lnTo>
                  <a:lnTo>
                    <a:pt x="450" y="0"/>
                  </a:lnTo>
                  <a:lnTo>
                    <a:pt x="454" y="0"/>
                  </a:lnTo>
                  <a:lnTo>
                    <a:pt x="454" y="2"/>
                  </a:lnTo>
                  <a:lnTo>
                    <a:pt x="454" y="574"/>
                  </a:lnTo>
                  <a:close/>
                </a:path>
              </a:pathLst>
            </a:custGeom>
            <a:blipFill dpi="0" rotWithShape="1">
              <a:blip r:embed="rId4" cstate="email">
                <a:extLst>
                  <a:ext uri="{28A0092B-C50C-407E-A947-70E740481C1C}">
                    <a14:useLocalDpi xmlns:a14="http://schemas.microsoft.com/office/drawing/2010/main"/>
                  </a:ext>
                </a:extLst>
              </a:blip>
              <a:srcRect/>
              <a:stretch>
                <a:fillRect/>
              </a:stretch>
            </a:blipFill>
            <a:ln w="9525">
              <a:noFill/>
              <a:round/>
              <a:headEnd/>
              <a:tailEnd/>
            </a:ln>
          </p:spPr>
          <p:txBody>
            <a:bodyPr/>
            <a:lstStyle/>
            <a:p>
              <a:pPr>
                <a:defRPr/>
              </a:pPr>
              <a:endParaRPr lang="da-DK" sz="1350">
                <a:ea typeface="ＭＳ Ｐゴシック" pitchFamily="-97" charset="-128"/>
              </a:endParaRPr>
            </a:p>
          </p:txBody>
        </p:sp>
        <p:sp>
          <p:nvSpPr>
            <p:cNvPr id="25" name="Freeform 1105"/>
            <p:cNvSpPr>
              <a:spLocks/>
            </p:cNvSpPr>
            <p:nvPr/>
          </p:nvSpPr>
          <p:spPr bwMode="auto">
            <a:xfrm>
              <a:off x="1684337" y="1951037"/>
              <a:ext cx="720725" cy="917575"/>
            </a:xfrm>
            <a:custGeom>
              <a:avLst/>
              <a:gdLst/>
              <a:ahLst/>
              <a:cxnLst>
                <a:cxn ang="0">
                  <a:pos x="454" y="574"/>
                </a:cxn>
                <a:cxn ang="0">
                  <a:pos x="454" y="574"/>
                </a:cxn>
                <a:cxn ang="0">
                  <a:pos x="454" y="578"/>
                </a:cxn>
                <a:cxn ang="0">
                  <a:pos x="450" y="578"/>
                </a:cxn>
                <a:cxn ang="0">
                  <a:pos x="444" y="578"/>
                </a:cxn>
                <a:cxn ang="0">
                  <a:pos x="4" y="578"/>
                </a:cxn>
                <a:cxn ang="0">
                  <a:pos x="4" y="578"/>
                </a:cxn>
                <a:cxn ang="0">
                  <a:pos x="4" y="578"/>
                </a:cxn>
                <a:cxn ang="0">
                  <a:pos x="2" y="578"/>
                </a:cxn>
                <a:cxn ang="0">
                  <a:pos x="2" y="578"/>
                </a:cxn>
                <a:cxn ang="0">
                  <a:pos x="0" y="574"/>
                </a:cxn>
                <a:cxn ang="0">
                  <a:pos x="0" y="4"/>
                </a:cxn>
                <a:cxn ang="0">
                  <a:pos x="0" y="4"/>
                </a:cxn>
                <a:cxn ang="0">
                  <a:pos x="2" y="2"/>
                </a:cxn>
                <a:cxn ang="0">
                  <a:pos x="2" y="2"/>
                </a:cxn>
                <a:cxn ang="0">
                  <a:pos x="4" y="0"/>
                </a:cxn>
                <a:cxn ang="0">
                  <a:pos x="4" y="0"/>
                </a:cxn>
                <a:cxn ang="0">
                  <a:pos x="444" y="0"/>
                </a:cxn>
                <a:cxn ang="0">
                  <a:pos x="450" y="0"/>
                </a:cxn>
                <a:cxn ang="0">
                  <a:pos x="450" y="0"/>
                </a:cxn>
                <a:cxn ang="0">
                  <a:pos x="454" y="2"/>
                </a:cxn>
                <a:cxn ang="0">
                  <a:pos x="454" y="4"/>
                </a:cxn>
                <a:cxn ang="0">
                  <a:pos x="454" y="574"/>
                </a:cxn>
              </a:cxnLst>
              <a:rect l="0" t="0" r="r" b="b"/>
              <a:pathLst>
                <a:path w="454" h="578">
                  <a:moveTo>
                    <a:pt x="454" y="574"/>
                  </a:moveTo>
                  <a:lnTo>
                    <a:pt x="454" y="574"/>
                  </a:lnTo>
                  <a:lnTo>
                    <a:pt x="454" y="578"/>
                  </a:lnTo>
                  <a:lnTo>
                    <a:pt x="450" y="578"/>
                  </a:lnTo>
                  <a:lnTo>
                    <a:pt x="444" y="578"/>
                  </a:lnTo>
                  <a:lnTo>
                    <a:pt x="4" y="578"/>
                  </a:lnTo>
                  <a:lnTo>
                    <a:pt x="4" y="578"/>
                  </a:lnTo>
                  <a:lnTo>
                    <a:pt x="4" y="578"/>
                  </a:lnTo>
                  <a:lnTo>
                    <a:pt x="2" y="578"/>
                  </a:lnTo>
                  <a:lnTo>
                    <a:pt x="2" y="578"/>
                  </a:lnTo>
                  <a:lnTo>
                    <a:pt x="0" y="574"/>
                  </a:lnTo>
                  <a:lnTo>
                    <a:pt x="0" y="4"/>
                  </a:lnTo>
                  <a:lnTo>
                    <a:pt x="0" y="4"/>
                  </a:lnTo>
                  <a:lnTo>
                    <a:pt x="2" y="2"/>
                  </a:lnTo>
                  <a:lnTo>
                    <a:pt x="2" y="2"/>
                  </a:lnTo>
                  <a:lnTo>
                    <a:pt x="4" y="0"/>
                  </a:lnTo>
                  <a:lnTo>
                    <a:pt x="4" y="0"/>
                  </a:lnTo>
                  <a:lnTo>
                    <a:pt x="444" y="0"/>
                  </a:lnTo>
                  <a:lnTo>
                    <a:pt x="450" y="0"/>
                  </a:lnTo>
                  <a:lnTo>
                    <a:pt x="450" y="0"/>
                  </a:lnTo>
                  <a:lnTo>
                    <a:pt x="454" y="2"/>
                  </a:lnTo>
                  <a:lnTo>
                    <a:pt x="454" y="4"/>
                  </a:lnTo>
                  <a:lnTo>
                    <a:pt x="454" y="574"/>
                  </a:lnTo>
                  <a:close/>
                </a:path>
              </a:pathLst>
            </a:custGeom>
            <a:blipFill dpi="0" rotWithShape="1">
              <a:blip r:embed="rId5" cstate="email">
                <a:extLst>
                  <a:ext uri="{28A0092B-C50C-407E-A947-70E740481C1C}">
                    <a14:useLocalDpi xmlns:a14="http://schemas.microsoft.com/office/drawing/2010/main"/>
                  </a:ext>
                </a:extLst>
              </a:blip>
              <a:srcRect/>
              <a:stretch>
                <a:fillRect/>
              </a:stretch>
            </a:blipFill>
            <a:ln w="9525">
              <a:noFill/>
              <a:round/>
              <a:headEnd/>
              <a:tailEnd/>
            </a:ln>
          </p:spPr>
          <p:txBody>
            <a:bodyPr/>
            <a:lstStyle/>
            <a:p>
              <a:pPr>
                <a:defRPr/>
              </a:pPr>
              <a:endParaRPr lang="da-DK" sz="1350">
                <a:ea typeface="ＭＳ Ｐゴシック" pitchFamily="-97" charset="-128"/>
              </a:endParaRPr>
            </a:p>
          </p:txBody>
        </p:sp>
        <p:sp>
          <p:nvSpPr>
            <p:cNvPr id="26" name="Freeform 1106"/>
            <p:cNvSpPr>
              <a:spLocks/>
            </p:cNvSpPr>
            <p:nvPr/>
          </p:nvSpPr>
          <p:spPr bwMode="auto">
            <a:xfrm>
              <a:off x="1684337" y="989012"/>
              <a:ext cx="720725" cy="917575"/>
            </a:xfrm>
            <a:custGeom>
              <a:avLst/>
              <a:gdLst/>
              <a:ahLst/>
              <a:cxnLst>
                <a:cxn ang="0">
                  <a:pos x="450" y="0"/>
                </a:cxn>
                <a:cxn ang="0">
                  <a:pos x="444" y="0"/>
                </a:cxn>
                <a:cxn ang="0">
                  <a:pos x="4" y="0"/>
                </a:cxn>
                <a:cxn ang="0">
                  <a:pos x="4" y="0"/>
                </a:cxn>
                <a:cxn ang="0">
                  <a:pos x="2" y="2"/>
                </a:cxn>
                <a:cxn ang="0">
                  <a:pos x="2" y="2"/>
                </a:cxn>
                <a:cxn ang="0">
                  <a:pos x="0" y="4"/>
                </a:cxn>
                <a:cxn ang="0">
                  <a:pos x="0" y="574"/>
                </a:cxn>
                <a:cxn ang="0">
                  <a:pos x="0" y="574"/>
                </a:cxn>
                <a:cxn ang="0">
                  <a:pos x="0" y="576"/>
                </a:cxn>
                <a:cxn ang="0">
                  <a:pos x="0" y="576"/>
                </a:cxn>
                <a:cxn ang="0">
                  <a:pos x="0" y="576"/>
                </a:cxn>
                <a:cxn ang="0">
                  <a:pos x="0" y="576"/>
                </a:cxn>
                <a:cxn ang="0">
                  <a:pos x="2" y="578"/>
                </a:cxn>
                <a:cxn ang="0">
                  <a:pos x="2" y="578"/>
                </a:cxn>
                <a:cxn ang="0">
                  <a:pos x="2" y="578"/>
                </a:cxn>
                <a:cxn ang="0">
                  <a:pos x="2" y="578"/>
                </a:cxn>
                <a:cxn ang="0">
                  <a:pos x="2" y="578"/>
                </a:cxn>
                <a:cxn ang="0">
                  <a:pos x="4" y="578"/>
                </a:cxn>
                <a:cxn ang="0">
                  <a:pos x="450" y="578"/>
                </a:cxn>
                <a:cxn ang="0">
                  <a:pos x="450" y="578"/>
                </a:cxn>
                <a:cxn ang="0">
                  <a:pos x="454" y="576"/>
                </a:cxn>
                <a:cxn ang="0">
                  <a:pos x="454" y="574"/>
                </a:cxn>
                <a:cxn ang="0">
                  <a:pos x="454" y="4"/>
                </a:cxn>
                <a:cxn ang="0">
                  <a:pos x="454" y="4"/>
                </a:cxn>
                <a:cxn ang="0">
                  <a:pos x="454" y="2"/>
                </a:cxn>
                <a:cxn ang="0">
                  <a:pos x="450" y="0"/>
                </a:cxn>
                <a:cxn ang="0">
                  <a:pos x="450" y="0"/>
                </a:cxn>
              </a:cxnLst>
              <a:rect l="0" t="0" r="r" b="b"/>
              <a:pathLst>
                <a:path w="454" h="578">
                  <a:moveTo>
                    <a:pt x="450" y="0"/>
                  </a:moveTo>
                  <a:lnTo>
                    <a:pt x="444" y="0"/>
                  </a:lnTo>
                  <a:lnTo>
                    <a:pt x="4" y="0"/>
                  </a:lnTo>
                  <a:lnTo>
                    <a:pt x="4" y="0"/>
                  </a:lnTo>
                  <a:lnTo>
                    <a:pt x="2" y="2"/>
                  </a:lnTo>
                  <a:lnTo>
                    <a:pt x="2" y="2"/>
                  </a:lnTo>
                  <a:lnTo>
                    <a:pt x="0" y="4"/>
                  </a:lnTo>
                  <a:lnTo>
                    <a:pt x="0" y="574"/>
                  </a:lnTo>
                  <a:lnTo>
                    <a:pt x="0" y="574"/>
                  </a:lnTo>
                  <a:lnTo>
                    <a:pt x="0" y="576"/>
                  </a:lnTo>
                  <a:lnTo>
                    <a:pt x="0" y="576"/>
                  </a:lnTo>
                  <a:lnTo>
                    <a:pt x="0" y="576"/>
                  </a:lnTo>
                  <a:lnTo>
                    <a:pt x="0" y="576"/>
                  </a:lnTo>
                  <a:lnTo>
                    <a:pt x="2" y="578"/>
                  </a:lnTo>
                  <a:lnTo>
                    <a:pt x="2" y="578"/>
                  </a:lnTo>
                  <a:lnTo>
                    <a:pt x="2" y="578"/>
                  </a:lnTo>
                  <a:lnTo>
                    <a:pt x="2" y="578"/>
                  </a:lnTo>
                  <a:lnTo>
                    <a:pt x="2" y="578"/>
                  </a:lnTo>
                  <a:lnTo>
                    <a:pt x="4" y="578"/>
                  </a:lnTo>
                  <a:lnTo>
                    <a:pt x="450" y="578"/>
                  </a:lnTo>
                  <a:lnTo>
                    <a:pt x="450" y="578"/>
                  </a:lnTo>
                  <a:lnTo>
                    <a:pt x="454" y="576"/>
                  </a:lnTo>
                  <a:lnTo>
                    <a:pt x="454" y="574"/>
                  </a:lnTo>
                  <a:lnTo>
                    <a:pt x="454" y="4"/>
                  </a:lnTo>
                  <a:lnTo>
                    <a:pt x="454" y="4"/>
                  </a:lnTo>
                  <a:lnTo>
                    <a:pt x="454" y="2"/>
                  </a:lnTo>
                  <a:lnTo>
                    <a:pt x="450" y="0"/>
                  </a:lnTo>
                  <a:lnTo>
                    <a:pt x="450" y="0"/>
                  </a:lnTo>
                  <a:close/>
                </a:path>
              </a:pathLst>
            </a:custGeom>
            <a:blipFill>
              <a:blip r:embed="rId6" cstate="email">
                <a:extLst>
                  <a:ext uri="{28A0092B-C50C-407E-A947-70E740481C1C}">
                    <a14:useLocalDpi xmlns:a14="http://schemas.microsoft.com/office/drawing/2010/main"/>
                  </a:ext>
                </a:extLst>
              </a:blip>
              <a:stretch>
                <a:fillRect/>
              </a:stretch>
            </a:blipFill>
            <a:ln w="9525">
              <a:noFill/>
              <a:round/>
              <a:headEnd/>
              <a:tailEnd/>
            </a:ln>
          </p:spPr>
          <p:txBody>
            <a:bodyPr/>
            <a:lstStyle/>
            <a:p>
              <a:pPr>
                <a:defRPr/>
              </a:pPr>
              <a:endParaRPr lang="da-DK" sz="1350">
                <a:ea typeface="ＭＳ Ｐゴシック" pitchFamily="-97" charset="-128"/>
              </a:endParaRPr>
            </a:p>
          </p:txBody>
        </p:sp>
        <p:sp>
          <p:nvSpPr>
            <p:cNvPr id="27" name="Freeform 1107"/>
            <p:cNvSpPr>
              <a:spLocks/>
            </p:cNvSpPr>
            <p:nvPr/>
          </p:nvSpPr>
          <p:spPr bwMode="auto">
            <a:xfrm>
              <a:off x="1684337" y="-935038"/>
              <a:ext cx="720725" cy="917575"/>
            </a:xfrm>
            <a:custGeom>
              <a:avLst/>
              <a:gdLst/>
              <a:ahLst/>
              <a:cxnLst>
                <a:cxn ang="0">
                  <a:pos x="450" y="0"/>
                </a:cxn>
                <a:cxn ang="0">
                  <a:pos x="444" y="0"/>
                </a:cxn>
                <a:cxn ang="0">
                  <a:pos x="4" y="0"/>
                </a:cxn>
                <a:cxn ang="0">
                  <a:pos x="4" y="0"/>
                </a:cxn>
                <a:cxn ang="0">
                  <a:pos x="2" y="0"/>
                </a:cxn>
                <a:cxn ang="0">
                  <a:pos x="2" y="0"/>
                </a:cxn>
                <a:cxn ang="0">
                  <a:pos x="0" y="2"/>
                </a:cxn>
                <a:cxn ang="0">
                  <a:pos x="0" y="574"/>
                </a:cxn>
                <a:cxn ang="0">
                  <a:pos x="0" y="574"/>
                </a:cxn>
                <a:cxn ang="0">
                  <a:pos x="2" y="576"/>
                </a:cxn>
                <a:cxn ang="0">
                  <a:pos x="2" y="576"/>
                </a:cxn>
                <a:cxn ang="0">
                  <a:pos x="4" y="578"/>
                </a:cxn>
                <a:cxn ang="0">
                  <a:pos x="444" y="578"/>
                </a:cxn>
                <a:cxn ang="0">
                  <a:pos x="450" y="578"/>
                </a:cxn>
                <a:cxn ang="0">
                  <a:pos x="450" y="578"/>
                </a:cxn>
                <a:cxn ang="0">
                  <a:pos x="454" y="576"/>
                </a:cxn>
                <a:cxn ang="0">
                  <a:pos x="454" y="574"/>
                </a:cxn>
                <a:cxn ang="0">
                  <a:pos x="454" y="2"/>
                </a:cxn>
                <a:cxn ang="0">
                  <a:pos x="454" y="2"/>
                </a:cxn>
                <a:cxn ang="0">
                  <a:pos x="454" y="0"/>
                </a:cxn>
                <a:cxn ang="0">
                  <a:pos x="450" y="0"/>
                </a:cxn>
                <a:cxn ang="0">
                  <a:pos x="450" y="0"/>
                </a:cxn>
              </a:cxnLst>
              <a:rect l="0" t="0" r="r" b="b"/>
              <a:pathLst>
                <a:path w="454" h="578">
                  <a:moveTo>
                    <a:pt x="450" y="0"/>
                  </a:moveTo>
                  <a:lnTo>
                    <a:pt x="444" y="0"/>
                  </a:lnTo>
                  <a:lnTo>
                    <a:pt x="4" y="0"/>
                  </a:lnTo>
                  <a:lnTo>
                    <a:pt x="4" y="0"/>
                  </a:lnTo>
                  <a:lnTo>
                    <a:pt x="2" y="0"/>
                  </a:lnTo>
                  <a:lnTo>
                    <a:pt x="2" y="0"/>
                  </a:lnTo>
                  <a:lnTo>
                    <a:pt x="0" y="2"/>
                  </a:lnTo>
                  <a:lnTo>
                    <a:pt x="0" y="574"/>
                  </a:lnTo>
                  <a:lnTo>
                    <a:pt x="0" y="574"/>
                  </a:lnTo>
                  <a:lnTo>
                    <a:pt x="2" y="576"/>
                  </a:lnTo>
                  <a:lnTo>
                    <a:pt x="2" y="576"/>
                  </a:lnTo>
                  <a:lnTo>
                    <a:pt x="4" y="578"/>
                  </a:lnTo>
                  <a:lnTo>
                    <a:pt x="444" y="578"/>
                  </a:lnTo>
                  <a:lnTo>
                    <a:pt x="450" y="578"/>
                  </a:lnTo>
                  <a:lnTo>
                    <a:pt x="450" y="578"/>
                  </a:lnTo>
                  <a:lnTo>
                    <a:pt x="454" y="576"/>
                  </a:lnTo>
                  <a:lnTo>
                    <a:pt x="454" y="574"/>
                  </a:lnTo>
                  <a:lnTo>
                    <a:pt x="454" y="2"/>
                  </a:lnTo>
                  <a:lnTo>
                    <a:pt x="454" y="2"/>
                  </a:lnTo>
                  <a:lnTo>
                    <a:pt x="454" y="0"/>
                  </a:lnTo>
                  <a:lnTo>
                    <a:pt x="450" y="0"/>
                  </a:lnTo>
                  <a:lnTo>
                    <a:pt x="450" y="0"/>
                  </a:lnTo>
                  <a:close/>
                </a:path>
              </a:pathLst>
            </a:custGeom>
            <a:noFill/>
            <a:ln w="9525">
              <a:noFill/>
              <a:miter lim="800000"/>
              <a:headEnd/>
              <a:tailEnd/>
            </a:ln>
          </p:spPr>
          <p:txBody>
            <a:bodyPr/>
            <a:lstStyle/>
            <a:p>
              <a:pPr>
                <a:defRPr/>
              </a:pPr>
              <a:endParaRPr lang="da-DK" sz="1350">
                <a:ea typeface="ＭＳ Ｐゴシック" pitchFamily="-97" charset="-128"/>
              </a:endParaRPr>
            </a:p>
          </p:txBody>
        </p:sp>
        <p:sp>
          <p:nvSpPr>
            <p:cNvPr id="28" name="Freeform 1108"/>
            <p:cNvSpPr>
              <a:spLocks/>
            </p:cNvSpPr>
            <p:nvPr/>
          </p:nvSpPr>
          <p:spPr bwMode="auto">
            <a:xfrm>
              <a:off x="1684337" y="26987"/>
              <a:ext cx="720725" cy="917575"/>
            </a:xfrm>
            <a:custGeom>
              <a:avLst/>
              <a:gdLst/>
              <a:ahLst/>
              <a:cxnLst>
                <a:cxn ang="0">
                  <a:pos x="450" y="0"/>
                </a:cxn>
                <a:cxn ang="0">
                  <a:pos x="444" y="0"/>
                </a:cxn>
                <a:cxn ang="0">
                  <a:pos x="4" y="0"/>
                </a:cxn>
                <a:cxn ang="0">
                  <a:pos x="4" y="0"/>
                </a:cxn>
                <a:cxn ang="0">
                  <a:pos x="2" y="0"/>
                </a:cxn>
                <a:cxn ang="0">
                  <a:pos x="2" y="0"/>
                </a:cxn>
                <a:cxn ang="0">
                  <a:pos x="0" y="4"/>
                </a:cxn>
                <a:cxn ang="0">
                  <a:pos x="0" y="574"/>
                </a:cxn>
                <a:cxn ang="0">
                  <a:pos x="0" y="574"/>
                </a:cxn>
                <a:cxn ang="0">
                  <a:pos x="2" y="576"/>
                </a:cxn>
                <a:cxn ang="0">
                  <a:pos x="2" y="576"/>
                </a:cxn>
                <a:cxn ang="0">
                  <a:pos x="4" y="578"/>
                </a:cxn>
                <a:cxn ang="0">
                  <a:pos x="444" y="578"/>
                </a:cxn>
                <a:cxn ang="0">
                  <a:pos x="450" y="578"/>
                </a:cxn>
                <a:cxn ang="0">
                  <a:pos x="450" y="578"/>
                </a:cxn>
                <a:cxn ang="0">
                  <a:pos x="454" y="576"/>
                </a:cxn>
                <a:cxn ang="0">
                  <a:pos x="454" y="574"/>
                </a:cxn>
                <a:cxn ang="0">
                  <a:pos x="454" y="4"/>
                </a:cxn>
                <a:cxn ang="0">
                  <a:pos x="454" y="4"/>
                </a:cxn>
                <a:cxn ang="0">
                  <a:pos x="454" y="0"/>
                </a:cxn>
                <a:cxn ang="0">
                  <a:pos x="450" y="0"/>
                </a:cxn>
                <a:cxn ang="0">
                  <a:pos x="450" y="0"/>
                </a:cxn>
              </a:cxnLst>
              <a:rect l="0" t="0" r="r" b="b"/>
              <a:pathLst>
                <a:path w="454" h="578">
                  <a:moveTo>
                    <a:pt x="450" y="0"/>
                  </a:moveTo>
                  <a:lnTo>
                    <a:pt x="444" y="0"/>
                  </a:lnTo>
                  <a:lnTo>
                    <a:pt x="4" y="0"/>
                  </a:lnTo>
                  <a:lnTo>
                    <a:pt x="4" y="0"/>
                  </a:lnTo>
                  <a:lnTo>
                    <a:pt x="2" y="0"/>
                  </a:lnTo>
                  <a:lnTo>
                    <a:pt x="2" y="0"/>
                  </a:lnTo>
                  <a:lnTo>
                    <a:pt x="0" y="4"/>
                  </a:lnTo>
                  <a:lnTo>
                    <a:pt x="0" y="574"/>
                  </a:lnTo>
                  <a:lnTo>
                    <a:pt x="0" y="574"/>
                  </a:lnTo>
                  <a:lnTo>
                    <a:pt x="2" y="576"/>
                  </a:lnTo>
                  <a:lnTo>
                    <a:pt x="2" y="576"/>
                  </a:lnTo>
                  <a:lnTo>
                    <a:pt x="4" y="578"/>
                  </a:lnTo>
                  <a:lnTo>
                    <a:pt x="444" y="578"/>
                  </a:lnTo>
                  <a:lnTo>
                    <a:pt x="450" y="578"/>
                  </a:lnTo>
                  <a:lnTo>
                    <a:pt x="450" y="578"/>
                  </a:lnTo>
                  <a:lnTo>
                    <a:pt x="454" y="576"/>
                  </a:lnTo>
                  <a:lnTo>
                    <a:pt x="454" y="574"/>
                  </a:lnTo>
                  <a:lnTo>
                    <a:pt x="454" y="4"/>
                  </a:lnTo>
                  <a:lnTo>
                    <a:pt x="454" y="4"/>
                  </a:lnTo>
                  <a:lnTo>
                    <a:pt x="454" y="0"/>
                  </a:lnTo>
                  <a:lnTo>
                    <a:pt x="450" y="0"/>
                  </a:lnTo>
                  <a:lnTo>
                    <a:pt x="450" y="0"/>
                  </a:lnTo>
                  <a:close/>
                </a:path>
              </a:pathLst>
            </a:custGeom>
            <a:blipFill dpi="0" rotWithShape="1">
              <a:blip r:embed="rId7" cstate="email">
                <a:extLst>
                  <a:ext uri="{28A0092B-C50C-407E-A947-70E740481C1C}">
                    <a14:useLocalDpi xmlns:a14="http://schemas.microsoft.com/office/drawing/2010/main"/>
                  </a:ext>
                </a:extLst>
              </a:blip>
              <a:srcRect/>
              <a:stretch>
                <a:fillRect/>
              </a:stretch>
            </a:blipFill>
            <a:ln w="9525">
              <a:noFill/>
              <a:round/>
              <a:headEnd/>
              <a:tailEnd/>
            </a:ln>
          </p:spPr>
          <p:txBody>
            <a:bodyPr/>
            <a:lstStyle/>
            <a:p>
              <a:pPr>
                <a:defRPr/>
              </a:pPr>
              <a:endParaRPr lang="da-DK" sz="1350">
                <a:ea typeface="ＭＳ Ｐゴシック" pitchFamily="-97" charset="-128"/>
              </a:endParaRPr>
            </a:p>
          </p:txBody>
        </p:sp>
      </p:grpSp>
      <p:sp>
        <p:nvSpPr>
          <p:cNvPr id="29" name="Rectangle 28"/>
          <p:cNvSpPr/>
          <p:nvPr/>
        </p:nvSpPr>
        <p:spPr>
          <a:xfrm>
            <a:off x="0" y="1417638"/>
            <a:ext cx="1571604" cy="5083196"/>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Tree>
    <p:extLst>
      <p:ext uri="{BB962C8B-B14F-4D97-AF65-F5344CB8AC3E}">
        <p14:creationId xmlns:p14="http://schemas.microsoft.com/office/powerpoint/2010/main" val="3258647842"/>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42845" y="1556792"/>
            <a:ext cx="8858312" cy="4801166"/>
          </a:xfrm>
        </p:spPr>
        <p:txBody>
          <a:bodyPr/>
          <a:lstStyle>
            <a:lvl1pPr>
              <a:defRPr>
                <a:effectLst>
                  <a:outerShdw blurRad="38100" dist="38100" dir="2700000" algn="tl">
                    <a:srgbClr val="000000">
                      <a:alpha val="20000"/>
                    </a:srgbClr>
                  </a:outerShdw>
                </a:effectLst>
              </a:defRPr>
            </a:lvl1pPr>
            <a:lvl2pPr>
              <a:defRPr>
                <a:effectLst>
                  <a:outerShdw blurRad="38100" dist="38100" dir="2700000" algn="tl">
                    <a:srgbClr val="000000">
                      <a:alpha val="20000"/>
                    </a:srgbClr>
                  </a:outerShdw>
                </a:effectLst>
              </a:defRPr>
            </a:lvl2pPr>
            <a:lvl3pPr>
              <a:defRPr>
                <a:effectLst>
                  <a:outerShdw blurRad="38100" dist="38100" dir="2700000" algn="tl">
                    <a:srgbClr val="000000">
                      <a:alpha val="20000"/>
                    </a:srgbClr>
                  </a:outerShdw>
                </a:effectLst>
              </a:defRPr>
            </a:lvl3pPr>
            <a:lvl4pPr>
              <a:defRPr>
                <a:effectLst>
                  <a:outerShdw blurRad="38100" dist="38100" dir="2700000" algn="tl">
                    <a:srgbClr val="000000">
                      <a:alpha val="20000"/>
                    </a:srgbClr>
                  </a:outerShdw>
                </a:effectLst>
              </a:defRPr>
            </a:lvl4pPr>
            <a:lvl5pPr>
              <a:defRPr>
                <a:effectLst>
                  <a:outerShdw blurRad="38100" dist="38100" dir="2700000" algn="tl">
                    <a:srgbClr val="000000">
                      <a:alpha val="20000"/>
                    </a:srgbClr>
                  </a:outerShdw>
                </a:effect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Footer Placeholder 4"/>
          <p:cNvSpPr>
            <a:spLocks noGrp="1"/>
          </p:cNvSpPr>
          <p:nvPr>
            <p:ph type="ftr" sz="quarter" idx="10"/>
          </p:nvPr>
        </p:nvSpPr>
        <p:spPr/>
        <p:txBody>
          <a:bodyPr/>
          <a:lstStyle>
            <a:lvl1pPr>
              <a:defRPr i="0">
                <a:effectLst/>
              </a:defRPr>
            </a:lvl1pPr>
          </a:lstStyle>
          <a:p>
            <a:r>
              <a:rPr lang="en-GB" smtClean="0"/>
              <a:t>Trusted. Independent. Global.</a:t>
            </a:r>
            <a:endParaRPr lang="en-GB" dirty="0"/>
          </a:p>
        </p:txBody>
      </p:sp>
      <p:sp>
        <p:nvSpPr>
          <p:cNvPr id="5" name="Slide Number Placeholder 5"/>
          <p:cNvSpPr>
            <a:spLocks noGrp="1"/>
          </p:cNvSpPr>
          <p:nvPr>
            <p:ph type="sldNum" sz="quarter" idx="11"/>
          </p:nvPr>
        </p:nvSpPr>
        <p:spPr/>
        <p:txBody>
          <a:bodyPr/>
          <a:lstStyle>
            <a:lvl1pPr>
              <a:defRPr/>
            </a:lvl1pPr>
          </a:lstStyle>
          <a:p>
            <a:fld id="{FD821319-5EAF-462C-8D4A-8B19FE65E8D4}" type="slidenum">
              <a:rPr lang="en-GB" smtClean="0"/>
              <a:t>‹№›</a:t>
            </a:fld>
            <a:endParaRPr lang="en-GB" dirty="0"/>
          </a:p>
        </p:txBody>
      </p:sp>
      <p:sp>
        <p:nvSpPr>
          <p:cNvPr id="6" name="Title Placeholder 1"/>
          <p:cNvSpPr>
            <a:spLocks noGrp="1"/>
          </p:cNvSpPr>
          <p:nvPr>
            <p:ph type="title"/>
          </p:nvPr>
        </p:nvSpPr>
        <p:spPr>
          <a:xfrm>
            <a:off x="142875" y="500065"/>
            <a:ext cx="8858250" cy="917575"/>
          </a:xfrm>
          <a:prstGeom prst="rect">
            <a:avLst/>
          </a:prstGeom>
        </p:spPr>
        <p:txBody>
          <a:bodyPr vert="horz" lIns="91440" tIns="45720" rIns="91440" bIns="45720" rtlCol="0" anchor="ctr">
            <a:normAutofit/>
          </a:bodyPr>
          <a:lstStyle/>
          <a:p>
            <a:r>
              <a:rPr lang="en-US" smtClean="0"/>
              <a:t>Click to edit Master title style</a:t>
            </a:r>
            <a:endParaRPr lang="en-GB" dirty="0"/>
          </a:p>
        </p:txBody>
      </p:sp>
    </p:spTree>
    <p:extLst>
      <p:ext uri="{BB962C8B-B14F-4D97-AF65-F5344CB8AC3E}">
        <p14:creationId xmlns:p14="http://schemas.microsoft.com/office/powerpoint/2010/main" val="2028269390"/>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1_No Title">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Footer Placeholder 4"/>
          <p:cNvSpPr>
            <a:spLocks noGrp="1"/>
          </p:cNvSpPr>
          <p:nvPr>
            <p:ph type="ftr" sz="quarter" idx="11"/>
          </p:nvPr>
        </p:nvSpPr>
        <p:spPr/>
        <p:txBody>
          <a:bodyPr/>
          <a:lstStyle/>
          <a:p>
            <a:r>
              <a:rPr lang="en-GB" smtClean="0"/>
              <a:t>Trusted. Independent. Global.</a:t>
            </a:r>
            <a:endParaRPr lang="en-GB" dirty="0"/>
          </a:p>
        </p:txBody>
      </p:sp>
      <p:sp>
        <p:nvSpPr>
          <p:cNvPr id="6" name="Slide Number Placeholder 5"/>
          <p:cNvSpPr>
            <a:spLocks noGrp="1"/>
          </p:cNvSpPr>
          <p:nvPr>
            <p:ph type="sldNum" sz="quarter" idx="12"/>
          </p:nvPr>
        </p:nvSpPr>
        <p:spPr/>
        <p:txBody>
          <a:bodyPr/>
          <a:lstStyle/>
          <a:p>
            <a:fld id="{FD821319-5EAF-462C-8D4A-8B19FE65E8D4}" type="slidenum">
              <a:rPr lang="en-GB" smtClean="0"/>
              <a:pPr/>
              <a:t>‹№›</a:t>
            </a:fld>
            <a:endParaRPr lang="en-GB" dirty="0"/>
          </a:p>
        </p:txBody>
      </p:sp>
    </p:spTree>
    <p:extLst>
      <p:ext uri="{BB962C8B-B14F-4D97-AF65-F5344CB8AC3E}">
        <p14:creationId xmlns:p14="http://schemas.microsoft.com/office/powerpoint/2010/main" val="3042028478"/>
      </p:ext>
    </p:extLst>
  </p:cSld>
  <p:clrMapOvr>
    <a:masterClrMapping/>
  </p:clrMapOvr>
  <p:timing>
    <p:tnLst>
      <p:par>
        <p:cTn id="1" dur="indefinite" restart="never" nodeType="tmRoot"/>
      </p:par>
    </p:tnLst>
  </p:timing>
  <p:hf hd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1_Two Content, No Titl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57200" y="6356352"/>
            <a:ext cx="2133600" cy="365125"/>
          </a:xfrm>
          <a:prstGeom prst="rect">
            <a:avLst/>
          </a:prstGeom>
        </p:spPr>
        <p:txBody>
          <a:bodyPr/>
          <a:lstStyle/>
          <a:p>
            <a:fld id="{5B37D67C-7A36-4C56-B461-979F20E4F073}" type="datetimeFigureOut">
              <a:rPr lang="en-GB" smtClean="0"/>
              <a:t>29/03/2018</a:t>
            </a:fld>
            <a:endParaRPr lang="en-GB"/>
          </a:p>
        </p:txBody>
      </p:sp>
      <p:sp>
        <p:nvSpPr>
          <p:cNvPr id="6" name="Footer Placeholder 5"/>
          <p:cNvSpPr>
            <a:spLocks noGrp="1"/>
          </p:cNvSpPr>
          <p:nvPr>
            <p:ph type="ftr" sz="quarter" idx="11"/>
          </p:nvPr>
        </p:nvSpPr>
        <p:spPr/>
        <p:txBody>
          <a:bodyPr/>
          <a:lstStyle/>
          <a:p>
            <a:r>
              <a:rPr lang="en-GB" smtClean="0"/>
              <a:t>Trusted. Independent. Global.</a:t>
            </a:r>
            <a:endParaRPr lang="en-GB" dirty="0"/>
          </a:p>
        </p:txBody>
      </p:sp>
      <p:sp>
        <p:nvSpPr>
          <p:cNvPr id="7" name="Slide Number Placeholder 6"/>
          <p:cNvSpPr>
            <a:spLocks noGrp="1"/>
          </p:cNvSpPr>
          <p:nvPr>
            <p:ph type="sldNum" sz="quarter" idx="12"/>
          </p:nvPr>
        </p:nvSpPr>
        <p:spPr/>
        <p:txBody>
          <a:bodyPr/>
          <a:lstStyle/>
          <a:p>
            <a:fld id="{FD821319-5EAF-462C-8D4A-8B19FE65E8D4}" type="slidenum">
              <a:rPr lang="en-GB" smtClean="0"/>
              <a:pPr/>
              <a:t>‹№›</a:t>
            </a:fld>
            <a:endParaRPr lang="en-GB" dirty="0"/>
          </a:p>
        </p:txBody>
      </p:sp>
    </p:spTree>
    <p:extLst>
      <p:ext uri="{BB962C8B-B14F-4D97-AF65-F5344CB8AC3E}">
        <p14:creationId xmlns:p14="http://schemas.microsoft.com/office/powerpoint/2010/main" val="64620207"/>
      </p:ext>
    </p:extLst>
  </p:cSld>
  <p:clrMapOvr>
    <a:masterClrMapping/>
  </p:clrMapOvr>
  <p:hf hd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1_Methodology">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0" y="5795979"/>
            <a:ext cx="9144000" cy="714356"/>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142845" y="428605"/>
            <a:ext cx="8858312" cy="5286413"/>
          </a:xfrm>
        </p:spPr>
        <p:txBody>
          <a:bodyPr/>
          <a:lstStyle>
            <a:lvl1pPr>
              <a:buClr>
                <a:schemeClr val="tx1">
                  <a:lumMod val="50000"/>
                  <a:lumOff val="50000"/>
                </a:schemeClr>
              </a:buClr>
              <a:buFont typeface="Wingdings" pitchFamily="2" charset="2"/>
              <a:buChar char="§"/>
              <a:defRPr sz="2100"/>
            </a:lvl1pPr>
            <a:lvl2pPr>
              <a:buClr>
                <a:schemeClr val="tx1">
                  <a:lumMod val="50000"/>
                  <a:lumOff val="50000"/>
                </a:schemeClr>
              </a:buClr>
              <a:buFont typeface="Wingdings" pitchFamily="2" charset="2"/>
              <a:buChar char="§"/>
              <a:defRPr sz="1800"/>
            </a:lvl2pPr>
            <a:lvl3pPr>
              <a:buClr>
                <a:schemeClr val="tx1">
                  <a:lumMod val="50000"/>
                  <a:lumOff val="50000"/>
                </a:schemeClr>
              </a:buClr>
              <a:buFont typeface="Wingdings" pitchFamily="2" charset="2"/>
              <a:buChar char="§"/>
              <a:defRPr sz="1500"/>
            </a:lvl3pPr>
            <a:lvl4pPr>
              <a:buClr>
                <a:schemeClr val="tx1">
                  <a:lumMod val="50000"/>
                  <a:lumOff val="50000"/>
                </a:schemeClr>
              </a:buClr>
              <a:buFont typeface="Wingdings" pitchFamily="2" charset="2"/>
              <a:buChar char="§"/>
              <a:defRPr sz="1350"/>
            </a:lvl4pPr>
            <a:lvl5pPr>
              <a:buClr>
                <a:schemeClr val="tx1">
                  <a:lumMod val="50000"/>
                  <a:lumOff val="50000"/>
                </a:schemeClr>
              </a:buClr>
              <a:buFont typeface="Wingdings" pitchFamily="2" charset="2"/>
              <a:buChar cha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Date Placeholder 4"/>
          <p:cNvSpPr>
            <a:spLocks noGrp="1"/>
          </p:cNvSpPr>
          <p:nvPr>
            <p:ph type="dt" sz="half" idx="10"/>
          </p:nvPr>
        </p:nvSpPr>
        <p:spPr>
          <a:xfrm>
            <a:off x="457200" y="6356352"/>
            <a:ext cx="2133600" cy="365125"/>
          </a:xfrm>
          <a:prstGeom prst="rect">
            <a:avLst/>
          </a:prstGeom>
        </p:spPr>
        <p:txBody>
          <a:bodyPr/>
          <a:lstStyle/>
          <a:p>
            <a:fld id="{5B37D67C-7A36-4C56-B461-979F20E4F073}" type="datetimeFigureOut">
              <a:rPr lang="en-GB" smtClean="0"/>
              <a:t>29/03/2018</a:t>
            </a:fld>
            <a:endParaRPr lang="en-GB"/>
          </a:p>
        </p:txBody>
      </p:sp>
      <p:sp>
        <p:nvSpPr>
          <p:cNvPr id="6" name="Footer Placeholder 5"/>
          <p:cNvSpPr>
            <a:spLocks noGrp="1"/>
          </p:cNvSpPr>
          <p:nvPr>
            <p:ph type="ftr" sz="quarter" idx="11"/>
          </p:nvPr>
        </p:nvSpPr>
        <p:spPr/>
        <p:txBody>
          <a:bodyPr/>
          <a:lstStyle/>
          <a:p>
            <a:r>
              <a:rPr lang="en-GB" smtClean="0"/>
              <a:t>Trusted. Independent. Global.</a:t>
            </a:r>
            <a:endParaRPr lang="en-GB" dirty="0"/>
          </a:p>
        </p:txBody>
      </p:sp>
      <p:sp>
        <p:nvSpPr>
          <p:cNvPr id="7" name="Slide Number Placeholder 6"/>
          <p:cNvSpPr>
            <a:spLocks noGrp="1"/>
          </p:cNvSpPr>
          <p:nvPr>
            <p:ph type="sldNum" sz="quarter" idx="12"/>
          </p:nvPr>
        </p:nvSpPr>
        <p:spPr/>
        <p:txBody>
          <a:bodyPr/>
          <a:lstStyle/>
          <a:p>
            <a:fld id="{FD821319-5EAF-462C-8D4A-8B19FE65E8D4}" type="slidenum">
              <a:rPr lang="en-GB" smtClean="0"/>
              <a:pPr/>
              <a:t>‹№›</a:t>
            </a:fld>
            <a:endParaRPr lang="en-GB" dirty="0"/>
          </a:p>
        </p:txBody>
      </p:sp>
    </p:spTree>
    <p:extLst>
      <p:ext uri="{BB962C8B-B14F-4D97-AF65-F5344CB8AC3E}">
        <p14:creationId xmlns:p14="http://schemas.microsoft.com/office/powerpoint/2010/main" val="1099225803"/>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meline Layout - Vertical">
    <p:spTree>
      <p:nvGrpSpPr>
        <p:cNvPr id="1" name=""/>
        <p:cNvGrpSpPr/>
        <p:nvPr/>
      </p:nvGrpSpPr>
      <p:grpSpPr>
        <a:xfrm>
          <a:off x="0" y="0"/>
          <a:ext cx="0" cy="0"/>
          <a:chOff x="0" y="0"/>
          <a:chExt cx="0" cy="0"/>
        </a:xfrm>
      </p:grpSpPr>
      <p:grpSp>
        <p:nvGrpSpPr>
          <p:cNvPr id="4" name="Gruppe 70"/>
          <p:cNvGrpSpPr/>
          <p:nvPr/>
        </p:nvGrpSpPr>
        <p:grpSpPr>
          <a:xfrm>
            <a:off x="142845" y="1567683"/>
            <a:ext cx="1252592" cy="4786346"/>
            <a:chOff x="1528762" y="-976313"/>
            <a:chExt cx="1031875" cy="5800725"/>
          </a:xfrm>
          <a:effectLst>
            <a:outerShdw blurRad="50800" dist="38100" dir="2700000" algn="tl" rotWithShape="0">
              <a:prstClr val="black">
                <a:alpha val="40000"/>
              </a:prstClr>
            </a:outerShdw>
          </a:effectLst>
        </p:grpSpPr>
        <p:sp>
          <p:nvSpPr>
            <p:cNvPr id="5" name="Freeform 998"/>
            <p:cNvSpPr>
              <a:spLocks/>
            </p:cNvSpPr>
            <p:nvPr/>
          </p:nvSpPr>
          <p:spPr bwMode="auto">
            <a:xfrm>
              <a:off x="1684337" y="1951037"/>
              <a:ext cx="711200" cy="917575"/>
            </a:xfrm>
            <a:custGeom>
              <a:avLst/>
              <a:gdLst/>
              <a:ahLst/>
              <a:cxnLst>
                <a:cxn ang="0">
                  <a:pos x="448" y="574"/>
                </a:cxn>
                <a:cxn ang="0">
                  <a:pos x="448" y="4"/>
                </a:cxn>
                <a:cxn ang="0">
                  <a:pos x="448" y="4"/>
                </a:cxn>
                <a:cxn ang="0">
                  <a:pos x="448" y="2"/>
                </a:cxn>
                <a:cxn ang="0">
                  <a:pos x="444" y="0"/>
                </a:cxn>
                <a:cxn ang="0">
                  <a:pos x="4" y="0"/>
                </a:cxn>
                <a:cxn ang="0">
                  <a:pos x="4" y="0"/>
                </a:cxn>
                <a:cxn ang="0">
                  <a:pos x="2" y="2"/>
                </a:cxn>
                <a:cxn ang="0">
                  <a:pos x="2" y="2"/>
                </a:cxn>
                <a:cxn ang="0">
                  <a:pos x="0" y="4"/>
                </a:cxn>
                <a:cxn ang="0">
                  <a:pos x="0" y="574"/>
                </a:cxn>
                <a:cxn ang="0">
                  <a:pos x="0" y="574"/>
                </a:cxn>
                <a:cxn ang="0">
                  <a:pos x="2" y="578"/>
                </a:cxn>
                <a:cxn ang="0">
                  <a:pos x="2" y="578"/>
                </a:cxn>
                <a:cxn ang="0">
                  <a:pos x="4" y="578"/>
                </a:cxn>
                <a:cxn ang="0">
                  <a:pos x="444" y="578"/>
                </a:cxn>
                <a:cxn ang="0">
                  <a:pos x="444" y="578"/>
                </a:cxn>
                <a:cxn ang="0">
                  <a:pos x="448" y="578"/>
                </a:cxn>
                <a:cxn ang="0">
                  <a:pos x="448" y="574"/>
                </a:cxn>
                <a:cxn ang="0">
                  <a:pos x="448" y="574"/>
                </a:cxn>
              </a:cxnLst>
              <a:rect l="0" t="0" r="r" b="b"/>
              <a:pathLst>
                <a:path w="448" h="578">
                  <a:moveTo>
                    <a:pt x="448" y="574"/>
                  </a:moveTo>
                  <a:lnTo>
                    <a:pt x="448" y="4"/>
                  </a:lnTo>
                  <a:lnTo>
                    <a:pt x="448" y="4"/>
                  </a:lnTo>
                  <a:lnTo>
                    <a:pt x="448" y="2"/>
                  </a:lnTo>
                  <a:lnTo>
                    <a:pt x="444" y="0"/>
                  </a:lnTo>
                  <a:lnTo>
                    <a:pt x="4" y="0"/>
                  </a:lnTo>
                  <a:lnTo>
                    <a:pt x="4" y="0"/>
                  </a:lnTo>
                  <a:lnTo>
                    <a:pt x="2" y="2"/>
                  </a:lnTo>
                  <a:lnTo>
                    <a:pt x="2" y="2"/>
                  </a:lnTo>
                  <a:lnTo>
                    <a:pt x="0" y="4"/>
                  </a:lnTo>
                  <a:lnTo>
                    <a:pt x="0" y="574"/>
                  </a:lnTo>
                  <a:lnTo>
                    <a:pt x="0" y="574"/>
                  </a:lnTo>
                  <a:lnTo>
                    <a:pt x="2" y="578"/>
                  </a:lnTo>
                  <a:lnTo>
                    <a:pt x="2" y="578"/>
                  </a:lnTo>
                  <a:lnTo>
                    <a:pt x="4" y="578"/>
                  </a:lnTo>
                  <a:lnTo>
                    <a:pt x="444" y="578"/>
                  </a:lnTo>
                  <a:lnTo>
                    <a:pt x="444" y="578"/>
                  </a:lnTo>
                  <a:lnTo>
                    <a:pt x="448" y="578"/>
                  </a:lnTo>
                  <a:lnTo>
                    <a:pt x="448" y="574"/>
                  </a:lnTo>
                  <a:lnTo>
                    <a:pt x="448" y="574"/>
                  </a:lnTo>
                  <a:close/>
                </a:path>
              </a:pathLst>
            </a:custGeom>
            <a:solidFill>
              <a:srgbClr val="FFFFFF"/>
            </a:solidFill>
            <a:ln w="9525">
              <a:noFill/>
              <a:round/>
              <a:headEnd/>
              <a:tailEnd/>
            </a:ln>
          </p:spPr>
          <p:txBody>
            <a:bodyPr/>
            <a:lstStyle/>
            <a:p>
              <a:pPr fontAlgn="auto">
                <a:spcBef>
                  <a:spcPts val="0"/>
                </a:spcBef>
                <a:spcAft>
                  <a:spcPts val="0"/>
                </a:spcAft>
                <a:defRPr/>
              </a:pPr>
              <a:endParaRPr lang="da-DK" sz="1350">
                <a:latin typeface="+mn-lt"/>
                <a:ea typeface="ＭＳ Ｐゴシック" pitchFamily="-97" charset="-128"/>
                <a:cs typeface="+mn-cs"/>
              </a:endParaRPr>
            </a:p>
          </p:txBody>
        </p:sp>
        <p:sp>
          <p:nvSpPr>
            <p:cNvPr id="7" name="Freeform 999"/>
            <p:cNvSpPr>
              <a:spLocks/>
            </p:cNvSpPr>
            <p:nvPr/>
          </p:nvSpPr>
          <p:spPr bwMode="auto">
            <a:xfrm>
              <a:off x="1684337" y="2916237"/>
              <a:ext cx="711200" cy="914400"/>
            </a:xfrm>
            <a:custGeom>
              <a:avLst/>
              <a:gdLst/>
              <a:ahLst/>
              <a:cxnLst>
                <a:cxn ang="0">
                  <a:pos x="448" y="574"/>
                </a:cxn>
                <a:cxn ang="0">
                  <a:pos x="448" y="2"/>
                </a:cxn>
                <a:cxn ang="0">
                  <a:pos x="448" y="2"/>
                </a:cxn>
                <a:cxn ang="0">
                  <a:pos x="448" y="0"/>
                </a:cxn>
                <a:cxn ang="0">
                  <a:pos x="444" y="0"/>
                </a:cxn>
                <a:cxn ang="0">
                  <a:pos x="4" y="0"/>
                </a:cxn>
                <a:cxn ang="0">
                  <a:pos x="4" y="0"/>
                </a:cxn>
                <a:cxn ang="0">
                  <a:pos x="2" y="0"/>
                </a:cxn>
                <a:cxn ang="0">
                  <a:pos x="2" y="0"/>
                </a:cxn>
                <a:cxn ang="0">
                  <a:pos x="0" y="2"/>
                </a:cxn>
                <a:cxn ang="0">
                  <a:pos x="0" y="574"/>
                </a:cxn>
                <a:cxn ang="0">
                  <a:pos x="0" y="574"/>
                </a:cxn>
                <a:cxn ang="0">
                  <a:pos x="2" y="576"/>
                </a:cxn>
                <a:cxn ang="0">
                  <a:pos x="2" y="576"/>
                </a:cxn>
                <a:cxn ang="0">
                  <a:pos x="4" y="576"/>
                </a:cxn>
                <a:cxn ang="0">
                  <a:pos x="444" y="576"/>
                </a:cxn>
                <a:cxn ang="0">
                  <a:pos x="444" y="576"/>
                </a:cxn>
                <a:cxn ang="0">
                  <a:pos x="448" y="576"/>
                </a:cxn>
                <a:cxn ang="0">
                  <a:pos x="448" y="574"/>
                </a:cxn>
                <a:cxn ang="0">
                  <a:pos x="448" y="574"/>
                </a:cxn>
              </a:cxnLst>
              <a:rect l="0" t="0" r="r" b="b"/>
              <a:pathLst>
                <a:path w="448" h="576">
                  <a:moveTo>
                    <a:pt x="448" y="574"/>
                  </a:moveTo>
                  <a:lnTo>
                    <a:pt x="448" y="2"/>
                  </a:lnTo>
                  <a:lnTo>
                    <a:pt x="448" y="2"/>
                  </a:lnTo>
                  <a:lnTo>
                    <a:pt x="448" y="0"/>
                  </a:lnTo>
                  <a:lnTo>
                    <a:pt x="444" y="0"/>
                  </a:lnTo>
                  <a:lnTo>
                    <a:pt x="4" y="0"/>
                  </a:lnTo>
                  <a:lnTo>
                    <a:pt x="4" y="0"/>
                  </a:lnTo>
                  <a:lnTo>
                    <a:pt x="2" y="0"/>
                  </a:lnTo>
                  <a:lnTo>
                    <a:pt x="2" y="0"/>
                  </a:lnTo>
                  <a:lnTo>
                    <a:pt x="0" y="2"/>
                  </a:lnTo>
                  <a:lnTo>
                    <a:pt x="0" y="574"/>
                  </a:lnTo>
                  <a:lnTo>
                    <a:pt x="0" y="574"/>
                  </a:lnTo>
                  <a:lnTo>
                    <a:pt x="2" y="576"/>
                  </a:lnTo>
                  <a:lnTo>
                    <a:pt x="2" y="576"/>
                  </a:lnTo>
                  <a:lnTo>
                    <a:pt x="4" y="576"/>
                  </a:lnTo>
                  <a:lnTo>
                    <a:pt x="444" y="576"/>
                  </a:lnTo>
                  <a:lnTo>
                    <a:pt x="444" y="576"/>
                  </a:lnTo>
                  <a:lnTo>
                    <a:pt x="448" y="576"/>
                  </a:lnTo>
                  <a:lnTo>
                    <a:pt x="448" y="574"/>
                  </a:lnTo>
                  <a:lnTo>
                    <a:pt x="448" y="574"/>
                  </a:lnTo>
                  <a:close/>
                </a:path>
              </a:pathLst>
            </a:custGeom>
            <a:solidFill>
              <a:srgbClr val="FFFFFF"/>
            </a:solidFill>
            <a:ln w="9525">
              <a:noFill/>
              <a:round/>
              <a:headEnd/>
              <a:tailEnd/>
            </a:ln>
          </p:spPr>
          <p:txBody>
            <a:bodyPr/>
            <a:lstStyle/>
            <a:p>
              <a:pPr fontAlgn="auto">
                <a:spcBef>
                  <a:spcPts val="0"/>
                </a:spcBef>
                <a:spcAft>
                  <a:spcPts val="0"/>
                </a:spcAft>
                <a:defRPr/>
              </a:pPr>
              <a:endParaRPr lang="da-DK" sz="1350">
                <a:latin typeface="+mn-lt"/>
                <a:ea typeface="ＭＳ Ｐゴシック" pitchFamily="-97" charset="-128"/>
                <a:cs typeface="+mn-cs"/>
              </a:endParaRPr>
            </a:p>
          </p:txBody>
        </p:sp>
        <p:sp>
          <p:nvSpPr>
            <p:cNvPr id="8" name="Freeform 1000"/>
            <p:cNvSpPr>
              <a:spLocks/>
            </p:cNvSpPr>
            <p:nvPr/>
          </p:nvSpPr>
          <p:spPr bwMode="auto">
            <a:xfrm>
              <a:off x="1684337" y="3878263"/>
              <a:ext cx="711200" cy="917575"/>
            </a:xfrm>
            <a:custGeom>
              <a:avLst/>
              <a:gdLst/>
              <a:ahLst/>
              <a:cxnLst>
                <a:cxn ang="0">
                  <a:pos x="448" y="574"/>
                </a:cxn>
                <a:cxn ang="0">
                  <a:pos x="448" y="4"/>
                </a:cxn>
                <a:cxn ang="0">
                  <a:pos x="448" y="4"/>
                </a:cxn>
                <a:cxn ang="0">
                  <a:pos x="448" y="0"/>
                </a:cxn>
                <a:cxn ang="0">
                  <a:pos x="444" y="0"/>
                </a:cxn>
                <a:cxn ang="0">
                  <a:pos x="4" y="0"/>
                </a:cxn>
                <a:cxn ang="0">
                  <a:pos x="4" y="0"/>
                </a:cxn>
                <a:cxn ang="0">
                  <a:pos x="2" y="0"/>
                </a:cxn>
                <a:cxn ang="0">
                  <a:pos x="2" y="0"/>
                </a:cxn>
                <a:cxn ang="0">
                  <a:pos x="0" y="4"/>
                </a:cxn>
                <a:cxn ang="0">
                  <a:pos x="0" y="574"/>
                </a:cxn>
                <a:cxn ang="0">
                  <a:pos x="0" y="574"/>
                </a:cxn>
                <a:cxn ang="0">
                  <a:pos x="2" y="576"/>
                </a:cxn>
                <a:cxn ang="0">
                  <a:pos x="2" y="576"/>
                </a:cxn>
                <a:cxn ang="0">
                  <a:pos x="4" y="578"/>
                </a:cxn>
                <a:cxn ang="0">
                  <a:pos x="444" y="578"/>
                </a:cxn>
                <a:cxn ang="0">
                  <a:pos x="444" y="578"/>
                </a:cxn>
                <a:cxn ang="0">
                  <a:pos x="448" y="576"/>
                </a:cxn>
                <a:cxn ang="0">
                  <a:pos x="448" y="574"/>
                </a:cxn>
                <a:cxn ang="0">
                  <a:pos x="448" y="574"/>
                </a:cxn>
              </a:cxnLst>
              <a:rect l="0" t="0" r="r" b="b"/>
              <a:pathLst>
                <a:path w="448" h="578">
                  <a:moveTo>
                    <a:pt x="448" y="574"/>
                  </a:moveTo>
                  <a:lnTo>
                    <a:pt x="448" y="4"/>
                  </a:lnTo>
                  <a:lnTo>
                    <a:pt x="448" y="4"/>
                  </a:lnTo>
                  <a:lnTo>
                    <a:pt x="448" y="0"/>
                  </a:lnTo>
                  <a:lnTo>
                    <a:pt x="444" y="0"/>
                  </a:lnTo>
                  <a:lnTo>
                    <a:pt x="4" y="0"/>
                  </a:lnTo>
                  <a:lnTo>
                    <a:pt x="4" y="0"/>
                  </a:lnTo>
                  <a:lnTo>
                    <a:pt x="2" y="0"/>
                  </a:lnTo>
                  <a:lnTo>
                    <a:pt x="2" y="0"/>
                  </a:lnTo>
                  <a:lnTo>
                    <a:pt x="0" y="4"/>
                  </a:lnTo>
                  <a:lnTo>
                    <a:pt x="0" y="574"/>
                  </a:lnTo>
                  <a:lnTo>
                    <a:pt x="0" y="574"/>
                  </a:lnTo>
                  <a:lnTo>
                    <a:pt x="2" y="576"/>
                  </a:lnTo>
                  <a:lnTo>
                    <a:pt x="2" y="576"/>
                  </a:lnTo>
                  <a:lnTo>
                    <a:pt x="4" y="578"/>
                  </a:lnTo>
                  <a:lnTo>
                    <a:pt x="444" y="578"/>
                  </a:lnTo>
                  <a:lnTo>
                    <a:pt x="444" y="578"/>
                  </a:lnTo>
                  <a:lnTo>
                    <a:pt x="448" y="576"/>
                  </a:lnTo>
                  <a:lnTo>
                    <a:pt x="448" y="574"/>
                  </a:lnTo>
                  <a:lnTo>
                    <a:pt x="448" y="574"/>
                  </a:lnTo>
                  <a:close/>
                </a:path>
              </a:pathLst>
            </a:custGeom>
            <a:solidFill>
              <a:srgbClr val="FFFFFF"/>
            </a:solidFill>
            <a:ln w="9525">
              <a:noFill/>
              <a:round/>
              <a:headEnd/>
              <a:tailEnd/>
            </a:ln>
          </p:spPr>
          <p:txBody>
            <a:bodyPr/>
            <a:lstStyle/>
            <a:p>
              <a:pPr fontAlgn="auto">
                <a:spcBef>
                  <a:spcPts val="0"/>
                </a:spcBef>
                <a:spcAft>
                  <a:spcPts val="0"/>
                </a:spcAft>
                <a:defRPr/>
              </a:pPr>
              <a:endParaRPr lang="da-DK" sz="1350">
                <a:latin typeface="+mn-lt"/>
                <a:ea typeface="ＭＳ Ｐゴシック" pitchFamily="-97" charset="-128"/>
                <a:cs typeface="+mn-cs"/>
              </a:endParaRPr>
            </a:p>
          </p:txBody>
        </p:sp>
        <p:sp>
          <p:nvSpPr>
            <p:cNvPr id="9" name="Freeform 1001"/>
            <p:cNvSpPr>
              <a:spLocks noEditPoints="1"/>
            </p:cNvSpPr>
            <p:nvPr/>
          </p:nvSpPr>
          <p:spPr bwMode="auto">
            <a:xfrm>
              <a:off x="1528762" y="-976313"/>
              <a:ext cx="1031875" cy="5800725"/>
            </a:xfrm>
            <a:custGeom>
              <a:avLst/>
              <a:gdLst/>
              <a:ahLst/>
              <a:cxnLst>
                <a:cxn ang="0">
                  <a:pos x="36" y="3544"/>
                </a:cxn>
                <a:cxn ang="0">
                  <a:pos x="86" y="3462"/>
                </a:cxn>
                <a:cxn ang="0">
                  <a:pos x="34" y="3292"/>
                </a:cxn>
                <a:cxn ang="0">
                  <a:pos x="80" y="3166"/>
                </a:cxn>
                <a:cxn ang="0">
                  <a:pos x="78" y="3058"/>
                </a:cxn>
                <a:cxn ang="0">
                  <a:pos x="36" y="2936"/>
                </a:cxn>
                <a:cxn ang="0">
                  <a:pos x="86" y="2854"/>
                </a:cxn>
                <a:cxn ang="0">
                  <a:pos x="34" y="2684"/>
                </a:cxn>
                <a:cxn ang="0">
                  <a:pos x="80" y="2558"/>
                </a:cxn>
                <a:cxn ang="0">
                  <a:pos x="78" y="2450"/>
                </a:cxn>
                <a:cxn ang="0">
                  <a:pos x="36" y="2328"/>
                </a:cxn>
                <a:cxn ang="0">
                  <a:pos x="86" y="2246"/>
                </a:cxn>
                <a:cxn ang="0">
                  <a:pos x="34" y="2076"/>
                </a:cxn>
                <a:cxn ang="0">
                  <a:pos x="80" y="1950"/>
                </a:cxn>
                <a:cxn ang="0">
                  <a:pos x="78" y="1846"/>
                </a:cxn>
                <a:cxn ang="0">
                  <a:pos x="36" y="1728"/>
                </a:cxn>
                <a:cxn ang="0">
                  <a:pos x="86" y="1646"/>
                </a:cxn>
                <a:cxn ang="0">
                  <a:pos x="34" y="1476"/>
                </a:cxn>
                <a:cxn ang="0">
                  <a:pos x="80" y="1350"/>
                </a:cxn>
                <a:cxn ang="0">
                  <a:pos x="78" y="1242"/>
                </a:cxn>
                <a:cxn ang="0">
                  <a:pos x="36" y="1120"/>
                </a:cxn>
                <a:cxn ang="0">
                  <a:pos x="86" y="1038"/>
                </a:cxn>
                <a:cxn ang="0">
                  <a:pos x="34" y="868"/>
                </a:cxn>
                <a:cxn ang="0">
                  <a:pos x="80" y="742"/>
                </a:cxn>
                <a:cxn ang="0">
                  <a:pos x="78" y="634"/>
                </a:cxn>
                <a:cxn ang="0">
                  <a:pos x="36" y="512"/>
                </a:cxn>
                <a:cxn ang="0">
                  <a:pos x="86" y="430"/>
                </a:cxn>
                <a:cxn ang="0">
                  <a:pos x="34" y="260"/>
                </a:cxn>
                <a:cxn ang="0">
                  <a:pos x="80" y="134"/>
                </a:cxn>
                <a:cxn ang="0">
                  <a:pos x="78" y="26"/>
                </a:cxn>
                <a:cxn ang="0">
                  <a:pos x="98" y="2454"/>
                </a:cxn>
                <a:cxn ang="0">
                  <a:pos x="102" y="1816"/>
                </a:cxn>
                <a:cxn ang="0">
                  <a:pos x="542" y="632"/>
                </a:cxn>
                <a:cxn ang="0">
                  <a:pos x="558" y="3614"/>
                </a:cxn>
                <a:cxn ang="0">
                  <a:pos x="612" y="3462"/>
                </a:cxn>
                <a:cxn ang="0">
                  <a:pos x="564" y="3364"/>
                </a:cxn>
                <a:cxn ang="0">
                  <a:pos x="568" y="3242"/>
                </a:cxn>
                <a:cxn ang="0">
                  <a:pos x="608" y="3138"/>
                </a:cxn>
                <a:cxn ang="0">
                  <a:pos x="558" y="3012"/>
                </a:cxn>
                <a:cxn ang="0">
                  <a:pos x="612" y="2860"/>
                </a:cxn>
                <a:cxn ang="0">
                  <a:pos x="564" y="2760"/>
                </a:cxn>
                <a:cxn ang="0">
                  <a:pos x="568" y="2640"/>
                </a:cxn>
                <a:cxn ang="0">
                  <a:pos x="608" y="2534"/>
                </a:cxn>
                <a:cxn ang="0">
                  <a:pos x="558" y="2404"/>
                </a:cxn>
                <a:cxn ang="0">
                  <a:pos x="612" y="2252"/>
                </a:cxn>
                <a:cxn ang="0">
                  <a:pos x="564" y="2152"/>
                </a:cxn>
                <a:cxn ang="0">
                  <a:pos x="568" y="2032"/>
                </a:cxn>
                <a:cxn ang="0">
                  <a:pos x="608" y="1926"/>
                </a:cxn>
                <a:cxn ang="0">
                  <a:pos x="558" y="1798"/>
                </a:cxn>
                <a:cxn ang="0">
                  <a:pos x="612" y="1646"/>
                </a:cxn>
                <a:cxn ang="0">
                  <a:pos x="564" y="1548"/>
                </a:cxn>
                <a:cxn ang="0">
                  <a:pos x="568" y="1426"/>
                </a:cxn>
                <a:cxn ang="0">
                  <a:pos x="608" y="1320"/>
                </a:cxn>
                <a:cxn ang="0">
                  <a:pos x="558" y="1190"/>
                </a:cxn>
                <a:cxn ang="0">
                  <a:pos x="612" y="1038"/>
                </a:cxn>
                <a:cxn ang="0">
                  <a:pos x="564" y="938"/>
                </a:cxn>
                <a:cxn ang="0">
                  <a:pos x="568" y="818"/>
                </a:cxn>
                <a:cxn ang="0">
                  <a:pos x="608" y="712"/>
                </a:cxn>
                <a:cxn ang="0">
                  <a:pos x="558" y="582"/>
                </a:cxn>
                <a:cxn ang="0">
                  <a:pos x="612" y="430"/>
                </a:cxn>
                <a:cxn ang="0">
                  <a:pos x="564" y="332"/>
                </a:cxn>
                <a:cxn ang="0">
                  <a:pos x="568" y="210"/>
                </a:cxn>
                <a:cxn ang="0">
                  <a:pos x="608" y="104"/>
                </a:cxn>
              </a:cxnLst>
              <a:rect l="0" t="0" r="r" b="b"/>
              <a:pathLst>
                <a:path w="650" h="3654">
                  <a:moveTo>
                    <a:pt x="650" y="0"/>
                  </a:moveTo>
                  <a:lnTo>
                    <a:pt x="0" y="0"/>
                  </a:lnTo>
                  <a:lnTo>
                    <a:pt x="0" y="3654"/>
                  </a:lnTo>
                  <a:lnTo>
                    <a:pt x="650" y="3654"/>
                  </a:lnTo>
                  <a:lnTo>
                    <a:pt x="650" y="0"/>
                  </a:lnTo>
                  <a:close/>
                  <a:moveTo>
                    <a:pt x="86" y="3614"/>
                  </a:moveTo>
                  <a:lnTo>
                    <a:pt x="86" y="3614"/>
                  </a:lnTo>
                  <a:lnTo>
                    <a:pt x="86" y="3618"/>
                  </a:lnTo>
                  <a:lnTo>
                    <a:pt x="84" y="3620"/>
                  </a:lnTo>
                  <a:lnTo>
                    <a:pt x="80" y="3622"/>
                  </a:lnTo>
                  <a:lnTo>
                    <a:pt x="78" y="3622"/>
                  </a:lnTo>
                  <a:lnTo>
                    <a:pt x="42" y="3622"/>
                  </a:lnTo>
                  <a:lnTo>
                    <a:pt x="42" y="3622"/>
                  </a:lnTo>
                  <a:lnTo>
                    <a:pt x="38" y="3622"/>
                  </a:lnTo>
                  <a:lnTo>
                    <a:pt x="36" y="3620"/>
                  </a:lnTo>
                  <a:lnTo>
                    <a:pt x="34" y="3618"/>
                  </a:lnTo>
                  <a:lnTo>
                    <a:pt x="32" y="3614"/>
                  </a:lnTo>
                  <a:lnTo>
                    <a:pt x="32" y="3598"/>
                  </a:lnTo>
                  <a:lnTo>
                    <a:pt x="32" y="3598"/>
                  </a:lnTo>
                  <a:lnTo>
                    <a:pt x="34" y="3596"/>
                  </a:lnTo>
                  <a:lnTo>
                    <a:pt x="36" y="3592"/>
                  </a:lnTo>
                  <a:lnTo>
                    <a:pt x="38" y="3592"/>
                  </a:lnTo>
                  <a:lnTo>
                    <a:pt x="42" y="3590"/>
                  </a:lnTo>
                  <a:lnTo>
                    <a:pt x="78" y="3590"/>
                  </a:lnTo>
                  <a:lnTo>
                    <a:pt x="78" y="3590"/>
                  </a:lnTo>
                  <a:lnTo>
                    <a:pt x="80" y="3592"/>
                  </a:lnTo>
                  <a:lnTo>
                    <a:pt x="84" y="3592"/>
                  </a:lnTo>
                  <a:lnTo>
                    <a:pt x="86" y="3596"/>
                  </a:lnTo>
                  <a:lnTo>
                    <a:pt x="86" y="3598"/>
                  </a:lnTo>
                  <a:lnTo>
                    <a:pt x="86" y="3614"/>
                  </a:lnTo>
                  <a:close/>
                  <a:moveTo>
                    <a:pt x="86" y="3538"/>
                  </a:moveTo>
                  <a:lnTo>
                    <a:pt x="86" y="3538"/>
                  </a:lnTo>
                  <a:lnTo>
                    <a:pt x="86" y="3542"/>
                  </a:lnTo>
                  <a:lnTo>
                    <a:pt x="84" y="3544"/>
                  </a:lnTo>
                  <a:lnTo>
                    <a:pt x="80" y="3546"/>
                  </a:lnTo>
                  <a:lnTo>
                    <a:pt x="78" y="3546"/>
                  </a:lnTo>
                  <a:lnTo>
                    <a:pt x="42" y="3546"/>
                  </a:lnTo>
                  <a:lnTo>
                    <a:pt x="42" y="3546"/>
                  </a:lnTo>
                  <a:lnTo>
                    <a:pt x="38" y="3546"/>
                  </a:lnTo>
                  <a:lnTo>
                    <a:pt x="36" y="3544"/>
                  </a:lnTo>
                  <a:lnTo>
                    <a:pt x="34" y="3542"/>
                  </a:lnTo>
                  <a:lnTo>
                    <a:pt x="32" y="3538"/>
                  </a:lnTo>
                  <a:lnTo>
                    <a:pt x="32" y="3522"/>
                  </a:lnTo>
                  <a:lnTo>
                    <a:pt x="32" y="3522"/>
                  </a:lnTo>
                  <a:lnTo>
                    <a:pt x="34" y="3520"/>
                  </a:lnTo>
                  <a:lnTo>
                    <a:pt x="36" y="3516"/>
                  </a:lnTo>
                  <a:lnTo>
                    <a:pt x="38" y="3516"/>
                  </a:lnTo>
                  <a:lnTo>
                    <a:pt x="42" y="3514"/>
                  </a:lnTo>
                  <a:lnTo>
                    <a:pt x="78" y="3514"/>
                  </a:lnTo>
                  <a:lnTo>
                    <a:pt x="78" y="3514"/>
                  </a:lnTo>
                  <a:lnTo>
                    <a:pt x="80" y="3516"/>
                  </a:lnTo>
                  <a:lnTo>
                    <a:pt x="84" y="3516"/>
                  </a:lnTo>
                  <a:lnTo>
                    <a:pt x="86" y="3520"/>
                  </a:lnTo>
                  <a:lnTo>
                    <a:pt x="86" y="3522"/>
                  </a:lnTo>
                  <a:lnTo>
                    <a:pt x="86" y="3538"/>
                  </a:lnTo>
                  <a:close/>
                  <a:moveTo>
                    <a:pt x="86" y="3462"/>
                  </a:moveTo>
                  <a:lnTo>
                    <a:pt x="86" y="3462"/>
                  </a:lnTo>
                  <a:lnTo>
                    <a:pt x="86" y="3466"/>
                  </a:lnTo>
                  <a:lnTo>
                    <a:pt x="84" y="3468"/>
                  </a:lnTo>
                  <a:lnTo>
                    <a:pt x="80" y="3470"/>
                  </a:lnTo>
                  <a:lnTo>
                    <a:pt x="78" y="3470"/>
                  </a:lnTo>
                  <a:lnTo>
                    <a:pt x="42" y="3470"/>
                  </a:lnTo>
                  <a:lnTo>
                    <a:pt x="42" y="3470"/>
                  </a:lnTo>
                  <a:lnTo>
                    <a:pt x="38" y="3470"/>
                  </a:lnTo>
                  <a:lnTo>
                    <a:pt x="36" y="3468"/>
                  </a:lnTo>
                  <a:lnTo>
                    <a:pt x="34" y="3466"/>
                  </a:lnTo>
                  <a:lnTo>
                    <a:pt x="32" y="3462"/>
                  </a:lnTo>
                  <a:lnTo>
                    <a:pt x="32" y="3446"/>
                  </a:lnTo>
                  <a:lnTo>
                    <a:pt x="32" y="3446"/>
                  </a:lnTo>
                  <a:lnTo>
                    <a:pt x="34" y="3444"/>
                  </a:lnTo>
                  <a:lnTo>
                    <a:pt x="36" y="3440"/>
                  </a:lnTo>
                  <a:lnTo>
                    <a:pt x="38" y="3440"/>
                  </a:lnTo>
                  <a:lnTo>
                    <a:pt x="42" y="3438"/>
                  </a:lnTo>
                  <a:lnTo>
                    <a:pt x="78" y="3438"/>
                  </a:lnTo>
                  <a:lnTo>
                    <a:pt x="78" y="3438"/>
                  </a:lnTo>
                  <a:lnTo>
                    <a:pt x="80" y="3440"/>
                  </a:lnTo>
                  <a:lnTo>
                    <a:pt x="84" y="3440"/>
                  </a:lnTo>
                  <a:lnTo>
                    <a:pt x="86" y="3444"/>
                  </a:lnTo>
                  <a:lnTo>
                    <a:pt x="86" y="3446"/>
                  </a:lnTo>
                  <a:lnTo>
                    <a:pt x="86" y="3462"/>
                  </a:lnTo>
                  <a:close/>
                  <a:moveTo>
                    <a:pt x="86" y="3386"/>
                  </a:moveTo>
                  <a:lnTo>
                    <a:pt x="86" y="3386"/>
                  </a:lnTo>
                  <a:lnTo>
                    <a:pt x="86" y="3390"/>
                  </a:lnTo>
                  <a:lnTo>
                    <a:pt x="84" y="3392"/>
                  </a:lnTo>
                  <a:lnTo>
                    <a:pt x="80" y="3394"/>
                  </a:lnTo>
                  <a:lnTo>
                    <a:pt x="78" y="3394"/>
                  </a:lnTo>
                  <a:lnTo>
                    <a:pt x="42" y="3394"/>
                  </a:lnTo>
                  <a:lnTo>
                    <a:pt x="42" y="3394"/>
                  </a:lnTo>
                  <a:lnTo>
                    <a:pt x="38" y="3394"/>
                  </a:lnTo>
                  <a:lnTo>
                    <a:pt x="36" y="3392"/>
                  </a:lnTo>
                  <a:lnTo>
                    <a:pt x="34" y="3390"/>
                  </a:lnTo>
                  <a:lnTo>
                    <a:pt x="32" y="3386"/>
                  </a:lnTo>
                  <a:lnTo>
                    <a:pt x="32" y="3370"/>
                  </a:lnTo>
                  <a:lnTo>
                    <a:pt x="32" y="3370"/>
                  </a:lnTo>
                  <a:lnTo>
                    <a:pt x="34" y="3368"/>
                  </a:lnTo>
                  <a:lnTo>
                    <a:pt x="36" y="3364"/>
                  </a:lnTo>
                  <a:lnTo>
                    <a:pt x="38" y="3364"/>
                  </a:lnTo>
                  <a:lnTo>
                    <a:pt x="42" y="3362"/>
                  </a:lnTo>
                  <a:lnTo>
                    <a:pt x="78" y="3362"/>
                  </a:lnTo>
                  <a:lnTo>
                    <a:pt x="78" y="3362"/>
                  </a:lnTo>
                  <a:lnTo>
                    <a:pt x="80" y="3364"/>
                  </a:lnTo>
                  <a:lnTo>
                    <a:pt x="84" y="3364"/>
                  </a:lnTo>
                  <a:lnTo>
                    <a:pt x="86" y="3368"/>
                  </a:lnTo>
                  <a:lnTo>
                    <a:pt x="86" y="3370"/>
                  </a:lnTo>
                  <a:lnTo>
                    <a:pt x="86" y="3386"/>
                  </a:lnTo>
                  <a:close/>
                  <a:moveTo>
                    <a:pt x="86" y="3310"/>
                  </a:moveTo>
                  <a:lnTo>
                    <a:pt x="86" y="3310"/>
                  </a:lnTo>
                  <a:lnTo>
                    <a:pt x="86" y="3314"/>
                  </a:lnTo>
                  <a:lnTo>
                    <a:pt x="84" y="3316"/>
                  </a:lnTo>
                  <a:lnTo>
                    <a:pt x="80" y="3318"/>
                  </a:lnTo>
                  <a:lnTo>
                    <a:pt x="78" y="3318"/>
                  </a:lnTo>
                  <a:lnTo>
                    <a:pt x="42" y="3318"/>
                  </a:lnTo>
                  <a:lnTo>
                    <a:pt x="42" y="3318"/>
                  </a:lnTo>
                  <a:lnTo>
                    <a:pt x="38" y="3318"/>
                  </a:lnTo>
                  <a:lnTo>
                    <a:pt x="36" y="3316"/>
                  </a:lnTo>
                  <a:lnTo>
                    <a:pt x="34" y="3314"/>
                  </a:lnTo>
                  <a:lnTo>
                    <a:pt x="32" y="3310"/>
                  </a:lnTo>
                  <a:lnTo>
                    <a:pt x="32" y="3294"/>
                  </a:lnTo>
                  <a:lnTo>
                    <a:pt x="32" y="3294"/>
                  </a:lnTo>
                  <a:lnTo>
                    <a:pt x="34" y="3292"/>
                  </a:lnTo>
                  <a:lnTo>
                    <a:pt x="36" y="3290"/>
                  </a:lnTo>
                  <a:lnTo>
                    <a:pt x="38" y="3288"/>
                  </a:lnTo>
                  <a:lnTo>
                    <a:pt x="42" y="3286"/>
                  </a:lnTo>
                  <a:lnTo>
                    <a:pt x="78" y="3286"/>
                  </a:lnTo>
                  <a:lnTo>
                    <a:pt x="78" y="3286"/>
                  </a:lnTo>
                  <a:lnTo>
                    <a:pt x="80" y="3288"/>
                  </a:lnTo>
                  <a:lnTo>
                    <a:pt x="84" y="3290"/>
                  </a:lnTo>
                  <a:lnTo>
                    <a:pt x="86" y="3292"/>
                  </a:lnTo>
                  <a:lnTo>
                    <a:pt x="86" y="3294"/>
                  </a:lnTo>
                  <a:lnTo>
                    <a:pt x="86" y="3310"/>
                  </a:lnTo>
                  <a:close/>
                  <a:moveTo>
                    <a:pt x="86" y="3234"/>
                  </a:moveTo>
                  <a:lnTo>
                    <a:pt x="86" y="3234"/>
                  </a:lnTo>
                  <a:lnTo>
                    <a:pt x="86" y="3238"/>
                  </a:lnTo>
                  <a:lnTo>
                    <a:pt x="84" y="3240"/>
                  </a:lnTo>
                  <a:lnTo>
                    <a:pt x="80" y="3242"/>
                  </a:lnTo>
                  <a:lnTo>
                    <a:pt x="78" y="3242"/>
                  </a:lnTo>
                  <a:lnTo>
                    <a:pt x="42" y="3242"/>
                  </a:lnTo>
                  <a:lnTo>
                    <a:pt x="42" y="3242"/>
                  </a:lnTo>
                  <a:lnTo>
                    <a:pt x="38" y="3242"/>
                  </a:lnTo>
                  <a:lnTo>
                    <a:pt x="36" y="3240"/>
                  </a:lnTo>
                  <a:lnTo>
                    <a:pt x="34" y="3238"/>
                  </a:lnTo>
                  <a:lnTo>
                    <a:pt x="32" y="3234"/>
                  </a:lnTo>
                  <a:lnTo>
                    <a:pt x="32" y="3218"/>
                  </a:lnTo>
                  <a:lnTo>
                    <a:pt x="32" y="3218"/>
                  </a:lnTo>
                  <a:lnTo>
                    <a:pt x="34" y="3216"/>
                  </a:lnTo>
                  <a:lnTo>
                    <a:pt x="36" y="3214"/>
                  </a:lnTo>
                  <a:lnTo>
                    <a:pt x="38" y="3212"/>
                  </a:lnTo>
                  <a:lnTo>
                    <a:pt x="42" y="3210"/>
                  </a:lnTo>
                  <a:lnTo>
                    <a:pt x="78" y="3210"/>
                  </a:lnTo>
                  <a:lnTo>
                    <a:pt x="78" y="3210"/>
                  </a:lnTo>
                  <a:lnTo>
                    <a:pt x="80" y="3212"/>
                  </a:lnTo>
                  <a:lnTo>
                    <a:pt x="84" y="3214"/>
                  </a:lnTo>
                  <a:lnTo>
                    <a:pt x="86" y="3216"/>
                  </a:lnTo>
                  <a:lnTo>
                    <a:pt x="86" y="3218"/>
                  </a:lnTo>
                  <a:lnTo>
                    <a:pt x="86" y="3234"/>
                  </a:lnTo>
                  <a:close/>
                  <a:moveTo>
                    <a:pt x="86" y="3158"/>
                  </a:moveTo>
                  <a:lnTo>
                    <a:pt x="86" y="3158"/>
                  </a:lnTo>
                  <a:lnTo>
                    <a:pt x="86" y="3162"/>
                  </a:lnTo>
                  <a:lnTo>
                    <a:pt x="84" y="3164"/>
                  </a:lnTo>
                  <a:lnTo>
                    <a:pt x="80" y="3166"/>
                  </a:lnTo>
                  <a:lnTo>
                    <a:pt x="78" y="3166"/>
                  </a:lnTo>
                  <a:lnTo>
                    <a:pt x="42" y="3166"/>
                  </a:lnTo>
                  <a:lnTo>
                    <a:pt x="42" y="3166"/>
                  </a:lnTo>
                  <a:lnTo>
                    <a:pt x="38" y="3166"/>
                  </a:lnTo>
                  <a:lnTo>
                    <a:pt x="36" y="3164"/>
                  </a:lnTo>
                  <a:lnTo>
                    <a:pt x="34" y="3162"/>
                  </a:lnTo>
                  <a:lnTo>
                    <a:pt x="32" y="3158"/>
                  </a:lnTo>
                  <a:lnTo>
                    <a:pt x="32" y="3142"/>
                  </a:lnTo>
                  <a:lnTo>
                    <a:pt x="32" y="3142"/>
                  </a:lnTo>
                  <a:lnTo>
                    <a:pt x="34" y="3140"/>
                  </a:lnTo>
                  <a:lnTo>
                    <a:pt x="36" y="3138"/>
                  </a:lnTo>
                  <a:lnTo>
                    <a:pt x="38" y="3136"/>
                  </a:lnTo>
                  <a:lnTo>
                    <a:pt x="42" y="3134"/>
                  </a:lnTo>
                  <a:lnTo>
                    <a:pt x="78" y="3134"/>
                  </a:lnTo>
                  <a:lnTo>
                    <a:pt x="78" y="3134"/>
                  </a:lnTo>
                  <a:lnTo>
                    <a:pt x="80" y="3136"/>
                  </a:lnTo>
                  <a:lnTo>
                    <a:pt x="84" y="3138"/>
                  </a:lnTo>
                  <a:lnTo>
                    <a:pt x="86" y="3140"/>
                  </a:lnTo>
                  <a:lnTo>
                    <a:pt x="86" y="3142"/>
                  </a:lnTo>
                  <a:lnTo>
                    <a:pt x="86" y="3158"/>
                  </a:lnTo>
                  <a:close/>
                  <a:moveTo>
                    <a:pt x="86" y="3082"/>
                  </a:moveTo>
                  <a:lnTo>
                    <a:pt x="86" y="3082"/>
                  </a:lnTo>
                  <a:lnTo>
                    <a:pt x="86" y="3086"/>
                  </a:lnTo>
                  <a:lnTo>
                    <a:pt x="84" y="3088"/>
                  </a:lnTo>
                  <a:lnTo>
                    <a:pt x="80" y="3090"/>
                  </a:lnTo>
                  <a:lnTo>
                    <a:pt x="78" y="3090"/>
                  </a:lnTo>
                  <a:lnTo>
                    <a:pt x="42" y="3090"/>
                  </a:lnTo>
                  <a:lnTo>
                    <a:pt x="42" y="3090"/>
                  </a:lnTo>
                  <a:lnTo>
                    <a:pt x="38" y="3090"/>
                  </a:lnTo>
                  <a:lnTo>
                    <a:pt x="36" y="3088"/>
                  </a:lnTo>
                  <a:lnTo>
                    <a:pt x="34" y="3086"/>
                  </a:lnTo>
                  <a:lnTo>
                    <a:pt x="32" y="3082"/>
                  </a:lnTo>
                  <a:lnTo>
                    <a:pt x="32" y="3066"/>
                  </a:lnTo>
                  <a:lnTo>
                    <a:pt x="32" y="3066"/>
                  </a:lnTo>
                  <a:lnTo>
                    <a:pt x="34" y="3064"/>
                  </a:lnTo>
                  <a:lnTo>
                    <a:pt x="36" y="3062"/>
                  </a:lnTo>
                  <a:lnTo>
                    <a:pt x="38" y="3060"/>
                  </a:lnTo>
                  <a:lnTo>
                    <a:pt x="42" y="3058"/>
                  </a:lnTo>
                  <a:lnTo>
                    <a:pt x="78" y="3058"/>
                  </a:lnTo>
                  <a:lnTo>
                    <a:pt x="78" y="3058"/>
                  </a:lnTo>
                  <a:lnTo>
                    <a:pt x="80" y="3060"/>
                  </a:lnTo>
                  <a:lnTo>
                    <a:pt x="84" y="3062"/>
                  </a:lnTo>
                  <a:lnTo>
                    <a:pt x="86" y="3064"/>
                  </a:lnTo>
                  <a:lnTo>
                    <a:pt x="86" y="3066"/>
                  </a:lnTo>
                  <a:lnTo>
                    <a:pt x="86" y="3082"/>
                  </a:lnTo>
                  <a:close/>
                  <a:moveTo>
                    <a:pt x="86" y="3006"/>
                  </a:moveTo>
                  <a:lnTo>
                    <a:pt x="86" y="3006"/>
                  </a:lnTo>
                  <a:lnTo>
                    <a:pt x="86" y="3010"/>
                  </a:lnTo>
                  <a:lnTo>
                    <a:pt x="84" y="3012"/>
                  </a:lnTo>
                  <a:lnTo>
                    <a:pt x="80" y="3014"/>
                  </a:lnTo>
                  <a:lnTo>
                    <a:pt x="78" y="3014"/>
                  </a:lnTo>
                  <a:lnTo>
                    <a:pt x="42" y="3014"/>
                  </a:lnTo>
                  <a:lnTo>
                    <a:pt x="42" y="3014"/>
                  </a:lnTo>
                  <a:lnTo>
                    <a:pt x="38" y="3014"/>
                  </a:lnTo>
                  <a:lnTo>
                    <a:pt x="36" y="3012"/>
                  </a:lnTo>
                  <a:lnTo>
                    <a:pt x="34" y="3010"/>
                  </a:lnTo>
                  <a:lnTo>
                    <a:pt x="32" y="3006"/>
                  </a:lnTo>
                  <a:lnTo>
                    <a:pt x="32" y="2990"/>
                  </a:lnTo>
                  <a:lnTo>
                    <a:pt x="32" y="2990"/>
                  </a:lnTo>
                  <a:lnTo>
                    <a:pt x="34" y="2988"/>
                  </a:lnTo>
                  <a:lnTo>
                    <a:pt x="36" y="2986"/>
                  </a:lnTo>
                  <a:lnTo>
                    <a:pt x="38" y="2984"/>
                  </a:lnTo>
                  <a:lnTo>
                    <a:pt x="42" y="2982"/>
                  </a:lnTo>
                  <a:lnTo>
                    <a:pt x="78" y="2982"/>
                  </a:lnTo>
                  <a:lnTo>
                    <a:pt x="78" y="2982"/>
                  </a:lnTo>
                  <a:lnTo>
                    <a:pt x="80" y="2984"/>
                  </a:lnTo>
                  <a:lnTo>
                    <a:pt x="84" y="2986"/>
                  </a:lnTo>
                  <a:lnTo>
                    <a:pt x="86" y="2988"/>
                  </a:lnTo>
                  <a:lnTo>
                    <a:pt x="86" y="2990"/>
                  </a:lnTo>
                  <a:lnTo>
                    <a:pt x="86" y="3006"/>
                  </a:lnTo>
                  <a:close/>
                  <a:moveTo>
                    <a:pt x="86" y="2930"/>
                  </a:moveTo>
                  <a:lnTo>
                    <a:pt x="86" y="2930"/>
                  </a:lnTo>
                  <a:lnTo>
                    <a:pt x="86" y="2934"/>
                  </a:lnTo>
                  <a:lnTo>
                    <a:pt x="84" y="2936"/>
                  </a:lnTo>
                  <a:lnTo>
                    <a:pt x="80" y="2938"/>
                  </a:lnTo>
                  <a:lnTo>
                    <a:pt x="78" y="2938"/>
                  </a:lnTo>
                  <a:lnTo>
                    <a:pt x="42" y="2938"/>
                  </a:lnTo>
                  <a:lnTo>
                    <a:pt x="42" y="2938"/>
                  </a:lnTo>
                  <a:lnTo>
                    <a:pt x="38" y="2938"/>
                  </a:lnTo>
                  <a:lnTo>
                    <a:pt x="36" y="2936"/>
                  </a:lnTo>
                  <a:lnTo>
                    <a:pt x="34" y="2934"/>
                  </a:lnTo>
                  <a:lnTo>
                    <a:pt x="32" y="2930"/>
                  </a:lnTo>
                  <a:lnTo>
                    <a:pt x="32" y="2914"/>
                  </a:lnTo>
                  <a:lnTo>
                    <a:pt x="32" y="2914"/>
                  </a:lnTo>
                  <a:lnTo>
                    <a:pt x="34" y="2912"/>
                  </a:lnTo>
                  <a:lnTo>
                    <a:pt x="36" y="2910"/>
                  </a:lnTo>
                  <a:lnTo>
                    <a:pt x="38" y="2908"/>
                  </a:lnTo>
                  <a:lnTo>
                    <a:pt x="42" y="2906"/>
                  </a:lnTo>
                  <a:lnTo>
                    <a:pt x="78" y="2906"/>
                  </a:lnTo>
                  <a:lnTo>
                    <a:pt x="78" y="2906"/>
                  </a:lnTo>
                  <a:lnTo>
                    <a:pt x="80" y="2908"/>
                  </a:lnTo>
                  <a:lnTo>
                    <a:pt x="84" y="2910"/>
                  </a:lnTo>
                  <a:lnTo>
                    <a:pt x="86" y="2912"/>
                  </a:lnTo>
                  <a:lnTo>
                    <a:pt x="86" y="2914"/>
                  </a:lnTo>
                  <a:lnTo>
                    <a:pt x="86" y="2930"/>
                  </a:lnTo>
                  <a:close/>
                  <a:moveTo>
                    <a:pt x="86" y="2854"/>
                  </a:moveTo>
                  <a:lnTo>
                    <a:pt x="86" y="2854"/>
                  </a:lnTo>
                  <a:lnTo>
                    <a:pt x="86" y="2858"/>
                  </a:lnTo>
                  <a:lnTo>
                    <a:pt x="84" y="2860"/>
                  </a:lnTo>
                  <a:lnTo>
                    <a:pt x="80" y="2862"/>
                  </a:lnTo>
                  <a:lnTo>
                    <a:pt x="78" y="2862"/>
                  </a:lnTo>
                  <a:lnTo>
                    <a:pt x="42" y="2862"/>
                  </a:lnTo>
                  <a:lnTo>
                    <a:pt x="42" y="2862"/>
                  </a:lnTo>
                  <a:lnTo>
                    <a:pt x="38" y="2862"/>
                  </a:lnTo>
                  <a:lnTo>
                    <a:pt x="36" y="2860"/>
                  </a:lnTo>
                  <a:lnTo>
                    <a:pt x="34" y="2858"/>
                  </a:lnTo>
                  <a:lnTo>
                    <a:pt x="32" y="2854"/>
                  </a:lnTo>
                  <a:lnTo>
                    <a:pt x="32" y="2838"/>
                  </a:lnTo>
                  <a:lnTo>
                    <a:pt x="32" y="2838"/>
                  </a:lnTo>
                  <a:lnTo>
                    <a:pt x="34" y="2836"/>
                  </a:lnTo>
                  <a:lnTo>
                    <a:pt x="36" y="2834"/>
                  </a:lnTo>
                  <a:lnTo>
                    <a:pt x="38" y="2832"/>
                  </a:lnTo>
                  <a:lnTo>
                    <a:pt x="42" y="2830"/>
                  </a:lnTo>
                  <a:lnTo>
                    <a:pt x="78" y="2830"/>
                  </a:lnTo>
                  <a:lnTo>
                    <a:pt x="78" y="2830"/>
                  </a:lnTo>
                  <a:lnTo>
                    <a:pt x="80" y="2832"/>
                  </a:lnTo>
                  <a:lnTo>
                    <a:pt x="84" y="2834"/>
                  </a:lnTo>
                  <a:lnTo>
                    <a:pt x="86" y="2836"/>
                  </a:lnTo>
                  <a:lnTo>
                    <a:pt x="86" y="2838"/>
                  </a:lnTo>
                  <a:lnTo>
                    <a:pt x="86" y="2854"/>
                  </a:lnTo>
                  <a:close/>
                  <a:moveTo>
                    <a:pt x="86" y="2778"/>
                  </a:moveTo>
                  <a:lnTo>
                    <a:pt x="86" y="2778"/>
                  </a:lnTo>
                  <a:lnTo>
                    <a:pt x="86" y="2782"/>
                  </a:lnTo>
                  <a:lnTo>
                    <a:pt x="84" y="2784"/>
                  </a:lnTo>
                  <a:lnTo>
                    <a:pt x="80" y="2786"/>
                  </a:lnTo>
                  <a:lnTo>
                    <a:pt x="78" y="2786"/>
                  </a:lnTo>
                  <a:lnTo>
                    <a:pt x="42" y="2786"/>
                  </a:lnTo>
                  <a:lnTo>
                    <a:pt x="42" y="2786"/>
                  </a:lnTo>
                  <a:lnTo>
                    <a:pt x="38" y="2786"/>
                  </a:lnTo>
                  <a:lnTo>
                    <a:pt x="36" y="2784"/>
                  </a:lnTo>
                  <a:lnTo>
                    <a:pt x="34" y="2782"/>
                  </a:lnTo>
                  <a:lnTo>
                    <a:pt x="32" y="2778"/>
                  </a:lnTo>
                  <a:lnTo>
                    <a:pt x="32" y="2764"/>
                  </a:lnTo>
                  <a:lnTo>
                    <a:pt x="32" y="2764"/>
                  </a:lnTo>
                  <a:lnTo>
                    <a:pt x="34" y="2760"/>
                  </a:lnTo>
                  <a:lnTo>
                    <a:pt x="36" y="2758"/>
                  </a:lnTo>
                  <a:lnTo>
                    <a:pt x="38" y="2756"/>
                  </a:lnTo>
                  <a:lnTo>
                    <a:pt x="42" y="2754"/>
                  </a:lnTo>
                  <a:lnTo>
                    <a:pt x="78" y="2754"/>
                  </a:lnTo>
                  <a:lnTo>
                    <a:pt x="78" y="2754"/>
                  </a:lnTo>
                  <a:lnTo>
                    <a:pt x="80" y="2756"/>
                  </a:lnTo>
                  <a:lnTo>
                    <a:pt x="84" y="2758"/>
                  </a:lnTo>
                  <a:lnTo>
                    <a:pt x="86" y="2760"/>
                  </a:lnTo>
                  <a:lnTo>
                    <a:pt x="86" y="2764"/>
                  </a:lnTo>
                  <a:lnTo>
                    <a:pt x="86" y="2778"/>
                  </a:lnTo>
                  <a:close/>
                  <a:moveTo>
                    <a:pt x="86" y="2702"/>
                  </a:moveTo>
                  <a:lnTo>
                    <a:pt x="86" y="2702"/>
                  </a:lnTo>
                  <a:lnTo>
                    <a:pt x="86" y="2706"/>
                  </a:lnTo>
                  <a:lnTo>
                    <a:pt x="84" y="2708"/>
                  </a:lnTo>
                  <a:lnTo>
                    <a:pt x="80" y="2710"/>
                  </a:lnTo>
                  <a:lnTo>
                    <a:pt x="78" y="2710"/>
                  </a:lnTo>
                  <a:lnTo>
                    <a:pt x="42" y="2710"/>
                  </a:lnTo>
                  <a:lnTo>
                    <a:pt x="42" y="2710"/>
                  </a:lnTo>
                  <a:lnTo>
                    <a:pt x="38" y="2710"/>
                  </a:lnTo>
                  <a:lnTo>
                    <a:pt x="36" y="2708"/>
                  </a:lnTo>
                  <a:lnTo>
                    <a:pt x="34" y="2706"/>
                  </a:lnTo>
                  <a:lnTo>
                    <a:pt x="32" y="2702"/>
                  </a:lnTo>
                  <a:lnTo>
                    <a:pt x="32" y="2688"/>
                  </a:lnTo>
                  <a:lnTo>
                    <a:pt x="32" y="2688"/>
                  </a:lnTo>
                  <a:lnTo>
                    <a:pt x="34" y="2684"/>
                  </a:lnTo>
                  <a:lnTo>
                    <a:pt x="36" y="2682"/>
                  </a:lnTo>
                  <a:lnTo>
                    <a:pt x="38" y="2680"/>
                  </a:lnTo>
                  <a:lnTo>
                    <a:pt x="42" y="2678"/>
                  </a:lnTo>
                  <a:lnTo>
                    <a:pt x="78" y="2678"/>
                  </a:lnTo>
                  <a:lnTo>
                    <a:pt x="78" y="2678"/>
                  </a:lnTo>
                  <a:lnTo>
                    <a:pt x="80" y="2680"/>
                  </a:lnTo>
                  <a:lnTo>
                    <a:pt x="84" y="2682"/>
                  </a:lnTo>
                  <a:lnTo>
                    <a:pt x="86" y="2684"/>
                  </a:lnTo>
                  <a:lnTo>
                    <a:pt x="86" y="2688"/>
                  </a:lnTo>
                  <a:lnTo>
                    <a:pt x="86" y="2702"/>
                  </a:lnTo>
                  <a:close/>
                  <a:moveTo>
                    <a:pt x="86" y="2626"/>
                  </a:moveTo>
                  <a:lnTo>
                    <a:pt x="86" y="2626"/>
                  </a:lnTo>
                  <a:lnTo>
                    <a:pt x="86" y="2630"/>
                  </a:lnTo>
                  <a:lnTo>
                    <a:pt x="84" y="2632"/>
                  </a:lnTo>
                  <a:lnTo>
                    <a:pt x="80" y="2634"/>
                  </a:lnTo>
                  <a:lnTo>
                    <a:pt x="78" y="2634"/>
                  </a:lnTo>
                  <a:lnTo>
                    <a:pt x="42" y="2634"/>
                  </a:lnTo>
                  <a:lnTo>
                    <a:pt x="42" y="2634"/>
                  </a:lnTo>
                  <a:lnTo>
                    <a:pt x="38" y="2634"/>
                  </a:lnTo>
                  <a:lnTo>
                    <a:pt x="36" y="2632"/>
                  </a:lnTo>
                  <a:lnTo>
                    <a:pt x="34" y="2630"/>
                  </a:lnTo>
                  <a:lnTo>
                    <a:pt x="32" y="2626"/>
                  </a:lnTo>
                  <a:lnTo>
                    <a:pt x="32" y="2612"/>
                  </a:lnTo>
                  <a:lnTo>
                    <a:pt x="32" y="2612"/>
                  </a:lnTo>
                  <a:lnTo>
                    <a:pt x="34" y="2608"/>
                  </a:lnTo>
                  <a:lnTo>
                    <a:pt x="36" y="2606"/>
                  </a:lnTo>
                  <a:lnTo>
                    <a:pt x="38" y="2604"/>
                  </a:lnTo>
                  <a:lnTo>
                    <a:pt x="42" y="2602"/>
                  </a:lnTo>
                  <a:lnTo>
                    <a:pt x="78" y="2602"/>
                  </a:lnTo>
                  <a:lnTo>
                    <a:pt x="78" y="2602"/>
                  </a:lnTo>
                  <a:lnTo>
                    <a:pt x="80" y="2604"/>
                  </a:lnTo>
                  <a:lnTo>
                    <a:pt x="84" y="2606"/>
                  </a:lnTo>
                  <a:lnTo>
                    <a:pt x="86" y="2608"/>
                  </a:lnTo>
                  <a:lnTo>
                    <a:pt x="86" y="2612"/>
                  </a:lnTo>
                  <a:lnTo>
                    <a:pt x="86" y="2626"/>
                  </a:lnTo>
                  <a:close/>
                  <a:moveTo>
                    <a:pt x="86" y="2550"/>
                  </a:moveTo>
                  <a:lnTo>
                    <a:pt x="86" y="2550"/>
                  </a:lnTo>
                  <a:lnTo>
                    <a:pt x="86" y="2554"/>
                  </a:lnTo>
                  <a:lnTo>
                    <a:pt x="84" y="2556"/>
                  </a:lnTo>
                  <a:lnTo>
                    <a:pt x="80" y="2558"/>
                  </a:lnTo>
                  <a:lnTo>
                    <a:pt x="78" y="2558"/>
                  </a:lnTo>
                  <a:lnTo>
                    <a:pt x="42" y="2558"/>
                  </a:lnTo>
                  <a:lnTo>
                    <a:pt x="42" y="2558"/>
                  </a:lnTo>
                  <a:lnTo>
                    <a:pt x="38" y="2558"/>
                  </a:lnTo>
                  <a:lnTo>
                    <a:pt x="36" y="2556"/>
                  </a:lnTo>
                  <a:lnTo>
                    <a:pt x="34" y="2554"/>
                  </a:lnTo>
                  <a:lnTo>
                    <a:pt x="32" y="2550"/>
                  </a:lnTo>
                  <a:lnTo>
                    <a:pt x="32" y="2536"/>
                  </a:lnTo>
                  <a:lnTo>
                    <a:pt x="32" y="2536"/>
                  </a:lnTo>
                  <a:lnTo>
                    <a:pt x="34" y="2532"/>
                  </a:lnTo>
                  <a:lnTo>
                    <a:pt x="36" y="2530"/>
                  </a:lnTo>
                  <a:lnTo>
                    <a:pt x="38" y="2528"/>
                  </a:lnTo>
                  <a:lnTo>
                    <a:pt x="42" y="2526"/>
                  </a:lnTo>
                  <a:lnTo>
                    <a:pt x="78" y="2526"/>
                  </a:lnTo>
                  <a:lnTo>
                    <a:pt x="78" y="2526"/>
                  </a:lnTo>
                  <a:lnTo>
                    <a:pt x="80" y="2528"/>
                  </a:lnTo>
                  <a:lnTo>
                    <a:pt x="84" y="2530"/>
                  </a:lnTo>
                  <a:lnTo>
                    <a:pt x="86" y="2532"/>
                  </a:lnTo>
                  <a:lnTo>
                    <a:pt x="86" y="2536"/>
                  </a:lnTo>
                  <a:lnTo>
                    <a:pt x="86" y="2550"/>
                  </a:lnTo>
                  <a:close/>
                  <a:moveTo>
                    <a:pt x="86" y="2474"/>
                  </a:moveTo>
                  <a:lnTo>
                    <a:pt x="86" y="2474"/>
                  </a:lnTo>
                  <a:lnTo>
                    <a:pt x="86" y="2478"/>
                  </a:lnTo>
                  <a:lnTo>
                    <a:pt x="84" y="2480"/>
                  </a:lnTo>
                  <a:lnTo>
                    <a:pt x="80" y="2482"/>
                  </a:lnTo>
                  <a:lnTo>
                    <a:pt x="78" y="2484"/>
                  </a:lnTo>
                  <a:lnTo>
                    <a:pt x="42" y="2484"/>
                  </a:lnTo>
                  <a:lnTo>
                    <a:pt x="42" y="2484"/>
                  </a:lnTo>
                  <a:lnTo>
                    <a:pt x="38" y="2482"/>
                  </a:lnTo>
                  <a:lnTo>
                    <a:pt x="36" y="2480"/>
                  </a:lnTo>
                  <a:lnTo>
                    <a:pt x="34" y="2478"/>
                  </a:lnTo>
                  <a:lnTo>
                    <a:pt x="32" y="2474"/>
                  </a:lnTo>
                  <a:lnTo>
                    <a:pt x="32" y="2460"/>
                  </a:lnTo>
                  <a:lnTo>
                    <a:pt x="32" y="2460"/>
                  </a:lnTo>
                  <a:lnTo>
                    <a:pt x="34" y="2456"/>
                  </a:lnTo>
                  <a:lnTo>
                    <a:pt x="36" y="2454"/>
                  </a:lnTo>
                  <a:lnTo>
                    <a:pt x="38" y="2452"/>
                  </a:lnTo>
                  <a:lnTo>
                    <a:pt x="42" y="2450"/>
                  </a:lnTo>
                  <a:lnTo>
                    <a:pt x="78" y="2450"/>
                  </a:lnTo>
                  <a:lnTo>
                    <a:pt x="78" y="2450"/>
                  </a:lnTo>
                  <a:lnTo>
                    <a:pt x="80" y="2452"/>
                  </a:lnTo>
                  <a:lnTo>
                    <a:pt x="84" y="2454"/>
                  </a:lnTo>
                  <a:lnTo>
                    <a:pt x="86" y="2456"/>
                  </a:lnTo>
                  <a:lnTo>
                    <a:pt x="86" y="2460"/>
                  </a:lnTo>
                  <a:lnTo>
                    <a:pt x="86" y="2474"/>
                  </a:lnTo>
                  <a:close/>
                  <a:moveTo>
                    <a:pt x="86" y="2398"/>
                  </a:moveTo>
                  <a:lnTo>
                    <a:pt x="86" y="2398"/>
                  </a:lnTo>
                  <a:lnTo>
                    <a:pt x="86" y="2402"/>
                  </a:lnTo>
                  <a:lnTo>
                    <a:pt x="84" y="2404"/>
                  </a:lnTo>
                  <a:lnTo>
                    <a:pt x="80" y="2406"/>
                  </a:lnTo>
                  <a:lnTo>
                    <a:pt x="78" y="2408"/>
                  </a:lnTo>
                  <a:lnTo>
                    <a:pt x="42" y="2408"/>
                  </a:lnTo>
                  <a:lnTo>
                    <a:pt x="42" y="2408"/>
                  </a:lnTo>
                  <a:lnTo>
                    <a:pt x="38" y="2406"/>
                  </a:lnTo>
                  <a:lnTo>
                    <a:pt x="36" y="2404"/>
                  </a:lnTo>
                  <a:lnTo>
                    <a:pt x="34" y="2402"/>
                  </a:lnTo>
                  <a:lnTo>
                    <a:pt x="32" y="2398"/>
                  </a:lnTo>
                  <a:lnTo>
                    <a:pt x="32" y="2384"/>
                  </a:lnTo>
                  <a:lnTo>
                    <a:pt x="32" y="2384"/>
                  </a:lnTo>
                  <a:lnTo>
                    <a:pt x="34" y="2380"/>
                  </a:lnTo>
                  <a:lnTo>
                    <a:pt x="36" y="2378"/>
                  </a:lnTo>
                  <a:lnTo>
                    <a:pt x="38" y="2376"/>
                  </a:lnTo>
                  <a:lnTo>
                    <a:pt x="42" y="2374"/>
                  </a:lnTo>
                  <a:lnTo>
                    <a:pt x="78" y="2374"/>
                  </a:lnTo>
                  <a:lnTo>
                    <a:pt x="78" y="2374"/>
                  </a:lnTo>
                  <a:lnTo>
                    <a:pt x="80" y="2376"/>
                  </a:lnTo>
                  <a:lnTo>
                    <a:pt x="84" y="2378"/>
                  </a:lnTo>
                  <a:lnTo>
                    <a:pt x="86" y="2380"/>
                  </a:lnTo>
                  <a:lnTo>
                    <a:pt x="86" y="2384"/>
                  </a:lnTo>
                  <a:lnTo>
                    <a:pt x="86" y="2398"/>
                  </a:lnTo>
                  <a:close/>
                  <a:moveTo>
                    <a:pt x="86" y="2322"/>
                  </a:moveTo>
                  <a:lnTo>
                    <a:pt x="86" y="2322"/>
                  </a:lnTo>
                  <a:lnTo>
                    <a:pt x="86" y="2326"/>
                  </a:lnTo>
                  <a:lnTo>
                    <a:pt x="84" y="2328"/>
                  </a:lnTo>
                  <a:lnTo>
                    <a:pt x="80" y="2330"/>
                  </a:lnTo>
                  <a:lnTo>
                    <a:pt x="78" y="2332"/>
                  </a:lnTo>
                  <a:lnTo>
                    <a:pt x="42" y="2332"/>
                  </a:lnTo>
                  <a:lnTo>
                    <a:pt x="42" y="2332"/>
                  </a:lnTo>
                  <a:lnTo>
                    <a:pt x="38" y="2330"/>
                  </a:lnTo>
                  <a:lnTo>
                    <a:pt x="36" y="2328"/>
                  </a:lnTo>
                  <a:lnTo>
                    <a:pt x="34" y="2326"/>
                  </a:lnTo>
                  <a:lnTo>
                    <a:pt x="32" y="2322"/>
                  </a:lnTo>
                  <a:lnTo>
                    <a:pt x="32" y="2308"/>
                  </a:lnTo>
                  <a:lnTo>
                    <a:pt x="32" y="2308"/>
                  </a:lnTo>
                  <a:lnTo>
                    <a:pt x="34" y="2304"/>
                  </a:lnTo>
                  <a:lnTo>
                    <a:pt x="36" y="2302"/>
                  </a:lnTo>
                  <a:lnTo>
                    <a:pt x="38" y="2300"/>
                  </a:lnTo>
                  <a:lnTo>
                    <a:pt x="42" y="2298"/>
                  </a:lnTo>
                  <a:lnTo>
                    <a:pt x="78" y="2298"/>
                  </a:lnTo>
                  <a:lnTo>
                    <a:pt x="78" y="2298"/>
                  </a:lnTo>
                  <a:lnTo>
                    <a:pt x="80" y="2300"/>
                  </a:lnTo>
                  <a:lnTo>
                    <a:pt x="84" y="2302"/>
                  </a:lnTo>
                  <a:lnTo>
                    <a:pt x="86" y="2304"/>
                  </a:lnTo>
                  <a:lnTo>
                    <a:pt x="86" y="2308"/>
                  </a:lnTo>
                  <a:lnTo>
                    <a:pt x="86" y="2322"/>
                  </a:lnTo>
                  <a:close/>
                  <a:moveTo>
                    <a:pt x="86" y="2246"/>
                  </a:moveTo>
                  <a:lnTo>
                    <a:pt x="86" y="2246"/>
                  </a:lnTo>
                  <a:lnTo>
                    <a:pt x="86" y="2250"/>
                  </a:lnTo>
                  <a:lnTo>
                    <a:pt x="84" y="2252"/>
                  </a:lnTo>
                  <a:lnTo>
                    <a:pt x="80" y="2254"/>
                  </a:lnTo>
                  <a:lnTo>
                    <a:pt x="78" y="2256"/>
                  </a:lnTo>
                  <a:lnTo>
                    <a:pt x="42" y="2256"/>
                  </a:lnTo>
                  <a:lnTo>
                    <a:pt x="42" y="2256"/>
                  </a:lnTo>
                  <a:lnTo>
                    <a:pt x="38" y="2254"/>
                  </a:lnTo>
                  <a:lnTo>
                    <a:pt x="36" y="2252"/>
                  </a:lnTo>
                  <a:lnTo>
                    <a:pt x="34" y="2250"/>
                  </a:lnTo>
                  <a:lnTo>
                    <a:pt x="32" y="2246"/>
                  </a:lnTo>
                  <a:lnTo>
                    <a:pt x="32" y="2232"/>
                  </a:lnTo>
                  <a:lnTo>
                    <a:pt x="32" y="2232"/>
                  </a:lnTo>
                  <a:lnTo>
                    <a:pt x="34" y="2228"/>
                  </a:lnTo>
                  <a:lnTo>
                    <a:pt x="36" y="2226"/>
                  </a:lnTo>
                  <a:lnTo>
                    <a:pt x="38" y="2224"/>
                  </a:lnTo>
                  <a:lnTo>
                    <a:pt x="42" y="2224"/>
                  </a:lnTo>
                  <a:lnTo>
                    <a:pt x="78" y="2224"/>
                  </a:lnTo>
                  <a:lnTo>
                    <a:pt x="78" y="2224"/>
                  </a:lnTo>
                  <a:lnTo>
                    <a:pt x="80" y="2224"/>
                  </a:lnTo>
                  <a:lnTo>
                    <a:pt x="84" y="2226"/>
                  </a:lnTo>
                  <a:lnTo>
                    <a:pt x="86" y="2228"/>
                  </a:lnTo>
                  <a:lnTo>
                    <a:pt x="86" y="2232"/>
                  </a:lnTo>
                  <a:lnTo>
                    <a:pt x="86" y="2246"/>
                  </a:lnTo>
                  <a:close/>
                  <a:moveTo>
                    <a:pt x="86" y="2170"/>
                  </a:moveTo>
                  <a:lnTo>
                    <a:pt x="86" y="2170"/>
                  </a:lnTo>
                  <a:lnTo>
                    <a:pt x="86" y="2174"/>
                  </a:lnTo>
                  <a:lnTo>
                    <a:pt x="84" y="2176"/>
                  </a:lnTo>
                  <a:lnTo>
                    <a:pt x="80" y="2178"/>
                  </a:lnTo>
                  <a:lnTo>
                    <a:pt x="78" y="2180"/>
                  </a:lnTo>
                  <a:lnTo>
                    <a:pt x="42" y="2180"/>
                  </a:lnTo>
                  <a:lnTo>
                    <a:pt x="42" y="2180"/>
                  </a:lnTo>
                  <a:lnTo>
                    <a:pt x="38" y="2178"/>
                  </a:lnTo>
                  <a:lnTo>
                    <a:pt x="36" y="2176"/>
                  </a:lnTo>
                  <a:lnTo>
                    <a:pt x="34" y="2174"/>
                  </a:lnTo>
                  <a:lnTo>
                    <a:pt x="32" y="2170"/>
                  </a:lnTo>
                  <a:lnTo>
                    <a:pt x="32" y="2156"/>
                  </a:lnTo>
                  <a:lnTo>
                    <a:pt x="32" y="2156"/>
                  </a:lnTo>
                  <a:lnTo>
                    <a:pt x="34" y="2152"/>
                  </a:lnTo>
                  <a:lnTo>
                    <a:pt x="36" y="2150"/>
                  </a:lnTo>
                  <a:lnTo>
                    <a:pt x="38" y="2148"/>
                  </a:lnTo>
                  <a:lnTo>
                    <a:pt x="42" y="2148"/>
                  </a:lnTo>
                  <a:lnTo>
                    <a:pt x="78" y="2148"/>
                  </a:lnTo>
                  <a:lnTo>
                    <a:pt x="78" y="2148"/>
                  </a:lnTo>
                  <a:lnTo>
                    <a:pt x="80" y="2148"/>
                  </a:lnTo>
                  <a:lnTo>
                    <a:pt x="84" y="2150"/>
                  </a:lnTo>
                  <a:lnTo>
                    <a:pt x="86" y="2152"/>
                  </a:lnTo>
                  <a:lnTo>
                    <a:pt x="86" y="2156"/>
                  </a:lnTo>
                  <a:lnTo>
                    <a:pt x="86" y="2170"/>
                  </a:lnTo>
                  <a:close/>
                  <a:moveTo>
                    <a:pt x="86" y="2094"/>
                  </a:moveTo>
                  <a:lnTo>
                    <a:pt x="86" y="2094"/>
                  </a:lnTo>
                  <a:lnTo>
                    <a:pt x="86" y="2098"/>
                  </a:lnTo>
                  <a:lnTo>
                    <a:pt x="84" y="2100"/>
                  </a:lnTo>
                  <a:lnTo>
                    <a:pt x="80" y="2102"/>
                  </a:lnTo>
                  <a:lnTo>
                    <a:pt x="78" y="2104"/>
                  </a:lnTo>
                  <a:lnTo>
                    <a:pt x="42" y="2104"/>
                  </a:lnTo>
                  <a:lnTo>
                    <a:pt x="42" y="2104"/>
                  </a:lnTo>
                  <a:lnTo>
                    <a:pt x="38" y="2102"/>
                  </a:lnTo>
                  <a:lnTo>
                    <a:pt x="36" y="2100"/>
                  </a:lnTo>
                  <a:lnTo>
                    <a:pt x="34" y="2098"/>
                  </a:lnTo>
                  <a:lnTo>
                    <a:pt x="32" y="2094"/>
                  </a:lnTo>
                  <a:lnTo>
                    <a:pt x="32" y="2080"/>
                  </a:lnTo>
                  <a:lnTo>
                    <a:pt x="32" y="2080"/>
                  </a:lnTo>
                  <a:lnTo>
                    <a:pt x="34" y="2076"/>
                  </a:lnTo>
                  <a:lnTo>
                    <a:pt x="36" y="2074"/>
                  </a:lnTo>
                  <a:lnTo>
                    <a:pt x="38" y="2072"/>
                  </a:lnTo>
                  <a:lnTo>
                    <a:pt x="42" y="2072"/>
                  </a:lnTo>
                  <a:lnTo>
                    <a:pt x="78" y="2072"/>
                  </a:lnTo>
                  <a:lnTo>
                    <a:pt x="78" y="2072"/>
                  </a:lnTo>
                  <a:lnTo>
                    <a:pt x="80" y="2072"/>
                  </a:lnTo>
                  <a:lnTo>
                    <a:pt x="84" y="2074"/>
                  </a:lnTo>
                  <a:lnTo>
                    <a:pt x="86" y="2076"/>
                  </a:lnTo>
                  <a:lnTo>
                    <a:pt x="86" y="2080"/>
                  </a:lnTo>
                  <a:lnTo>
                    <a:pt x="86" y="2094"/>
                  </a:lnTo>
                  <a:close/>
                  <a:moveTo>
                    <a:pt x="86" y="2020"/>
                  </a:moveTo>
                  <a:lnTo>
                    <a:pt x="86" y="2020"/>
                  </a:lnTo>
                  <a:lnTo>
                    <a:pt x="86" y="2022"/>
                  </a:lnTo>
                  <a:lnTo>
                    <a:pt x="84" y="2024"/>
                  </a:lnTo>
                  <a:lnTo>
                    <a:pt x="80" y="2026"/>
                  </a:lnTo>
                  <a:lnTo>
                    <a:pt x="78" y="2028"/>
                  </a:lnTo>
                  <a:lnTo>
                    <a:pt x="42" y="2028"/>
                  </a:lnTo>
                  <a:lnTo>
                    <a:pt x="42" y="2028"/>
                  </a:lnTo>
                  <a:lnTo>
                    <a:pt x="38" y="2026"/>
                  </a:lnTo>
                  <a:lnTo>
                    <a:pt x="36" y="2024"/>
                  </a:lnTo>
                  <a:lnTo>
                    <a:pt x="34" y="2022"/>
                  </a:lnTo>
                  <a:lnTo>
                    <a:pt x="32" y="2020"/>
                  </a:lnTo>
                  <a:lnTo>
                    <a:pt x="32" y="2004"/>
                  </a:lnTo>
                  <a:lnTo>
                    <a:pt x="32" y="2004"/>
                  </a:lnTo>
                  <a:lnTo>
                    <a:pt x="34" y="2000"/>
                  </a:lnTo>
                  <a:lnTo>
                    <a:pt x="36" y="1998"/>
                  </a:lnTo>
                  <a:lnTo>
                    <a:pt x="38" y="1996"/>
                  </a:lnTo>
                  <a:lnTo>
                    <a:pt x="42" y="1996"/>
                  </a:lnTo>
                  <a:lnTo>
                    <a:pt x="78" y="1996"/>
                  </a:lnTo>
                  <a:lnTo>
                    <a:pt x="78" y="1996"/>
                  </a:lnTo>
                  <a:lnTo>
                    <a:pt x="80" y="1996"/>
                  </a:lnTo>
                  <a:lnTo>
                    <a:pt x="84" y="1998"/>
                  </a:lnTo>
                  <a:lnTo>
                    <a:pt x="86" y="2000"/>
                  </a:lnTo>
                  <a:lnTo>
                    <a:pt x="86" y="2004"/>
                  </a:lnTo>
                  <a:lnTo>
                    <a:pt x="86" y="2020"/>
                  </a:lnTo>
                  <a:close/>
                  <a:moveTo>
                    <a:pt x="86" y="1944"/>
                  </a:moveTo>
                  <a:lnTo>
                    <a:pt x="86" y="1944"/>
                  </a:lnTo>
                  <a:lnTo>
                    <a:pt x="86" y="1946"/>
                  </a:lnTo>
                  <a:lnTo>
                    <a:pt x="84" y="1948"/>
                  </a:lnTo>
                  <a:lnTo>
                    <a:pt x="80" y="1950"/>
                  </a:lnTo>
                  <a:lnTo>
                    <a:pt x="78" y="1952"/>
                  </a:lnTo>
                  <a:lnTo>
                    <a:pt x="42" y="1952"/>
                  </a:lnTo>
                  <a:lnTo>
                    <a:pt x="42" y="1952"/>
                  </a:lnTo>
                  <a:lnTo>
                    <a:pt x="38" y="1950"/>
                  </a:lnTo>
                  <a:lnTo>
                    <a:pt x="36" y="1948"/>
                  </a:lnTo>
                  <a:lnTo>
                    <a:pt x="34" y="1946"/>
                  </a:lnTo>
                  <a:lnTo>
                    <a:pt x="32" y="1944"/>
                  </a:lnTo>
                  <a:lnTo>
                    <a:pt x="32" y="1928"/>
                  </a:lnTo>
                  <a:lnTo>
                    <a:pt x="32" y="1928"/>
                  </a:lnTo>
                  <a:lnTo>
                    <a:pt x="34" y="1924"/>
                  </a:lnTo>
                  <a:lnTo>
                    <a:pt x="36" y="1922"/>
                  </a:lnTo>
                  <a:lnTo>
                    <a:pt x="38" y="1920"/>
                  </a:lnTo>
                  <a:lnTo>
                    <a:pt x="42" y="1920"/>
                  </a:lnTo>
                  <a:lnTo>
                    <a:pt x="78" y="1920"/>
                  </a:lnTo>
                  <a:lnTo>
                    <a:pt x="78" y="1920"/>
                  </a:lnTo>
                  <a:lnTo>
                    <a:pt x="80" y="1920"/>
                  </a:lnTo>
                  <a:lnTo>
                    <a:pt x="84" y="1922"/>
                  </a:lnTo>
                  <a:lnTo>
                    <a:pt x="86" y="1924"/>
                  </a:lnTo>
                  <a:lnTo>
                    <a:pt x="86" y="1928"/>
                  </a:lnTo>
                  <a:lnTo>
                    <a:pt x="86" y="1944"/>
                  </a:lnTo>
                  <a:close/>
                  <a:moveTo>
                    <a:pt x="86" y="1870"/>
                  </a:moveTo>
                  <a:lnTo>
                    <a:pt x="86" y="1870"/>
                  </a:lnTo>
                  <a:lnTo>
                    <a:pt x="86" y="1874"/>
                  </a:lnTo>
                  <a:lnTo>
                    <a:pt x="84" y="1876"/>
                  </a:lnTo>
                  <a:lnTo>
                    <a:pt x="80" y="1878"/>
                  </a:lnTo>
                  <a:lnTo>
                    <a:pt x="78" y="1878"/>
                  </a:lnTo>
                  <a:lnTo>
                    <a:pt x="42" y="1878"/>
                  </a:lnTo>
                  <a:lnTo>
                    <a:pt x="42" y="1878"/>
                  </a:lnTo>
                  <a:lnTo>
                    <a:pt x="38" y="1878"/>
                  </a:lnTo>
                  <a:lnTo>
                    <a:pt x="36" y="1876"/>
                  </a:lnTo>
                  <a:lnTo>
                    <a:pt x="34" y="1874"/>
                  </a:lnTo>
                  <a:lnTo>
                    <a:pt x="32" y="1870"/>
                  </a:lnTo>
                  <a:lnTo>
                    <a:pt x="32" y="1854"/>
                  </a:lnTo>
                  <a:lnTo>
                    <a:pt x="32" y="1854"/>
                  </a:lnTo>
                  <a:lnTo>
                    <a:pt x="34" y="1852"/>
                  </a:lnTo>
                  <a:lnTo>
                    <a:pt x="36" y="1848"/>
                  </a:lnTo>
                  <a:lnTo>
                    <a:pt x="38" y="1848"/>
                  </a:lnTo>
                  <a:lnTo>
                    <a:pt x="42" y="1846"/>
                  </a:lnTo>
                  <a:lnTo>
                    <a:pt x="78" y="1846"/>
                  </a:lnTo>
                  <a:lnTo>
                    <a:pt x="78" y="1846"/>
                  </a:lnTo>
                  <a:lnTo>
                    <a:pt x="80" y="1848"/>
                  </a:lnTo>
                  <a:lnTo>
                    <a:pt x="84" y="1848"/>
                  </a:lnTo>
                  <a:lnTo>
                    <a:pt x="86" y="1852"/>
                  </a:lnTo>
                  <a:lnTo>
                    <a:pt x="86" y="1854"/>
                  </a:lnTo>
                  <a:lnTo>
                    <a:pt x="86" y="1870"/>
                  </a:lnTo>
                  <a:close/>
                  <a:moveTo>
                    <a:pt x="86" y="1798"/>
                  </a:moveTo>
                  <a:lnTo>
                    <a:pt x="86" y="1798"/>
                  </a:lnTo>
                  <a:lnTo>
                    <a:pt x="86" y="1802"/>
                  </a:lnTo>
                  <a:lnTo>
                    <a:pt x="84" y="1804"/>
                  </a:lnTo>
                  <a:lnTo>
                    <a:pt x="80" y="1806"/>
                  </a:lnTo>
                  <a:lnTo>
                    <a:pt x="78" y="1806"/>
                  </a:lnTo>
                  <a:lnTo>
                    <a:pt x="42" y="1806"/>
                  </a:lnTo>
                  <a:lnTo>
                    <a:pt x="42" y="1806"/>
                  </a:lnTo>
                  <a:lnTo>
                    <a:pt x="38" y="1806"/>
                  </a:lnTo>
                  <a:lnTo>
                    <a:pt x="36" y="1804"/>
                  </a:lnTo>
                  <a:lnTo>
                    <a:pt x="34" y="1802"/>
                  </a:lnTo>
                  <a:lnTo>
                    <a:pt x="32" y="1798"/>
                  </a:lnTo>
                  <a:lnTo>
                    <a:pt x="32" y="1782"/>
                  </a:lnTo>
                  <a:lnTo>
                    <a:pt x="32" y="1782"/>
                  </a:lnTo>
                  <a:lnTo>
                    <a:pt x="34" y="1780"/>
                  </a:lnTo>
                  <a:lnTo>
                    <a:pt x="36" y="1776"/>
                  </a:lnTo>
                  <a:lnTo>
                    <a:pt x="38" y="1774"/>
                  </a:lnTo>
                  <a:lnTo>
                    <a:pt x="42" y="1774"/>
                  </a:lnTo>
                  <a:lnTo>
                    <a:pt x="78" y="1774"/>
                  </a:lnTo>
                  <a:lnTo>
                    <a:pt x="78" y="1774"/>
                  </a:lnTo>
                  <a:lnTo>
                    <a:pt x="80" y="1774"/>
                  </a:lnTo>
                  <a:lnTo>
                    <a:pt x="84" y="1776"/>
                  </a:lnTo>
                  <a:lnTo>
                    <a:pt x="86" y="1780"/>
                  </a:lnTo>
                  <a:lnTo>
                    <a:pt x="86" y="1782"/>
                  </a:lnTo>
                  <a:lnTo>
                    <a:pt x="86" y="1798"/>
                  </a:lnTo>
                  <a:close/>
                  <a:moveTo>
                    <a:pt x="86" y="1722"/>
                  </a:moveTo>
                  <a:lnTo>
                    <a:pt x="86" y="1722"/>
                  </a:lnTo>
                  <a:lnTo>
                    <a:pt x="86" y="1726"/>
                  </a:lnTo>
                  <a:lnTo>
                    <a:pt x="84" y="1728"/>
                  </a:lnTo>
                  <a:lnTo>
                    <a:pt x="80" y="1730"/>
                  </a:lnTo>
                  <a:lnTo>
                    <a:pt x="78" y="1730"/>
                  </a:lnTo>
                  <a:lnTo>
                    <a:pt x="42" y="1730"/>
                  </a:lnTo>
                  <a:lnTo>
                    <a:pt x="42" y="1730"/>
                  </a:lnTo>
                  <a:lnTo>
                    <a:pt x="38" y="1730"/>
                  </a:lnTo>
                  <a:lnTo>
                    <a:pt x="36" y="1728"/>
                  </a:lnTo>
                  <a:lnTo>
                    <a:pt x="34" y="1726"/>
                  </a:lnTo>
                  <a:lnTo>
                    <a:pt x="32" y="1722"/>
                  </a:lnTo>
                  <a:lnTo>
                    <a:pt x="32" y="1706"/>
                  </a:lnTo>
                  <a:lnTo>
                    <a:pt x="32" y="1706"/>
                  </a:lnTo>
                  <a:lnTo>
                    <a:pt x="34" y="1704"/>
                  </a:lnTo>
                  <a:lnTo>
                    <a:pt x="36" y="1700"/>
                  </a:lnTo>
                  <a:lnTo>
                    <a:pt x="38" y="1700"/>
                  </a:lnTo>
                  <a:lnTo>
                    <a:pt x="42" y="1698"/>
                  </a:lnTo>
                  <a:lnTo>
                    <a:pt x="78" y="1698"/>
                  </a:lnTo>
                  <a:lnTo>
                    <a:pt x="78" y="1698"/>
                  </a:lnTo>
                  <a:lnTo>
                    <a:pt x="80" y="1700"/>
                  </a:lnTo>
                  <a:lnTo>
                    <a:pt x="84" y="1700"/>
                  </a:lnTo>
                  <a:lnTo>
                    <a:pt x="86" y="1704"/>
                  </a:lnTo>
                  <a:lnTo>
                    <a:pt x="86" y="1706"/>
                  </a:lnTo>
                  <a:lnTo>
                    <a:pt x="86" y="1722"/>
                  </a:lnTo>
                  <a:close/>
                  <a:moveTo>
                    <a:pt x="86" y="1646"/>
                  </a:moveTo>
                  <a:lnTo>
                    <a:pt x="86" y="1646"/>
                  </a:lnTo>
                  <a:lnTo>
                    <a:pt x="86" y="1650"/>
                  </a:lnTo>
                  <a:lnTo>
                    <a:pt x="84" y="1652"/>
                  </a:lnTo>
                  <a:lnTo>
                    <a:pt x="80" y="1654"/>
                  </a:lnTo>
                  <a:lnTo>
                    <a:pt x="78" y="1654"/>
                  </a:lnTo>
                  <a:lnTo>
                    <a:pt x="42" y="1654"/>
                  </a:lnTo>
                  <a:lnTo>
                    <a:pt x="42" y="1654"/>
                  </a:lnTo>
                  <a:lnTo>
                    <a:pt x="38" y="1654"/>
                  </a:lnTo>
                  <a:lnTo>
                    <a:pt x="36" y="1652"/>
                  </a:lnTo>
                  <a:lnTo>
                    <a:pt x="34" y="1650"/>
                  </a:lnTo>
                  <a:lnTo>
                    <a:pt x="32" y="1646"/>
                  </a:lnTo>
                  <a:lnTo>
                    <a:pt x="32" y="1630"/>
                  </a:lnTo>
                  <a:lnTo>
                    <a:pt x="32" y="1630"/>
                  </a:lnTo>
                  <a:lnTo>
                    <a:pt x="34" y="1628"/>
                  </a:lnTo>
                  <a:lnTo>
                    <a:pt x="36" y="1624"/>
                  </a:lnTo>
                  <a:lnTo>
                    <a:pt x="38" y="1624"/>
                  </a:lnTo>
                  <a:lnTo>
                    <a:pt x="42" y="1622"/>
                  </a:lnTo>
                  <a:lnTo>
                    <a:pt x="78" y="1622"/>
                  </a:lnTo>
                  <a:lnTo>
                    <a:pt x="78" y="1622"/>
                  </a:lnTo>
                  <a:lnTo>
                    <a:pt x="80" y="1624"/>
                  </a:lnTo>
                  <a:lnTo>
                    <a:pt x="84" y="1624"/>
                  </a:lnTo>
                  <a:lnTo>
                    <a:pt x="86" y="1628"/>
                  </a:lnTo>
                  <a:lnTo>
                    <a:pt x="86" y="1630"/>
                  </a:lnTo>
                  <a:lnTo>
                    <a:pt x="86" y="1646"/>
                  </a:lnTo>
                  <a:close/>
                  <a:moveTo>
                    <a:pt x="86" y="1570"/>
                  </a:moveTo>
                  <a:lnTo>
                    <a:pt x="86" y="1570"/>
                  </a:lnTo>
                  <a:lnTo>
                    <a:pt x="86" y="1574"/>
                  </a:lnTo>
                  <a:lnTo>
                    <a:pt x="84" y="1576"/>
                  </a:lnTo>
                  <a:lnTo>
                    <a:pt x="80" y="1578"/>
                  </a:lnTo>
                  <a:lnTo>
                    <a:pt x="78" y="1578"/>
                  </a:lnTo>
                  <a:lnTo>
                    <a:pt x="42" y="1578"/>
                  </a:lnTo>
                  <a:lnTo>
                    <a:pt x="42" y="1578"/>
                  </a:lnTo>
                  <a:lnTo>
                    <a:pt x="38" y="1578"/>
                  </a:lnTo>
                  <a:lnTo>
                    <a:pt x="36" y="1576"/>
                  </a:lnTo>
                  <a:lnTo>
                    <a:pt x="34" y="1574"/>
                  </a:lnTo>
                  <a:lnTo>
                    <a:pt x="32" y="1570"/>
                  </a:lnTo>
                  <a:lnTo>
                    <a:pt x="32" y="1554"/>
                  </a:lnTo>
                  <a:lnTo>
                    <a:pt x="32" y="1554"/>
                  </a:lnTo>
                  <a:lnTo>
                    <a:pt x="34" y="1552"/>
                  </a:lnTo>
                  <a:lnTo>
                    <a:pt x="36" y="1548"/>
                  </a:lnTo>
                  <a:lnTo>
                    <a:pt x="38" y="1548"/>
                  </a:lnTo>
                  <a:lnTo>
                    <a:pt x="42" y="1546"/>
                  </a:lnTo>
                  <a:lnTo>
                    <a:pt x="78" y="1546"/>
                  </a:lnTo>
                  <a:lnTo>
                    <a:pt x="78" y="1546"/>
                  </a:lnTo>
                  <a:lnTo>
                    <a:pt x="80" y="1548"/>
                  </a:lnTo>
                  <a:lnTo>
                    <a:pt x="84" y="1548"/>
                  </a:lnTo>
                  <a:lnTo>
                    <a:pt x="86" y="1552"/>
                  </a:lnTo>
                  <a:lnTo>
                    <a:pt x="86" y="1554"/>
                  </a:lnTo>
                  <a:lnTo>
                    <a:pt x="86" y="1570"/>
                  </a:lnTo>
                  <a:close/>
                  <a:moveTo>
                    <a:pt x="86" y="1494"/>
                  </a:moveTo>
                  <a:lnTo>
                    <a:pt x="86" y="1494"/>
                  </a:lnTo>
                  <a:lnTo>
                    <a:pt x="86" y="1498"/>
                  </a:lnTo>
                  <a:lnTo>
                    <a:pt x="84" y="1500"/>
                  </a:lnTo>
                  <a:lnTo>
                    <a:pt x="80" y="1502"/>
                  </a:lnTo>
                  <a:lnTo>
                    <a:pt x="78" y="1502"/>
                  </a:lnTo>
                  <a:lnTo>
                    <a:pt x="42" y="1502"/>
                  </a:lnTo>
                  <a:lnTo>
                    <a:pt x="42" y="1502"/>
                  </a:lnTo>
                  <a:lnTo>
                    <a:pt x="38" y="1502"/>
                  </a:lnTo>
                  <a:lnTo>
                    <a:pt x="36" y="1500"/>
                  </a:lnTo>
                  <a:lnTo>
                    <a:pt x="34" y="1498"/>
                  </a:lnTo>
                  <a:lnTo>
                    <a:pt x="32" y="1494"/>
                  </a:lnTo>
                  <a:lnTo>
                    <a:pt x="32" y="1478"/>
                  </a:lnTo>
                  <a:lnTo>
                    <a:pt x="32" y="1478"/>
                  </a:lnTo>
                  <a:lnTo>
                    <a:pt x="34" y="1476"/>
                  </a:lnTo>
                  <a:lnTo>
                    <a:pt x="36" y="1472"/>
                  </a:lnTo>
                  <a:lnTo>
                    <a:pt x="38" y="1472"/>
                  </a:lnTo>
                  <a:lnTo>
                    <a:pt x="42" y="1470"/>
                  </a:lnTo>
                  <a:lnTo>
                    <a:pt x="78" y="1470"/>
                  </a:lnTo>
                  <a:lnTo>
                    <a:pt x="78" y="1470"/>
                  </a:lnTo>
                  <a:lnTo>
                    <a:pt x="80" y="1472"/>
                  </a:lnTo>
                  <a:lnTo>
                    <a:pt x="84" y="1472"/>
                  </a:lnTo>
                  <a:lnTo>
                    <a:pt x="86" y="1476"/>
                  </a:lnTo>
                  <a:lnTo>
                    <a:pt x="86" y="1478"/>
                  </a:lnTo>
                  <a:lnTo>
                    <a:pt x="86" y="1494"/>
                  </a:lnTo>
                  <a:close/>
                  <a:moveTo>
                    <a:pt x="86" y="1418"/>
                  </a:moveTo>
                  <a:lnTo>
                    <a:pt x="86" y="1418"/>
                  </a:lnTo>
                  <a:lnTo>
                    <a:pt x="86" y="1422"/>
                  </a:lnTo>
                  <a:lnTo>
                    <a:pt x="84" y="1424"/>
                  </a:lnTo>
                  <a:lnTo>
                    <a:pt x="80" y="1426"/>
                  </a:lnTo>
                  <a:lnTo>
                    <a:pt x="78" y="1426"/>
                  </a:lnTo>
                  <a:lnTo>
                    <a:pt x="42" y="1426"/>
                  </a:lnTo>
                  <a:lnTo>
                    <a:pt x="42" y="1426"/>
                  </a:lnTo>
                  <a:lnTo>
                    <a:pt x="38" y="1426"/>
                  </a:lnTo>
                  <a:lnTo>
                    <a:pt x="36" y="1424"/>
                  </a:lnTo>
                  <a:lnTo>
                    <a:pt x="34" y="1422"/>
                  </a:lnTo>
                  <a:lnTo>
                    <a:pt x="32" y="1418"/>
                  </a:lnTo>
                  <a:lnTo>
                    <a:pt x="32" y="1402"/>
                  </a:lnTo>
                  <a:lnTo>
                    <a:pt x="32" y="1402"/>
                  </a:lnTo>
                  <a:lnTo>
                    <a:pt x="34" y="1400"/>
                  </a:lnTo>
                  <a:lnTo>
                    <a:pt x="36" y="1396"/>
                  </a:lnTo>
                  <a:lnTo>
                    <a:pt x="38" y="1396"/>
                  </a:lnTo>
                  <a:lnTo>
                    <a:pt x="42" y="1394"/>
                  </a:lnTo>
                  <a:lnTo>
                    <a:pt x="78" y="1394"/>
                  </a:lnTo>
                  <a:lnTo>
                    <a:pt x="78" y="1394"/>
                  </a:lnTo>
                  <a:lnTo>
                    <a:pt x="80" y="1396"/>
                  </a:lnTo>
                  <a:lnTo>
                    <a:pt x="84" y="1396"/>
                  </a:lnTo>
                  <a:lnTo>
                    <a:pt x="86" y="1400"/>
                  </a:lnTo>
                  <a:lnTo>
                    <a:pt x="86" y="1402"/>
                  </a:lnTo>
                  <a:lnTo>
                    <a:pt x="86" y="1418"/>
                  </a:lnTo>
                  <a:close/>
                  <a:moveTo>
                    <a:pt x="86" y="1342"/>
                  </a:moveTo>
                  <a:lnTo>
                    <a:pt x="86" y="1342"/>
                  </a:lnTo>
                  <a:lnTo>
                    <a:pt x="86" y="1346"/>
                  </a:lnTo>
                  <a:lnTo>
                    <a:pt x="84" y="1348"/>
                  </a:lnTo>
                  <a:lnTo>
                    <a:pt x="80" y="1350"/>
                  </a:lnTo>
                  <a:lnTo>
                    <a:pt x="78" y="1350"/>
                  </a:lnTo>
                  <a:lnTo>
                    <a:pt x="42" y="1350"/>
                  </a:lnTo>
                  <a:lnTo>
                    <a:pt x="42" y="1350"/>
                  </a:lnTo>
                  <a:lnTo>
                    <a:pt x="38" y="1350"/>
                  </a:lnTo>
                  <a:lnTo>
                    <a:pt x="36" y="1348"/>
                  </a:lnTo>
                  <a:lnTo>
                    <a:pt x="34" y="1346"/>
                  </a:lnTo>
                  <a:lnTo>
                    <a:pt x="32" y="1342"/>
                  </a:lnTo>
                  <a:lnTo>
                    <a:pt x="32" y="1326"/>
                  </a:lnTo>
                  <a:lnTo>
                    <a:pt x="32" y="1326"/>
                  </a:lnTo>
                  <a:lnTo>
                    <a:pt x="34" y="1324"/>
                  </a:lnTo>
                  <a:lnTo>
                    <a:pt x="36" y="1320"/>
                  </a:lnTo>
                  <a:lnTo>
                    <a:pt x="38" y="1320"/>
                  </a:lnTo>
                  <a:lnTo>
                    <a:pt x="42" y="1318"/>
                  </a:lnTo>
                  <a:lnTo>
                    <a:pt x="78" y="1318"/>
                  </a:lnTo>
                  <a:lnTo>
                    <a:pt x="78" y="1318"/>
                  </a:lnTo>
                  <a:lnTo>
                    <a:pt x="80" y="1320"/>
                  </a:lnTo>
                  <a:lnTo>
                    <a:pt x="84" y="1320"/>
                  </a:lnTo>
                  <a:lnTo>
                    <a:pt x="86" y="1324"/>
                  </a:lnTo>
                  <a:lnTo>
                    <a:pt x="86" y="1326"/>
                  </a:lnTo>
                  <a:lnTo>
                    <a:pt x="86" y="1342"/>
                  </a:lnTo>
                  <a:close/>
                  <a:moveTo>
                    <a:pt x="86" y="1266"/>
                  </a:moveTo>
                  <a:lnTo>
                    <a:pt x="86" y="1266"/>
                  </a:lnTo>
                  <a:lnTo>
                    <a:pt x="86" y="1270"/>
                  </a:lnTo>
                  <a:lnTo>
                    <a:pt x="84" y="1272"/>
                  </a:lnTo>
                  <a:lnTo>
                    <a:pt x="80" y="1274"/>
                  </a:lnTo>
                  <a:lnTo>
                    <a:pt x="78" y="1274"/>
                  </a:lnTo>
                  <a:lnTo>
                    <a:pt x="42" y="1274"/>
                  </a:lnTo>
                  <a:lnTo>
                    <a:pt x="42" y="1274"/>
                  </a:lnTo>
                  <a:lnTo>
                    <a:pt x="38" y="1274"/>
                  </a:lnTo>
                  <a:lnTo>
                    <a:pt x="36" y="1272"/>
                  </a:lnTo>
                  <a:lnTo>
                    <a:pt x="34" y="1270"/>
                  </a:lnTo>
                  <a:lnTo>
                    <a:pt x="32" y="1266"/>
                  </a:lnTo>
                  <a:lnTo>
                    <a:pt x="32" y="1250"/>
                  </a:lnTo>
                  <a:lnTo>
                    <a:pt x="32" y="1250"/>
                  </a:lnTo>
                  <a:lnTo>
                    <a:pt x="34" y="1248"/>
                  </a:lnTo>
                  <a:lnTo>
                    <a:pt x="36" y="1244"/>
                  </a:lnTo>
                  <a:lnTo>
                    <a:pt x="38" y="1244"/>
                  </a:lnTo>
                  <a:lnTo>
                    <a:pt x="42" y="1242"/>
                  </a:lnTo>
                  <a:lnTo>
                    <a:pt x="78" y="1242"/>
                  </a:lnTo>
                  <a:lnTo>
                    <a:pt x="78" y="1242"/>
                  </a:lnTo>
                  <a:lnTo>
                    <a:pt x="80" y="1244"/>
                  </a:lnTo>
                  <a:lnTo>
                    <a:pt x="84" y="1244"/>
                  </a:lnTo>
                  <a:lnTo>
                    <a:pt x="86" y="1248"/>
                  </a:lnTo>
                  <a:lnTo>
                    <a:pt x="86" y="1250"/>
                  </a:lnTo>
                  <a:lnTo>
                    <a:pt x="86" y="1266"/>
                  </a:lnTo>
                  <a:close/>
                  <a:moveTo>
                    <a:pt x="86" y="1190"/>
                  </a:moveTo>
                  <a:lnTo>
                    <a:pt x="86" y="1190"/>
                  </a:lnTo>
                  <a:lnTo>
                    <a:pt x="86" y="1194"/>
                  </a:lnTo>
                  <a:lnTo>
                    <a:pt x="84" y="1196"/>
                  </a:lnTo>
                  <a:lnTo>
                    <a:pt x="80" y="1198"/>
                  </a:lnTo>
                  <a:lnTo>
                    <a:pt x="78" y="1198"/>
                  </a:lnTo>
                  <a:lnTo>
                    <a:pt x="42" y="1198"/>
                  </a:lnTo>
                  <a:lnTo>
                    <a:pt x="42" y="1198"/>
                  </a:lnTo>
                  <a:lnTo>
                    <a:pt x="38" y="1198"/>
                  </a:lnTo>
                  <a:lnTo>
                    <a:pt x="36" y="1196"/>
                  </a:lnTo>
                  <a:lnTo>
                    <a:pt x="34" y="1194"/>
                  </a:lnTo>
                  <a:lnTo>
                    <a:pt x="32" y="1190"/>
                  </a:lnTo>
                  <a:lnTo>
                    <a:pt x="32" y="1174"/>
                  </a:lnTo>
                  <a:lnTo>
                    <a:pt x="32" y="1174"/>
                  </a:lnTo>
                  <a:lnTo>
                    <a:pt x="34" y="1172"/>
                  </a:lnTo>
                  <a:lnTo>
                    <a:pt x="36" y="1168"/>
                  </a:lnTo>
                  <a:lnTo>
                    <a:pt x="38" y="1168"/>
                  </a:lnTo>
                  <a:lnTo>
                    <a:pt x="42" y="1166"/>
                  </a:lnTo>
                  <a:lnTo>
                    <a:pt x="78" y="1166"/>
                  </a:lnTo>
                  <a:lnTo>
                    <a:pt x="78" y="1166"/>
                  </a:lnTo>
                  <a:lnTo>
                    <a:pt x="80" y="1168"/>
                  </a:lnTo>
                  <a:lnTo>
                    <a:pt x="84" y="1168"/>
                  </a:lnTo>
                  <a:lnTo>
                    <a:pt x="86" y="1172"/>
                  </a:lnTo>
                  <a:lnTo>
                    <a:pt x="86" y="1174"/>
                  </a:lnTo>
                  <a:lnTo>
                    <a:pt x="86" y="1190"/>
                  </a:lnTo>
                  <a:close/>
                  <a:moveTo>
                    <a:pt x="86" y="1114"/>
                  </a:moveTo>
                  <a:lnTo>
                    <a:pt x="86" y="1114"/>
                  </a:lnTo>
                  <a:lnTo>
                    <a:pt x="86" y="1118"/>
                  </a:lnTo>
                  <a:lnTo>
                    <a:pt x="84" y="1120"/>
                  </a:lnTo>
                  <a:lnTo>
                    <a:pt x="80" y="1122"/>
                  </a:lnTo>
                  <a:lnTo>
                    <a:pt x="78" y="1122"/>
                  </a:lnTo>
                  <a:lnTo>
                    <a:pt x="42" y="1122"/>
                  </a:lnTo>
                  <a:lnTo>
                    <a:pt x="42" y="1122"/>
                  </a:lnTo>
                  <a:lnTo>
                    <a:pt x="38" y="1122"/>
                  </a:lnTo>
                  <a:lnTo>
                    <a:pt x="36" y="1120"/>
                  </a:lnTo>
                  <a:lnTo>
                    <a:pt x="34" y="1118"/>
                  </a:lnTo>
                  <a:lnTo>
                    <a:pt x="32" y="1114"/>
                  </a:lnTo>
                  <a:lnTo>
                    <a:pt x="32" y="1098"/>
                  </a:lnTo>
                  <a:lnTo>
                    <a:pt x="32" y="1098"/>
                  </a:lnTo>
                  <a:lnTo>
                    <a:pt x="34" y="1096"/>
                  </a:lnTo>
                  <a:lnTo>
                    <a:pt x="36" y="1092"/>
                  </a:lnTo>
                  <a:lnTo>
                    <a:pt x="38" y="1092"/>
                  </a:lnTo>
                  <a:lnTo>
                    <a:pt x="42" y="1090"/>
                  </a:lnTo>
                  <a:lnTo>
                    <a:pt x="78" y="1090"/>
                  </a:lnTo>
                  <a:lnTo>
                    <a:pt x="78" y="1090"/>
                  </a:lnTo>
                  <a:lnTo>
                    <a:pt x="80" y="1092"/>
                  </a:lnTo>
                  <a:lnTo>
                    <a:pt x="84" y="1092"/>
                  </a:lnTo>
                  <a:lnTo>
                    <a:pt x="86" y="1096"/>
                  </a:lnTo>
                  <a:lnTo>
                    <a:pt x="86" y="1098"/>
                  </a:lnTo>
                  <a:lnTo>
                    <a:pt x="86" y="1114"/>
                  </a:lnTo>
                  <a:close/>
                  <a:moveTo>
                    <a:pt x="86" y="1038"/>
                  </a:moveTo>
                  <a:lnTo>
                    <a:pt x="86" y="1038"/>
                  </a:lnTo>
                  <a:lnTo>
                    <a:pt x="86" y="1042"/>
                  </a:lnTo>
                  <a:lnTo>
                    <a:pt x="84" y="1044"/>
                  </a:lnTo>
                  <a:lnTo>
                    <a:pt x="80" y="1046"/>
                  </a:lnTo>
                  <a:lnTo>
                    <a:pt x="78" y="1046"/>
                  </a:lnTo>
                  <a:lnTo>
                    <a:pt x="42" y="1046"/>
                  </a:lnTo>
                  <a:lnTo>
                    <a:pt x="42" y="1046"/>
                  </a:lnTo>
                  <a:lnTo>
                    <a:pt x="38" y="1046"/>
                  </a:lnTo>
                  <a:lnTo>
                    <a:pt x="36" y="1044"/>
                  </a:lnTo>
                  <a:lnTo>
                    <a:pt x="34" y="1042"/>
                  </a:lnTo>
                  <a:lnTo>
                    <a:pt x="32" y="1038"/>
                  </a:lnTo>
                  <a:lnTo>
                    <a:pt x="32" y="1022"/>
                  </a:lnTo>
                  <a:lnTo>
                    <a:pt x="32" y="1022"/>
                  </a:lnTo>
                  <a:lnTo>
                    <a:pt x="34" y="1020"/>
                  </a:lnTo>
                  <a:lnTo>
                    <a:pt x="36" y="1018"/>
                  </a:lnTo>
                  <a:lnTo>
                    <a:pt x="38" y="1016"/>
                  </a:lnTo>
                  <a:lnTo>
                    <a:pt x="42" y="1014"/>
                  </a:lnTo>
                  <a:lnTo>
                    <a:pt x="78" y="1014"/>
                  </a:lnTo>
                  <a:lnTo>
                    <a:pt x="78" y="1014"/>
                  </a:lnTo>
                  <a:lnTo>
                    <a:pt x="80" y="1016"/>
                  </a:lnTo>
                  <a:lnTo>
                    <a:pt x="84" y="1018"/>
                  </a:lnTo>
                  <a:lnTo>
                    <a:pt x="86" y="1020"/>
                  </a:lnTo>
                  <a:lnTo>
                    <a:pt x="86" y="1022"/>
                  </a:lnTo>
                  <a:lnTo>
                    <a:pt x="86" y="1038"/>
                  </a:lnTo>
                  <a:close/>
                  <a:moveTo>
                    <a:pt x="86" y="962"/>
                  </a:moveTo>
                  <a:lnTo>
                    <a:pt x="86" y="962"/>
                  </a:lnTo>
                  <a:lnTo>
                    <a:pt x="86" y="966"/>
                  </a:lnTo>
                  <a:lnTo>
                    <a:pt x="84" y="968"/>
                  </a:lnTo>
                  <a:lnTo>
                    <a:pt x="80" y="970"/>
                  </a:lnTo>
                  <a:lnTo>
                    <a:pt x="78" y="970"/>
                  </a:lnTo>
                  <a:lnTo>
                    <a:pt x="42" y="970"/>
                  </a:lnTo>
                  <a:lnTo>
                    <a:pt x="42" y="970"/>
                  </a:lnTo>
                  <a:lnTo>
                    <a:pt x="38" y="970"/>
                  </a:lnTo>
                  <a:lnTo>
                    <a:pt x="36" y="968"/>
                  </a:lnTo>
                  <a:lnTo>
                    <a:pt x="34" y="966"/>
                  </a:lnTo>
                  <a:lnTo>
                    <a:pt x="32" y="962"/>
                  </a:lnTo>
                  <a:lnTo>
                    <a:pt x="32" y="946"/>
                  </a:lnTo>
                  <a:lnTo>
                    <a:pt x="32" y="946"/>
                  </a:lnTo>
                  <a:lnTo>
                    <a:pt x="34" y="944"/>
                  </a:lnTo>
                  <a:lnTo>
                    <a:pt x="36" y="940"/>
                  </a:lnTo>
                  <a:lnTo>
                    <a:pt x="38" y="938"/>
                  </a:lnTo>
                  <a:lnTo>
                    <a:pt x="42" y="938"/>
                  </a:lnTo>
                  <a:lnTo>
                    <a:pt x="78" y="938"/>
                  </a:lnTo>
                  <a:lnTo>
                    <a:pt x="78" y="938"/>
                  </a:lnTo>
                  <a:lnTo>
                    <a:pt x="80" y="938"/>
                  </a:lnTo>
                  <a:lnTo>
                    <a:pt x="84" y="940"/>
                  </a:lnTo>
                  <a:lnTo>
                    <a:pt x="86" y="944"/>
                  </a:lnTo>
                  <a:lnTo>
                    <a:pt x="86" y="946"/>
                  </a:lnTo>
                  <a:lnTo>
                    <a:pt x="86" y="962"/>
                  </a:lnTo>
                  <a:close/>
                  <a:moveTo>
                    <a:pt x="86" y="886"/>
                  </a:moveTo>
                  <a:lnTo>
                    <a:pt x="86" y="886"/>
                  </a:lnTo>
                  <a:lnTo>
                    <a:pt x="86" y="890"/>
                  </a:lnTo>
                  <a:lnTo>
                    <a:pt x="84" y="892"/>
                  </a:lnTo>
                  <a:lnTo>
                    <a:pt x="80" y="894"/>
                  </a:lnTo>
                  <a:lnTo>
                    <a:pt x="78" y="894"/>
                  </a:lnTo>
                  <a:lnTo>
                    <a:pt x="42" y="894"/>
                  </a:lnTo>
                  <a:lnTo>
                    <a:pt x="42" y="894"/>
                  </a:lnTo>
                  <a:lnTo>
                    <a:pt x="38" y="894"/>
                  </a:lnTo>
                  <a:lnTo>
                    <a:pt x="36" y="892"/>
                  </a:lnTo>
                  <a:lnTo>
                    <a:pt x="34" y="890"/>
                  </a:lnTo>
                  <a:lnTo>
                    <a:pt x="32" y="886"/>
                  </a:lnTo>
                  <a:lnTo>
                    <a:pt x="32" y="870"/>
                  </a:lnTo>
                  <a:lnTo>
                    <a:pt x="32" y="870"/>
                  </a:lnTo>
                  <a:lnTo>
                    <a:pt x="34" y="868"/>
                  </a:lnTo>
                  <a:lnTo>
                    <a:pt x="36" y="864"/>
                  </a:lnTo>
                  <a:lnTo>
                    <a:pt x="38" y="862"/>
                  </a:lnTo>
                  <a:lnTo>
                    <a:pt x="42" y="862"/>
                  </a:lnTo>
                  <a:lnTo>
                    <a:pt x="78" y="862"/>
                  </a:lnTo>
                  <a:lnTo>
                    <a:pt x="78" y="862"/>
                  </a:lnTo>
                  <a:lnTo>
                    <a:pt x="80" y="862"/>
                  </a:lnTo>
                  <a:lnTo>
                    <a:pt x="84" y="864"/>
                  </a:lnTo>
                  <a:lnTo>
                    <a:pt x="86" y="868"/>
                  </a:lnTo>
                  <a:lnTo>
                    <a:pt x="86" y="870"/>
                  </a:lnTo>
                  <a:lnTo>
                    <a:pt x="86" y="886"/>
                  </a:lnTo>
                  <a:close/>
                  <a:moveTo>
                    <a:pt x="86" y="810"/>
                  </a:moveTo>
                  <a:lnTo>
                    <a:pt x="86" y="810"/>
                  </a:lnTo>
                  <a:lnTo>
                    <a:pt x="86" y="814"/>
                  </a:lnTo>
                  <a:lnTo>
                    <a:pt x="84" y="816"/>
                  </a:lnTo>
                  <a:lnTo>
                    <a:pt x="80" y="818"/>
                  </a:lnTo>
                  <a:lnTo>
                    <a:pt x="78" y="818"/>
                  </a:lnTo>
                  <a:lnTo>
                    <a:pt x="42" y="818"/>
                  </a:lnTo>
                  <a:lnTo>
                    <a:pt x="42" y="818"/>
                  </a:lnTo>
                  <a:lnTo>
                    <a:pt x="38" y="818"/>
                  </a:lnTo>
                  <a:lnTo>
                    <a:pt x="36" y="816"/>
                  </a:lnTo>
                  <a:lnTo>
                    <a:pt x="34" y="814"/>
                  </a:lnTo>
                  <a:lnTo>
                    <a:pt x="32" y="810"/>
                  </a:lnTo>
                  <a:lnTo>
                    <a:pt x="32" y="794"/>
                  </a:lnTo>
                  <a:lnTo>
                    <a:pt x="32" y="794"/>
                  </a:lnTo>
                  <a:lnTo>
                    <a:pt x="34" y="792"/>
                  </a:lnTo>
                  <a:lnTo>
                    <a:pt x="36" y="788"/>
                  </a:lnTo>
                  <a:lnTo>
                    <a:pt x="38" y="786"/>
                  </a:lnTo>
                  <a:lnTo>
                    <a:pt x="42" y="786"/>
                  </a:lnTo>
                  <a:lnTo>
                    <a:pt x="78" y="786"/>
                  </a:lnTo>
                  <a:lnTo>
                    <a:pt x="78" y="786"/>
                  </a:lnTo>
                  <a:lnTo>
                    <a:pt x="80" y="786"/>
                  </a:lnTo>
                  <a:lnTo>
                    <a:pt x="84" y="788"/>
                  </a:lnTo>
                  <a:lnTo>
                    <a:pt x="86" y="792"/>
                  </a:lnTo>
                  <a:lnTo>
                    <a:pt x="86" y="794"/>
                  </a:lnTo>
                  <a:lnTo>
                    <a:pt x="86" y="810"/>
                  </a:lnTo>
                  <a:close/>
                  <a:moveTo>
                    <a:pt x="86" y="734"/>
                  </a:moveTo>
                  <a:lnTo>
                    <a:pt x="86" y="734"/>
                  </a:lnTo>
                  <a:lnTo>
                    <a:pt x="86" y="738"/>
                  </a:lnTo>
                  <a:lnTo>
                    <a:pt x="84" y="740"/>
                  </a:lnTo>
                  <a:lnTo>
                    <a:pt x="80" y="742"/>
                  </a:lnTo>
                  <a:lnTo>
                    <a:pt x="78" y="742"/>
                  </a:lnTo>
                  <a:lnTo>
                    <a:pt x="42" y="742"/>
                  </a:lnTo>
                  <a:lnTo>
                    <a:pt x="42" y="742"/>
                  </a:lnTo>
                  <a:lnTo>
                    <a:pt x="38" y="742"/>
                  </a:lnTo>
                  <a:lnTo>
                    <a:pt x="36" y="740"/>
                  </a:lnTo>
                  <a:lnTo>
                    <a:pt x="34" y="738"/>
                  </a:lnTo>
                  <a:lnTo>
                    <a:pt x="32" y="734"/>
                  </a:lnTo>
                  <a:lnTo>
                    <a:pt x="32" y="718"/>
                  </a:lnTo>
                  <a:lnTo>
                    <a:pt x="32" y="718"/>
                  </a:lnTo>
                  <a:lnTo>
                    <a:pt x="34" y="716"/>
                  </a:lnTo>
                  <a:lnTo>
                    <a:pt x="36" y="712"/>
                  </a:lnTo>
                  <a:lnTo>
                    <a:pt x="38" y="710"/>
                  </a:lnTo>
                  <a:lnTo>
                    <a:pt x="42" y="710"/>
                  </a:lnTo>
                  <a:lnTo>
                    <a:pt x="78" y="710"/>
                  </a:lnTo>
                  <a:lnTo>
                    <a:pt x="78" y="710"/>
                  </a:lnTo>
                  <a:lnTo>
                    <a:pt x="80" y="710"/>
                  </a:lnTo>
                  <a:lnTo>
                    <a:pt x="84" y="712"/>
                  </a:lnTo>
                  <a:lnTo>
                    <a:pt x="86" y="716"/>
                  </a:lnTo>
                  <a:lnTo>
                    <a:pt x="86" y="718"/>
                  </a:lnTo>
                  <a:lnTo>
                    <a:pt x="86" y="734"/>
                  </a:lnTo>
                  <a:close/>
                  <a:moveTo>
                    <a:pt x="86" y="658"/>
                  </a:moveTo>
                  <a:lnTo>
                    <a:pt x="86" y="658"/>
                  </a:lnTo>
                  <a:lnTo>
                    <a:pt x="86" y="662"/>
                  </a:lnTo>
                  <a:lnTo>
                    <a:pt x="84" y="664"/>
                  </a:lnTo>
                  <a:lnTo>
                    <a:pt x="80" y="666"/>
                  </a:lnTo>
                  <a:lnTo>
                    <a:pt x="78" y="666"/>
                  </a:lnTo>
                  <a:lnTo>
                    <a:pt x="42" y="666"/>
                  </a:lnTo>
                  <a:lnTo>
                    <a:pt x="42" y="666"/>
                  </a:lnTo>
                  <a:lnTo>
                    <a:pt x="38" y="666"/>
                  </a:lnTo>
                  <a:lnTo>
                    <a:pt x="36" y="664"/>
                  </a:lnTo>
                  <a:lnTo>
                    <a:pt x="34" y="662"/>
                  </a:lnTo>
                  <a:lnTo>
                    <a:pt x="32" y="658"/>
                  </a:lnTo>
                  <a:lnTo>
                    <a:pt x="32" y="642"/>
                  </a:lnTo>
                  <a:lnTo>
                    <a:pt x="32" y="642"/>
                  </a:lnTo>
                  <a:lnTo>
                    <a:pt x="34" y="640"/>
                  </a:lnTo>
                  <a:lnTo>
                    <a:pt x="36" y="636"/>
                  </a:lnTo>
                  <a:lnTo>
                    <a:pt x="38" y="634"/>
                  </a:lnTo>
                  <a:lnTo>
                    <a:pt x="42" y="634"/>
                  </a:lnTo>
                  <a:lnTo>
                    <a:pt x="78" y="634"/>
                  </a:lnTo>
                  <a:lnTo>
                    <a:pt x="78" y="634"/>
                  </a:lnTo>
                  <a:lnTo>
                    <a:pt x="80" y="634"/>
                  </a:lnTo>
                  <a:lnTo>
                    <a:pt x="84" y="636"/>
                  </a:lnTo>
                  <a:lnTo>
                    <a:pt x="86" y="640"/>
                  </a:lnTo>
                  <a:lnTo>
                    <a:pt x="86" y="642"/>
                  </a:lnTo>
                  <a:lnTo>
                    <a:pt x="86" y="658"/>
                  </a:lnTo>
                  <a:close/>
                  <a:moveTo>
                    <a:pt x="86" y="582"/>
                  </a:moveTo>
                  <a:lnTo>
                    <a:pt x="86" y="582"/>
                  </a:lnTo>
                  <a:lnTo>
                    <a:pt x="86" y="586"/>
                  </a:lnTo>
                  <a:lnTo>
                    <a:pt x="84" y="588"/>
                  </a:lnTo>
                  <a:lnTo>
                    <a:pt x="80" y="590"/>
                  </a:lnTo>
                  <a:lnTo>
                    <a:pt x="78" y="590"/>
                  </a:lnTo>
                  <a:lnTo>
                    <a:pt x="42" y="590"/>
                  </a:lnTo>
                  <a:lnTo>
                    <a:pt x="42" y="590"/>
                  </a:lnTo>
                  <a:lnTo>
                    <a:pt x="38" y="590"/>
                  </a:lnTo>
                  <a:lnTo>
                    <a:pt x="36" y="588"/>
                  </a:lnTo>
                  <a:lnTo>
                    <a:pt x="34" y="586"/>
                  </a:lnTo>
                  <a:lnTo>
                    <a:pt x="32" y="582"/>
                  </a:lnTo>
                  <a:lnTo>
                    <a:pt x="32" y="566"/>
                  </a:lnTo>
                  <a:lnTo>
                    <a:pt x="32" y="566"/>
                  </a:lnTo>
                  <a:lnTo>
                    <a:pt x="34" y="564"/>
                  </a:lnTo>
                  <a:lnTo>
                    <a:pt x="36" y="560"/>
                  </a:lnTo>
                  <a:lnTo>
                    <a:pt x="38" y="558"/>
                  </a:lnTo>
                  <a:lnTo>
                    <a:pt x="42" y="558"/>
                  </a:lnTo>
                  <a:lnTo>
                    <a:pt x="78" y="558"/>
                  </a:lnTo>
                  <a:lnTo>
                    <a:pt x="78" y="558"/>
                  </a:lnTo>
                  <a:lnTo>
                    <a:pt x="80" y="558"/>
                  </a:lnTo>
                  <a:lnTo>
                    <a:pt x="84" y="560"/>
                  </a:lnTo>
                  <a:lnTo>
                    <a:pt x="86" y="564"/>
                  </a:lnTo>
                  <a:lnTo>
                    <a:pt x="86" y="566"/>
                  </a:lnTo>
                  <a:lnTo>
                    <a:pt x="86" y="582"/>
                  </a:lnTo>
                  <a:close/>
                  <a:moveTo>
                    <a:pt x="86" y="506"/>
                  </a:moveTo>
                  <a:lnTo>
                    <a:pt x="86" y="506"/>
                  </a:lnTo>
                  <a:lnTo>
                    <a:pt x="86" y="510"/>
                  </a:lnTo>
                  <a:lnTo>
                    <a:pt x="84" y="512"/>
                  </a:lnTo>
                  <a:lnTo>
                    <a:pt x="80" y="514"/>
                  </a:lnTo>
                  <a:lnTo>
                    <a:pt x="78" y="514"/>
                  </a:lnTo>
                  <a:lnTo>
                    <a:pt x="42" y="514"/>
                  </a:lnTo>
                  <a:lnTo>
                    <a:pt x="42" y="514"/>
                  </a:lnTo>
                  <a:lnTo>
                    <a:pt x="38" y="514"/>
                  </a:lnTo>
                  <a:lnTo>
                    <a:pt x="36" y="512"/>
                  </a:lnTo>
                  <a:lnTo>
                    <a:pt x="34" y="510"/>
                  </a:lnTo>
                  <a:lnTo>
                    <a:pt x="32" y="506"/>
                  </a:lnTo>
                  <a:lnTo>
                    <a:pt x="32" y="490"/>
                  </a:lnTo>
                  <a:lnTo>
                    <a:pt x="32" y="490"/>
                  </a:lnTo>
                  <a:lnTo>
                    <a:pt x="34" y="488"/>
                  </a:lnTo>
                  <a:lnTo>
                    <a:pt x="36" y="484"/>
                  </a:lnTo>
                  <a:lnTo>
                    <a:pt x="38" y="484"/>
                  </a:lnTo>
                  <a:lnTo>
                    <a:pt x="42" y="482"/>
                  </a:lnTo>
                  <a:lnTo>
                    <a:pt x="78" y="482"/>
                  </a:lnTo>
                  <a:lnTo>
                    <a:pt x="78" y="482"/>
                  </a:lnTo>
                  <a:lnTo>
                    <a:pt x="80" y="484"/>
                  </a:lnTo>
                  <a:lnTo>
                    <a:pt x="84" y="484"/>
                  </a:lnTo>
                  <a:lnTo>
                    <a:pt x="86" y="488"/>
                  </a:lnTo>
                  <a:lnTo>
                    <a:pt x="86" y="490"/>
                  </a:lnTo>
                  <a:lnTo>
                    <a:pt x="86" y="506"/>
                  </a:lnTo>
                  <a:close/>
                  <a:moveTo>
                    <a:pt x="86" y="430"/>
                  </a:moveTo>
                  <a:lnTo>
                    <a:pt x="86" y="430"/>
                  </a:lnTo>
                  <a:lnTo>
                    <a:pt x="86" y="434"/>
                  </a:lnTo>
                  <a:lnTo>
                    <a:pt x="84" y="436"/>
                  </a:lnTo>
                  <a:lnTo>
                    <a:pt x="80" y="438"/>
                  </a:lnTo>
                  <a:lnTo>
                    <a:pt x="78" y="438"/>
                  </a:lnTo>
                  <a:lnTo>
                    <a:pt x="42" y="438"/>
                  </a:lnTo>
                  <a:lnTo>
                    <a:pt x="42" y="438"/>
                  </a:lnTo>
                  <a:lnTo>
                    <a:pt x="38" y="438"/>
                  </a:lnTo>
                  <a:lnTo>
                    <a:pt x="36" y="436"/>
                  </a:lnTo>
                  <a:lnTo>
                    <a:pt x="34" y="434"/>
                  </a:lnTo>
                  <a:lnTo>
                    <a:pt x="32" y="430"/>
                  </a:lnTo>
                  <a:lnTo>
                    <a:pt x="32" y="414"/>
                  </a:lnTo>
                  <a:lnTo>
                    <a:pt x="32" y="414"/>
                  </a:lnTo>
                  <a:lnTo>
                    <a:pt x="34" y="412"/>
                  </a:lnTo>
                  <a:lnTo>
                    <a:pt x="36" y="408"/>
                  </a:lnTo>
                  <a:lnTo>
                    <a:pt x="38" y="408"/>
                  </a:lnTo>
                  <a:lnTo>
                    <a:pt x="42" y="406"/>
                  </a:lnTo>
                  <a:lnTo>
                    <a:pt x="78" y="406"/>
                  </a:lnTo>
                  <a:lnTo>
                    <a:pt x="78" y="406"/>
                  </a:lnTo>
                  <a:lnTo>
                    <a:pt x="80" y="408"/>
                  </a:lnTo>
                  <a:lnTo>
                    <a:pt x="84" y="408"/>
                  </a:lnTo>
                  <a:lnTo>
                    <a:pt x="86" y="412"/>
                  </a:lnTo>
                  <a:lnTo>
                    <a:pt x="86" y="414"/>
                  </a:lnTo>
                  <a:lnTo>
                    <a:pt x="86" y="430"/>
                  </a:lnTo>
                  <a:close/>
                  <a:moveTo>
                    <a:pt x="86" y="354"/>
                  </a:moveTo>
                  <a:lnTo>
                    <a:pt x="86" y="354"/>
                  </a:lnTo>
                  <a:lnTo>
                    <a:pt x="86" y="358"/>
                  </a:lnTo>
                  <a:lnTo>
                    <a:pt x="84" y="360"/>
                  </a:lnTo>
                  <a:lnTo>
                    <a:pt x="80" y="362"/>
                  </a:lnTo>
                  <a:lnTo>
                    <a:pt x="78" y="362"/>
                  </a:lnTo>
                  <a:lnTo>
                    <a:pt x="42" y="362"/>
                  </a:lnTo>
                  <a:lnTo>
                    <a:pt x="42" y="362"/>
                  </a:lnTo>
                  <a:lnTo>
                    <a:pt x="38" y="362"/>
                  </a:lnTo>
                  <a:lnTo>
                    <a:pt x="36" y="360"/>
                  </a:lnTo>
                  <a:lnTo>
                    <a:pt x="34" y="358"/>
                  </a:lnTo>
                  <a:lnTo>
                    <a:pt x="32" y="354"/>
                  </a:lnTo>
                  <a:lnTo>
                    <a:pt x="32" y="338"/>
                  </a:lnTo>
                  <a:lnTo>
                    <a:pt x="32" y="338"/>
                  </a:lnTo>
                  <a:lnTo>
                    <a:pt x="34" y="336"/>
                  </a:lnTo>
                  <a:lnTo>
                    <a:pt x="36" y="332"/>
                  </a:lnTo>
                  <a:lnTo>
                    <a:pt x="38" y="332"/>
                  </a:lnTo>
                  <a:lnTo>
                    <a:pt x="42" y="330"/>
                  </a:lnTo>
                  <a:lnTo>
                    <a:pt x="78" y="330"/>
                  </a:lnTo>
                  <a:lnTo>
                    <a:pt x="78" y="330"/>
                  </a:lnTo>
                  <a:lnTo>
                    <a:pt x="80" y="332"/>
                  </a:lnTo>
                  <a:lnTo>
                    <a:pt x="84" y="332"/>
                  </a:lnTo>
                  <a:lnTo>
                    <a:pt x="86" y="336"/>
                  </a:lnTo>
                  <a:lnTo>
                    <a:pt x="86" y="338"/>
                  </a:lnTo>
                  <a:lnTo>
                    <a:pt x="86" y="354"/>
                  </a:lnTo>
                  <a:close/>
                  <a:moveTo>
                    <a:pt x="86" y="278"/>
                  </a:moveTo>
                  <a:lnTo>
                    <a:pt x="86" y="278"/>
                  </a:lnTo>
                  <a:lnTo>
                    <a:pt x="86" y="282"/>
                  </a:lnTo>
                  <a:lnTo>
                    <a:pt x="84" y="284"/>
                  </a:lnTo>
                  <a:lnTo>
                    <a:pt x="80" y="286"/>
                  </a:lnTo>
                  <a:lnTo>
                    <a:pt x="78" y="286"/>
                  </a:lnTo>
                  <a:lnTo>
                    <a:pt x="42" y="286"/>
                  </a:lnTo>
                  <a:lnTo>
                    <a:pt x="42" y="286"/>
                  </a:lnTo>
                  <a:lnTo>
                    <a:pt x="38" y="286"/>
                  </a:lnTo>
                  <a:lnTo>
                    <a:pt x="36" y="284"/>
                  </a:lnTo>
                  <a:lnTo>
                    <a:pt x="34" y="282"/>
                  </a:lnTo>
                  <a:lnTo>
                    <a:pt x="32" y="278"/>
                  </a:lnTo>
                  <a:lnTo>
                    <a:pt x="32" y="262"/>
                  </a:lnTo>
                  <a:lnTo>
                    <a:pt x="32" y="262"/>
                  </a:lnTo>
                  <a:lnTo>
                    <a:pt x="34" y="260"/>
                  </a:lnTo>
                  <a:lnTo>
                    <a:pt x="36" y="256"/>
                  </a:lnTo>
                  <a:lnTo>
                    <a:pt x="38" y="256"/>
                  </a:lnTo>
                  <a:lnTo>
                    <a:pt x="42" y="254"/>
                  </a:lnTo>
                  <a:lnTo>
                    <a:pt x="78" y="254"/>
                  </a:lnTo>
                  <a:lnTo>
                    <a:pt x="78" y="254"/>
                  </a:lnTo>
                  <a:lnTo>
                    <a:pt x="80" y="256"/>
                  </a:lnTo>
                  <a:lnTo>
                    <a:pt x="84" y="256"/>
                  </a:lnTo>
                  <a:lnTo>
                    <a:pt x="86" y="260"/>
                  </a:lnTo>
                  <a:lnTo>
                    <a:pt x="86" y="262"/>
                  </a:lnTo>
                  <a:lnTo>
                    <a:pt x="86" y="278"/>
                  </a:lnTo>
                  <a:close/>
                  <a:moveTo>
                    <a:pt x="86" y="202"/>
                  </a:moveTo>
                  <a:lnTo>
                    <a:pt x="86" y="202"/>
                  </a:lnTo>
                  <a:lnTo>
                    <a:pt x="86" y="206"/>
                  </a:lnTo>
                  <a:lnTo>
                    <a:pt x="84" y="208"/>
                  </a:lnTo>
                  <a:lnTo>
                    <a:pt x="80" y="210"/>
                  </a:lnTo>
                  <a:lnTo>
                    <a:pt x="78" y="210"/>
                  </a:lnTo>
                  <a:lnTo>
                    <a:pt x="42" y="210"/>
                  </a:lnTo>
                  <a:lnTo>
                    <a:pt x="42" y="210"/>
                  </a:lnTo>
                  <a:lnTo>
                    <a:pt x="38" y="210"/>
                  </a:lnTo>
                  <a:lnTo>
                    <a:pt x="36" y="208"/>
                  </a:lnTo>
                  <a:lnTo>
                    <a:pt x="34" y="206"/>
                  </a:lnTo>
                  <a:lnTo>
                    <a:pt x="32" y="202"/>
                  </a:lnTo>
                  <a:lnTo>
                    <a:pt x="32" y="186"/>
                  </a:lnTo>
                  <a:lnTo>
                    <a:pt x="32" y="186"/>
                  </a:lnTo>
                  <a:lnTo>
                    <a:pt x="34" y="184"/>
                  </a:lnTo>
                  <a:lnTo>
                    <a:pt x="36" y="180"/>
                  </a:lnTo>
                  <a:lnTo>
                    <a:pt x="38" y="180"/>
                  </a:lnTo>
                  <a:lnTo>
                    <a:pt x="42" y="178"/>
                  </a:lnTo>
                  <a:lnTo>
                    <a:pt x="78" y="178"/>
                  </a:lnTo>
                  <a:lnTo>
                    <a:pt x="78" y="178"/>
                  </a:lnTo>
                  <a:lnTo>
                    <a:pt x="80" y="180"/>
                  </a:lnTo>
                  <a:lnTo>
                    <a:pt x="84" y="180"/>
                  </a:lnTo>
                  <a:lnTo>
                    <a:pt x="86" y="184"/>
                  </a:lnTo>
                  <a:lnTo>
                    <a:pt x="86" y="186"/>
                  </a:lnTo>
                  <a:lnTo>
                    <a:pt x="86" y="202"/>
                  </a:lnTo>
                  <a:close/>
                  <a:moveTo>
                    <a:pt x="86" y="126"/>
                  </a:moveTo>
                  <a:lnTo>
                    <a:pt x="86" y="126"/>
                  </a:lnTo>
                  <a:lnTo>
                    <a:pt x="86" y="130"/>
                  </a:lnTo>
                  <a:lnTo>
                    <a:pt x="84" y="132"/>
                  </a:lnTo>
                  <a:lnTo>
                    <a:pt x="80" y="134"/>
                  </a:lnTo>
                  <a:lnTo>
                    <a:pt x="78" y="134"/>
                  </a:lnTo>
                  <a:lnTo>
                    <a:pt x="42" y="134"/>
                  </a:lnTo>
                  <a:lnTo>
                    <a:pt x="42" y="134"/>
                  </a:lnTo>
                  <a:lnTo>
                    <a:pt x="38" y="134"/>
                  </a:lnTo>
                  <a:lnTo>
                    <a:pt x="36" y="132"/>
                  </a:lnTo>
                  <a:lnTo>
                    <a:pt x="34" y="130"/>
                  </a:lnTo>
                  <a:lnTo>
                    <a:pt x="32" y="126"/>
                  </a:lnTo>
                  <a:lnTo>
                    <a:pt x="32" y="110"/>
                  </a:lnTo>
                  <a:lnTo>
                    <a:pt x="32" y="110"/>
                  </a:lnTo>
                  <a:lnTo>
                    <a:pt x="34" y="108"/>
                  </a:lnTo>
                  <a:lnTo>
                    <a:pt x="36" y="104"/>
                  </a:lnTo>
                  <a:lnTo>
                    <a:pt x="38" y="104"/>
                  </a:lnTo>
                  <a:lnTo>
                    <a:pt x="42" y="102"/>
                  </a:lnTo>
                  <a:lnTo>
                    <a:pt x="78" y="102"/>
                  </a:lnTo>
                  <a:lnTo>
                    <a:pt x="78" y="102"/>
                  </a:lnTo>
                  <a:lnTo>
                    <a:pt x="80" y="104"/>
                  </a:lnTo>
                  <a:lnTo>
                    <a:pt x="84" y="104"/>
                  </a:lnTo>
                  <a:lnTo>
                    <a:pt x="86" y="108"/>
                  </a:lnTo>
                  <a:lnTo>
                    <a:pt x="86" y="110"/>
                  </a:lnTo>
                  <a:lnTo>
                    <a:pt x="86" y="126"/>
                  </a:lnTo>
                  <a:close/>
                  <a:moveTo>
                    <a:pt x="86" y="50"/>
                  </a:moveTo>
                  <a:lnTo>
                    <a:pt x="86" y="50"/>
                  </a:lnTo>
                  <a:lnTo>
                    <a:pt x="86" y="54"/>
                  </a:lnTo>
                  <a:lnTo>
                    <a:pt x="84" y="56"/>
                  </a:lnTo>
                  <a:lnTo>
                    <a:pt x="80" y="58"/>
                  </a:lnTo>
                  <a:lnTo>
                    <a:pt x="78" y="58"/>
                  </a:lnTo>
                  <a:lnTo>
                    <a:pt x="42" y="58"/>
                  </a:lnTo>
                  <a:lnTo>
                    <a:pt x="42" y="58"/>
                  </a:lnTo>
                  <a:lnTo>
                    <a:pt x="38" y="58"/>
                  </a:lnTo>
                  <a:lnTo>
                    <a:pt x="36" y="56"/>
                  </a:lnTo>
                  <a:lnTo>
                    <a:pt x="34" y="54"/>
                  </a:lnTo>
                  <a:lnTo>
                    <a:pt x="32" y="50"/>
                  </a:lnTo>
                  <a:lnTo>
                    <a:pt x="32" y="34"/>
                  </a:lnTo>
                  <a:lnTo>
                    <a:pt x="32" y="34"/>
                  </a:lnTo>
                  <a:lnTo>
                    <a:pt x="34" y="32"/>
                  </a:lnTo>
                  <a:lnTo>
                    <a:pt x="36" y="28"/>
                  </a:lnTo>
                  <a:lnTo>
                    <a:pt x="38" y="28"/>
                  </a:lnTo>
                  <a:lnTo>
                    <a:pt x="42" y="26"/>
                  </a:lnTo>
                  <a:lnTo>
                    <a:pt x="78" y="26"/>
                  </a:lnTo>
                  <a:lnTo>
                    <a:pt x="78" y="26"/>
                  </a:lnTo>
                  <a:lnTo>
                    <a:pt x="80" y="28"/>
                  </a:lnTo>
                  <a:lnTo>
                    <a:pt x="84" y="28"/>
                  </a:lnTo>
                  <a:lnTo>
                    <a:pt x="86" y="32"/>
                  </a:lnTo>
                  <a:lnTo>
                    <a:pt x="86" y="34"/>
                  </a:lnTo>
                  <a:lnTo>
                    <a:pt x="86" y="50"/>
                  </a:lnTo>
                  <a:close/>
                  <a:moveTo>
                    <a:pt x="552" y="3632"/>
                  </a:moveTo>
                  <a:lnTo>
                    <a:pt x="552" y="3632"/>
                  </a:lnTo>
                  <a:lnTo>
                    <a:pt x="552" y="3634"/>
                  </a:lnTo>
                  <a:lnTo>
                    <a:pt x="548" y="3636"/>
                  </a:lnTo>
                  <a:lnTo>
                    <a:pt x="542" y="3636"/>
                  </a:lnTo>
                  <a:lnTo>
                    <a:pt x="102" y="3636"/>
                  </a:lnTo>
                  <a:lnTo>
                    <a:pt x="102" y="3636"/>
                  </a:lnTo>
                  <a:lnTo>
                    <a:pt x="102" y="3636"/>
                  </a:lnTo>
                  <a:lnTo>
                    <a:pt x="100" y="3634"/>
                  </a:lnTo>
                  <a:lnTo>
                    <a:pt x="100" y="3634"/>
                  </a:lnTo>
                  <a:lnTo>
                    <a:pt x="98" y="3632"/>
                  </a:lnTo>
                  <a:lnTo>
                    <a:pt x="98" y="3062"/>
                  </a:lnTo>
                  <a:lnTo>
                    <a:pt x="98" y="3062"/>
                  </a:lnTo>
                  <a:lnTo>
                    <a:pt x="100" y="3058"/>
                  </a:lnTo>
                  <a:lnTo>
                    <a:pt x="100" y="3058"/>
                  </a:lnTo>
                  <a:lnTo>
                    <a:pt x="102" y="3058"/>
                  </a:lnTo>
                  <a:lnTo>
                    <a:pt x="102" y="3058"/>
                  </a:lnTo>
                  <a:lnTo>
                    <a:pt x="542" y="3058"/>
                  </a:lnTo>
                  <a:lnTo>
                    <a:pt x="548" y="3058"/>
                  </a:lnTo>
                  <a:lnTo>
                    <a:pt x="548" y="3058"/>
                  </a:lnTo>
                  <a:lnTo>
                    <a:pt x="552" y="3058"/>
                  </a:lnTo>
                  <a:lnTo>
                    <a:pt x="552" y="3062"/>
                  </a:lnTo>
                  <a:lnTo>
                    <a:pt x="552" y="3632"/>
                  </a:lnTo>
                  <a:close/>
                  <a:moveTo>
                    <a:pt x="552" y="3026"/>
                  </a:moveTo>
                  <a:lnTo>
                    <a:pt x="552" y="3026"/>
                  </a:lnTo>
                  <a:lnTo>
                    <a:pt x="552" y="3028"/>
                  </a:lnTo>
                  <a:lnTo>
                    <a:pt x="548" y="3028"/>
                  </a:lnTo>
                  <a:lnTo>
                    <a:pt x="542" y="3028"/>
                  </a:lnTo>
                  <a:lnTo>
                    <a:pt x="102" y="3028"/>
                  </a:lnTo>
                  <a:lnTo>
                    <a:pt x="102" y="3028"/>
                  </a:lnTo>
                  <a:lnTo>
                    <a:pt x="102" y="3028"/>
                  </a:lnTo>
                  <a:lnTo>
                    <a:pt x="100" y="3028"/>
                  </a:lnTo>
                  <a:lnTo>
                    <a:pt x="100" y="3028"/>
                  </a:lnTo>
                  <a:lnTo>
                    <a:pt x="98" y="3026"/>
                  </a:lnTo>
                  <a:lnTo>
                    <a:pt x="98" y="2454"/>
                  </a:lnTo>
                  <a:lnTo>
                    <a:pt x="98" y="2454"/>
                  </a:lnTo>
                  <a:lnTo>
                    <a:pt x="100" y="2452"/>
                  </a:lnTo>
                  <a:lnTo>
                    <a:pt x="100" y="2452"/>
                  </a:lnTo>
                  <a:lnTo>
                    <a:pt x="102" y="2452"/>
                  </a:lnTo>
                  <a:lnTo>
                    <a:pt x="102" y="2452"/>
                  </a:lnTo>
                  <a:lnTo>
                    <a:pt x="542" y="2452"/>
                  </a:lnTo>
                  <a:lnTo>
                    <a:pt x="548" y="2452"/>
                  </a:lnTo>
                  <a:lnTo>
                    <a:pt x="548" y="2452"/>
                  </a:lnTo>
                  <a:lnTo>
                    <a:pt x="552" y="2452"/>
                  </a:lnTo>
                  <a:lnTo>
                    <a:pt x="552" y="2454"/>
                  </a:lnTo>
                  <a:lnTo>
                    <a:pt x="552" y="3026"/>
                  </a:lnTo>
                  <a:close/>
                  <a:moveTo>
                    <a:pt x="552" y="2418"/>
                  </a:moveTo>
                  <a:lnTo>
                    <a:pt x="552" y="2418"/>
                  </a:lnTo>
                  <a:lnTo>
                    <a:pt x="552" y="2422"/>
                  </a:lnTo>
                  <a:lnTo>
                    <a:pt x="548" y="2422"/>
                  </a:lnTo>
                  <a:lnTo>
                    <a:pt x="542" y="2422"/>
                  </a:lnTo>
                  <a:lnTo>
                    <a:pt x="102" y="2422"/>
                  </a:lnTo>
                  <a:lnTo>
                    <a:pt x="102" y="2422"/>
                  </a:lnTo>
                  <a:lnTo>
                    <a:pt x="102" y="2422"/>
                  </a:lnTo>
                  <a:lnTo>
                    <a:pt x="100" y="2422"/>
                  </a:lnTo>
                  <a:lnTo>
                    <a:pt x="100" y="2422"/>
                  </a:lnTo>
                  <a:lnTo>
                    <a:pt x="98" y="2418"/>
                  </a:lnTo>
                  <a:lnTo>
                    <a:pt x="98" y="1848"/>
                  </a:lnTo>
                  <a:lnTo>
                    <a:pt x="98" y="1848"/>
                  </a:lnTo>
                  <a:lnTo>
                    <a:pt x="100" y="1846"/>
                  </a:lnTo>
                  <a:lnTo>
                    <a:pt x="100" y="1846"/>
                  </a:lnTo>
                  <a:lnTo>
                    <a:pt x="102" y="1844"/>
                  </a:lnTo>
                  <a:lnTo>
                    <a:pt x="102" y="1844"/>
                  </a:lnTo>
                  <a:lnTo>
                    <a:pt x="542" y="1844"/>
                  </a:lnTo>
                  <a:lnTo>
                    <a:pt x="548" y="1844"/>
                  </a:lnTo>
                  <a:lnTo>
                    <a:pt x="548" y="1844"/>
                  </a:lnTo>
                  <a:lnTo>
                    <a:pt x="552" y="1846"/>
                  </a:lnTo>
                  <a:lnTo>
                    <a:pt x="552" y="1848"/>
                  </a:lnTo>
                  <a:lnTo>
                    <a:pt x="552" y="2418"/>
                  </a:lnTo>
                  <a:close/>
                  <a:moveTo>
                    <a:pt x="552" y="1812"/>
                  </a:moveTo>
                  <a:lnTo>
                    <a:pt x="552" y="1812"/>
                  </a:lnTo>
                  <a:lnTo>
                    <a:pt x="552" y="1814"/>
                  </a:lnTo>
                  <a:lnTo>
                    <a:pt x="548" y="1816"/>
                  </a:lnTo>
                  <a:lnTo>
                    <a:pt x="102" y="1816"/>
                  </a:lnTo>
                  <a:lnTo>
                    <a:pt x="102" y="1816"/>
                  </a:lnTo>
                  <a:lnTo>
                    <a:pt x="100" y="1816"/>
                  </a:lnTo>
                  <a:lnTo>
                    <a:pt x="100" y="1816"/>
                  </a:lnTo>
                  <a:lnTo>
                    <a:pt x="100" y="1816"/>
                  </a:lnTo>
                  <a:lnTo>
                    <a:pt x="100" y="1816"/>
                  </a:lnTo>
                  <a:lnTo>
                    <a:pt x="100" y="1816"/>
                  </a:lnTo>
                  <a:lnTo>
                    <a:pt x="98" y="1814"/>
                  </a:lnTo>
                  <a:lnTo>
                    <a:pt x="98" y="1814"/>
                  </a:lnTo>
                  <a:lnTo>
                    <a:pt x="98" y="1814"/>
                  </a:lnTo>
                  <a:lnTo>
                    <a:pt x="98" y="1814"/>
                  </a:lnTo>
                  <a:lnTo>
                    <a:pt x="98" y="1812"/>
                  </a:lnTo>
                  <a:lnTo>
                    <a:pt x="98" y="1242"/>
                  </a:lnTo>
                  <a:lnTo>
                    <a:pt x="98" y="1242"/>
                  </a:lnTo>
                  <a:lnTo>
                    <a:pt x="100" y="1240"/>
                  </a:lnTo>
                  <a:lnTo>
                    <a:pt x="100" y="1240"/>
                  </a:lnTo>
                  <a:lnTo>
                    <a:pt x="102" y="1238"/>
                  </a:lnTo>
                  <a:lnTo>
                    <a:pt x="102" y="1238"/>
                  </a:lnTo>
                  <a:lnTo>
                    <a:pt x="542" y="1238"/>
                  </a:lnTo>
                  <a:lnTo>
                    <a:pt x="548" y="1238"/>
                  </a:lnTo>
                  <a:lnTo>
                    <a:pt x="548" y="1238"/>
                  </a:lnTo>
                  <a:lnTo>
                    <a:pt x="552" y="1240"/>
                  </a:lnTo>
                  <a:lnTo>
                    <a:pt x="552" y="1242"/>
                  </a:lnTo>
                  <a:lnTo>
                    <a:pt x="552" y="1812"/>
                  </a:lnTo>
                  <a:close/>
                  <a:moveTo>
                    <a:pt x="552" y="1206"/>
                  </a:moveTo>
                  <a:lnTo>
                    <a:pt x="552" y="1206"/>
                  </a:lnTo>
                  <a:lnTo>
                    <a:pt x="552" y="1208"/>
                  </a:lnTo>
                  <a:lnTo>
                    <a:pt x="548" y="1210"/>
                  </a:lnTo>
                  <a:lnTo>
                    <a:pt x="542" y="1210"/>
                  </a:lnTo>
                  <a:lnTo>
                    <a:pt x="102" y="1210"/>
                  </a:lnTo>
                  <a:lnTo>
                    <a:pt x="102" y="1210"/>
                  </a:lnTo>
                  <a:lnTo>
                    <a:pt x="102" y="1210"/>
                  </a:lnTo>
                  <a:lnTo>
                    <a:pt x="100" y="1208"/>
                  </a:lnTo>
                  <a:lnTo>
                    <a:pt x="100" y="1208"/>
                  </a:lnTo>
                  <a:lnTo>
                    <a:pt x="98" y="1206"/>
                  </a:lnTo>
                  <a:lnTo>
                    <a:pt x="98" y="636"/>
                  </a:lnTo>
                  <a:lnTo>
                    <a:pt x="98" y="636"/>
                  </a:lnTo>
                  <a:lnTo>
                    <a:pt x="100" y="632"/>
                  </a:lnTo>
                  <a:lnTo>
                    <a:pt x="100" y="632"/>
                  </a:lnTo>
                  <a:lnTo>
                    <a:pt x="102" y="632"/>
                  </a:lnTo>
                  <a:lnTo>
                    <a:pt x="102" y="632"/>
                  </a:lnTo>
                  <a:lnTo>
                    <a:pt x="542" y="632"/>
                  </a:lnTo>
                  <a:lnTo>
                    <a:pt x="548" y="632"/>
                  </a:lnTo>
                  <a:lnTo>
                    <a:pt x="548" y="632"/>
                  </a:lnTo>
                  <a:lnTo>
                    <a:pt x="552" y="632"/>
                  </a:lnTo>
                  <a:lnTo>
                    <a:pt x="552" y="636"/>
                  </a:lnTo>
                  <a:lnTo>
                    <a:pt x="552" y="1206"/>
                  </a:lnTo>
                  <a:close/>
                  <a:moveTo>
                    <a:pt x="552" y="600"/>
                  </a:moveTo>
                  <a:lnTo>
                    <a:pt x="552" y="600"/>
                  </a:lnTo>
                  <a:lnTo>
                    <a:pt x="552" y="602"/>
                  </a:lnTo>
                  <a:lnTo>
                    <a:pt x="548" y="604"/>
                  </a:lnTo>
                  <a:lnTo>
                    <a:pt x="542" y="604"/>
                  </a:lnTo>
                  <a:lnTo>
                    <a:pt x="102" y="604"/>
                  </a:lnTo>
                  <a:lnTo>
                    <a:pt x="102" y="604"/>
                  </a:lnTo>
                  <a:lnTo>
                    <a:pt x="102" y="604"/>
                  </a:lnTo>
                  <a:lnTo>
                    <a:pt x="100" y="602"/>
                  </a:lnTo>
                  <a:lnTo>
                    <a:pt x="100" y="602"/>
                  </a:lnTo>
                  <a:lnTo>
                    <a:pt x="98" y="600"/>
                  </a:lnTo>
                  <a:lnTo>
                    <a:pt x="98" y="28"/>
                  </a:lnTo>
                  <a:lnTo>
                    <a:pt x="98" y="28"/>
                  </a:lnTo>
                  <a:lnTo>
                    <a:pt x="100" y="26"/>
                  </a:lnTo>
                  <a:lnTo>
                    <a:pt x="100" y="26"/>
                  </a:lnTo>
                  <a:lnTo>
                    <a:pt x="102" y="26"/>
                  </a:lnTo>
                  <a:lnTo>
                    <a:pt x="102" y="26"/>
                  </a:lnTo>
                  <a:lnTo>
                    <a:pt x="542" y="26"/>
                  </a:lnTo>
                  <a:lnTo>
                    <a:pt x="548" y="26"/>
                  </a:lnTo>
                  <a:lnTo>
                    <a:pt x="548" y="26"/>
                  </a:lnTo>
                  <a:lnTo>
                    <a:pt x="552" y="26"/>
                  </a:lnTo>
                  <a:lnTo>
                    <a:pt x="552" y="28"/>
                  </a:lnTo>
                  <a:lnTo>
                    <a:pt x="552" y="600"/>
                  </a:lnTo>
                  <a:close/>
                  <a:moveTo>
                    <a:pt x="612" y="3614"/>
                  </a:moveTo>
                  <a:lnTo>
                    <a:pt x="612" y="3614"/>
                  </a:lnTo>
                  <a:lnTo>
                    <a:pt x="610" y="3618"/>
                  </a:lnTo>
                  <a:lnTo>
                    <a:pt x="608" y="3620"/>
                  </a:lnTo>
                  <a:lnTo>
                    <a:pt x="606" y="3622"/>
                  </a:lnTo>
                  <a:lnTo>
                    <a:pt x="602" y="3622"/>
                  </a:lnTo>
                  <a:lnTo>
                    <a:pt x="568" y="3622"/>
                  </a:lnTo>
                  <a:lnTo>
                    <a:pt x="568" y="3622"/>
                  </a:lnTo>
                  <a:lnTo>
                    <a:pt x="564" y="3622"/>
                  </a:lnTo>
                  <a:lnTo>
                    <a:pt x="560" y="3620"/>
                  </a:lnTo>
                  <a:lnTo>
                    <a:pt x="558" y="3618"/>
                  </a:lnTo>
                  <a:lnTo>
                    <a:pt x="558" y="3614"/>
                  </a:lnTo>
                  <a:lnTo>
                    <a:pt x="558" y="3598"/>
                  </a:lnTo>
                  <a:lnTo>
                    <a:pt x="558" y="3598"/>
                  </a:lnTo>
                  <a:lnTo>
                    <a:pt x="558" y="3596"/>
                  </a:lnTo>
                  <a:lnTo>
                    <a:pt x="560" y="3592"/>
                  </a:lnTo>
                  <a:lnTo>
                    <a:pt x="564" y="3592"/>
                  </a:lnTo>
                  <a:lnTo>
                    <a:pt x="568" y="3590"/>
                  </a:lnTo>
                  <a:lnTo>
                    <a:pt x="602" y="3590"/>
                  </a:lnTo>
                  <a:lnTo>
                    <a:pt x="602" y="3590"/>
                  </a:lnTo>
                  <a:lnTo>
                    <a:pt x="606" y="3592"/>
                  </a:lnTo>
                  <a:lnTo>
                    <a:pt x="608" y="3592"/>
                  </a:lnTo>
                  <a:lnTo>
                    <a:pt x="610" y="3596"/>
                  </a:lnTo>
                  <a:lnTo>
                    <a:pt x="612" y="3598"/>
                  </a:lnTo>
                  <a:lnTo>
                    <a:pt x="612" y="3614"/>
                  </a:lnTo>
                  <a:close/>
                  <a:moveTo>
                    <a:pt x="612" y="3538"/>
                  </a:moveTo>
                  <a:lnTo>
                    <a:pt x="612" y="3538"/>
                  </a:lnTo>
                  <a:lnTo>
                    <a:pt x="610" y="3542"/>
                  </a:lnTo>
                  <a:lnTo>
                    <a:pt x="608" y="3544"/>
                  </a:lnTo>
                  <a:lnTo>
                    <a:pt x="606" y="3546"/>
                  </a:lnTo>
                  <a:lnTo>
                    <a:pt x="602" y="3546"/>
                  </a:lnTo>
                  <a:lnTo>
                    <a:pt x="568" y="3546"/>
                  </a:lnTo>
                  <a:lnTo>
                    <a:pt x="568" y="3546"/>
                  </a:lnTo>
                  <a:lnTo>
                    <a:pt x="564" y="3546"/>
                  </a:lnTo>
                  <a:lnTo>
                    <a:pt x="560" y="3544"/>
                  </a:lnTo>
                  <a:lnTo>
                    <a:pt x="558" y="3542"/>
                  </a:lnTo>
                  <a:lnTo>
                    <a:pt x="558" y="3538"/>
                  </a:lnTo>
                  <a:lnTo>
                    <a:pt x="558" y="3522"/>
                  </a:lnTo>
                  <a:lnTo>
                    <a:pt x="558" y="3522"/>
                  </a:lnTo>
                  <a:lnTo>
                    <a:pt x="558" y="3520"/>
                  </a:lnTo>
                  <a:lnTo>
                    <a:pt x="560" y="3516"/>
                  </a:lnTo>
                  <a:lnTo>
                    <a:pt x="564" y="3516"/>
                  </a:lnTo>
                  <a:lnTo>
                    <a:pt x="568" y="3514"/>
                  </a:lnTo>
                  <a:lnTo>
                    <a:pt x="602" y="3514"/>
                  </a:lnTo>
                  <a:lnTo>
                    <a:pt x="602" y="3514"/>
                  </a:lnTo>
                  <a:lnTo>
                    <a:pt x="606" y="3516"/>
                  </a:lnTo>
                  <a:lnTo>
                    <a:pt x="608" y="3516"/>
                  </a:lnTo>
                  <a:lnTo>
                    <a:pt x="610" y="3520"/>
                  </a:lnTo>
                  <a:lnTo>
                    <a:pt x="612" y="3522"/>
                  </a:lnTo>
                  <a:lnTo>
                    <a:pt x="612" y="3538"/>
                  </a:lnTo>
                  <a:close/>
                  <a:moveTo>
                    <a:pt x="612" y="3462"/>
                  </a:moveTo>
                  <a:lnTo>
                    <a:pt x="612" y="3462"/>
                  </a:lnTo>
                  <a:lnTo>
                    <a:pt x="610" y="3466"/>
                  </a:lnTo>
                  <a:lnTo>
                    <a:pt x="608" y="3468"/>
                  </a:lnTo>
                  <a:lnTo>
                    <a:pt x="606" y="3470"/>
                  </a:lnTo>
                  <a:lnTo>
                    <a:pt x="602" y="3470"/>
                  </a:lnTo>
                  <a:lnTo>
                    <a:pt x="568" y="3470"/>
                  </a:lnTo>
                  <a:lnTo>
                    <a:pt x="568" y="3470"/>
                  </a:lnTo>
                  <a:lnTo>
                    <a:pt x="564" y="3470"/>
                  </a:lnTo>
                  <a:lnTo>
                    <a:pt x="560" y="3468"/>
                  </a:lnTo>
                  <a:lnTo>
                    <a:pt x="558" y="3466"/>
                  </a:lnTo>
                  <a:lnTo>
                    <a:pt x="558" y="3462"/>
                  </a:lnTo>
                  <a:lnTo>
                    <a:pt x="558" y="3446"/>
                  </a:lnTo>
                  <a:lnTo>
                    <a:pt x="558" y="3446"/>
                  </a:lnTo>
                  <a:lnTo>
                    <a:pt x="558" y="3444"/>
                  </a:lnTo>
                  <a:lnTo>
                    <a:pt x="560" y="3440"/>
                  </a:lnTo>
                  <a:lnTo>
                    <a:pt x="564" y="3440"/>
                  </a:lnTo>
                  <a:lnTo>
                    <a:pt x="568" y="3438"/>
                  </a:lnTo>
                  <a:lnTo>
                    <a:pt x="602" y="3438"/>
                  </a:lnTo>
                  <a:lnTo>
                    <a:pt x="602" y="3438"/>
                  </a:lnTo>
                  <a:lnTo>
                    <a:pt x="606" y="3440"/>
                  </a:lnTo>
                  <a:lnTo>
                    <a:pt x="608" y="3440"/>
                  </a:lnTo>
                  <a:lnTo>
                    <a:pt x="610" y="3444"/>
                  </a:lnTo>
                  <a:lnTo>
                    <a:pt x="612" y="3446"/>
                  </a:lnTo>
                  <a:lnTo>
                    <a:pt x="612" y="3462"/>
                  </a:lnTo>
                  <a:close/>
                  <a:moveTo>
                    <a:pt x="612" y="3386"/>
                  </a:moveTo>
                  <a:lnTo>
                    <a:pt x="612" y="3386"/>
                  </a:lnTo>
                  <a:lnTo>
                    <a:pt x="610" y="3390"/>
                  </a:lnTo>
                  <a:lnTo>
                    <a:pt x="608" y="3392"/>
                  </a:lnTo>
                  <a:lnTo>
                    <a:pt x="606" y="3394"/>
                  </a:lnTo>
                  <a:lnTo>
                    <a:pt x="602" y="3394"/>
                  </a:lnTo>
                  <a:lnTo>
                    <a:pt x="568" y="3394"/>
                  </a:lnTo>
                  <a:lnTo>
                    <a:pt x="568" y="3394"/>
                  </a:lnTo>
                  <a:lnTo>
                    <a:pt x="564" y="3394"/>
                  </a:lnTo>
                  <a:lnTo>
                    <a:pt x="560" y="3392"/>
                  </a:lnTo>
                  <a:lnTo>
                    <a:pt x="558" y="3390"/>
                  </a:lnTo>
                  <a:lnTo>
                    <a:pt x="558" y="3386"/>
                  </a:lnTo>
                  <a:lnTo>
                    <a:pt x="558" y="3370"/>
                  </a:lnTo>
                  <a:lnTo>
                    <a:pt x="558" y="3370"/>
                  </a:lnTo>
                  <a:lnTo>
                    <a:pt x="558" y="3368"/>
                  </a:lnTo>
                  <a:lnTo>
                    <a:pt x="560" y="3364"/>
                  </a:lnTo>
                  <a:lnTo>
                    <a:pt x="564" y="3364"/>
                  </a:lnTo>
                  <a:lnTo>
                    <a:pt x="568" y="3362"/>
                  </a:lnTo>
                  <a:lnTo>
                    <a:pt x="602" y="3362"/>
                  </a:lnTo>
                  <a:lnTo>
                    <a:pt x="602" y="3362"/>
                  </a:lnTo>
                  <a:lnTo>
                    <a:pt x="606" y="3364"/>
                  </a:lnTo>
                  <a:lnTo>
                    <a:pt x="608" y="3364"/>
                  </a:lnTo>
                  <a:lnTo>
                    <a:pt x="610" y="3368"/>
                  </a:lnTo>
                  <a:lnTo>
                    <a:pt x="612" y="3370"/>
                  </a:lnTo>
                  <a:lnTo>
                    <a:pt x="612" y="3386"/>
                  </a:lnTo>
                  <a:close/>
                  <a:moveTo>
                    <a:pt x="612" y="3310"/>
                  </a:moveTo>
                  <a:lnTo>
                    <a:pt x="612" y="3310"/>
                  </a:lnTo>
                  <a:lnTo>
                    <a:pt x="610" y="3314"/>
                  </a:lnTo>
                  <a:lnTo>
                    <a:pt x="608" y="3316"/>
                  </a:lnTo>
                  <a:lnTo>
                    <a:pt x="606" y="3318"/>
                  </a:lnTo>
                  <a:lnTo>
                    <a:pt x="602" y="3318"/>
                  </a:lnTo>
                  <a:lnTo>
                    <a:pt x="568" y="3318"/>
                  </a:lnTo>
                  <a:lnTo>
                    <a:pt x="568" y="3318"/>
                  </a:lnTo>
                  <a:lnTo>
                    <a:pt x="564" y="3318"/>
                  </a:lnTo>
                  <a:lnTo>
                    <a:pt x="560" y="3316"/>
                  </a:lnTo>
                  <a:lnTo>
                    <a:pt x="558" y="3314"/>
                  </a:lnTo>
                  <a:lnTo>
                    <a:pt x="558" y="3310"/>
                  </a:lnTo>
                  <a:lnTo>
                    <a:pt x="558" y="3294"/>
                  </a:lnTo>
                  <a:lnTo>
                    <a:pt x="558" y="3294"/>
                  </a:lnTo>
                  <a:lnTo>
                    <a:pt x="558" y="3292"/>
                  </a:lnTo>
                  <a:lnTo>
                    <a:pt x="560" y="3290"/>
                  </a:lnTo>
                  <a:lnTo>
                    <a:pt x="564" y="3288"/>
                  </a:lnTo>
                  <a:lnTo>
                    <a:pt x="568" y="3286"/>
                  </a:lnTo>
                  <a:lnTo>
                    <a:pt x="602" y="3286"/>
                  </a:lnTo>
                  <a:lnTo>
                    <a:pt x="602" y="3286"/>
                  </a:lnTo>
                  <a:lnTo>
                    <a:pt x="606" y="3288"/>
                  </a:lnTo>
                  <a:lnTo>
                    <a:pt x="608" y="3290"/>
                  </a:lnTo>
                  <a:lnTo>
                    <a:pt x="610" y="3292"/>
                  </a:lnTo>
                  <a:lnTo>
                    <a:pt x="612" y="3294"/>
                  </a:lnTo>
                  <a:lnTo>
                    <a:pt x="612" y="3310"/>
                  </a:lnTo>
                  <a:close/>
                  <a:moveTo>
                    <a:pt x="612" y="3234"/>
                  </a:moveTo>
                  <a:lnTo>
                    <a:pt x="612" y="3234"/>
                  </a:lnTo>
                  <a:lnTo>
                    <a:pt x="610" y="3238"/>
                  </a:lnTo>
                  <a:lnTo>
                    <a:pt x="608" y="3240"/>
                  </a:lnTo>
                  <a:lnTo>
                    <a:pt x="606" y="3242"/>
                  </a:lnTo>
                  <a:lnTo>
                    <a:pt x="602" y="3242"/>
                  </a:lnTo>
                  <a:lnTo>
                    <a:pt x="568" y="3242"/>
                  </a:lnTo>
                  <a:lnTo>
                    <a:pt x="568" y="3242"/>
                  </a:lnTo>
                  <a:lnTo>
                    <a:pt x="564" y="3242"/>
                  </a:lnTo>
                  <a:lnTo>
                    <a:pt x="560" y="3240"/>
                  </a:lnTo>
                  <a:lnTo>
                    <a:pt x="558" y="3238"/>
                  </a:lnTo>
                  <a:lnTo>
                    <a:pt x="558" y="3234"/>
                  </a:lnTo>
                  <a:lnTo>
                    <a:pt x="558" y="3218"/>
                  </a:lnTo>
                  <a:lnTo>
                    <a:pt x="558" y="3218"/>
                  </a:lnTo>
                  <a:lnTo>
                    <a:pt x="558" y="3216"/>
                  </a:lnTo>
                  <a:lnTo>
                    <a:pt x="560" y="3214"/>
                  </a:lnTo>
                  <a:lnTo>
                    <a:pt x="564" y="3212"/>
                  </a:lnTo>
                  <a:lnTo>
                    <a:pt x="568" y="3210"/>
                  </a:lnTo>
                  <a:lnTo>
                    <a:pt x="602" y="3210"/>
                  </a:lnTo>
                  <a:lnTo>
                    <a:pt x="602" y="3210"/>
                  </a:lnTo>
                  <a:lnTo>
                    <a:pt x="606" y="3212"/>
                  </a:lnTo>
                  <a:lnTo>
                    <a:pt x="608" y="3214"/>
                  </a:lnTo>
                  <a:lnTo>
                    <a:pt x="610" y="3216"/>
                  </a:lnTo>
                  <a:lnTo>
                    <a:pt x="612" y="3218"/>
                  </a:lnTo>
                  <a:lnTo>
                    <a:pt x="612" y="3234"/>
                  </a:lnTo>
                  <a:close/>
                  <a:moveTo>
                    <a:pt x="612" y="3158"/>
                  </a:moveTo>
                  <a:lnTo>
                    <a:pt x="612" y="3158"/>
                  </a:lnTo>
                  <a:lnTo>
                    <a:pt x="610" y="3162"/>
                  </a:lnTo>
                  <a:lnTo>
                    <a:pt x="608" y="3164"/>
                  </a:lnTo>
                  <a:lnTo>
                    <a:pt x="606" y="3166"/>
                  </a:lnTo>
                  <a:lnTo>
                    <a:pt x="602" y="3166"/>
                  </a:lnTo>
                  <a:lnTo>
                    <a:pt x="568" y="3166"/>
                  </a:lnTo>
                  <a:lnTo>
                    <a:pt x="568" y="3166"/>
                  </a:lnTo>
                  <a:lnTo>
                    <a:pt x="564" y="3166"/>
                  </a:lnTo>
                  <a:lnTo>
                    <a:pt x="560" y="3164"/>
                  </a:lnTo>
                  <a:lnTo>
                    <a:pt x="558" y="3162"/>
                  </a:lnTo>
                  <a:lnTo>
                    <a:pt x="558" y="3158"/>
                  </a:lnTo>
                  <a:lnTo>
                    <a:pt x="558" y="3142"/>
                  </a:lnTo>
                  <a:lnTo>
                    <a:pt x="558" y="3142"/>
                  </a:lnTo>
                  <a:lnTo>
                    <a:pt x="558" y="3140"/>
                  </a:lnTo>
                  <a:lnTo>
                    <a:pt x="560" y="3138"/>
                  </a:lnTo>
                  <a:lnTo>
                    <a:pt x="564" y="3136"/>
                  </a:lnTo>
                  <a:lnTo>
                    <a:pt x="568" y="3134"/>
                  </a:lnTo>
                  <a:lnTo>
                    <a:pt x="602" y="3134"/>
                  </a:lnTo>
                  <a:lnTo>
                    <a:pt x="602" y="3134"/>
                  </a:lnTo>
                  <a:lnTo>
                    <a:pt x="606" y="3136"/>
                  </a:lnTo>
                  <a:lnTo>
                    <a:pt x="608" y="3138"/>
                  </a:lnTo>
                  <a:lnTo>
                    <a:pt x="610" y="3140"/>
                  </a:lnTo>
                  <a:lnTo>
                    <a:pt x="612" y="3142"/>
                  </a:lnTo>
                  <a:lnTo>
                    <a:pt x="612" y="3158"/>
                  </a:lnTo>
                  <a:close/>
                  <a:moveTo>
                    <a:pt x="612" y="3088"/>
                  </a:moveTo>
                  <a:lnTo>
                    <a:pt x="612" y="3088"/>
                  </a:lnTo>
                  <a:lnTo>
                    <a:pt x="610" y="3090"/>
                  </a:lnTo>
                  <a:lnTo>
                    <a:pt x="608" y="3094"/>
                  </a:lnTo>
                  <a:lnTo>
                    <a:pt x="606" y="3096"/>
                  </a:lnTo>
                  <a:lnTo>
                    <a:pt x="602" y="3096"/>
                  </a:lnTo>
                  <a:lnTo>
                    <a:pt x="568" y="3096"/>
                  </a:lnTo>
                  <a:lnTo>
                    <a:pt x="568" y="3096"/>
                  </a:lnTo>
                  <a:lnTo>
                    <a:pt x="564" y="3096"/>
                  </a:lnTo>
                  <a:lnTo>
                    <a:pt x="560" y="3094"/>
                  </a:lnTo>
                  <a:lnTo>
                    <a:pt x="558" y="3090"/>
                  </a:lnTo>
                  <a:lnTo>
                    <a:pt x="558" y="3088"/>
                  </a:lnTo>
                  <a:lnTo>
                    <a:pt x="558" y="3072"/>
                  </a:lnTo>
                  <a:lnTo>
                    <a:pt x="558" y="3072"/>
                  </a:lnTo>
                  <a:lnTo>
                    <a:pt x="558" y="3068"/>
                  </a:lnTo>
                  <a:lnTo>
                    <a:pt x="560" y="3066"/>
                  </a:lnTo>
                  <a:lnTo>
                    <a:pt x="564" y="3064"/>
                  </a:lnTo>
                  <a:lnTo>
                    <a:pt x="568" y="3064"/>
                  </a:lnTo>
                  <a:lnTo>
                    <a:pt x="602" y="3064"/>
                  </a:lnTo>
                  <a:lnTo>
                    <a:pt x="602" y="3064"/>
                  </a:lnTo>
                  <a:lnTo>
                    <a:pt x="606" y="3064"/>
                  </a:lnTo>
                  <a:lnTo>
                    <a:pt x="608" y="3066"/>
                  </a:lnTo>
                  <a:lnTo>
                    <a:pt x="610" y="3068"/>
                  </a:lnTo>
                  <a:lnTo>
                    <a:pt x="612" y="3072"/>
                  </a:lnTo>
                  <a:lnTo>
                    <a:pt x="612" y="3088"/>
                  </a:lnTo>
                  <a:close/>
                  <a:moveTo>
                    <a:pt x="612" y="3012"/>
                  </a:moveTo>
                  <a:lnTo>
                    <a:pt x="612" y="3012"/>
                  </a:lnTo>
                  <a:lnTo>
                    <a:pt x="610" y="3014"/>
                  </a:lnTo>
                  <a:lnTo>
                    <a:pt x="608" y="3018"/>
                  </a:lnTo>
                  <a:lnTo>
                    <a:pt x="606" y="3020"/>
                  </a:lnTo>
                  <a:lnTo>
                    <a:pt x="602" y="3020"/>
                  </a:lnTo>
                  <a:lnTo>
                    <a:pt x="568" y="3020"/>
                  </a:lnTo>
                  <a:lnTo>
                    <a:pt x="568" y="3020"/>
                  </a:lnTo>
                  <a:lnTo>
                    <a:pt x="564" y="3020"/>
                  </a:lnTo>
                  <a:lnTo>
                    <a:pt x="560" y="3018"/>
                  </a:lnTo>
                  <a:lnTo>
                    <a:pt x="558" y="3014"/>
                  </a:lnTo>
                  <a:lnTo>
                    <a:pt x="558" y="3012"/>
                  </a:lnTo>
                  <a:lnTo>
                    <a:pt x="558" y="2996"/>
                  </a:lnTo>
                  <a:lnTo>
                    <a:pt x="558" y="2996"/>
                  </a:lnTo>
                  <a:lnTo>
                    <a:pt x="558" y="2992"/>
                  </a:lnTo>
                  <a:lnTo>
                    <a:pt x="560" y="2990"/>
                  </a:lnTo>
                  <a:lnTo>
                    <a:pt x="564" y="2988"/>
                  </a:lnTo>
                  <a:lnTo>
                    <a:pt x="568" y="2988"/>
                  </a:lnTo>
                  <a:lnTo>
                    <a:pt x="602" y="2988"/>
                  </a:lnTo>
                  <a:lnTo>
                    <a:pt x="602" y="2988"/>
                  </a:lnTo>
                  <a:lnTo>
                    <a:pt x="606" y="2988"/>
                  </a:lnTo>
                  <a:lnTo>
                    <a:pt x="608" y="2990"/>
                  </a:lnTo>
                  <a:lnTo>
                    <a:pt x="610" y="2992"/>
                  </a:lnTo>
                  <a:lnTo>
                    <a:pt x="612" y="2996"/>
                  </a:lnTo>
                  <a:lnTo>
                    <a:pt x="612" y="3012"/>
                  </a:lnTo>
                  <a:close/>
                  <a:moveTo>
                    <a:pt x="612" y="2936"/>
                  </a:moveTo>
                  <a:lnTo>
                    <a:pt x="612" y="2936"/>
                  </a:lnTo>
                  <a:lnTo>
                    <a:pt x="610" y="2938"/>
                  </a:lnTo>
                  <a:lnTo>
                    <a:pt x="608" y="2942"/>
                  </a:lnTo>
                  <a:lnTo>
                    <a:pt x="606" y="2944"/>
                  </a:lnTo>
                  <a:lnTo>
                    <a:pt x="602" y="2944"/>
                  </a:lnTo>
                  <a:lnTo>
                    <a:pt x="568" y="2944"/>
                  </a:lnTo>
                  <a:lnTo>
                    <a:pt x="568" y="2944"/>
                  </a:lnTo>
                  <a:lnTo>
                    <a:pt x="564" y="2944"/>
                  </a:lnTo>
                  <a:lnTo>
                    <a:pt x="560" y="2942"/>
                  </a:lnTo>
                  <a:lnTo>
                    <a:pt x="558" y="2938"/>
                  </a:lnTo>
                  <a:lnTo>
                    <a:pt x="558" y="2936"/>
                  </a:lnTo>
                  <a:lnTo>
                    <a:pt x="558" y="2920"/>
                  </a:lnTo>
                  <a:lnTo>
                    <a:pt x="558" y="2920"/>
                  </a:lnTo>
                  <a:lnTo>
                    <a:pt x="558" y="2916"/>
                  </a:lnTo>
                  <a:lnTo>
                    <a:pt x="560" y="2914"/>
                  </a:lnTo>
                  <a:lnTo>
                    <a:pt x="564" y="2912"/>
                  </a:lnTo>
                  <a:lnTo>
                    <a:pt x="568" y="2912"/>
                  </a:lnTo>
                  <a:lnTo>
                    <a:pt x="602" y="2912"/>
                  </a:lnTo>
                  <a:lnTo>
                    <a:pt x="602" y="2912"/>
                  </a:lnTo>
                  <a:lnTo>
                    <a:pt x="606" y="2912"/>
                  </a:lnTo>
                  <a:lnTo>
                    <a:pt x="608" y="2914"/>
                  </a:lnTo>
                  <a:lnTo>
                    <a:pt x="610" y="2916"/>
                  </a:lnTo>
                  <a:lnTo>
                    <a:pt x="612" y="2920"/>
                  </a:lnTo>
                  <a:lnTo>
                    <a:pt x="612" y="2936"/>
                  </a:lnTo>
                  <a:close/>
                  <a:moveTo>
                    <a:pt x="612" y="2860"/>
                  </a:moveTo>
                  <a:lnTo>
                    <a:pt x="612" y="2860"/>
                  </a:lnTo>
                  <a:lnTo>
                    <a:pt x="610" y="2862"/>
                  </a:lnTo>
                  <a:lnTo>
                    <a:pt x="608" y="2866"/>
                  </a:lnTo>
                  <a:lnTo>
                    <a:pt x="606" y="2868"/>
                  </a:lnTo>
                  <a:lnTo>
                    <a:pt x="602" y="2868"/>
                  </a:lnTo>
                  <a:lnTo>
                    <a:pt x="568" y="2868"/>
                  </a:lnTo>
                  <a:lnTo>
                    <a:pt x="568" y="2868"/>
                  </a:lnTo>
                  <a:lnTo>
                    <a:pt x="564" y="2868"/>
                  </a:lnTo>
                  <a:lnTo>
                    <a:pt x="560" y="2866"/>
                  </a:lnTo>
                  <a:lnTo>
                    <a:pt x="558" y="2862"/>
                  </a:lnTo>
                  <a:lnTo>
                    <a:pt x="558" y="2860"/>
                  </a:lnTo>
                  <a:lnTo>
                    <a:pt x="558" y="2844"/>
                  </a:lnTo>
                  <a:lnTo>
                    <a:pt x="558" y="2844"/>
                  </a:lnTo>
                  <a:lnTo>
                    <a:pt x="558" y="2840"/>
                  </a:lnTo>
                  <a:lnTo>
                    <a:pt x="560" y="2838"/>
                  </a:lnTo>
                  <a:lnTo>
                    <a:pt x="564" y="2836"/>
                  </a:lnTo>
                  <a:lnTo>
                    <a:pt x="568" y="2836"/>
                  </a:lnTo>
                  <a:lnTo>
                    <a:pt x="602" y="2836"/>
                  </a:lnTo>
                  <a:lnTo>
                    <a:pt x="602" y="2836"/>
                  </a:lnTo>
                  <a:lnTo>
                    <a:pt x="606" y="2836"/>
                  </a:lnTo>
                  <a:lnTo>
                    <a:pt x="608" y="2838"/>
                  </a:lnTo>
                  <a:lnTo>
                    <a:pt x="610" y="2840"/>
                  </a:lnTo>
                  <a:lnTo>
                    <a:pt x="612" y="2844"/>
                  </a:lnTo>
                  <a:lnTo>
                    <a:pt x="612" y="2860"/>
                  </a:lnTo>
                  <a:close/>
                  <a:moveTo>
                    <a:pt x="612" y="2784"/>
                  </a:moveTo>
                  <a:lnTo>
                    <a:pt x="612" y="2784"/>
                  </a:lnTo>
                  <a:lnTo>
                    <a:pt x="610" y="2786"/>
                  </a:lnTo>
                  <a:lnTo>
                    <a:pt x="608" y="2790"/>
                  </a:lnTo>
                  <a:lnTo>
                    <a:pt x="606" y="2792"/>
                  </a:lnTo>
                  <a:lnTo>
                    <a:pt x="602" y="2792"/>
                  </a:lnTo>
                  <a:lnTo>
                    <a:pt x="568" y="2792"/>
                  </a:lnTo>
                  <a:lnTo>
                    <a:pt x="568" y="2792"/>
                  </a:lnTo>
                  <a:lnTo>
                    <a:pt x="564" y="2792"/>
                  </a:lnTo>
                  <a:lnTo>
                    <a:pt x="560" y="2790"/>
                  </a:lnTo>
                  <a:lnTo>
                    <a:pt x="558" y="2786"/>
                  </a:lnTo>
                  <a:lnTo>
                    <a:pt x="558" y="2784"/>
                  </a:lnTo>
                  <a:lnTo>
                    <a:pt x="558" y="2768"/>
                  </a:lnTo>
                  <a:lnTo>
                    <a:pt x="558" y="2768"/>
                  </a:lnTo>
                  <a:lnTo>
                    <a:pt x="558" y="2764"/>
                  </a:lnTo>
                  <a:lnTo>
                    <a:pt x="560" y="2762"/>
                  </a:lnTo>
                  <a:lnTo>
                    <a:pt x="564" y="2760"/>
                  </a:lnTo>
                  <a:lnTo>
                    <a:pt x="568" y="2760"/>
                  </a:lnTo>
                  <a:lnTo>
                    <a:pt x="602" y="2760"/>
                  </a:lnTo>
                  <a:lnTo>
                    <a:pt x="602" y="2760"/>
                  </a:lnTo>
                  <a:lnTo>
                    <a:pt x="606" y="2760"/>
                  </a:lnTo>
                  <a:lnTo>
                    <a:pt x="608" y="2762"/>
                  </a:lnTo>
                  <a:lnTo>
                    <a:pt x="610" y="2764"/>
                  </a:lnTo>
                  <a:lnTo>
                    <a:pt x="612" y="2768"/>
                  </a:lnTo>
                  <a:lnTo>
                    <a:pt x="612" y="2784"/>
                  </a:lnTo>
                  <a:close/>
                  <a:moveTo>
                    <a:pt x="612" y="2708"/>
                  </a:moveTo>
                  <a:lnTo>
                    <a:pt x="612" y="2708"/>
                  </a:lnTo>
                  <a:lnTo>
                    <a:pt x="610" y="2710"/>
                  </a:lnTo>
                  <a:lnTo>
                    <a:pt x="608" y="2714"/>
                  </a:lnTo>
                  <a:lnTo>
                    <a:pt x="606" y="2716"/>
                  </a:lnTo>
                  <a:lnTo>
                    <a:pt x="602" y="2716"/>
                  </a:lnTo>
                  <a:lnTo>
                    <a:pt x="568" y="2716"/>
                  </a:lnTo>
                  <a:lnTo>
                    <a:pt x="568" y="2716"/>
                  </a:lnTo>
                  <a:lnTo>
                    <a:pt x="564" y="2716"/>
                  </a:lnTo>
                  <a:lnTo>
                    <a:pt x="560" y="2714"/>
                  </a:lnTo>
                  <a:lnTo>
                    <a:pt x="558" y="2710"/>
                  </a:lnTo>
                  <a:lnTo>
                    <a:pt x="558" y="2708"/>
                  </a:lnTo>
                  <a:lnTo>
                    <a:pt x="558" y="2692"/>
                  </a:lnTo>
                  <a:lnTo>
                    <a:pt x="558" y="2692"/>
                  </a:lnTo>
                  <a:lnTo>
                    <a:pt x="558" y="2688"/>
                  </a:lnTo>
                  <a:lnTo>
                    <a:pt x="560" y="2686"/>
                  </a:lnTo>
                  <a:lnTo>
                    <a:pt x="564" y="2684"/>
                  </a:lnTo>
                  <a:lnTo>
                    <a:pt x="568" y="2684"/>
                  </a:lnTo>
                  <a:lnTo>
                    <a:pt x="602" y="2684"/>
                  </a:lnTo>
                  <a:lnTo>
                    <a:pt x="602" y="2684"/>
                  </a:lnTo>
                  <a:lnTo>
                    <a:pt x="606" y="2684"/>
                  </a:lnTo>
                  <a:lnTo>
                    <a:pt x="608" y="2686"/>
                  </a:lnTo>
                  <a:lnTo>
                    <a:pt x="610" y="2688"/>
                  </a:lnTo>
                  <a:lnTo>
                    <a:pt x="612" y="2692"/>
                  </a:lnTo>
                  <a:lnTo>
                    <a:pt x="612" y="2708"/>
                  </a:lnTo>
                  <a:close/>
                  <a:moveTo>
                    <a:pt x="612" y="2632"/>
                  </a:moveTo>
                  <a:lnTo>
                    <a:pt x="612" y="2632"/>
                  </a:lnTo>
                  <a:lnTo>
                    <a:pt x="610" y="2636"/>
                  </a:lnTo>
                  <a:lnTo>
                    <a:pt x="608" y="2638"/>
                  </a:lnTo>
                  <a:lnTo>
                    <a:pt x="606" y="2640"/>
                  </a:lnTo>
                  <a:lnTo>
                    <a:pt x="602" y="2640"/>
                  </a:lnTo>
                  <a:lnTo>
                    <a:pt x="568" y="2640"/>
                  </a:lnTo>
                  <a:lnTo>
                    <a:pt x="568" y="2640"/>
                  </a:lnTo>
                  <a:lnTo>
                    <a:pt x="564" y="2640"/>
                  </a:lnTo>
                  <a:lnTo>
                    <a:pt x="560" y="2638"/>
                  </a:lnTo>
                  <a:lnTo>
                    <a:pt x="558" y="2636"/>
                  </a:lnTo>
                  <a:lnTo>
                    <a:pt x="558" y="2632"/>
                  </a:lnTo>
                  <a:lnTo>
                    <a:pt x="558" y="2616"/>
                  </a:lnTo>
                  <a:lnTo>
                    <a:pt x="558" y="2616"/>
                  </a:lnTo>
                  <a:lnTo>
                    <a:pt x="558" y="2612"/>
                  </a:lnTo>
                  <a:lnTo>
                    <a:pt x="560" y="2610"/>
                  </a:lnTo>
                  <a:lnTo>
                    <a:pt x="564" y="2608"/>
                  </a:lnTo>
                  <a:lnTo>
                    <a:pt x="568" y="2608"/>
                  </a:lnTo>
                  <a:lnTo>
                    <a:pt x="602" y="2608"/>
                  </a:lnTo>
                  <a:lnTo>
                    <a:pt x="602" y="2608"/>
                  </a:lnTo>
                  <a:lnTo>
                    <a:pt x="606" y="2608"/>
                  </a:lnTo>
                  <a:lnTo>
                    <a:pt x="608" y="2610"/>
                  </a:lnTo>
                  <a:lnTo>
                    <a:pt x="610" y="2612"/>
                  </a:lnTo>
                  <a:lnTo>
                    <a:pt x="612" y="2616"/>
                  </a:lnTo>
                  <a:lnTo>
                    <a:pt x="612" y="2632"/>
                  </a:lnTo>
                  <a:close/>
                  <a:moveTo>
                    <a:pt x="612" y="2556"/>
                  </a:moveTo>
                  <a:lnTo>
                    <a:pt x="612" y="2556"/>
                  </a:lnTo>
                  <a:lnTo>
                    <a:pt x="610" y="2560"/>
                  </a:lnTo>
                  <a:lnTo>
                    <a:pt x="608" y="2562"/>
                  </a:lnTo>
                  <a:lnTo>
                    <a:pt x="606" y="2564"/>
                  </a:lnTo>
                  <a:lnTo>
                    <a:pt x="602" y="2564"/>
                  </a:lnTo>
                  <a:lnTo>
                    <a:pt x="568" y="2564"/>
                  </a:lnTo>
                  <a:lnTo>
                    <a:pt x="568" y="2564"/>
                  </a:lnTo>
                  <a:lnTo>
                    <a:pt x="564" y="2564"/>
                  </a:lnTo>
                  <a:lnTo>
                    <a:pt x="560" y="2562"/>
                  </a:lnTo>
                  <a:lnTo>
                    <a:pt x="558" y="2560"/>
                  </a:lnTo>
                  <a:lnTo>
                    <a:pt x="558" y="2556"/>
                  </a:lnTo>
                  <a:lnTo>
                    <a:pt x="558" y="2540"/>
                  </a:lnTo>
                  <a:lnTo>
                    <a:pt x="558" y="2540"/>
                  </a:lnTo>
                  <a:lnTo>
                    <a:pt x="558" y="2536"/>
                  </a:lnTo>
                  <a:lnTo>
                    <a:pt x="560" y="2534"/>
                  </a:lnTo>
                  <a:lnTo>
                    <a:pt x="564" y="2532"/>
                  </a:lnTo>
                  <a:lnTo>
                    <a:pt x="568" y="2532"/>
                  </a:lnTo>
                  <a:lnTo>
                    <a:pt x="602" y="2532"/>
                  </a:lnTo>
                  <a:lnTo>
                    <a:pt x="602" y="2532"/>
                  </a:lnTo>
                  <a:lnTo>
                    <a:pt x="606" y="2532"/>
                  </a:lnTo>
                  <a:lnTo>
                    <a:pt x="608" y="2534"/>
                  </a:lnTo>
                  <a:lnTo>
                    <a:pt x="610" y="2536"/>
                  </a:lnTo>
                  <a:lnTo>
                    <a:pt x="612" y="2540"/>
                  </a:lnTo>
                  <a:lnTo>
                    <a:pt x="612" y="2556"/>
                  </a:lnTo>
                  <a:close/>
                  <a:moveTo>
                    <a:pt x="612" y="2480"/>
                  </a:moveTo>
                  <a:lnTo>
                    <a:pt x="612" y="2480"/>
                  </a:lnTo>
                  <a:lnTo>
                    <a:pt x="610" y="2484"/>
                  </a:lnTo>
                  <a:lnTo>
                    <a:pt x="608" y="2486"/>
                  </a:lnTo>
                  <a:lnTo>
                    <a:pt x="606" y="2488"/>
                  </a:lnTo>
                  <a:lnTo>
                    <a:pt x="602" y="2488"/>
                  </a:lnTo>
                  <a:lnTo>
                    <a:pt x="568" y="2488"/>
                  </a:lnTo>
                  <a:lnTo>
                    <a:pt x="568" y="2488"/>
                  </a:lnTo>
                  <a:lnTo>
                    <a:pt x="564" y="2488"/>
                  </a:lnTo>
                  <a:lnTo>
                    <a:pt x="560" y="2486"/>
                  </a:lnTo>
                  <a:lnTo>
                    <a:pt x="558" y="2484"/>
                  </a:lnTo>
                  <a:lnTo>
                    <a:pt x="558" y="2480"/>
                  </a:lnTo>
                  <a:lnTo>
                    <a:pt x="558" y="2464"/>
                  </a:lnTo>
                  <a:lnTo>
                    <a:pt x="558" y="2464"/>
                  </a:lnTo>
                  <a:lnTo>
                    <a:pt x="558" y="2460"/>
                  </a:lnTo>
                  <a:lnTo>
                    <a:pt x="560" y="2458"/>
                  </a:lnTo>
                  <a:lnTo>
                    <a:pt x="564" y="2456"/>
                  </a:lnTo>
                  <a:lnTo>
                    <a:pt x="568" y="2456"/>
                  </a:lnTo>
                  <a:lnTo>
                    <a:pt x="602" y="2456"/>
                  </a:lnTo>
                  <a:lnTo>
                    <a:pt x="602" y="2456"/>
                  </a:lnTo>
                  <a:lnTo>
                    <a:pt x="606" y="2456"/>
                  </a:lnTo>
                  <a:lnTo>
                    <a:pt x="608" y="2458"/>
                  </a:lnTo>
                  <a:lnTo>
                    <a:pt x="610" y="2460"/>
                  </a:lnTo>
                  <a:lnTo>
                    <a:pt x="612" y="2464"/>
                  </a:lnTo>
                  <a:lnTo>
                    <a:pt x="612" y="2480"/>
                  </a:lnTo>
                  <a:close/>
                  <a:moveTo>
                    <a:pt x="612" y="2404"/>
                  </a:moveTo>
                  <a:lnTo>
                    <a:pt x="612" y="2404"/>
                  </a:lnTo>
                  <a:lnTo>
                    <a:pt x="610" y="2408"/>
                  </a:lnTo>
                  <a:lnTo>
                    <a:pt x="608" y="2410"/>
                  </a:lnTo>
                  <a:lnTo>
                    <a:pt x="606" y="2412"/>
                  </a:lnTo>
                  <a:lnTo>
                    <a:pt x="602" y="2412"/>
                  </a:lnTo>
                  <a:lnTo>
                    <a:pt x="568" y="2412"/>
                  </a:lnTo>
                  <a:lnTo>
                    <a:pt x="568" y="2412"/>
                  </a:lnTo>
                  <a:lnTo>
                    <a:pt x="564" y="2412"/>
                  </a:lnTo>
                  <a:lnTo>
                    <a:pt x="560" y="2410"/>
                  </a:lnTo>
                  <a:lnTo>
                    <a:pt x="558" y="2408"/>
                  </a:lnTo>
                  <a:lnTo>
                    <a:pt x="558" y="2404"/>
                  </a:lnTo>
                  <a:lnTo>
                    <a:pt x="558" y="2388"/>
                  </a:lnTo>
                  <a:lnTo>
                    <a:pt x="558" y="2388"/>
                  </a:lnTo>
                  <a:lnTo>
                    <a:pt x="558" y="2386"/>
                  </a:lnTo>
                  <a:lnTo>
                    <a:pt x="560" y="2382"/>
                  </a:lnTo>
                  <a:lnTo>
                    <a:pt x="564" y="2380"/>
                  </a:lnTo>
                  <a:lnTo>
                    <a:pt x="568" y="2380"/>
                  </a:lnTo>
                  <a:lnTo>
                    <a:pt x="602" y="2380"/>
                  </a:lnTo>
                  <a:lnTo>
                    <a:pt x="602" y="2380"/>
                  </a:lnTo>
                  <a:lnTo>
                    <a:pt x="606" y="2380"/>
                  </a:lnTo>
                  <a:lnTo>
                    <a:pt x="608" y="2382"/>
                  </a:lnTo>
                  <a:lnTo>
                    <a:pt x="610" y="2386"/>
                  </a:lnTo>
                  <a:lnTo>
                    <a:pt x="612" y="2388"/>
                  </a:lnTo>
                  <a:lnTo>
                    <a:pt x="612" y="2404"/>
                  </a:lnTo>
                  <a:close/>
                  <a:moveTo>
                    <a:pt x="612" y="2328"/>
                  </a:moveTo>
                  <a:lnTo>
                    <a:pt x="612" y="2328"/>
                  </a:lnTo>
                  <a:lnTo>
                    <a:pt x="610" y="2332"/>
                  </a:lnTo>
                  <a:lnTo>
                    <a:pt x="608" y="2334"/>
                  </a:lnTo>
                  <a:lnTo>
                    <a:pt x="606" y="2336"/>
                  </a:lnTo>
                  <a:lnTo>
                    <a:pt x="602" y="2336"/>
                  </a:lnTo>
                  <a:lnTo>
                    <a:pt x="568" y="2336"/>
                  </a:lnTo>
                  <a:lnTo>
                    <a:pt x="568" y="2336"/>
                  </a:lnTo>
                  <a:lnTo>
                    <a:pt x="564" y="2336"/>
                  </a:lnTo>
                  <a:lnTo>
                    <a:pt x="560" y="2334"/>
                  </a:lnTo>
                  <a:lnTo>
                    <a:pt x="558" y="2332"/>
                  </a:lnTo>
                  <a:lnTo>
                    <a:pt x="558" y="2328"/>
                  </a:lnTo>
                  <a:lnTo>
                    <a:pt x="558" y="2312"/>
                  </a:lnTo>
                  <a:lnTo>
                    <a:pt x="558" y="2312"/>
                  </a:lnTo>
                  <a:lnTo>
                    <a:pt x="558" y="2310"/>
                  </a:lnTo>
                  <a:lnTo>
                    <a:pt x="560" y="2306"/>
                  </a:lnTo>
                  <a:lnTo>
                    <a:pt x="564" y="2304"/>
                  </a:lnTo>
                  <a:lnTo>
                    <a:pt x="568" y="2304"/>
                  </a:lnTo>
                  <a:lnTo>
                    <a:pt x="602" y="2304"/>
                  </a:lnTo>
                  <a:lnTo>
                    <a:pt x="602" y="2304"/>
                  </a:lnTo>
                  <a:lnTo>
                    <a:pt x="606" y="2304"/>
                  </a:lnTo>
                  <a:lnTo>
                    <a:pt x="608" y="2306"/>
                  </a:lnTo>
                  <a:lnTo>
                    <a:pt x="610" y="2310"/>
                  </a:lnTo>
                  <a:lnTo>
                    <a:pt x="612" y="2312"/>
                  </a:lnTo>
                  <a:lnTo>
                    <a:pt x="612" y="2328"/>
                  </a:lnTo>
                  <a:close/>
                  <a:moveTo>
                    <a:pt x="612" y="2252"/>
                  </a:moveTo>
                  <a:lnTo>
                    <a:pt x="612" y="2252"/>
                  </a:lnTo>
                  <a:lnTo>
                    <a:pt x="610" y="2256"/>
                  </a:lnTo>
                  <a:lnTo>
                    <a:pt x="608" y="2258"/>
                  </a:lnTo>
                  <a:lnTo>
                    <a:pt x="606" y="2260"/>
                  </a:lnTo>
                  <a:lnTo>
                    <a:pt x="602" y="2260"/>
                  </a:lnTo>
                  <a:lnTo>
                    <a:pt x="568" y="2260"/>
                  </a:lnTo>
                  <a:lnTo>
                    <a:pt x="568" y="2260"/>
                  </a:lnTo>
                  <a:lnTo>
                    <a:pt x="564" y="2260"/>
                  </a:lnTo>
                  <a:lnTo>
                    <a:pt x="560" y="2258"/>
                  </a:lnTo>
                  <a:lnTo>
                    <a:pt x="558" y="2256"/>
                  </a:lnTo>
                  <a:lnTo>
                    <a:pt x="558" y="2252"/>
                  </a:lnTo>
                  <a:lnTo>
                    <a:pt x="558" y="2236"/>
                  </a:lnTo>
                  <a:lnTo>
                    <a:pt x="558" y="2236"/>
                  </a:lnTo>
                  <a:lnTo>
                    <a:pt x="558" y="2234"/>
                  </a:lnTo>
                  <a:lnTo>
                    <a:pt x="560" y="2230"/>
                  </a:lnTo>
                  <a:lnTo>
                    <a:pt x="564" y="2228"/>
                  </a:lnTo>
                  <a:lnTo>
                    <a:pt x="568" y="2228"/>
                  </a:lnTo>
                  <a:lnTo>
                    <a:pt x="602" y="2228"/>
                  </a:lnTo>
                  <a:lnTo>
                    <a:pt x="602" y="2228"/>
                  </a:lnTo>
                  <a:lnTo>
                    <a:pt x="606" y="2228"/>
                  </a:lnTo>
                  <a:lnTo>
                    <a:pt x="608" y="2230"/>
                  </a:lnTo>
                  <a:lnTo>
                    <a:pt x="610" y="2234"/>
                  </a:lnTo>
                  <a:lnTo>
                    <a:pt x="612" y="2236"/>
                  </a:lnTo>
                  <a:lnTo>
                    <a:pt x="612" y="2252"/>
                  </a:lnTo>
                  <a:close/>
                  <a:moveTo>
                    <a:pt x="612" y="2176"/>
                  </a:moveTo>
                  <a:lnTo>
                    <a:pt x="612" y="2176"/>
                  </a:lnTo>
                  <a:lnTo>
                    <a:pt x="610" y="2180"/>
                  </a:lnTo>
                  <a:lnTo>
                    <a:pt x="608" y="2182"/>
                  </a:lnTo>
                  <a:lnTo>
                    <a:pt x="606" y="2184"/>
                  </a:lnTo>
                  <a:lnTo>
                    <a:pt x="602" y="2184"/>
                  </a:lnTo>
                  <a:lnTo>
                    <a:pt x="568" y="2184"/>
                  </a:lnTo>
                  <a:lnTo>
                    <a:pt x="568" y="2184"/>
                  </a:lnTo>
                  <a:lnTo>
                    <a:pt x="564" y="2184"/>
                  </a:lnTo>
                  <a:lnTo>
                    <a:pt x="560" y="2182"/>
                  </a:lnTo>
                  <a:lnTo>
                    <a:pt x="558" y="2180"/>
                  </a:lnTo>
                  <a:lnTo>
                    <a:pt x="558" y="2176"/>
                  </a:lnTo>
                  <a:lnTo>
                    <a:pt x="558" y="2160"/>
                  </a:lnTo>
                  <a:lnTo>
                    <a:pt x="558" y="2160"/>
                  </a:lnTo>
                  <a:lnTo>
                    <a:pt x="558" y="2158"/>
                  </a:lnTo>
                  <a:lnTo>
                    <a:pt x="560" y="2154"/>
                  </a:lnTo>
                  <a:lnTo>
                    <a:pt x="564" y="2152"/>
                  </a:lnTo>
                  <a:lnTo>
                    <a:pt x="568" y="2152"/>
                  </a:lnTo>
                  <a:lnTo>
                    <a:pt x="602" y="2152"/>
                  </a:lnTo>
                  <a:lnTo>
                    <a:pt x="602" y="2152"/>
                  </a:lnTo>
                  <a:lnTo>
                    <a:pt x="606" y="2152"/>
                  </a:lnTo>
                  <a:lnTo>
                    <a:pt x="608" y="2154"/>
                  </a:lnTo>
                  <a:lnTo>
                    <a:pt x="610" y="2158"/>
                  </a:lnTo>
                  <a:lnTo>
                    <a:pt x="612" y="2160"/>
                  </a:lnTo>
                  <a:lnTo>
                    <a:pt x="612" y="2176"/>
                  </a:lnTo>
                  <a:close/>
                  <a:moveTo>
                    <a:pt x="612" y="2100"/>
                  </a:moveTo>
                  <a:lnTo>
                    <a:pt x="612" y="2100"/>
                  </a:lnTo>
                  <a:lnTo>
                    <a:pt x="610" y="2104"/>
                  </a:lnTo>
                  <a:lnTo>
                    <a:pt x="608" y="2106"/>
                  </a:lnTo>
                  <a:lnTo>
                    <a:pt x="606" y="2108"/>
                  </a:lnTo>
                  <a:lnTo>
                    <a:pt x="602" y="2108"/>
                  </a:lnTo>
                  <a:lnTo>
                    <a:pt x="568" y="2108"/>
                  </a:lnTo>
                  <a:lnTo>
                    <a:pt x="568" y="2108"/>
                  </a:lnTo>
                  <a:lnTo>
                    <a:pt x="564" y="2108"/>
                  </a:lnTo>
                  <a:lnTo>
                    <a:pt x="560" y="2106"/>
                  </a:lnTo>
                  <a:lnTo>
                    <a:pt x="558" y="2104"/>
                  </a:lnTo>
                  <a:lnTo>
                    <a:pt x="558" y="2100"/>
                  </a:lnTo>
                  <a:lnTo>
                    <a:pt x="558" y="2084"/>
                  </a:lnTo>
                  <a:lnTo>
                    <a:pt x="558" y="2084"/>
                  </a:lnTo>
                  <a:lnTo>
                    <a:pt x="558" y="2082"/>
                  </a:lnTo>
                  <a:lnTo>
                    <a:pt x="560" y="2078"/>
                  </a:lnTo>
                  <a:lnTo>
                    <a:pt x="564" y="2076"/>
                  </a:lnTo>
                  <a:lnTo>
                    <a:pt x="568" y="2076"/>
                  </a:lnTo>
                  <a:lnTo>
                    <a:pt x="602" y="2076"/>
                  </a:lnTo>
                  <a:lnTo>
                    <a:pt x="602" y="2076"/>
                  </a:lnTo>
                  <a:lnTo>
                    <a:pt x="606" y="2076"/>
                  </a:lnTo>
                  <a:lnTo>
                    <a:pt x="608" y="2078"/>
                  </a:lnTo>
                  <a:lnTo>
                    <a:pt x="610" y="2082"/>
                  </a:lnTo>
                  <a:lnTo>
                    <a:pt x="612" y="2084"/>
                  </a:lnTo>
                  <a:lnTo>
                    <a:pt x="612" y="2100"/>
                  </a:lnTo>
                  <a:close/>
                  <a:moveTo>
                    <a:pt x="612" y="2024"/>
                  </a:moveTo>
                  <a:lnTo>
                    <a:pt x="612" y="2024"/>
                  </a:lnTo>
                  <a:lnTo>
                    <a:pt x="610" y="2028"/>
                  </a:lnTo>
                  <a:lnTo>
                    <a:pt x="608" y="2030"/>
                  </a:lnTo>
                  <a:lnTo>
                    <a:pt x="606" y="2032"/>
                  </a:lnTo>
                  <a:lnTo>
                    <a:pt x="602" y="2032"/>
                  </a:lnTo>
                  <a:lnTo>
                    <a:pt x="568" y="2032"/>
                  </a:lnTo>
                  <a:lnTo>
                    <a:pt x="568" y="2032"/>
                  </a:lnTo>
                  <a:lnTo>
                    <a:pt x="564" y="2032"/>
                  </a:lnTo>
                  <a:lnTo>
                    <a:pt x="560" y="2030"/>
                  </a:lnTo>
                  <a:lnTo>
                    <a:pt x="558" y="2028"/>
                  </a:lnTo>
                  <a:lnTo>
                    <a:pt x="558" y="2024"/>
                  </a:lnTo>
                  <a:lnTo>
                    <a:pt x="558" y="2008"/>
                  </a:lnTo>
                  <a:lnTo>
                    <a:pt x="558" y="2008"/>
                  </a:lnTo>
                  <a:lnTo>
                    <a:pt x="558" y="2006"/>
                  </a:lnTo>
                  <a:lnTo>
                    <a:pt x="560" y="2002"/>
                  </a:lnTo>
                  <a:lnTo>
                    <a:pt x="564" y="2000"/>
                  </a:lnTo>
                  <a:lnTo>
                    <a:pt x="568" y="2000"/>
                  </a:lnTo>
                  <a:lnTo>
                    <a:pt x="602" y="2000"/>
                  </a:lnTo>
                  <a:lnTo>
                    <a:pt x="602" y="2000"/>
                  </a:lnTo>
                  <a:lnTo>
                    <a:pt x="606" y="2000"/>
                  </a:lnTo>
                  <a:lnTo>
                    <a:pt x="608" y="2002"/>
                  </a:lnTo>
                  <a:lnTo>
                    <a:pt x="610" y="2006"/>
                  </a:lnTo>
                  <a:lnTo>
                    <a:pt x="612" y="2008"/>
                  </a:lnTo>
                  <a:lnTo>
                    <a:pt x="612" y="2024"/>
                  </a:lnTo>
                  <a:close/>
                  <a:moveTo>
                    <a:pt x="612" y="1948"/>
                  </a:moveTo>
                  <a:lnTo>
                    <a:pt x="612" y="1948"/>
                  </a:lnTo>
                  <a:lnTo>
                    <a:pt x="610" y="1952"/>
                  </a:lnTo>
                  <a:lnTo>
                    <a:pt x="608" y="1954"/>
                  </a:lnTo>
                  <a:lnTo>
                    <a:pt x="606" y="1956"/>
                  </a:lnTo>
                  <a:lnTo>
                    <a:pt x="602" y="1956"/>
                  </a:lnTo>
                  <a:lnTo>
                    <a:pt x="568" y="1956"/>
                  </a:lnTo>
                  <a:lnTo>
                    <a:pt x="568" y="1956"/>
                  </a:lnTo>
                  <a:lnTo>
                    <a:pt x="564" y="1956"/>
                  </a:lnTo>
                  <a:lnTo>
                    <a:pt x="560" y="1954"/>
                  </a:lnTo>
                  <a:lnTo>
                    <a:pt x="558" y="1952"/>
                  </a:lnTo>
                  <a:lnTo>
                    <a:pt x="558" y="1948"/>
                  </a:lnTo>
                  <a:lnTo>
                    <a:pt x="558" y="1932"/>
                  </a:lnTo>
                  <a:lnTo>
                    <a:pt x="558" y="1932"/>
                  </a:lnTo>
                  <a:lnTo>
                    <a:pt x="558" y="1930"/>
                  </a:lnTo>
                  <a:lnTo>
                    <a:pt x="560" y="1926"/>
                  </a:lnTo>
                  <a:lnTo>
                    <a:pt x="564" y="1924"/>
                  </a:lnTo>
                  <a:lnTo>
                    <a:pt x="568" y="1924"/>
                  </a:lnTo>
                  <a:lnTo>
                    <a:pt x="602" y="1924"/>
                  </a:lnTo>
                  <a:lnTo>
                    <a:pt x="602" y="1924"/>
                  </a:lnTo>
                  <a:lnTo>
                    <a:pt x="606" y="1924"/>
                  </a:lnTo>
                  <a:lnTo>
                    <a:pt x="608" y="1926"/>
                  </a:lnTo>
                  <a:lnTo>
                    <a:pt x="610" y="1930"/>
                  </a:lnTo>
                  <a:lnTo>
                    <a:pt x="612" y="1932"/>
                  </a:lnTo>
                  <a:lnTo>
                    <a:pt x="612" y="1948"/>
                  </a:lnTo>
                  <a:close/>
                  <a:moveTo>
                    <a:pt x="612" y="1872"/>
                  </a:moveTo>
                  <a:lnTo>
                    <a:pt x="612" y="1872"/>
                  </a:lnTo>
                  <a:lnTo>
                    <a:pt x="610" y="1876"/>
                  </a:lnTo>
                  <a:lnTo>
                    <a:pt x="608" y="1878"/>
                  </a:lnTo>
                  <a:lnTo>
                    <a:pt x="606" y="1880"/>
                  </a:lnTo>
                  <a:lnTo>
                    <a:pt x="602" y="1880"/>
                  </a:lnTo>
                  <a:lnTo>
                    <a:pt x="568" y="1880"/>
                  </a:lnTo>
                  <a:lnTo>
                    <a:pt x="568" y="1880"/>
                  </a:lnTo>
                  <a:lnTo>
                    <a:pt x="564" y="1880"/>
                  </a:lnTo>
                  <a:lnTo>
                    <a:pt x="560" y="1878"/>
                  </a:lnTo>
                  <a:lnTo>
                    <a:pt x="558" y="1876"/>
                  </a:lnTo>
                  <a:lnTo>
                    <a:pt x="558" y="1872"/>
                  </a:lnTo>
                  <a:lnTo>
                    <a:pt x="558" y="1856"/>
                  </a:lnTo>
                  <a:lnTo>
                    <a:pt x="558" y="1856"/>
                  </a:lnTo>
                  <a:lnTo>
                    <a:pt x="558" y="1854"/>
                  </a:lnTo>
                  <a:lnTo>
                    <a:pt x="560" y="1850"/>
                  </a:lnTo>
                  <a:lnTo>
                    <a:pt x="564" y="1848"/>
                  </a:lnTo>
                  <a:lnTo>
                    <a:pt x="568" y="1848"/>
                  </a:lnTo>
                  <a:lnTo>
                    <a:pt x="602" y="1848"/>
                  </a:lnTo>
                  <a:lnTo>
                    <a:pt x="602" y="1848"/>
                  </a:lnTo>
                  <a:lnTo>
                    <a:pt x="606" y="1848"/>
                  </a:lnTo>
                  <a:lnTo>
                    <a:pt x="608" y="1850"/>
                  </a:lnTo>
                  <a:lnTo>
                    <a:pt x="610" y="1854"/>
                  </a:lnTo>
                  <a:lnTo>
                    <a:pt x="612" y="1856"/>
                  </a:lnTo>
                  <a:lnTo>
                    <a:pt x="612" y="1872"/>
                  </a:lnTo>
                  <a:close/>
                  <a:moveTo>
                    <a:pt x="612" y="1798"/>
                  </a:moveTo>
                  <a:lnTo>
                    <a:pt x="612" y="1798"/>
                  </a:lnTo>
                  <a:lnTo>
                    <a:pt x="610" y="1802"/>
                  </a:lnTo>
                  <a:lnTo>
                    <a:pt x="608" y="1804"/>
                  </a:lnTo>
                  <a:lnTo>
                    <a:pt x="606" y="1806"/>
                  </a:lnTo>
                  <a:lnTo>
                    <a:pt x="602" y="1806"/>
                  </a:lnTo>
                  <a:lnTo>
                    <a:pt x="568" y="1806"/>
                  </a:lnTo>
                  <a:lnTo>
                    <a:pt x="568" y="1806"/>
                  </a:lnTo>
                  <a:lnTo>
                    <a:pt x="564" y="1806"/>
                  </a:lnTo>
                  <a:lnTo>
                    <a:pt x="560" y="1804"/>
                  </a:lnTo>
                  <a:lnTo>
                    <a:pt x="558" y="1802"/>
                  </a:lnTo>
                  <a:lnTo>
                    <a:pt x="558" y="1798"/>
                  </a:lnTo>
                  <a:lnTo>
                    <a:pt x="558" y="1782"/>
                  </a:lnTo>
                  <a:lnTo>
                    <a:pt x="558" y="1782"/>
                  </a:lnTo>
                  <a:lnTo>
                    <a:pt x="558" y="1780"/>
                  </a:lnTo>
                  <a:lnTo>
                    <a:pt x="560" y="1776"/>
                  </a:lnTo>
                  <a:lnTo>
                    <a:pt x="564" y="1774"/>
                  </a:lnTo>
                  <a:lnTo>
                    <a:pt x="568" y="1774"/>
                  </a:lnTo>
                  <a:lnTo>
                    <a:pt x="602" y="1774"/>
                  </a:lnTo>
                  <a:lnTo>
                    <a:pt x="602" y="1774"/>
                  </a:lnTo>
                  <a:lnTo>
                    <a:pt x="606" y="1774"/>
                  </a:lnTo>
                  <a:lnTo>
                    <a:pt x="608" y="1776"/>
                  </a:lnTo>
                  <a:lnTo>
                    <a:pt x="610" y="1780"/>
                  </a:lnTo>
                  <a:lnTo>
                    <a:pt x="612" y="1782"/>
                  </a:lnTo>
                  <a:lnTo>
                    <a:pt x="612" y="1798"/>
                  </a:lnTo>
                  <a:close/>
                  <a:moveTo>
                    <a:pt x="612" y="1722"/>
                  </a:moveTo>
                  <a:lnTo>
                    <a:pt x="612" y="1722"/>
                  </a:lnTo>
                  <a:lnTo>
                    <a:pt x="610" y="1726"/>
                  </a:lnTo>
                  <a:lnTo>
                    <a:pt x="608" y="1728"/>
                  </a:lnTo>
                  <a:lnTo>
                    <a:pt x="606" y="1730"/>
                  </a:lnTo>
                  <a:lnTo>
                    <a:pt x="602" y="1730"/>
                  </a:lnTo>
                  <a:lnTo>
                    <a:pt x="568" y="1730"/>
                  </a:lnTo>
                  <a:lnTo>
                    <a:pt x="568" y="1730"/>
                  </a:lnTo>
                  <a:lnTo>
                    <a:pt x="564" y="1730"/>
                  </a:lnTo>
                  <a:lnTo>
                    <a:pt x="560" y="1728"/>
                  </a:lnTo>
                  <a:lnTo>
                    <a:pt x="558" y="1726"/>
                  </a:lnTo>
                  <a:lnTo>
                    <a:pt x="558" y="1722"/>
                  </a:lnTo>
                  <a:lnTo>
                    <a:pt x="558" y="1706"/>
                  </a:lnTo>
                  <a:lnTo>
                    <a:pt x="558" y="1706"/>
                  </a:lnTo>
                  <a:lnTo>
                    <a:pt x="558" y="1704"/>
                  </a:lnTo>
                  <a:lnTo>
                    <a:pt x="560" y="1700"/>
                  </a:lnTo>
                  <a:lnTo>
                    <a:pt x="564" y="1700"/>
                  </a:lnTo>
                  <a:lnTo>
                    <a:pt x="568" y="1698"/>
                  </a:lnTo>
                  <a:lnTo>
                    <a:pt x="602" y="1698"/>
                  </a:lnTo>
                  <a:lnTo>
                    <a:pt x="602" y="1698"/>
                  </a:lnTo>
                  <a:lnTo>
                    <a:pt x="606" y="1700"/>
                  </a:lnTo>
                  <a:lnTo>
                    <a:pt x="608" y="1700"/>
                  </a:lnTo>
                  <a:lnTo>
                    <a:pt x="610" y="1704"/>
                  </a:lnTo>
                  <a:lnTo>
                    <a:pt x="612" y="1706"/>
                  </a:lnTo>
                  <a:lnTo>
                    <a:pt x="612" y="1722"/>
                  </a:lnTo>
                  <a:close/>
                  <a:moveTo>
                    <a:pt x="612" y="1646"/>
                  </a:moveTo>
                  <a:lnTo>
                    <a:pt x="612" y="1646"/>
                  </a:lnTo>
                  <a:lnTo>
                    <a:pt x="610" y="1650"/>
                  </a:lnTo>
                  <a:lnTo>
                    <a:pt x="608" y="1652"/>
                  </a:lnTo>
                  <a:lnTo>
                    <a:pt x="606" y="1654"/>
                  </a:lnTo>
                  <a:lnTo>
                    <a:pt x="602" y="1654"/>
                  </a:lnTo>
                  <a:lnTo>
                    <a:pt x="568" y="1654"/>
                  </a:lnTo>
                  <a:lnTo>
                    <a:pt x="568" y="1654"/>
                  </a:lnTo>
                  <a:lnTo>
                    <a:pt x="564" y="1654"/>
                  </a:lnTo>
                  <a:lnTo>
                    <a:pt x="560" y="1652"/>
                  </a:lnTo>
                  <a:lnTo>
                    <a:pt x="558" y="1650"/>
                  </a:lnTo>
                  <a:lnTo>
                    <a:pt x="558" y="1646"/>
                  </a:lnTo>
                  <a:lnTo>
                    <a:pt x="558" y="1630"/>
                  </a:lnTo>
                  <a:lnTo>
                    <a:pt x="558" y="1630"/>
                  </a:lnTo>
                  <a:lnTo>
                    <a:pt x="558" y="1628"/>
                  </a:lnTo>
                  <a:lnTo>
                    <a:pt x="560" y="1624"/>
                  </a:lnTo>
                  <a:lnTo>
                    <a:pt x="564" y="1624"/>
                  </a:lnTo>
                  <a:lnTo>
                    <a:pt x="568" y="1622"/>
                  </a:lnTo>
                  <a:lnTo>
                    <a:pt x="602" y="1622"/>
                  </a:lnTo>
                  <a:lnTo>
                    <a:pt x="602" y="1622"/>
                  </a:lnTo>
                  <a:lnTo>
                    <a:pt x="606" y="1624"/>
                  </a:lnTo>
                  <a:lnTo>
                    <a:pt x="608" y="1624"/>
                  </a:lnTo>
                  <a:lnTo>
                    <a:pt x="610" y="1628"/>
                  </a:lnTo>
                  <a:lnTo>
                    <a:pt x="612" y="1630"/>
                  </a:lnTo>
                  <a:lnTo>
                    <a:pt x="612" y="1646"/>
                  </a:lnTo>
                  <a:close/>
                  <a:moveTo>
                    <a:pt x="612" y="1570"/>
                  </a:moveTo>
                  <a:lnTo>
                    <a:pt x="612" y="1570"/>
                  </a:lnTo>
                  <a:lnTo>
                    <a:pt x="610" y="1574"/>
                  </a:lnTo>
                  <a:lnTo>
                    <a:pt x="608" y="1576"/>
                  </a:lnTo>
                  <a:lnTo>
                    <a:pt x="606" y="1578"/>
                  </a:lnTo>
                  <a:lnTo>
                    <a:pt x="602" y="1578"/>
                  </a:lnTo>
                  <a:lnTo>
                    <a:pt x="568" y="1578"/>
                  </a:lnTo>
                  <a:lnTo>
                    <a:pt x="568" y="1578"/>
                  </a:lnTo>
                  <a:lnTo>
                    <a:pt x="564" y="1578"/>
                  </a:lnTo>
                  <a:lnTo>
                    <a:pt x="560" y="1576"/>
                  </a:lnTo>
                  <a:lnTo>
                    <a:pt x="558" y="1574"/>
                  </a:lnTo>
                  <a:lnTo>
                    <a:pt x="558" y="1570"/>
                  </a:lnTo>
                  <a:lnTo>
                    <a:pt x="558" y="1554"/>
                  </a:lnTo>
                  <a:lnTo>
                    <a:pt x="558" y="1554"/>
                  </a:lnTo>
                  <a:lnTo>
                    <a:pt x="558" y="1552"/>
                  </a:lnTo>
                  <a:lnTo>
                    <a:pt x="560" y="1548"/>
                  </a:lnTo>
                  <a:lnTo>
                    <a:pt x="564" y="1548"/>
                  </a:lnTo>
                  <a:lnTo>
                    <a:pt x="568" y="1546"/>
                  </a:lnTo>
                  <a:lnTo>
                    <a:pt x="602" y="1546"/>
                  </a:lnTo>
                  <a:lnTo>
                    <a:pt x="602" y="1546"/>
                  </a:lnTo>
                  <a:lnTo>
                    <a:pt x="606" y="1548"/>
                  </a:lnTo>
                  <a:lnTo>
                    <a:pt x="608" y="1548"/>
                  </a:lnTo>
                  <a:lnTo>
                    <a:pt x="610" y="1552"/>
                  </a:lnTo>
                  <a:lnTo>
                    <a:pt x="612" y="1554"/>
                  </a:lnTo>
                  <a:lnTo>
                    <a:pt x="612" y="1570"/>
                  </a:lnTo>
                  <a:close/>
                  <a:moveTo>
                    <a:pt x="612" y="1494"/>
                  </a:moveTo>
                  <a:lnTo>
                    <a:pt x="612" y="1494"/>
                  </a:lnTo>
                  <a:lnTo>
                    <a:pt x="610" y="1498"/>
                  </a:lnTo>
                  <a:lnTo>
                    <a:pt x="608" y="1500"/>
                  </a:lnTo>
                  <a:lnTo>
                    <a:pt x="606" y="1502"/>
                  </a:lnTo>
                  <a:lnTo>
                    <a:pt x="602" y="1502"/>
                  </a:lnTo>
                  <a:lnTo>
                    <a:pt x="568" y="1502"/>
                  </a:lnTo>
                  <a:lnTo>
                    <a:pt x="568" y="1502"/>
                  </a:lnTo>
                  <a:lnTo>
                    <a:pt x="564" y="1502"/>
                  </a:lnTo>
                  <a:lnTo>
                    <a:pt x="560" y="1500"/>
                  </a:lnTo>
                  <a:lnTo>
                    <a:pt x="558" y="1498"/>
                  </a:lnTo>
                  <a:lnTo>
                    <a:pt x="558" y="1494"/>
                  </a:lnTo>
                  <a:lnTo>
                    <a:pt x="558" y="1478"/>
                  </a:lnTo>
                  <a:lnTo>
                    <a:pt x="558" y="1478"/>
                  </a:lnTo>
                  <a:lnTo>
                    <a:pt x="558" y="1476"/>
                  </a:lnTo>
                  <a:lnTo>
                    <a:pt x="560" y="1472"/>
                  </a:lnTo>
                  <a:lnTo>
                    <a:pt x="564" y="1472"/>
                  </a:lnTo>
                  <a:lnTo>
                    <a:pt x="568" y="1470"/>
                  </a:lnTo>
                  <a:lnTo>
                    <a:pt x="602" y="1470"/>
                  </a:lnTo>
                  <a:lnTo>
                    <a:pt x="602" y="1470"/>
                  </a:lnTo>
                  <a:lnTo>
                    <a:pt x="606" y="1472"/>
                  </a:lnTo>
                  <a:lnTo>
                    <a:pt x="608" y="1472"/>
                  </a:lnTo>
                  <a:lnTo>
                    <a:pt x="610" y="1476"/>
                  </a:lnTo>
                  <a:lnTo>
                    <a:pt x="612" y="1478"/>
                  </a:lnTo>
                  <a:lnTo>
                    <a:pt x="612" y="1494"/>
                  </a:lnTo>
                  <a:close/>
                  <a:moveTo>
                    <a:pt x="612" y="1418"/>
                  </a:moveTo>
                  <a:lnTo>
                    <a:pt x="612" y="1418"/>
                  </a:lnTo>
                  <a:lnTo>
                    <a:pt x="610" y="1422"/>
                  </a:lnTo>
                  <a:lnTo>
                    <a:pt x="608" y="1424"/>
                  </a:lnTo>
                  <a:lnTo>
                    <a:pt x="606" y="1426"/>
                  </a:lnTo>
                  <a:lnTo>
                    <a:pt x="602" y="1426"/>
                  </a:lnTo>
                  <a:lnTo>
                    <a:pt x="568" y="1426"/>
                  </a:lnTo>
                  <a:lnTo>
                    <a:pt x="568" y="1426"/>
                  </a:lnTo>
                  <a:lnTo>
                    <a:pt x="564" y="1426"/>
                  </a:lnTo>
                  <a:lnTo>
                    <a:pt x="560" y="1424"/>
                  </a:lnTo>
                  <a:lnTo>
                    <a:pt x="558" y="1422"/>
                  </a:lnTo>
                  <a:lnTo>
                    <a:pt x="558" y="1418"/>
                  </a:lnTo>
                  <a:lnTo>
                    <a:pt x="558" y="1402"/>
                  </a:lnTo>
                  <a:lnTo>
                    <a:pt x="558" y="1402"/>
                  </a:lnTo>
                  <a:lnTo>
                    <a:pt x="558" y="1400"/>
                  </a:lnTo>
                  <a:lnTo>
                    <a:pt x="560" y="1396"/>
                  </a:lnTo>
                  <a:lnTo>
                    <a:pt x="564" y="1396"/>
                  </a:lnTo>
                  <a:lnTo>
                    <a:pt x="568" y="1394"/>
                  </a:lnTo>
                  <a:lnTo>
                    <a:pt x="602" y="1394"/>
                  </a:lnTo>
                  <a:lnTo>
                    <a:pt x="602" y="1394"/>
                  </a:lnTo>
                  <a:lnTo>
                    <a:pt x="606" y="1396"/>
                  </a:lnTo>
                  <a:lnTo>
                    <a:pt x="608" y="1396"/>
                  </a:lnTo>
                  <a:lnTo>
                    <a:pt x="610" y="1400"/>
                  </a:lnTo>
                  <a:lnTo>
                    <a:pt x="612" y="1402"/>
                  </a:lnTo>
                  <a:lnTo>
                    <a:pt x="612" y="1418"/>
                  </a:lnTo>
                  <a:close/>
                  <a:moveTo>
                    <a:pt x="612" y="1342"/>
                  </a:moveTo>
                  <a:lnTo>
                    <a:pt x="612" y="1342"/>
                  </a:lnTo>
                  <a:lnTo>
                    <a:pt x="610" y="1346"/>
                  </a:lnTo>
                  <a:lnTo>
                    <a:pt x="608" y="1348"/>
                  </a:lnTo>
                  <a:lnTo>
                    <a:pt x="606" y="1350"/>
                  </a:lnTo>
                  <a:lnTo>
                    <a:pt x="602" y="1350"/>
                  </a:lnTo>
                  <a:lnTo>
                    <a:pt x="568" y="1350"/>
                  </a:lnTo>
                  <a:lnTo>
                    <a:pt x="568" y="1350"/>
                  </a:lnTo>
                  <a:lnTo>
                    <a:pt x="564" y="1350"/>
                  </a:lnTo>
                  <a:lnTo>
                    <a:pt x="560" y="1348"/>
                  </a:lnTo>
                  <a:lnTo>
                    <a:pt x="558" y="1346"/>
                  </a:lnTo>
                  <a:lnTo>
                    <a:pt x="558" y="1342"/>
                  </a:lnTo>
                  <a:lnTo>
                    <a:pt x="558" y="1326"/>
                  </a:lnTo>
                  <a:lnTo>
                    <a:pt x="558" y="1326"/>
                  </a:lnTo>
                  <a:lnTo>
                    <a:pt x="558" y="1324"/>
                  </a:lnTo>
                  <a:lnTo>
                    <a:pt x="560" y="1320"/>
                  </a:lnTo>
                  <a:lnTo>
                    <a:pt x="564" y="1320"/>
                  </a:lnTo>
                  <a:lnTo>
                    <a:pt x="568" y="1318"/>
                  </a:lnTo>
                  <a:lnTo>
                    <a:pt x="602" y="1318"/>
                  </a:lnTo>
                  <a:lnTo>
                    <a:pt x="602" y="1318"/>
                  </a:lnTo>
                  <a:lnTo>
                    <a:pt x="606" y="1320"/>
                  </a:lnTo>
                  <a:lnTo>
                    <a:pt x="608" y="1320"/>
                  </a:lnTo>
                  <a:lnTo>
                    <a:pt x="610" y="1324"/>
                  </a:lnTo>
                  <a:lnTo>
                    <a:pt x="612" y="1326"/>
                  </a:lnTo>
                  <a:lnTo>
                    <a:pt x="612" y="1342"/>
                  </a:lnTo>
                  <a:close/>
                  <a:moveTo>
                    <a:pt x="612" y="1266"/>
                  </a:moveTo>
                  <a:lnTo>
                    <a:pt x="612" y="1266"/>
                  </a:lnTo>
                  <a:lnTo>
                    <a:pt x="610" y="1270"/>
                  </a:lnTo>
                  <a:lnTo>
                    <a:pt x="608" y="1272"/>
                  </a:lnTo>
                  <a:lnTo>
                    <a:pt x="606" y="1274"/>
                  </a:lnTo>
                  <a:lnTo>
                    <a:pt x="602" y="1274"/>
                  </a:lnTo>
                  <a:lnTo>
                    <a:pt x="568" y="1274"/>
                  </a:lnTo>
                  <a:lnTo>
                    <a:pt x="568" y="1274"/>
                  </a:lnTo>
                  <a:lnTo>
                    <a:pt x="564" y="1274"/>
                  </a:lnTo>
                  <a:lnTo>
                    <a:pt x="560" y="1272"/>
                  </a:lnTo>
                  <a:lnTo>
                    <a:pt x="558" y="1270"/>
                  </a:lnTo>
                  <a:lnTo>
                    <a:pt x="558" y="1266"/>
                  </a:lnTo>
                  <a:lnTo>
                    <a:pt x="558" y="1250"/>
                  </a:lnTo>
                  <a:lnTo>
                    <a:pt x="558" y="1250"/>
                  </a:lnTo>
                  <a:lnTo>
                    <a:pt x="558" y="1248"/>
                  </a:lnTo>
                  <a:lnTo>
                    <a:pt x="560" y="1244"/>
                  </a:lnTo>
                  <a:lnTo>
                    <a:pt x="564" y="1244"/>
                  </a:lnTo>
                  <a:lnTo>
                    <a:pt x="568" y="1242"/>
                  </a:lnTo>
                  <a:lnTo>
                    <a:pt x="602" y="1242"/>
                  </a:lnTo>
                  <a:lnTo>
                    <a:pt x="602" y="1242"/>
                  </a:lnTo>
                  <a:lnTo>
                    <a:pt x="606" y="1244"/>
                  </a:lnTo>
                  <a:lnTo>
                    <a:pt x="608" y="1244"/>
                  </a:lnTo>
                  <a:lnTo>
                    <a:pt x="610" y="1248"/>
                  </a:lnTo>
                  <a:lnTo>
                    <a:pt x="612" y="1250"/>
                  </a:lnTo>
                  <a:lnTo>
                    <a:pt x="612" y="1266"/>
                  </a:lnTo>
                  <a:close/>
                  <a:moveTo>
                    <a:pt x="612" y="1190"/>
                  </a:moveTo>
                  <a:lnTo>
                    <a:pt x="612" y="1190"/>
                  </a:lnTo>
                  <a:lnTo>
                    <a:pt x="610" y="1194"/>
                  </a:lnTo>
                  <a:lnTo>
                    <a:pt x="608" y="1196"/>
                  </a:lnTo>
                  <a:lnTo>
                    <a:pt x="606" y="1198"/>
                  </a:lnTo>
                  <a:lnTo>
                    <a:pt x="602" y="1198"/>
                  </a:lnTo>
                  <a:lnTo>
                    <a:pt x="568" y="1198"/>
                  </a:lnTo>
                  <a:lnTo>
                    <a:pt x="568" y="1198"/>
                  </a:lnTo>
                  <a:lnTo>
                    <a:pt x="564" y="1198"/>
                  </a:lnTo>
                  <a:lnTo>
                    <a:pt x="560" y="1196"/>
                  </a:lnTo>
                  <a:lnTo>
                    <a:pt x="558" y="1194"/>
                  </a:lnTo>
                  <a:lnTo>
                    <a:pt x="558" y="1190"/>
                  </a:lnTo>
                  <a:lnTo>
                    <a:pt x="558" y="1174"/>
                  </a:lnTo>
                  <a:lnTo>
                    <a:pt x="558" y="1174"/>
                  </a:lnTo>
                  <a:lnTo>
                    <a:pt x="558" y="1172"/>
                  </a:lnTo>
                  <a:lnTo>
                    <a:pt x="560" y="1168"/>
                  </a:lnTo>
                  <a:lnTo>
                    <a:pt x="564" y="1168"/>
                  </a:lnTo>
                  <a:lnTo>
                    <a:pt x="568" y="1166"/>
                  </a:lnTo>
                  <a:lnTo>
                    <a:pt x="602" y="1166"/>
                  </a:lnTo>
                  <a:lnTo>
                    <a:pt x="602" y="1166"/>
                  </a:lnTo>
                  <a:lnTo>
                    <a:pt x="606" y="1168"/>
                  </a:lnTo>
                  <a:lnTo>
                    <a:pt x="608" y="1168"/>
                  </a:lnTo>
                  <a:lnTo>
                    <a:pt x="610" y="1172"/>
                  </a:lnTo>
                  <a:lnTo>
                    <a:pt x="612" y="1174"/>
                  </a:lnTo>
                  <a:lnTo>
                    <a:pt x="612" y="1190"/>
                  </a:lnTo>
                  <a:close/>
                  <a:moveTo>
                    <a:pt x="612" y="1114"/>
                  </a:moveTo>
                  <a:lnTo>
                    <a:pt x="612" y="1114"/>
                  </a:lnTo>
                  <a:lnTo>
                    <a:pt x="610" y="1118"/>
                  </a:lnTo>
                  <a:lnTo>
                    <a:pt x="608" y="1120"/>
                  </a:lnTo>
                  <a:lnTo>
                    <a:pt x="606" y="1122"/>
                  </a:lnTo>
                  <a:lnTo>
                    <a:pt x="602" y="1122"/>
                  </a:lnTo>
                  <a:lnTo>
                    <a:pt x="568" y="1122"/>
                  </a:lnTo>
                  <a:lnTo>
                    <a:pt x="568" y="1122"/>
                  </a:lnTo>
                  <a:lnTo>
                    <a:pt x="564" y="1122"/>
                  </a:lnTo>
                  <a:lnTo>
                    <a:pt x="560" y="1120"/>
                  </a:lnTo>
                  <a:lnTo>
                    <a:pt x="558" y="1118"/>
                  </a:lnTo>
                  <a:lnTo>
                    <a:pt x="558" y="1114"/>
                  </a:lnTo>
                  <a:lnTo>
                    <a:pt x="558" y="1098"/>
                  </a:lnTo>
                  <a:lnTo>
                    <a:pt x="558" y="1098"/>
                  </a:lnTo>
                  <a:lnTo>
                    <a:pt x="558" y="1096"/>
                  </a:lnTo>
                  <a:lnTo>
                    <a:pt x="560" y="1092"/>
                  </a:lnTo>
                  <a:lnTo>
                    <a:pt x="564" y="1092"/>
                  </a:lnTo>
                  <a:lnTo>
                    <a:pt x="568" y="1090"/>
                  </a:lnTo>
                  <a:lnTo>
                    <a:pt x="602" y="1090"/>
                  </a:lnTo>
                  <a:lnTo>
                    <a:pt x="602" y="1090"/>
                  </a:lnTo>
                  <a:lnTo>
                    <a:pt x="606" y="1092"/>
                  </a:lnTo>
                  <a:lnTo>
                    <a:pt x="608" y="1092"/>
                  </a:lnTo>
                  <a:lnTo>
                    <a:pt x="610" y="1096"/>
                  </a:lnTo>
                  <a:lnTo>
                    <a:pt x="612" y="1098"/>
                  </a:lnTo>
                  <a:lnTo>
                    <a:pt x="612" y="1114"/>
                  </a:lnTo>
                  <a:close/>
                  <a:moveTo>
                    <a:pt x="612" y="1038"/>
                  </a:moveTo>
                  <a:lnTo>
                    <a:pt x="612" y="1038"/>
                  </a:lnTo>
                  <a:lnTo>
                    <a:pt x="610" y="1042"/>
                  </a:lnTo>
                  <a:lnTo>
                    <a:pt x="608" y="1044"/>
                  </a:lnTo>
                  <a:lnTo>
                    <a:pt x="606" y="1046"/>
                  </a:lnTo>
                  <a:lnTo>
                    <a:pt x="602" y="1046"/>
                  </a:lnTo>
                  <a:lnTo>
                    <a:pt x="568" y="1046"/>
                  </a:lnTo>
                  <a:lnTo>
                    <a:pt x="568" y="1046"/>
                  </a:lnTo>
                  <a:lnTo>
                    <a:pt x="564" y="1046"/>
                  </a:lnTo>
                  <a:lnTo>
                    <a:pt x="560" y="1044"/>
                  </a:lnTo>
                  <a:lnTo>
                    <a:pt x="558" y="1042"/>
                  </a:lnTo>
                  <a:lnTo>
                    <a:pt x="558" y="1038"/>
                  </a:lnTo>
                  <a:lnTo>
                    <a:pt x="558" y="1022"/>
                  </a:lnTo>
                  <a:lnTo>
                    <a:pt x="558" y="1022"/>
                  </a:lnTo>
                  <a:lnTo>
                    <a:pt x="558" y="1020"/>
                  </a:lnTo>
                  <a:lnTo>
                    <a:pt x="560" y="1018"/>
                  </a:lnTo>
                  <a:lnTo>
                    <a:pt x="564" y="1016"/>
                  </a:lnTo>
                  <a:lnTo>
                    <a:pt x="568" y="1014"/>
                  </a:lnTo>
                  <a:lnTo>
                    <a:pt x="602" y="1014"/>
                  </a:lnTo>
                  <a:lnTo>
                    <a:pt x="602" y="1014"/>
                  </a:lnTo>
                  <a:lnTo>
                    <a:pt x="606" y="1016"/>
                  </a:lnTo>
                  <a:lnTo>
                    <a:pt x="608" y="1018"/>
                  </a:lnTo>
                  <a:lnTo>
                    <a:pt x="610" y="1020"/>
                  </a:lnTo>
                  <a:lnTo>
                    <a:pt x="612" y="1022"/>
                  </a:lnTo>
                  <a:lnTo>
                    <a:pt x="612" y="1038"/>
                  </a:lnTo>
                  <a:close/>
                  <a:moveTo>
                    <a:pt x="612" y="962"/>
                  </a:moveTo>
                  <a:lnTo>
                    <a:pt x="612" y="962"/>
                  </a:lnTo>
                  <a:lnTo>
                    <a:pt x="610" y="966"/>
                  </a:lnTo>
                  <a:lnTo>
                    <a:pt x="608" y="968"/>
                  </a:lnTo>
                  <a:lnTo>
                    <a:pt x="606" y="970"/>
                  </a:lnTo>
                  <a:lnTo>
                    <a:pt x="602" y="970"/>
                  </a:lnTo>
                  <a:lnTo>
                    <a:pt x="568" y="970"/>
                  </a:lnTo>
                  <a:lnTo>
                    <a:pt x="568" y="970"/>
                  </a:lnTo>
                  <a:lnTo>
                    <a:pt x="564" y="970"/>
                  </a:lnTo>
                  <a:lnTo>
                    <a:pt x="560" y="968"/>
                  </a:lnTo>
                  <a:lnTo>
                    <a:pt x="558" y="966"/>
                  </a:lnTo>
                  <a:lnTo>
                    <a:pt x="558" y="962"/>
                  </a:lnTo>
                  <a:lnTo>
                    <a:pt x="558" y="946"/>
                  </a:lnTo>
                  <a:lnTo>
                    <a:pt x="558" y="946"/>
                  </a:lnTo>
                  <a:lnTo>
                    <a:pt x="558" y="944"/>
                  </a:lnTo>
                  <a:lnTo>
                    <a:pt x="560" y="940"/>
                  </a:lnTo>
                  <a:lnTo>
                    <a:pt x="564" y="938"/>
                  </a:lnTo>
                  <a:lnTo>
                    <a:pt x="568" y="938"/>
                  </a:lnTo>
                  <a:lnTo>
                    <a:pt x="602" y="938"/>
                  </a:lnTo>
                  <a:lnTo>
                    <a:pt x="602" y="938"/>
                  </a:lnTo>
                  <a:lnTo>
                    <a:pt x="606" y="938"/>
                  </a:lnTo>
                  <a:lnTo>
                    <a:pt x="608" y="940"/>
                  </a:lnTo>
                  <a:lnTo>
                    <a:pt x="610" y="944"/>
                  </a:lnTo>
                  <a:lnTo>
                    <a:pt x="612" y="946"/>
                  </a:lnTo>
                  <a:lnTo>
                    <a:pt x="612" y="962"/>
                  </a:lnTo>
                  <a:close/>
                  <a:moveTo>
                    <a:pt x="612" y="886"/>
                  </a:moveTo>
                  <a:lnTo>
                    <a:pt x="612" y="886"/>
                  </a:lnTo>
                  <a:lnTo>
                    <a:pt x="610" y="890"/>
                  </a:lnTo>
                  <a:lnTo>
                    <a:pt x="608" y="892"/>
                  </a:lnTo>
                  <a:lnTo>
                    <a:pt x="606" y="894"/>
                  </a:lnTo>
                  <a:lnTo>
                    <a:pt x="602" y="894"/>
                  </a:lnTo>
                  <a:lnTo>
                    <a:pt x="568" y="894"/>
                  </a:lnTo>
                  <a:lnTo>
                    <a:pt x="568" y="894"/>
                  </a:lnTo>
                  <a:lnTo>
                    <a:pt x="564" y="894"/>
                  </a:lnTo>
                  <a:lnTo>
                    <a:pt x="560" y="892"/>
                  </a:lnTo>
                  <a:lnTo>
                    <a:pt x="558" y="890"/>
                  </a:lnTo>
                  <a:lnTo>
                    <a:pt x="558" y="886"/>
                  </a:lnTo>
                  <a:lnTo>
                    <a:pt x="558" y="870"/>
                  </a:lnTo>
                  <a:lnTo>
                    <a:pt x="558" y="870"/>
                  </a:lnTo>
                  <a:lnTo>
                    <a:pt x="558" y="868"/>
                  </a:lnTo>
                  <a:lnTo>
                    <a:pt x="560" y="864"/>
                  </a:lnTo>
                  <a:lnTo>
                    <a:pt x="564" y="862"/>
                  </a:lnTo>
                  <a:lnTo>
                    <a:pt x="568" y="862"/>
                  </a:lnTo>
                  <a:lnTo>
                    <a:pt x="602" y="862"/>
                  </a:lnTo>
                  <a:lnTo>
                    <a:pt x="602" y="862"/>
                  </a:lnTo>
                  <a:lnTo>
                    <a:pt x="606" y="862"/>
                  </a:lnTo>
                  <a:lnTo>
                    <a:pt x="608" y="864"/>
                  </a:lnTo>
                  <a:lnTo>
                    <a:pt x="610" y="868"/>
                  </a:lnTo>
                  <a:lnTo>
                    <a:pt x="612" y="870"/>
                  </a:lnTo>
                  <a:lnTo>
                    <a:pt x="612" y="886"/>
                  </a:lnTo>
                  <a:close/>
                  <a:moveTo>
                    <a:pt x="612" y="810"/>
                  </a:moveTo>
                  <a:lnTo>
                    <a:pt x="612" y="810"/>
                  </a:lnTo>
                  <a:lnTo>
                    <a:pt x="610" y="814"/>
                  </a:lnTo>
                  <a:lnTo>
                    <a:pt x="608" y="816"/>
                  </a:lnTo>
                  <a:lnTo>
                    <a:pt x="606" y="818"/>
                  </a:lnTo>
                  <a:lnTo>
                    <a:pt x="602" y="818"/>
                  </a:lnTo>
                  <a:lnTo>
                    <a:pt x="568" y="818"/>
                  </a:lnTo>
                  <a:lnTo>
                    <a:pt x="568" y="818"/>
                  </a:lnTo>
                  <a:lnTo>
                    <a:pt x="564" y="818"/>
                  </a:lnTo>
                  <a:lnTo>
                    <a:pt x="560" y="816"/>
                  </a:lnTo>
                  <a:lnTo>
                    <a:pt x="558" y="814"/>
                  </a:lnTo>
                  <a:lnTo>
                    <a:pt x="558" y="810"/>
                  </a:lnTo>
                  <a:lnTo>
                    <a:pt x="558" y="794"/>
                  </a:lnTo>
                  <a:lnTo>
                    <a:pt x="558" y="794"/>
                  </a:lnTo>
                  <a:lnTo>
                    <a:pt x="558" y="792"/>
                  </a:lnTo>
                  <a:lnTo>
                    <a:pt x="560" y="788"/>
                  </a:lnTo>
                  <a:lnTo>
                    <a:pt x="564" y="786"/>
                  </a:lnTo>
                  <a:lnTo>
                    <a:pt x="568" y="786"/>
                  </a:lnTo>
                  <a:lnTo>
                    <a:pt x="602" y="786"/>
                  </a:lnTo>
                  <a:lnTo>
                    <a:pt x="602" y="786"/>
                  </a:lnTo>
                  <a:lnTo>
                    <a:pt x="606" y="786"/>
                  </a:lnTo>
                  <a:lnTo>
                    <a:pt x="608" y="788"/>
                  </a:lnTo>
                  <a:lnTo>
                    <a:pt x="610" y="792"/>
                  </a:lnTo>
                  <a:lnTo>
                    <a:pt x="612" y="794"/>
                  </a:lnTo>
                  <a:lnTo>
                    <a:pt x="612" y="810"/>
                  </a:lnTo>
                  <a:close/>
                  <a:moveTo>
                    <a:pt x="612" y="734"/>
                  </a:moveTo>
                  <a:lnTo>
                    <a:pt x="612" y="734"/>
                  </a:lnTo>
                  <a:lnTo>
                    <a:pt x="610" y="738"/>
                  </a:lnTo>
                  <a:lnTo>
                    <a:pt x="608" y="740"/>
                  </a:lnTo>
                  <a:lnTo>
                    <a:pt x="606" y="742"/>
                  </a:lnTo>
                  <a:lnTo>
                    <a:pt x="602" y="742"/>
                  </a:lnTo>
                  <a:lnTo>
                    <a:pt x="568" y="742"/>
                  </a:lnTo>
                  <a:lnTo>
                    <a:pt x="568" y="742"/>
                  </a:lnTo>
                  <a:lnTo>
                    <a:pt x="564" y="742"/>
                  </a:lnTo>
                  <a:lnTo>
                    <a:pt x="560" y="740"/>
                  </a:lnTo>
                  <a:lnTo>
                    <a:pt x="558" y="738"/>
                  </a:lnTo>
                  <a:lnTo>
                    <a:pt x="558" y="734"/>
                  </a:lnTo>
                  <a:lnTo>
                    <a:pt x="558" y="718"/>
                  </a:lnTo>
                  <a:lnTo>
                    <a:pt x="558" y="718"/>
                  </a:lnTo>
                  <a:lnTo>
                    <a:pt x="558" y="716"/>
                  </a:lnTo>
                  <a:lnTo>
                    <a:pt x="560" y="712"/>
                  </a:lnTo>
                  <a:lnTo>
                    <a:pt x="564" y="710"/>
                  </a:lnTo>
                  <a:lnTo>
                    <a:pt x="568" y="710"/>
                  </a:lnTo>
                  <a:lnTo>
                    <a:pt x="602" y="710"/>
                  </a:lnTo>
                  <a:lnTo>
                    <a:pt x="602" y="710"/>
                  </a:lnTo>
                  <a:lnTo>
                    <a:pt x="606" y="710"/>
                  </a:lnTo>
                  <a:lnTo>
                    <a:pt x="608" y="712"/>
                  </a:lnTo>
                  <a:lnTo>
                    <a:pt x="610" y="716"/>
                  </a:lnTo>
                  <a:lnTo>
                    <a:pt x="612" y="718"/>
                  </a:lnTo>
                  <a:lnTo>
                    <a:pt x="612" y="734"/>
                  </a:lnTo>
                  <a:close/>
                  <a:moveTo>
                    <a:pt x="612" y="658"/>
                  </a:moveTo>
                  <a:lnTo>
                    <a:pt x="612" y="658"/>
                  </a:lnTo>
                  <a:lnTo>
                    <a:pt x="610" y="662"/>
                  </a:lnTo>
                  <a:lnTo>
                    <a:pt x="608" y="664"/>
                  </a:lnTo>
                  <a:lnTo>
                    <a:pt x="606" y="666"/>
                  </a:lnTo>
                  <a:lnTo>
                    <a:pt x="602" y="666"/>
                  </a:lnTo>
                  <a:lnTo>
                    <a:pt x="568" y="666"/>
                  </a:lnTo>
                  <a:lnTo>
                    <a:pt x="568" y="666"/>
                  </a:lnTo>
                  <a:lnTo>
                    <a:pt x="564" y="666"/>
                  </a:lnTo>
                  <a:lnTo>
                    <a:pt x="560" y="664"/>
                  </a:lnTo>
                  <a:lnTo>
                    <a:pt x="558" y="662"/>
                  </a:lnTo>
                  <a:lnTo>
                    <a:pt x="558" y="658"/>
                  </a:lnTo>
                  <a:lnTo>
                    <a:pt x="558" y="642"/>
                  </a:lnTo>
                  <a:lnTo>
                    <a:pt x="558" y="642"/>
                  </a:lnTo>
                  <a:lnTo>
                    <a:pt x="558" y="640"/>
                  </a:lnTo>
                  <a:lnTo>
                    <a:pt x="560" y="636"/>
                  </a:lnTo>
                  <a:lnTo>
                    <a:pt x="564" y="634"/>
                  </a:lnTo>
                  <a:lnTo>
                    <a:pt x="568" y="634"/>
                  </a:lnTo>
                  <a:lnTo>
                    <a:pt x="602" y="634"/>
                  </a:lnTo>
                  <a:lnTo>
                    <a:pt x="602" y="634"/>
                  </a:lnTo>
                  <a:lnTo>
                    <a:pt x="606" y="634"/>
                  </a:lnTo>
                  <a:lnTo>
                    <a:pt x="608" y="636"/>
                  </a:lnTo>
                  <a:lnTo>
                    <a:pt x="610" y="640"/>
                  </a:lnTo>
                  <a:lnTo>
                    <a:pt x="612" y="642"/>
                  </a:lnTo>
                  <a:lnTo>
                    <a:pt x="612" y="658"/>
                  </a:lnTo>
                  <a:close/>
                  <a:moveTo>
                    <a:pt x="612" y="582"/>
                  </a:moveTo>
                  <a:lnTo>
                    <a:pt x="612" y="582"/>
                  </a:lnTo>
                  <a:lnTo>
                    <a:pt x="610" y="586"/>
                  </a:lnTo>
                  <a:lnTo>
                    <a:pt x="608" y="588"/>
                  </a:lnTo>
                  <a:lnTo>
                    <a:pt x="606" y="590"/>
                  </a:lnTo>
                  <a:lnTo>
                    <a:pt x="602" y="590"/>
                  </a:lnTo>
                  <a:lnTo>
                    <a:pt x="568" y="590"/>
                  </a:lnTo>
                  <a:lnTo>
                    <a:pt x="568" y="590"/>
                  </a:lnTo>
                  <a:lnTo>
                    <a:pt x="564" y="590"/>
                  </a:lnTo>
                  <a:lnTo>
                    <a:pt x="560" y="588"/>
                  </a:lnTo>
                  <a:lnTo>
                    <a:pt x="558" y="586"/>
                  </a:lnTo>
                  <a:lnTo>
                    <a:pt x="558" y="582"/>
                  </a:lnTo>
                  <a:lnTo>
                    <a:pt x="558" y="566"/>
                  </a:lnTo>
                  <a:lnTo>
                    <a:pt x="558" y="566"/>
                  </a:lnTo>
                  <a:lnTo>
                    <a:pt x="558" y="564"/>
                  </a:lnTo>
                  <a:lnTo>
                    <a:pt x="560" y="560"/>
                  </a:lnTo>
                  <a:lnTo>
                    <a:pt x="564" y="558"/>
                  </a:lnTo>
                  <a:lnTo>
                    <a:pt x="568" y="558"/>
                  </a:lnTo>
                  <a:lnTo>
                    <a:pt x="602" y="558"/>
                  </a:lnTo>
                  <a:lnTo>
                    <a:pt x="602" y="558"/>
                  </a:lnTo>
                  <a:lnTo>
                    <a:pt x="606" y="558"/>
                  </a:lnTo>
                  <a:lnTo>
                    <a:pt x="608" y="560"/>
                  </a:lnTo>
                  <a:lnTo>
                    <a:pt x="610" y="564"/>
                  </a:lnTo>
                  <a:lnTo>
                    <a:pt x="612" y="566"/>
                  </a:lnTo>
                  <a:lnTo>
                    <a:pt x="612" y="582"/>
                  </a:lnTo>
                  <a:close/>
                  <a:moveTo>
                    <a:pt x="612" y="506"/>
                  </a:moveTo>
                  <a:lnTo>
                    <a:pt x="612" y="506"/>
                  </a:lnTo>
                  <a:lnTo>
                    <a:pt x="610" y="510"/>
                  </a:lnTo>
                  <a:lnTo>
                    <a:pt x="608" y="512"/>
                  </a:lnTo>
                  <a:lnTo>
                    <a:pt x="606" y="514"/>
                  </a:lnTo>
                  <a:lnTo>
                    <a:pt x="602" y="514"/>
                  </a:lnTo>
                  <a:lnTo>
                    <a:pt x="568" y="514"/>
                  </a:lnTo>
                  <a:lnTo>
                    <a:pt x="568" y="514"/>
                  </a:lnTo>
                  <a:lnTo>
                    <a:pt x="564" y="514"/>
                  </a:lnTo>
                  <a:lnTo>
                    <a:pt x="560" y="512"/>
                  </a:lnTo>
                  <a:lnTo>
                    <a:pt x="558" y="510"/>
                  </a:lnTo>
                  <a:lnTo>
                    <a:pt x="558" y="506"/>
                  </a:lnTo>
                  <a:lnTo>
                    <a:pt x="558" y="490"/>
                  </a:lnTo>
                  <a:lnTo>
                    <a:pt x="558" y="490"/>
                  </a:lnTo>
                  <a:lnTo>
                    <a:pt x="558" y="488"/>
                  </a:lnTo>
                  <a:lnTo>
                    <a:pt x="560" y="484"/>
                  </a:lnTo>
                  <a:lnTo>
                    <a:pt x="564" y="484"/>
                  </a:lnTo>
                  <a:lnTo>
                    <a:pt x="568" y="482"/>
                  </a:lnTo>
                  <a:lnTo>
                    <a:pt x="602" y="482"/>
                  </a:lnTo>
                  <a:lnTo>
                    <a:pt x="602" y="482"/>
                  </a:lnTo>
                  <a:lnTo>
                    <a:pt x="606" y="484"/>
                  </a:lnTo>
                  <a:lnTo>
                    <a:pt x="608" y="484"/>
                  </a:lnTo>
                  <a:lnTo>
                    <a:pt x="610" y="488"/>
                  </a:lnTo>
                  <a:lnTo>
                    <a:pt x="612" y="490"/>
                  </a:lnTo>
                  <a:lnTo>
                    <a:pt x="612" y="506"/>
                  </a:lnTo>
                  <a:close/>
                  <a:moveTo>
                    <a:pt x="612" y="430"/>
                  </a:moveTo>
                  <a:lnTo>
                    <a:pt x="612" y="430"/>
                  </a:lnTo>
                  <a:lnTo>
                    <a:pt x="610" y="434"/>
                  </a:lnTo>
                  <a:lnTo>
                    <a:pt x="608" y="436"/>
                  </a:lnTo>
                  <a:lnTo>
                    <a:pt x="606" y="438"/>
                  </a:lnTo>
                  <a:lnTo>
                    <a:pt x="602" y="438"/>
                  </a:lnTo>
                  <a:lnTo>
                    <a:pt x="568" y="438"/>
                  </a:lnTo>
                  <a:lnTo>
                    <a:pt x="568" y="438"/>
                  </a:lnTo>
                  <a:lnTo>
                    <a:pt x="564" y="438"/>
                  </a:lnTo>
                  <a:lnTo>
                    <a:pt x="560" y="436"/>
                  </a:lnTo>
                  <a:lnTo>
                    <a:pt x="558" y="434"/>
                  </a:lnTo>
                  <a:lnTo>
                    <a:pt x="558" y="430"/>
                  </a:lnTo>
                  <a:lnTo>
                    <a:pt x="558" y="414"/>
                  </a:lnTo>
                  <a:lnTo>
                    <a:pt x="558" y="414"/>
                  </a:lnTo>
                  <a:lnTo>
                    <a:pt x="558" y="412"/>
                  </a:lnTo>
                  <a:lnTo>
                    <a:pt x="560" y="408"/>
                  </a:lnTo>
                  <a:lnTo>
                    <a:pt x="564" y="408"/>
                  </a:lnTo>
                  <a:lnTo>
                    <a:pt x="568" y="406"/>
                  </a:lnTo>
                  <a:lnTo>
                    <a:pt x="602" y="406"/>
                  </a:lnTo>
                  <a:lnTo>
                    <a:pt x="602" y="406"/>
                  </a:lnTo>
                  <a:lnTo>
                    <a:pt x="606" y="408"/>
                  </a:lnTo>
                  <a:lnTo>
                    <a:pt x="608" y="408"/>
                  </a:lnTo>
                  <a:lnTo>
                    <a:pt x="610" y="412"/>
                  </a:lnTo>
                  <a:lnTo>
                    <a:pt x="612" y="414"/>
                  </a:lnTo>
                  <a:lnTo>
                    <a:pt x="612" y="430"/>
                  </a:lnTo>
                  <a:close/>
                  <a:moveTo>
                    <a:pt x="612" y="354"/>
                  </a:moveTo>
                  <a:lnTo>
                    <a:pt x="612" y="354"/>
                  </a:lnTo>
                  <a:lnTo>
                    <a:pt x="610" y="358"/>
                  </a:lnTo>
                  <a:lnTo>
                    <a:pt x="608" y="360"/>
                  </a:lnTo>
                  <a:lnTo>
                    <a:pt x="606" y="362"/>
                  </a:lnTo>
                  <a:lnTo>
                    <a:pt x="602" y="362"/>
                  </a:lnTo>
                  <a:lnTo>
                    <a:pt x="568" y="362"/>
                  </a:lnTo>
                  <a:lnTo>
                    <a:pt x="568" y="362"/>
                  </a:lnTo>
                  <a:lnTo>
                    <a:pt x="564" y="362"/>
                  </a:lnTo>
                  <a:lnTo>
                    <a:pt x="560" y="360"/>
                  </a:lnTo>
                  <a:lnTo>
                    <a:pt x="558" y="358"/>
                  </a:lnTo>
                  <a:lnTo>
                    <a:pt x="558" y="354"/>
                  </a:lnTo>
                  <a:lnTo>
                    <a:pt x="558" y="338"/>
                  </a:lnTo>
                  <a:lnTo>
                    <a:pt x="558" y="338"/>
                  </a:lnTo>
                  <a:lnTo>
                    <a:pt x="558" y="336"/>
                  </a:lnTo>
                  <a:lnTo>
                    <a:pt x="560" y="332"/>
                  </a:lnTo>
                  <a:lnTo>
                    <a:pt x="564" y="332"/>
                  </a:lnTo>
                  <a:lnTo>
                    <a:pt x="568" y="330"/>
                  </a:lnTo>
                  <a:lnTo>
                    <a:pt x="602" y="330"/>
                  </a:lnTo>
                  <a:lnTo>
                    <a:pt x="602" y="330"/>
                  </a:lnTo>
                  <a:lnTo>
                    <a:pt x="606" y="332"/>
                  </a:lnTo>
                  <a:lnTo>
                    <a:pt x="608" y="332"/>
                  </a:lnTo>
                  <a:lnTo>
                    <a:pt x="610" y="336"/>
                  </a:lnTo>
                  <a:lnTo>
                    <a:pt x="612" y="338"/>
                  </a:lnTo>
                  <a:lnTo>
                    <a:pt x="612" y="354"/>
                  </a:lnTo>
                  <a:close/>
                  <a:moveTo>
                    <a:pt x="612" y="278"/>
                  </a:moveTo>
                  <a:lnTo>
                    <a:pt x="612" y="278"/>
                  </a:lnTo>
                  <a:lnTo>
                    <a:pt x="610" y="282"/>
                  </a:lnTo>
                  <a:lnTo>
                    <a:pt x="608" y="284"/>
                  </a:lnTo>
                  <a:lnTo>
                    <a:pt x="606" y="286"/>
                  </a:lnTo>
                  <a:lnTo>
                    <a:pt x="602" y="286"/>
                  </a:lnTo>
                  <a:lnTo>
                    <a:pt x="568" y="286"/>
                  </a:lnTo>
                  <a:lnTo>
                    <a:pt x="568" y="286"/>
                  </a:lnTo>
                  <a:lnTo>
                    <a:pt x="564" y="286"/>
                  </a:lnTo>
                  <a:lnTo>
                    <a:pt x="560" y="284"/>
                  </a:lnTo>
                  <a:lnTo>
                    <a:pt x="558" y="282"/>
                  </a:lnTo>
                  <a:lnTo>
                    <a:pt x="558" y="278"/>
                  </a:lnTo>
                  <a:lnTo>
                    <a:pt x="558" y="262"/>
                  </a:lnTo>
                  <a:lnTo>
                    <a:pt x="558" y="262"/>
                  </a:lnTo>
                  <a:lnTo>
                    <a:pt x="558" y="260"/>
                  </a:lnTo>
                  <a:lnTo>
                    <a:pt x="560" y="256"/>
                  </a:lnTo>
                  <a:lnTo>
                    <a:pt x="564" y="256"/>
                  </a:lnTo>
                  <a:lnTo>
                    <a:pt x="568" y="254"/>
                  </a:lnTo>
                  <a:lnTo>
                    <a:pt x="602" y="254"/>
                  </a:lnTo>
                  <a:lnTo>
                    <a:pt x="602" y="254"/>
                  </a:lnTo>
                  <a:lnTo>
                    <a:pt x="606" y="256"/>
                  </a:lnTo>
                  <a:lnTo>
                    <a:pt x="608" y="256"/>
                  </a:lnTo>
                  <a:lnTo>
                    <a:pt x="610" y="260"/>
                  </a:lnTo>
                  <a:lnTo>
                    <a:pt x="612" y="262"/>
                  </a:lnTo>
                  <a:lnTo>
                    <a:pt x="612" y="278"/>
                  </a:lnTo>
                  <a:close/>
                  <a:moveTo>
                    <a:pt x="612" y="202"/>
                  </a:moveTo>
                  <a:lnTo>
                    <a:pt x="612" y="202"/>
                  </a:lnTo>
                  <a:lnTo>
                    <a:pt x="610" y="206"/>
                  </a:lnTo>
                  <a:lnTo>
                    <a:pt x="608" y="208"/>
                  </a:lnTo>
                  <a:lnTo>
                    <a:pt x="606" y="210"/>
                  </a:lnTo>
                  <a:lnTo>
                    <a:pt x="602" y="210"/>
                  </a:lnTo>
                  <a:lnTo>
                    <a:pt x="568" y="210"/>
                  </a:lnTo>
                  <a:lnTo>
                    <a:pt x="568" y="210"/>
                  </a:lnTo>
                  <a:lnTo>
                    <a:pt x="564" y="210"/>
                  </a:lnTo>
                  <a:lnTo>
                    <a:pt x="560" y="208"/>
                  </a:lnTo>
                  <a:lnTo>
                    <a:pt x="558" y="206"/>
                  </a:lnTo>
                  <a:lnTo>
                    <a:pt x="558" y="202"/>
                  </a:lnTo>
                  <a:lnTo>
                    <a:pt x="558" y="186"/>
                  </a:lnTo>
                  <a:lnTo>
                    <a:pt x="558" y="186"/>
                  </a:lnTo>
                  <a:lnTo>
                    <a:pt x="558" y="184"/>
                  </a:lnTo>
                  <a:lnTo>
                    <a:pt x="560" y="180"/>
                  </a:lnTo>
                  <a:lnTo>
                    <a:pt x="564" y="180"/>
                  </a:lnTo>
                  <a:lnTo>
                    <a:pt x="568" y="178"/>
                  </a:lnTo>
                  <a:lnTo>
                    <a:pt x="602" y="178"/>
                  </a:lnTo>
                  <a:lnTo>
                    <a:pt x="602" y="178"/>
                  </a:lnTo>
                  <a:lnTo>
                    <a:pt x="606" y="180"/>
                  </a:lnTo>
                  <a:lnTo>
                    <a:pt x="608" y="180"/>
                  </a:lnTo>
                  <a:lnTo>
                    <a:pt x="610" y="184"/>
                  </a:lnTo>
                  <a:lnTo>
                    <a:pt x="612" y="186"/>
                  </a:lnTo>
                  <a:lnTo>
                    <a:pt x="612" y="202"/>
                  </a:lnTo>
                  <a:close/>
                  <a:moveTo>
                    <a:pt x="612" y="126"/>
                  </a:moveTo>
                  <a:lnTo>
                    <a:pt x="612" y="126"/>
                  </a:lnTo>
                  <a:lnTo>
                    <a:pt x="610" y="130"/>
                  </a:lnTo>
                  <a:lnTo>
                    <a:pt x="608" y="132"/>
                  </a:lnTo>
                  <a:lnTo>
                    <a:pt x="606" y="134"/>
                  </a:lnTo>
                  <a:lnTo>
                    <a:pt x="602" y="134"/>
                  </a:lnTo>
                  <a:lnTo>
                    <a:pt x="568" y="134"/>
                  </a:lnTo>
                  <a:lnTo>
                    <a:pt x="568" y="134"/>
                  </a:lnTo>
                  <a:lnTo>
                    <a:pt x="564" y="134"/>
                  </a:lnTo>
                  <a:lnTo>
                    <a:pt x="560" y="132"/>
                  </a:lnTo>
                  <a:lnTo>
                    <a:pt x="558" y="130"/>
                  </a:lnTo>
                  <a:lnTo>
                    <a:pt x="558" y="126"/>
                  </a:lnTo>
                  <a:lnTo>
                    <a:pt x="558" y="110"/>
                  </a:lnTo>
                  <a:lnTo>
                    <a:pt x="558" y="110"/>
                  </a:lnTo>
                  <a:lnTo>
                    <a:pt x="558" y="108"/>
                  </a:lnTo>
                  <a:lnTo>
                    <a:pt x="560" y="104"/>
                  </a:lnTo>
                  <a:lnTo>
                    <a:pt x="564" y="104"/>
                  </a:lnTo>
                  <a:lnTo>
                    <a:pt x="568" y="102"/>
                  </a:lnTo>
                  <a:lnTo>
                    <a:pt x="602" y="102"/>
                  </a:lnTo>
                  <a:lnTo>
                    <a:pt x="602" y="102"/>
                  </a:lnTo>
                  <a:lnTo>
                    <a:pt x="606" y="104"/>
                  </a:lnTo>
                  <a:lnTo>
                    <a:pt x="608" y="104"/>
                  </a:lnTo>
                  <a:lnTo>
                    <a:pt x="610" y="108"/>
                  </a:lnTo>
                  <a:lnTo>
                    <a:pt x="612" y="110"/>
                  </a:lnTo>
                  <a:lnTo>
                    <a:pt x="612" y="126"/>
                  </a:lnTo>
                  <a:close/>
                  <a:moveTo>
                    <a:pt x="602" y="64"/>
                  </a:moveTo>
                  <a:lnTo>
                    <a:pt x="568" y="64"/>
                  </a:lnTo>
                  <a:lnTo>
                    <a:pt x="568" y="64"/>
                  </a:lnTo>
                  <a:lnTo>
                    <a:pt x="564" y="64"/>
                  </a:lnTo>
                  <a:lnTo>
                    <a:pt x="560" y="62"/>
                  </a:lnTo>
                  <a:lnTo>
                    <a:pt x="558" y="58"/>
                  </a:lnTo>
                  <a:lnTo>
                    <a:pt x="558" y="56"/>
                  </a:lnTo>
                  <a:lnTo>
                    <a:pt x="558" y="40"/>
                  </a:lnTo>
                  <a:lnTo>
                    <a:pt x="558" y="40"/>
                  </a:lnTo>
                  <a:lnTo>
                    <a:pt x="558" y="36"/>
                  </a:lnTo>
                  <a:lnTo>
                    <a:pt x="560" y="34"/>
                  </a:lnTo>
                  <a:lnTo>
                    <a:pt x="564" y="32"/>
                  </a:lnTo>
                  <a:lnTo>
                    <a:pt x="568" y="32"/>
                  </a:lnTo>
                  <a:lnTo>
                    <a:pt x="602" y="32"/>
                  </a:lnTo>
                  <a:lnTo>
                    <a:pt x="602" y="32"/>
                  </a:lnTo>
                  <a:lnTo>
                    <a:pt x="606" y="32"/>
                  </a:lnTo>
                  <a:lnTo>
                    <a:pt x="608" y="34"/>
                  </a:lnTo>
                  <a:lnTo>
                    <a:pt x="610" y="36"/>
                  </a:lnTo>
                  <a:lnTo>
                    <a:pt x="612" y="40"/>
                  </a:lnTo>
                  <a:lnTo>
                    <a:pt x="612" y="56"/>
                  </a:lnTo>
                  <a:lnTo>
                    <a:pt x="612" y="56"/>
                  </a:lnTo>
                  <a:lnTo>
                    <a:pt x="610" y="58"/>
                  </a:lnTo>
                  <a:lnTo>
                    <a:pt x="608" y="62"/>
                  </a:lnTo>
                  <a:lnTo>
                    <a:pt x="606" y="64"/>
                  </a:lnTo>
                  <a:lnTo>
                    <a:pt x="602" y="64"/>
                  </a:lnTo>
                  <a:lnTo>
                    <a:pt x="602" y="64"/>
                  </a:lnTo>
                  <a:close/>
                </a:path>
              </a:pathLst>
            </a:custGeom>
            <a:solidFill>
              <a:srgbClr val="000000"/>
            </a:solidFill>
            <a:ln w="9525">
              <a:noFill/>
              <a:round/>
              <a:headEnd/>
              <a:tailEnd/>
            </a:ln>
          </p:spPr>
          <p:txBody>
            <a:bodyPr/>
            <a:lstStyle/>
            <a:p>
              <a:pPr fontAlgn="auto">
                <a:spcBef>
                  <a:spcPts val="0"/>
                </a:spcBef>
                <a:spcAft>
                  <a:spcPts val="0"/>
                </a:spcAft>
                <a:defRPr/>
              </a:pPr>
              <a:endParaRPr lang="da-DK" sz="1350">
                <a:latin typeface="+mn-lt"/>
                <a:ea typeface="ＭＳ Ｐゴシック" pitchFamily="-97" charset="-128"/>
                <a:cs typeface="+mn-cs"/>
              </a:endParaRPr>
            </a:p>
          </p:txBody>
        </p:sp>
        <p:sp>
          <p:nvSpPr>
            <p:cNvPr id="10" name="Freeform 1002"/>
            <p:cNvSpPr>
              <a:spLocks/>
            </p:cNvSpPr>
            <p:nvPr/>
          </p:nvSpPr>
          <p:spPr bwMode="auto">
            <a:xfrm>
              <a:off x="1684337" y="1954212"/>
              <a:ext cx="3175" cy="914400"/>
            </a:xfrm>
            <a:custGeom>
              <a:avLst/>
              <a:gdLst/>
              <a:ahLst/>
              <a:cxnLst>
                <a:cxn ang="0">
                  <a:pos x="0" y="2"/>
                </a:cxn>
                <a:cxn ang="0">
                  <a:pos x="0" y="2"/>
                </a:cxn>
                <a:cxn ang="0">
                  <a:pos x="2" y="0"/>
                </a:cxn>
                <a:cxn ang="0">
                  <a:pos x="2" y="0"/>
                </a:cxn>
                <a:cxn ang="0">
                  <a:pos x="0" y="2"/>
                </a:cxn>
                <a:cxn ang="0">
                  <a:pos x="0" y="572"/>
                </a:cxn>
                <a:cxn ang="0">
                  <a:pos x="0" y="572"/>
                </a:cxn>
                <a:cxn ang="0">
                  <a:pos x="2" y="576"/>
                </a:cxn>
                <a:cxn ang="0">
                  <a:pos x="2" y="576"/>
                </a:cxn>
                <a:cxn ang="0">
                  <a:pos x="0" y="572"/>
                </a:cxn>
                <a:cxn ang="0">
                  <a:pos x="0" y="2"/>
                </a:cxn>
              </a:cxnLst>
              <a:rect l="0" t="0" r="r" b="b"/>
              <a:pathLst>
                <a:path w="2" h="576">
                  <a:moveTo>
                    <a:pt x="0" y="2"/>
                  </a:moveTo>
                  <a:lnTo>
                    <a:pt x="0" y="2"/>
                  </a:lnTo>
                  <a:lnTo>
                    <a:pt x="2" y="0"/>
                  </a:lnTo>
                  <a:lnTo>
                    <a:pt x="2" y="0"/>
                  </a:lnTo>
                  <a:lnTo>
                    <a:pt x="0" y="2"/>
                  </a:lnTo>
                  <a:lnTo>
                    <a:pt x="0" y="572"/>
                  </a:lnTo>
                  <a:lnTo>
                    <a:pt x="0" y="572"/>
                  </a:lnTo>
                  <a:lnTo>
                    <a:pt x="2" y="576"/>
                  </a:lnTo>
                  <a:lnTo>
                    <a:pt x="2" y="576"/>
                  </a:lnTo>
                  <a:lnTo>
                    <a:pt x="0" y="572"/>
                  </a:lnTo>
                  <a:lnTo>
                    <a:pt x="0" y="2"/>
                  </a:lnTo>
                  <a:close/>
                </a:path>
              </a:pathLst>
            </a:custGeom>
            <a:solidFill>
              <a:srgbClr val="000000"/>
            </a:solidFill>
            <a:ln w="9525">
              <a:noFill/>
              <a:round/>
              <a:headEnd/>
              <a:tailEnd/>
            </a:ln>
          </p:spPr>
          <p:txBody>
            <a:bodyPr/>
            <a:lstStyle/>
            <a:p>
              <a:pPr fontAlgn="auto">
                <a:spcBef>
                  <a:spcPts val="0"/>
                </a:spcBef>
                <a:spcAft>
                  <a:spcPts val="0"/>
                </a:spcAft>
                <a:defRPr/>
              </a:pPr>
              <a:endParaRPr lang="da-DK" sz="1350">
                <a:latin typeface="+mn-lt"/>
                <a:ea typeface="ＭＳ Ｐゴシック" pitchFamily="-97" charset="-128"/>
                <a:cs typeface="+mn-cs"/>
              </a:endParaRPr>
            </a:p>
          </p:txBody>
        </p:sp>
        <p:sp>
          <p:nvSpPr>
            <p:cNvPr id="11" name="Freeform 1003"/>
            <p:cNvSpPr>
              <a:spLocks/>
            </p:cNvSpPr>
            <p:nvPr/>
          </p:nvSpPr>
          <p:spPr bwMode="auto">
            <a:xfrm>
              <a:off x="2389187" y="2916237"/>
              <a:ext cx="15875" cy="914400"/>
            </a:xfrm>
            <a:custGeom>
              <a:avLst/>
              <a:gdLst/>
              <a:ahLst/>
              <a:cxnLst>
                <a:cxn ang="0">
                  <a:pos x="6" y="0"/>
                </a:cxn>
                <a:cxn ang="0">
                  <a:pos x="0" y="0"/>
                </a:cxn>
                <a:cxn ang="0">
                  <a:pos x="0" y="0"/>
                </a:cxn>
                <a:cxn ang="0">
                  <a:pos x="4" y="0"/>
                </a:cxn>
                <a:cxn ang="0">
                  <a:pos x="4" y="2"/>
                </a:cxn>
                <a:cxn ang="0">
                  <a:pos x="4" y="574"/>
                </a:cxn>
                <a:cxn ang="0">
                  <a:pos x="4" y="574"/>
                </a:cxn>
                <a:cxn ang="0">
                  <a:pos x="4" y="576"/>
                </a:cxn>
                <a:cxn ang="0">
                  <a:pos x="0" y="576"/>
                </a:cxn>
                <a:cxn ang="0">
                  <a:pos x="6" y="576"/>
                </a:cxn>
                <a:cxn ang="0">
                  <a:pos x="6" y="576"/>
                </a:cxn>
                <a:cxn ang="0">
                  <a:pos x="10" y="576"/>
                </a:cxn>
                <a:cxn ang="0">
                  <a:pos x="10" y="574"/>
                </a:cxn>
                <a:cxn ang="0">
                  <a:pos x="10" y="2"/>
                </a:cxn>
                <a:cxn ang="0">
                  <a:pos x="10" y="2"/>
                </a:cxn>
                <a:cxn ang="0">
                  <a:pos x="10" y="0"/>
                </a:cxn>
                <a:cxn ang="0">
                  <a:pos x="6" y="0"/>
                </a:cxn>
                <a:cxn ang="0">
                  <a:pos x="6" y="0"/>
                </a:cxn>
              </a:cxnLst>
              <a:rect l="0" t="0" r="r" b="b"/>
              <a:pathLst>
                <a:path w="10" h="576">
                  <a:moveTo>
                    <a:pt x="6" y="0"/>
                  </a:moveTo>
                  <a:lnTo>
                    <a:pt x="0" y="0"/>
                  </a:lnTo>
                  <a:lnTo>
                    <a:pt x="0" y="0"/>
                  </a:lnTo>
                  <a:lnTo>
                    <a:pt x="4" y="0"/>
                  </a:lnTo>
                  <a:lnTo>
                    <a:pt x="4" y="2"/>
                  </a:lnTo>
                  <a:lnTo>
                    <a:pt x="4" y="574"/>
                  </a:lnTo>
                  <a:lnTo>
                    <a:pt x="4" y="574"/>
                  </a:lnTo>
                  <a:lnTo>
                    <a:pt x="4" y="576"/>
                  </a:lnTo>
                  <a:lnTo>
                    <a:pt x="0" y="576"/>
                  </a:lnTo>
                  <a:lnTo>
                    <a:pt x="6" y="576"/>
                  </a:lnTo>
                  <a:lnTo>
                    <a:pt x="6" y="576"/>
                  </a:lnTo>
                  <a:lnTo>
                    <a:pt x="10" y="576"/>
                  </a:lnTo>
                  <a:lnTo>
                    <a:pt x="10" y="574"/>
                  </a:lnTo>
                  <a:lnTo>
                    <a:pt x="10" y="2"/>
                  </a:lnTo>
                  <a:lnTo>
                    <a:pt x="10" y="2"/>
                  </a:lnTo>
                  <a:lnTo>
                    <a:pt x="10" y="0"/>
                  </a:lnTo>
                  <a:lnTo>
                    <a:pt x="6" y="0"/>
                  </a:lnTo>
                  <a:lnTo>
                    <a:pt x="6" y="0"/>
                  </a:lnTo>
                  <a:close/>
                </a:path>
              </a:pathLst>
            </a:custGeom>
            <a:solidFill>
              <a:srgbClr val="000000"/>
            </a:solidFill>
            <a:ln w="9525">
              <a:noFill/>
              <a:round/>
              <a:headEnd/>
              <a:tailEnd/>
            </a:ln>
          </p:spPr>
          <p:txBody>
            <a:bodyPr/>
            <a:lstStyle/>
            <a:p>
              <a:pPr fontAlgn="auto">
                <a:spcBef>
                  <a:spcPts val="0"/>
                </a:spcBef>
                <a:spcAft>
                  <a:spcPts val="0"/>
                </a:spcAft>
                <a:defRPr/>
              </a:pPr>
              <a:endParaRPr lang="da-DK" sz="1350">
                <a:latin typeface="+mn-lt"/>
                <a:ea typeface="ＭＳ Ｐゴシック" pitchFamily="-97" charset="-128"/>
                <a:cs typeface="+mn-cs"/>
              </a:endParaRPr>
            </a:p>
          </p:txBody>
        </p:sp>
        <p:sp>
          <p:nvSpPr>
            <p:cNvPr id="12" name="Freeform 1004"/>
            <p:cNvSpPr>
              <a:spLocks/>
            </p:cNvSpPr>
            <p:nvPr/>
          </p:nvSpPr>
          <p:spPr bwMode="auto">
            <a:xfrm>
              <a:off x="1684337" y="2916237"/>
              <a:ext cx="3175" cy="914400"/>
            </a:xfrm>
            <a:custGeom>
              <a:avLst/>
              <a:gdLst/>
              <a:ahLst/>
              <a:cxnLst>
                <a:cxn ang="0">
                  <a:pos x="0" y="2"/>
                </a:cxn>
                <a:cxn ang="0">
                  <a:pos x="0" y="2"/>
                </a:cxn>
                <a:cxn ang="0">
                  <a:pos x="2" y="0"/>
                </a:cxn>
                <a:cxn ang="0">
                  <a:pos x="2" y="0"/>
                </a:cxn>
                <a:cxn ang="0">
                  <a:pos x="0" y="2"/>
                </a:cxn>
                <a:cxn ang="0">
                  <a:pos x="0" y="574"/>
                </a:cxn>
                <a:cxn ang="0">
                  <a:pos x="0" y="574"/>
                </a:cxn>
                <a:cxn ang="0">
                  <a:pos x="2" y="576"/>
                </a:cxn>
                <a:cxn ang="0">
                  <a:pos x="2" y="576"/>
                </a:cxn>
                <a:cxn ang="0">
                  <a:pos x="0" y="574"/>
                </a:cxn>
                <a:cxn ang="0">
                  <a:pos x="0" y="2"/>
                </a:cxn>
              </a:cxnLst>
              <a:rect l="0" t="0" r="r" b="b"/>
              <a:pathLst>
                <a:path w="2" h="576">
                  <a:moveTo>
                    <a:pt x="0" y="2"/>
                  </a:moveTo>
                  <a:lnTo>
                    <a:pt x="0" y="2"/>
                  </a:lnTo>
                  <a:lnTo>
                    <a:pt x="2" y="0"/>
                  </a:lnTo>
                  <a:lnTo>
                    <a:pt x="2" y="0"/>
                  </a:lnTo>
                  <a:lnTo>
                    <a:pt x="0" y="2"/>
                  </a:lnTo>
                  <a:lnTo>
                    <a:pt x="0" y="574"/>
                  </a:lnTo>
                  <a:lnTo>
                    <a:pt x="0" y="574"/>
                  </a:lnTo>
                  <a:lnTo>
                    <a:pt x="2" y="576"/>
                  </a:lnTo>
                  <a:lnTo>
                    <a:pt x="2" y="576"/>
                  </a:lnTo>
                  <a:lnTo>
                    <a:pt x="0" y="574"/>
                  </a:lnTo>
                  <a:lnTo>
                    <a:pt x="0" y="2"/>
                  </a:lnTo>
                  <a:close/>
                </a:path>
              </a:pathLst>
            </a:custGeom>
            <a:solidFill>
              <a:srgbClr val="000000"/>
            </a:solidFill>
            <a:ln w="9525">
              <a:noFill/>
              <a:round/>
              <a:headEnd/>
              <a:tailEnd/>
            </a:ln>
          </p:spPr>
          <p:txBody>
            <a:bodyPr/>
            <a:lstStyle/>
            <a:p>
              <a:pPr fontAlgn="auto">
                <a:spcBef>
                  <a:spcPts val="0"/>
                </a:spcBef>
                <a:spcAft>
                  <a:spcPts val="0"/>
                </a:spcAft>
                <a:defRPr/>
              </a:pPr>
              <a:endParaRPr lang="da-DK" sz="1350">
                <a:latin typeface="+mn-lt"/>
                <a:ea typeface="ＭＳ Ｐゴシック" pitchFamily="-97" charset="-128"/>
                <a:cs typeface="+mn-cs"/>
              </a:endParaRPr>
            </a:p>
          </p:txBody>
        </p:sp>
        <p:sp>
          <p:nvSpPr>
            <p:cNvPr id="13" name="Freeform 1005"/>
            <p:cNvSpPr>
              <a:spLocks/>
            </p:cNvSpPr>
            <p:nvPr/>
          </p:nvSpPr>
          <p:spPr bwMode="auto">
            <a:xfrm>
              <a:off x="2389187" y="3878263"/>
              <a:ext cx="15875" cy="917575"/>
            </a:xfrm>
            <a:custGeom>
              <a:avLst/>
              <a:gdLst/>
              <a:ahLst/>
              <a:cxnLst>
                <a:cxn ang="0">
                  <a:pos x="6" y="0"/>
                </a:cxn>
                <a:cxn ang="0">
                  <a:pos x="0" y="0"/>
                </a:cxn>
                <a:cxn ang="0">
                  <a:pos x="0" y="0"/>
                </a:cxn>
                <a:cxn ang="0">
                  <a:pos x="4" y="0"/>
                </a:cxn>
                <a:cxn ang="0">
                  <a:pos x="4" y="4"/>
                </a:cxn>
                <a:cxn ang="0">
                  <a:pos x="4" y="574"/>
                </a:cxn>
                <a:cxn ang="0">
                  <a:pos x="4" y="574"/>
                </a:cxn>
                <a:cxn ang="0">
                  <a:pos x="4" y="576"/>
                </a:cxn>
                <a:cxn ang="0">
                  <a:pos x="0" y="578"/>
                </a:cxn>
                <a:cxn ang="0">
                  <a:pos x="6" y="578"/>
                </a:cxn>
                <a:cxn ang="0">
                  <a:pos x="6" y="578"/>
                </a:cxn>
                <a:cxn ang="0">
                  <a:pos x="10" y="576"/>
                </a:cxn>
                <a:cxn ang="0">
                  <a:pos x="10" y="574"/>
                </a:cxn>
                <a:cxn ang="0">
                  <a:pos x="10" y="4"/>
                </a:cxn>
                <a:cxn ang="0">
                  <a:pos x="10" y="4"/>
                </a:cxn>
                <a:cxn ang="0">
                  <a:pos x="10" y="0"/>
                </a:cxn>
                <a:cxn ang="0">
                  <a:pos x="6" y="0"/>
                </a:cxn>
                <a:cxn ang="0">
                  <a:pos x="6" y="0"/>
                </a:cxn>
              </a:cxnLst>
              <a:rect l="0" t="0" r="r" b="b"/>
              <a:pathLst>
                <a:path w="10" h="578">
                  <a:moveTo>
                    <a:pt x="6" y="0"/>
                  </a:moveTo>
                  <a:lnTo>
                    <a:pt x="0" y="0"/>
                  </a:lnTo>
                  <a:lnTo>
                    <a:pt x="0" y="0"/>
                  </a:lnTo>
                  <a:lnTo>
                    <a:pt x="4" y="0"/>
                  </a:lnTo>
                  <a:lnTo>
                    <a:pt x="4" y="4"/>
                  </a:lnTo>
                  <a:lnTo>
                    <a:pt x="4" y="574"/>
                  </a:lnTo>
                  <a:lnTo>
                    <a:pt x="4" y="574"/>
                  </a:lnTo>
                  <a:lnTo>
                    <a:pt x="4" y="576"/>
                  </a:lnTo>
                  <a:lnTo>
                    <a:pt x="0" y="578"/>
                  </a:lnTo>
                  <a:lnTo>
                    <a:pt x="6" y="578"/>
                  </a:lnTo>
                  <a:lnTo>
                    <a:pt x="6" y="578"/>
                  </a:lnTo>
                  <a:lnTo>
                    <a:pt x="10" y="576"/>
                  </a:lnTo>
                  <a:lnTo>
                    <a:pt x="10" y="574"/>
                  </a:lnTo>
                  <a:lnTo>
                    <a:pt x="10" y="4"/>
                  </a:lnTo>
                  <a:lnTo>
                    <a:pt x="10" y="4"/>
                  </a:lnTo>
                  <a:lnTo>
                    <a:pt x="10" y="0"/>
                  </a:lnTo>
                  <a:lnTo>
                    <a:pt x="6" y="0"/>
                  </a:lnTo>
                  <a:lnTo>
                    <a:pt x="6" y="0"/>
                  </a:lnTo>
                  <a:close/>
                </a:path>
              </a:pathLst>
            </a:custGeom>
            <a:solidFill>
              <a:srgbClr val="000000"/>
            </a:solidFill>
            <a:ln w="9525">
              <a:noFill/>
              <a:round/>
              <a:headEnd/>
              <a:tailEnd/>
            </a:ln>
          </p:spPr>
          <p:txBody>
            <a:bodyPr/>
            <a:lstStyle/>
            <a:p>
              <a:pPr fontAlgn="auto">
                <a:spcBef>
                  <a:spcPts val="0"/>
                </a:spcBef>
                <a:spcAft>
                  <a:spcPts val="0"/>
                </a:spcAft>
                <a:defRPr/>
              </a:pPr>
              <a:endParaRPr lang="da-DK" sz="1350">
                <a:latin typeface="+mn-lt"/>
                <a:ea typeface="ＭＳ Ｐゴシック" pitchFamily="-97" charset="-128"/>
                <a:cs typeface="+mn-cs"/>
              </a:endParaRPr>
            </a:p>
          </p:txBody>
        </p:sp>
        <p:sp>
          <p:nvSpPr>
            <p:cNvPr id="14" name="Freeform 1006"/>
            <p:cNvSpPr>
              <a:spLocks/>
            </p:cNvSpPr>
            <p:nvPr/>
          </p:nvSpPr>
          <p:spPr bwMode="auto">
            <a:xfrm>
              <a:off x="1684337" y="3878263"/>
              <a:ext cx="3175" cy="914400"/>
            </a:xfrm>
            <a:custGeom>
              <a:avLst/>
              <a:gdLst/>
              <a:ahLst/>
              <a:cxnLst>
                <a:cxn ang="0">
                  <a:pos x="0" y="4"/>
                </a:cxn>
                <a:cxn ang="0">
                  <a:pos x="0" y="4"/>
                </a:cxn>
                <a:cxn ang="0">
                  <a:pos x="2" y="0"/>
                </a:cxn>
                <a:cxn ang="0">
                  <a:pos x="2" y="0"/>
                </a:cxn>
                <a:cxn ang="0">
                  <a:pos x="0" y="4"/>
                </a:cxn>
                <a:cxn ang="0">
                  <a:pos x="0" y="574"/>
                </a:cxn>
                <a:cxn ang="0">
                  <a:pos x="0" y="574"/>
                </a:cxn>
                <a:cxn ang="0">
                  <a:pos x="2" y="576"/>
                </a:cxn>
                <a:cxn ang="0">
                  <a:pos x="2" y="576"/>
                </a:cxn>
                <a:cxn ang="0">
                  <a:pos x="0" y="574"/>
                </a:cxn>
                <a:cxn ang="0">
                  <a:pos x="0" y="4"/>
                </a:cxn>
              </a:cxnLst>
              <a:rect l="0" t="0" r="r" b="b"/>
              <a:pathLst>
                <a:path w="2" h="576">
                  <a:moveTo>
                    <a:pt x="0" y="4"/>
                  </a:moveTo>
                  <a:lnTo>
                    <a:pt x="0" y="4"/>
                  </a:lnTo>
                  <a:lnTo>
                    <a:pt x="2" y="0"/>
                  </a:lnTo>
                  <a:lnTo>
                    <a:pt x="2" y="0"/>
                  </a:lnTo>
                  <a:lnTo>
                    <a:pt x="0" y="4"/>
                  </a:lnTo>
                  <a:lnTo>
                    <a:pt x="0" y="574"/>
                  </a:lnTo>
                  <a:lnTo>
                    <a:pt x="0" y="574"/>
                  </a:lnTo>
                  <a:lnTo>
                    <a:pt x="2" y="576"/>
                  </a:lnTo>
                  <a:lnTo>
                    <a:pt x="2" y="576"/>
                  </a:lnTo>
                  <a:lnTo>
                    <a:pt x="0" y="574"/>
                  </a:lnTo>
                  <a:lnTo>
                    <a:pt x="0" y="4"/>
                  </a:lnTo>
                  <a:close/>
                </a:path>
              </a:pathLst>
            </a:custGeom>
            <a:solidFill>
              <a:srgbClr val="000000"/>
            </a:solidFill>
            <a:ln w="9525">
              <a:noFill/>
              <a:round/>
              <a:headEnd/>
              <a:tailEnd/>
            </a:ln>
          </p:spPr>
          <p:txBody>
            <a:bodyPr/>
            <a:lstStyle/>
            <a:p>
              <a:pPr fontAlgn="auto">
                <a:spcBef>
                  <a:spcPts val="0"/>
                </a:spcBef>
                <a:spcAft>
                  <a:spcPts val="0"/>
                </a:spcAft>
                <a:defRPr/>
              </a:pPr>
              <a:endParaRPr lang="da-DK" sz="1350">
                <a:latin typeface="+mn-lt"/>
                <a:ea typeface="ＭＳ Ｐゴシック" pitchFamily="-97" charset="-128"/>
                <a:cs typeface="+mn-cs"/>
              </a:endParaRPr>
            </a:p>
          </p:txBody>
        </p:sp>
        <p:sp>
          <p:nvSpPr>
            <p:cNvPr id="15" name="Freeform 1007"/>
            <p:cNvSpPr>
              <a:spLocks/>
            </p:cNvSpPr>
            <p:nvPr/>
          </p:nvSpPr>
          <p:spPr bwMode="auto">
            <a:xfrm>
              <a:off x="1684337" y="989012"/>
              <a:ext cx="711200" cy="917575"/>
            </a:xfrm>
            <a:custGeom>
              <a:avLst/>
              <a:gdLst/>
              <a:ahLst/>
              <a:cxnLst>
                <a:cxn ang="0">
                  <a:pos x="4" y="578"/>
                </a:cxn>
                <a:cxn ang="0">
                  <a:pos x="446" y="578"/>
                </a:cxn>
                <a:cxn ang="0">
                  <a:pos x="446" y="578"/>
                </a:cxn>
                <a:cxn ang="0">
                  <a:pos x="448" y="576"/>
                </a:cxn>
                <a:cxn ang="0">
                  <a:pos x="448" y="574"/>
                </a:cxn>
                <a:cxn ang="0">
                  <a:pos x="448" y="4"/>
                </a:cxn>
                <a:cxn ang="0">
                  <a:pos x="448" y="4"/>
                </a:cxn>
                <a:cxn ang="0">
                  <a:pos x="448" y="2"/>
                </a:cxn>
                <a:cxn ang="0">
                  <a:pos x="444" y="0"/>
                </a:cxn>
                <a:cxn ang="0">
                  <a:pos x="4" y="0"/>
                </a:cxn>
                <a:cxn ang="0">
                  <a:pos x="4" y="0"/>
                </a:cxn>
                <a:cxn ang="0">
                  <a:pos x="2" y="2"/>
                </a:cxn>
                <a:cxn ang="0">
                  <a:pos x="2" y="2"/>
                </a:cxn>
                <a:cxn ang="0">
                  <a:pos x="0" y="4"/>
                </a:cxn>
                <a:cxn ang="0">
                  <a:pos x="0" y="574"/>
                </a:cxn>
                <a:cxn ang="0">
                  <a:pos x="0" y="574"/>
                </a:cxn>
                <a:cxn ang="0">
                  <a:pos x="0" y="576"/>
                </a:cxn>
                <a:cxn ang="0">
                  <a:pos x="0" y="576"/>
                </a:cxn>
                <a:cxn ang="0">
                  <a:pos x="0" y="576"/>
                </a:cxn>
                <a:cxn ang="0">
                  <a:pos x="0" y="576"/>
                </a:cxn>
                <a:cxn ang="0">
                  <a:pos x="2" y="578"/>
                </a:cxn>
                <a:cxn ang="0">
                  <a:pos x="2" y="578"/>
                </a:cxn>
                <a:cxn ang="0">
                  <a:pos x="2" y="578"/>
                </a:cxn>
                <a:cxn ang="0">
                  <a:pos x="2" y="578"/>
                </a:cxn>
                <a:cxn ang="0">
                  <a:pos x="4" y="578"/>
                </a:cxn>
                <a:cxn ang="0">
                  <a:pos x="4" y="578"/>
                </a:cxn>
                <a:cxn ang="0">
                  <a:pos x="4" y="578"/>
                </a:cxn>
                <a:cxn ang="0">
                  <a:pos x="4" y="578"/>
                </a:cxn>
              </a:cxnLst>
              <a:rect l="0" t="0" r="r" b="b"/>
              <a:pathLst>
                <a:path w="448" h="578">
                  <a:moveTo>
                    <a:pt x="4" y="578"/>
                  </a:moveTo>
                  <a:lnTo>
                    <a:pt x="446" y="578"/>
                  </a:lnTo>
                  <a:lnTo>
                    <a:pt x="446" y="578"/>
                  </a:lnTo>
                  <a:lnTo>
                    <a:pt x="448" y="576"/>
                  </a:lnTo>
                  <a:lnTo>
                    <a:pt x="448" y="574"/>
                  </a:lnTo>
                  <a:lnTo>
                    <a:pt x="448" y="4"/>
                  </a:lnTo>
                  <a:lnTo>
                    <a:pt x="448" y="4"/>
                  </a:lnTo>
                  <a:lnTo>
                    <a:pt x="448" y="2"/>
                  </a:lnTo>
                  <a:lnTo>
                    <a:pt x="444" y="0"/>
                  </a:lnTo>
                  <a:lnTo>
                    <a:pt x="4" y="0"/>
                  </a:lnTo>
                  <a:lnTo>
                    <a:pt x="4" y="0"/>
                  </a:lnTo>
                  <a:lnTo>
                    <a:pt x="2" y="2"/>
                  </a:lnTo>
                  <a:lnTo>
                    <a:pt x="2" y="2"/>
                  </a:lnTo>
                  <a:lnTo>
                    <a:pt x="0" y="4"/>
                  </a:lnTo>
                  <a:lnTo>
                    <a:pt x="0" y="574"/>
                  </a:lnTo>
                  <a:lnTo>
                    <a:pt x="0" y="574"/>
                  </a:lnTo>
                  <a:lnTo>
                    <a:pt x="0" y="576"/>
                  </a:lnTo>
                  <a:lnTo>
                    <a:pt x="0" y="576"/>
                  </a:lnTo>
                  <a:lnTo>
                    <a:pt x="0" y="576"/>
                  </a:lnTo>
                  <a:lnTo>
                    <a:pt x="0" y="576"/>
                  </a:lnTo>
                  <a:lnTo>
                    <a:pt x="2" y="578"/>
                  </a:lnTo>
                  <a:lnTo>
                    <a:pt x="2" y="578"/>
                  </a:lnTo>
                  <a:lnTo>
                    <a:pt x="2" y="578"/>
                  </a:lnTo>
                  <a:lnTo>
                    <a:pt x="2" y="578"/>
                  </a:lnTo>
                  <a:lnTo>
                    <a:pt x="4" y="578"/>
                  </a:lnTo>
                  <a:lnTo>
                    <a:pt x="4" y="578"/>
                  </a:lnTo>
                  <a:lnTo>
                    <a:pt x="4" y="578"/>
                  </a:lnTo>
                  <a:lnTo>
                    <a:pt x="4" y="578"/>
                  </a:lnTo>
                  <a:close/>
                </a:path>
              </a:pathLst>
            </a:custGeom>
            <a:solidFill>
              <a:srgbClr val="FFFFFF"/>
            </a:solidFill>
            <a:ln w="9525">
              <a:noFill/>
              <a:round/>
              <a:headEnd/>
              <a:tailEnd/>
            </a:ln>
          </p:spPr>
          <p:txBody>
            <a:bodyPr/>
            <a:lstStyle/>
            <a:p>
              <a:pPr fontAlgn="auto">
                <a:spcBef>
                  <a:spcPts val="0"/>
                </a:spcBef>
                <a:spcAft>
                  <a:spcPts val="0"/>
                </a:spcAft>
                <a:defRPr/>
              </a:pPr>
              <a:endParaRPr lang="da-DK" sz="1350">
                <a:latin typeface="+mn-lt"/>
                <a:ea typeface="ＭＳ Ｐゴシック" pitchFamily="-97" charset="-128"/>
                <a:cs typeface="+mn-cs"/>
              </a:endParaRPr>
            </a:p>
          </p:txBody>
        </p:sp>
        <p:sp>
          <p:nvSpPr>
            <p:cNvPr id="16" name="Freeform 1008"/>
            <p:cNvSpPr>
              <a:spLocks/>
            </p:cNvSpPr>
            <p:nvPr/>
          </p:nvSpPr>
          <p:spPr bwMode="auto">
            <a:xfrm>
              <a:off x="1684337" y="992187"/>
              <a:ext cx="3175" cy="911225"/>
            </a:xfrm>
            <a:custGeom>
              <a:avLst/>
              <a:gdLst/>
              <a:ahLst/>
              <a:cxnLst>
                <a:cxn ang="0">
                  <a:pos x="0" y="2"/>
                </a:cxn>
                <a:cxn ang="0">
                  <a:pos x="0" y="2"/>
                </a:cxn>
                <a:cxn ang="0">
                  <a:pos x="2" y="0"/>
                </a:cxn>
                <a:cxn ang="0">
                  <a:pos x="2" y="0"/>
                </a:cxn>
                <a:cxn ang="0">
                  <a:pos x="0" y="2"/>
                </a:cxn>
                <a:cxn ang="0">
                  <a:pos x="0" y="572"/>
                </a:cxn>
                <a:cxn ang="0">
                  <a:pos x="0" y="572"/>
                </a:cxn>
                <a:cxn ang="0">
                  <a:pos x="0" y="574"/>
                </a:cxn>
                <a:cxn ang="0">
                  <a:pos x="0" y="574"/>
                </a:cxn>
                <a:cxn ang="0">
                  <a:pos x="0" y="572"/>
                </a:cxn>
                <a:cxn ang="0">
                  <a:pos x="0" y="2"/>
                </a:cxn>
              </a:cxnLst>
              <a:rect l="0" t="0" r="r" b="b"/>
              <a:pathLst>
                <a:path w="2" h="574">
                  <a:moveTo>
                    <a:pt x="0" y="2"/>
                  </a:moveTo>
                  <a:lnTo>
                    <a:pt x="0" y="2"/>
                  </a:lnTo>
                  <a:lnTo>
                    <a:pt x="2" y="0"/>
                  </a:lnTo>
                  <a:lnTo>
                    <a:pt x="2" y="0"/>
                  </a:lnTo>
                  <a:lnTo>
                    <a:pt x="0" y="2"/>
                  </a:lnTo>
                  <a:lnTo>
                    <a:pt x="0" y="572"/>
                  </a:lnTo>
                  <a:lnTo>
                    <a:pt x="0" y="572"/>
                  </a:lnTo>
                  <a:lnTo>
                    <a:pt x="0" y="574"/>
                  </a:lnTo>
                  <a:lnTo>
                    <a:pt x="0" y="574"/>
                  </a:lnTo>
                  <a:lnTo>
                    <a:pt x="0" y="572"/>
                  </a:lnTo>
                  <a:lnTo>
                    <a:pt x="0" y="2"/>
                  </a:lnTo>
                  <a:close/>
                </a:path>
              </a:pathLst>
            </a:custGeom>
            <a:solidFill>
              <a:srgbClr val="FFFFFF"/>
            </a:solidFill>
            <a:ln w="9525">
              <a:noFill/>
              <a:round/>
              <a:headEnd/>
              <a:tailEnd/>
            </a:ln>
          </p:spPr>
          <p:txBody>
            <a:bodyPr/>
            <a:lstStyle/>
            <a:p>
              <a:pPr fontAlgn="auto">
                <a:spcBef>
                  <a:spcPts val="0"/>
                </a:spcBef>
                <a:spcAft>
                  <a:spcPts val="0"/>
                </a:spcAft>
                <a:defRPr/>
              </a:pPr>
              <a:endParaRPr lang="da-DK" sz="1350">
                <a:latin typeface="+mn-lt"/>
                <a:ea typeface="ＭＳ Ｐゴシック" pitchFamily="-97" charset="-128"/>
                <a:cs typeface="+mn-cs"/>
              </a:endParaRPr>
            </a:p>
          </p:txBody>
        </p:sp>
        <p:sp>
          <p:nvSpPr>
            <p:cNvPr id="17" name="Freeform 1009"/>
            <p:cNvSpPr>
              <a:spLocks/>
            </p:cNvSpPr>
            <p:nvPr/>
          </p:nvSpPr>
          <p:spPr bwMode="auto">
            <a:xfrm>
              <a:off x="1684337" y="-935038"/>
              <a:ext cx="711200" cy="917575"/>
            </a:xfrm>
            <a:custGeom>
              <a:avLst/>
              <a:gdLst/>
              <a:ahLst/>
              <a:cxnLst>
                <a:cxn ang="0">
                  <a:pos x="448" y="574"/>
                </a:cxn>
                <a:cxn ang="0">
                  <a:pos x="448" y="2"/>
                </a:cxn>
                <a:cxn ang="0">
                  <a:pos x="448" y="2"/>
                </a:cxn>
                <a:cxn ang="0">
                  <a:pos x="448" y="0"/>
                </a:cxn>
                <a:cxn ang="0">
                  <a:pos x="444" y="0"/>
                </a:cxn>
                <a:cxn ang="0">
                  <a:pos x="4" y="0"/>
                </a:cxn>
                <a:cxn ang="0">
                  <a:pos x="4" y="0"/>
                </a:cxn>
                <a:cxn ang="0">
                  <a:pos x="2" y="0"/>
                </a:cxn>
                <a:cxn ang="0">
                  <a:pos x="2" y="0"/>
                </a:cxn>
                <a:cxn ang="0">
                  <a:pos x="0" y="2"/>
                </a:cxn>
                <a:cxn ang="0">
                  <a:pos x="0" y="574"/>
                </a:cxn>
                <a:cxn ang="0">
                  <a:pos x="0" y="574"/>
                </a:cxn>
                <a:cxn ang="0">
                  <a:pos x="2" y="576"/>
                </a:cxn>
                <a:cxn ang="0">
                  <a:pos x="2" y="576"/>
                </a:cxn>
                <a:cxn ang="0">
                  <a:pos x="4" y="578"/>
                </a:cxn>
                <a:cxn ang="0">
                  <a:pos x="444" y="578"/>
                </a:cxn>
                <a:cxn ang="0">
                  <a:pos x="444" y="578"/>
                </a:cxn>
                <a:cxn ang="0">
                  <a:pos x="448" y="576"/>
                </a:cxn>
                <a:cxn ang="0">
                  <a:pos x="448" y="574"/>
                </a:cxn>
                <a:cxn ang="0">
                  <a:pos x="448" y="574"/>
                </a:cxn>
              </a:cxnLst>
              <a:rect l="0" t="0" r="r" b="b"/>
              <a:pathLst>
                <a:path w="448" h="578">
                  <a:moveTo>
                    <a:pt x="448" y="574"/>
                  </a:moveTo>
                  <a:lnTo>
                    <a:pt x="448" y="2"/>
                  </a:lnTo>
                  <a:lnTo>
                    <a:pt x="448" y="2"/>
                  </a:lnTo>
                  <a:lnTo>
                    <a:pt x="448" y="0"/>
                  </a:lnTo>
                  <a:lnTo>
                    <a:pt x="444" y="0"/>
                  </a:lnTo>
                  <a:lnTo>
                    <a:pt x="4" y="0"/>
                  </a:lnTo>
                  <a:lnTo>
                    <a:pt x="4" y="0"/>
                  </a:lnTo>
                  <a:lnTo>
                    <a:pt x="2" y="0"/>
                  </a:lnTo>
                  <a:lnTo>
                    <a:pt x="2" y="0"/>
                  </a:lnTo>
                  <a:lnTo>
                    <a:pt x="0" y="2"/>
                  </a:lnTo>
                  <a:lnTo>
                    <a:pt x="0" y="574"/>
                  </a:lnTo>
                  <a:lnTo>
                    <a:pt x="0" y="574"/>
                  </a:lnTo>
                  <a:lnTo>
                    <a:pt x="2" y="576"/>
                  </a:lnTo>
                  <a:lnTo>
                    <a:pt x="2" y="576"/>
                  </a:lnTo>
                  <a:lnTo>
                    <a:pt x="4" y="578"/>
                  </a:lnTo>
                  <a:lnTo>
                    <a:pt x="444" y="578"/>
                  </a:lnTo>
                  <a:lnTo>
                    <a:pt x="444" y="578"/>
                  </a:lnTo>
                  <a:lnTo>
                    <a:pt x="448" y="576"/>
                  </a:lnTo>
                  <a:lnTo>
                    <a:pt x="448" y="574"/>
                  </a:lnTo>
                  <a:lnTo>
                    <a:pt x="448" y="574"/>
                  </a:lnTo>
                  <a:close/>
                </a:path>
              </a:pathLst>
            </a:custGeom>
            <a:blipFill>
              <a:blip r:embed="rId2" cstate="email">
                <a:extLst>
                  <a:ext uri="{28A0092B-C50C-407E-A947-70E740481C1C}">
                    <a14:useLocalDpi xmlns:a14="http://schemas.microsoft.com/office/drawing/2010/main"/>
                  </a:ext>
                </a:extLst>
              </a:blip>
              <a:stretch>
                <a:fillRect/>
              </a:stretch>
            </a:blipFill>
            <a:ln w="9525">
              <a:noFill/>
              <a:round/>
              <a:headEnd/>
              <a:tailEnd/>
            </a:ln>
          </p:spPr>
          <p:txBody>
            <a:bodyPr/>
            <a:lstStyle/>
            <a:p>
              <a:pPr fontAlgn="auto">
                <a:spcBef>
                  <a:spcPts val="0"/>
                </a:spcBef>
                <a:spcAft>
                  <a:spcPts val="0"/>
                </a:spcAft>
                <a:defRPr/>
              </a:pPr>
              <a:endParaRPr lang="da-DK" sz="1350">
                <a:latin typeface="+mn-lt"/>
                <a:ea typeface="ＭＳ Ｐゴシック" pitchFamily="-97" charset="-128"/>
                <a:cs typeface="+mn-cs"/>
              </a:endParaRPr>
            </a:p>
          </p:txBody>
        </p:sp>
        <p:sp>
          <p:nvSpPr>
            <p:cNvPr id="18" name="Freeform 1010"/>
            <p:cNvSpPr>
              <a:spLocks/>
            </p:cNvSpPr>
            <p:nvPr/>
          </p:nvSpPr>
          <p:spPr bwMode="auto">
            <a:xfrm>
              <a:off x="1684337" y="-935038"/>
              <a:ext cx="3175" cy="914400"/>
            </a:xfrm>
            <a:custGeom>
              <a:avLst/>
              <a:gdLst/>
              <a:ahLst/>
              <a:cxnLst>
                <a:cxn ang="0">
                  <a:pos x="0" y="2"/>
                </a:cxn>
                <a:cxn ang="0">
                  <a:pos x="0" y="2"/>
                </a:cxn>
                <a:cxn ang="0">
                  <a:pos x="2" y="0"/>
                </a:cxn>
                <a:cxn ang="0">
                  <a:pos x="2" y="0"/>
                </a:cxn>
                <a:cxn ang="0">
                  <a:pos x="0" y="2"/>
                </a:cxn>
                <a:cxn ang="0">
                  <a:pos x="0" y="574"/>
                </a:cxn>
                <a:cxn ang="0">
                  <a:pos x="0" y="574"/>
                </a:cxn>
                <a:cxn ang="0">
                  <a:pos x="2" y="576"/>
                </a:cxn>
                <a:cxn ang="0">
                  <a:pos x="2" y="576"/>
                </a:cxn>
                <a:cxn ang="0">
                  <a:pos x="0" y="574"/>
                </a:cxn>
                <a:cxn ang="0">
                  <a:pos x="0" y="2"/>
                </a:cxn>
              </a:cxnLst>
              <a:rect l="0" t="0" r="r" b="b"/>
              <a:pathLst>
                <a:path w="2" h="576">
                  <a:moveTo>
                    <a:pt x="0" y="2"/>
                  </a:moveTo>
                  <a:lnTo>
                    <a:pt x="0" y="2"/>
                  </a:lnTo>
                  <a:lnTo>
                    <a:pt x="2" y="0"/>
                  </a:lnTo>
                  <a:lnTo>
                    <a:pt x="2" y="0"/>
                  </a:lnTo>
                  <a:lnTo>
                    <a:pt x="0" y="2"/>
                  </a:lnTo>
                  <a:lnTo>
                    <a:pt x="0" y="574"/>
                  </a:lnTo>
                  <a:lnTo>
                    <a:pt x="0" y="574"/>
                  </a:lnTo>
                  <a:lnTo>
                    <a:pt x="2" y="576"/>
                  </a:lnTo>
                  <a:lnTo>
                    <a:pt x="2" y="576"/>
                  </a:lnTo>
                  <a:lnTo>
                    <a:pt x="0" y="574"/>
                  </a:lnTo>
                  <a:lnTo>
                    <a:pt x="0" y="2"/>
                  </a:lnTo>
                  <a:close/>
                </a:path>
              </a:pathLst>
            </a:custGeom>
            <a:solidFill>
              <a:srgbClr val="FFFFFF"/>
            </a:solidFill>
            <a:ln w="9525">
              <a:noFill/>
              <a:round/>
              <a:headEnd/>
              <a:tailEnd/>
            </a:ln>
          </p:spPr>
          <p:txBody>
            <a:bodyPr/>
            <a:lstStyle/>
            <a:p>
              <a:pPr fontAlgn="auto">
                <a:spcBef>
                  <a:spcPts val="0"/>
                </a:spcBef>
                <a:spcAft>
                  <a:spcPts val="0"/>
                </a:spcAft>
                <a:defRPr/>
              </a:pPr>
              <a:endParaRPr lang="da-DK" sz="1350">
                <a:latin typeface="+mn-lt"/>
                <a:ea typeface="ＭＳ Ｐゴシック" pitchFamily="-97" charset="-128"/>
                <a:cs typeface="+mn-cs"/>
              </a:endParaRPr>
            </a:p>
          </p:txBody>
        </p:sp>
        <p:sp>
          <p:nvSpPr>
            <p:cNvPr id="19" name="Freeform 1011"/>
            <p:cNvSpPr>
              <a:spLocks/>
            </p:cNvSpPr>
            <p:nvPr/>
          </p:nvSpPr>
          <p:spPr bwMode="auto">
            <a:xfrm>
              <a:off x="1684337" y="26987"/>
              <a:ext cx="711200" cy="917575"/>
            </a:xfrm>
            <a:custGeom>
              <a:avLst/>
              <a:gdLst/>
              <a:ahLst/>
              <a:cxnLst>
                <a:cxn ang="0">
                  <a:pos x="448" y="574"/>
                </a:cxn>
                <a:cxn ang="0">
                  <a:pos x="448" y="4"/>
                </a:cxn>
                <a:cxn ang="0">
                  <a:pos x="448" y="4"/>
                </a:cxn>
                <a:cxn ang="0">
                  <a:pos x="448" y="0"/>
                </a:cxn>
                <a:cxn ang="0">
                  <a:pos x="444" y="0"/>
                </a:cxn>
                <a:cxn ang="0">
                  <a:pos x="4" y="0"/>
                </a:cxn>
                <a:cxn ang="0">
                  <a:pos x="4" y="0"/>
                </a:cxn>
                <a:cxn ang="0">
                  <a:pos x="2" y="0"/>
                </a:cxn>
                <a:cxn ang="0">
                  <a:pos x="2" y="0"/>
                </a:cxn>
                <a:cxn ang="0">
                  <a:pos x="0" y="4"/>
                </a:cxn>
                <a:cxn ang="0">
                  <a:pos x="0" y="574"/>
                </a:cxn>
                <a:cxn ang="0">
                  <a:pos x="0" y="574"/>
                </a:cxn>
                <a:cxn ang="0">
                  <a:pos x="2" y="576"/>
                </a:cxn>
                <a:cxn ang="0">
                  <a:pos x="2" y="576"/>
                </a:cxn>
                <a:cxn ang="0">
                  <a:pos x="4" y="578"/>
                </a:cxn>
                <a:cxn ang="0">
                  <a:pos x="444" y="578"/>
                </a:cxn>
                <a:cxn ang="0">
                  <a:pos x="444" y="578"/>
                </a:cxn>
                <a:cxn ang="0">
                  <a:pos x="448" y="576"/>
                </a:cxn>
                <a:cxn ang="0">
                  <a:pos x="448" y="574"/>
                </a:cxn>
                <a:cxn ang="0">
                  <a:pos x="448" y="574"/>
                </a:cxn>
              </a:cxnLst>
              <a:rect l="0" t="0" r="r" b="b"/>
              <a:pathLst>
                <a:path w="448" h="578">
                  <a:moveTo>
                    <a:pt x="448" y="574"/>
                  </a:moveTo>
                  <a:lnTo>
                    <a:pt x="448" y="4"/>
                  </a:lnTo>
                  <a:lnTo>
                    <a:pt x="448" y="4"/>
                  </a:lnTo>
                  <a:lnTo>
                    <a:pt x="448" y="0"/>
                  </a:lnTo>
                  <a:lnTo>
                    <a:pt x="444" y="0"/>
                  </a:lnTo>
                  <a:lnTo>
                    <a:pt x="4" y="0"/>
                  </a:lnTo>
                  <a:lnTo>
                    <a:pt x="4" y="0"/>
                  </a:lnTo>
                  <a:lnTo>
                    <a:pt x="2" y="0"/>
                  </a:lnTo>
                  <a:lnTo>
                    <a:pt x="2" y="0"/>
                  </a:lnTo>
                  <a:lnTo>
                    <a:pt x="0" y="4"/>
                  </a:lnTo>
                  <a:lnTo>
                    <a:pt x="0" y="574"/>
                  </a:lnTo>
                  <a:lnTo>
                    <a:pt x="0" y="574"/>
                  </a:lnTo>
                  <a:lnTo>
                    <a:pt x="2" y="576"/>
                  </a:lnTo>
                  <a:lnTo>
                    <a:pt x="2" y="576"/>
                  </a:lnTo>
                  <a:lnTo>
                    <a:pt x="4" y="578"/>
                  </a:lnTo>
                  <a:lnTo>
                    <a:pt x="444" y="578"/>
                  </a:lnTo>
                  <a:lnTo>
                    <a:pt x="444" y="578"/>
                  </a:lnTo>
                  <a:lnTo>
                    <a:pt x="448" y="576"/>
                  </a:lnTo>
                  <a:lnTo>
                    <a:pt x="448" y="574"/>
                  </a:lnTo>
                  <a:lnTo>
                    <a:pt x="448" y="574"/>
                  </a:lnTo>
                  <a:close/>
                </a:path>
              </a:pathLst>
            </a:custGeom>
            <a:solidFill>
              <a:srgbClr val="FFFFFF"/>
            </a:solidFill>
            <a:ln w="9525">
              <a:noFill/>
              <a:round/>
              <a:headEnd/>
              <a:tailEnd/>
            </a:ln>
          </p:spPr>
          <p:txBody>
            <a:bodyPr/>
            <a:lstStyle/>
            <a:p>
              <a:pPr fontAlgn="auto">
                <a:spcBef>
                  <a:spcPts val="0"/>
                </a:spcBef>
                <a:spcAft>
                  <a:spcPts val="0"/>
                </a:spcAft>
                <a:defRPr/>
              </a:pPr>
              <a:endParaRPr lang="da-DK" sz="1350">
                <a:latin typeface="+mn-lt"/>
                <a:ea typeface="ＭＳ Ｐゴシック" pitchFamily="-97" charset="-128"/>
                <a:cs typeface="+mn-cs"/>
              </a:endParaRPr>
            </a:p>
          </p:txBody>
        </p:sp>
        <p:sp>
          <p:nvSpPr>
            <p:cNvPr id="20" name="Freeform 1012"/>
            <p:cNvSpPr>
              <a:spLocks/>
            </p:cNvSpPr>
            <p:nvPr/>
          </p:nvSpPr>
          <p:spPr bwMode="auto">
            <a:xfrm>
              <a:off x="1684337" y="26987"/>
              <a:ext cx="3175" cy="914400"/>
            </a:xfrm>
            <a:custGeom>
              <a:avLst/>
              <a:gdLst/>
              <a:ahLst/>
              <a:cxnLst>
                <a:cxn ang="0">
                  <a:pos x="0" y="4"/>
                </a:cxn>
                <a:cxn ang="0">
                  <a:pos x="0" y="4"/>
                </a:cxn>
                <a:cxn ang="0">
                  <a:pos x="2" y="0"/>
                </a:cxn>
                <a:cxn ang="0">
                  <a:pos x="2" y="0"/>
                </a:cxn>
                <a:cxn ang="0">
                  <a:pos x="0" y="4"/>
                </a:cxn>
                <a:cxn ang="0">
                  <a:pos x="0" y="574"/>
                </a:cxn>
                <a:cxn ang="0">
                  <a:pos x="0" y="574"/>
                </a:cxn>
                <a:cxn ang="0">
                  <a:pos x="2" y="576"/>
                </a:cxn>
                <a:cxn ang="0">
                  <a:pos x="2" y="576"/>
                </a:cxn>
                <a:cxn ang="0">
                  <a:pos x="0" y="574"/>
                </a:cxn>
                <a:cxn ang="0">
                  <a:pos x="0" y="4"/>
                </a:cxn>
              </a:cxnLst>
              <a:rect l="0" t="0" r="r" b="b"/>
              <a:pathLst>
                <a:path w="2" h="576">
                  <a:moveTo>
                    <a:pt x="0" y="4"/>
                  </a:moveTo>
                  <a:lnTo>
                    <a:pt x="0" y="4"/>
                  </a:lnTo>
                  <a:lnTo>
                    <a:pt x="2" y="0"/>
                  </a:lnTo>
                  <a:lnTo>
                    <a:pt x="2" y="0"/>
                  </a:lnTo>
                  <a:lnTo>
                    <a:pt x="0" y="4"/>
                  </a:lnTo>
                  <a:lnTo>
                    <a:pt x="0" y="574"/>
                  </a:lnTo>
                  <a:lnTo>
                    <a:pt x="0" y="574"/>
                  </a:lnTo>
                  <a:lnTo>
                    <a:pt x="2" y="576"/>
                  </a:lnTo>
                  <a:lnTo>
                    <a:pt x="2" y="576"/>
                  </a:lnTo>
                  <a:lnTo>
                    <a:pt x="0" y="574"/>
                  </a:lnTo>
                  <a:lnTo>
                    <a:pt x="0" y="4"/>
                  </a:lnTo>
                  <a:close/>
                </a:path>
              </a:pathLst>
            </a:custGeom>
            <a:solidFill>
              <a:srgbClr val="FFFFFF"/>
            </a:solidFill>
            <a:ln w="9525">
              <a:noFill/>
              <a:round/>
              <a:headEnd/>
              <a:tailEnd/>
            </a:ln>
          </p:spPr>
          <p:txBody>
            <a:bodyPr/>
            <a:lstStyle/>
            <a:p>
              <a:pPr fontAlgn="auto">
                <a:spcBef>
                  <a:spcPts val="0"/>
                </a:spcBef>
                <a:spcAft>
                  <a:spcPts val="0"/>
                </a:spcAft>
                <a:defRPr/>
              </a:pPr>
              <a:endParaRPr lang="da-DK" sz="1350">
                <a:latin typeface="+mn-lt"/>
                <a:ea typeface="ＭＳ Ｐゴシック" pitchFamily="-97" charset="-128"/>
                <a:cs typeface="+mn-cs"/>
              </a:endParaRPr>
            </a:p>
          </p:txBody>
        </p:sp>
        <p:sp>
          <p:nvSpPr>
            <p:cNvPr id="21" name="Freeform 1103"/>
            <p:cNvSpPr>
              <a:spLocks/>
            </p:cNvSpPr>
            <p:nvPr/>
          </p:nvSpPr>
          <p:spPr bwMode="auto">
            <a:xfrm>
              <a:off x="1684337" y="3878263"/>
              <a:ext cx="720725" cy="917575"/>
            </a:xfrm>
            <a:custGeom>
              <a:avLst/>
              <a:gdLst/>
              <a:ahLst/>
              <a:cxnLst>
                <a:cxn ang="0">
                  <a:pos x="454" y="574"/>
                </a:cxn>
                <a:cxn ang="0">
                  <a:pos x="454" y="574"/>
                </a:cxn>
                <a:cxn ang="0">
                  <a:pos x="454" y="576"/>
                </a:cxn>
                <a:cxn ang="0">
                  <a:pos x="450" y="578"/>
                </a:cxn>
                <a:cxn ang="0">
                  <a:pos x="444" y="578"/>
                </a:cxn>
                <a:cxn ang="0">
                  <a:pos x="4" y="578"/>
                </a:cxn>
                <a:cxn ang="0">
                  <a:pos x="4" y="578"/>
                </a:cxn>
                <a:cxn ang="0">
                  <a:pos x="4" y="578"/>
                </a:cxn>
                <a:cxn ang="0">
                  <a:pos x="2" y="576"/>
                </a:cxn>
                <a:cxn ang="0">
                  <a:pos x="2" y="576"/>
                </a:cxn>
                <a:cxn ang="0">
                  <a:pos x="0" y="574"/>
                </a:cxn>
                <a:cxn ang="0">
                  <a:pos x="0" y="4"/>
                </a:cxn>
                <a:cxn ang="0">
                  <a:pos x="0" y="4"/>
                </a:cxn>
                <a:cxn ang="0">
                  <a:pos x="2" y="0"/>
                </a:cxn>
                <a:cxn ang="0">
                  <a:pos x="2" y="0"/>
                </a:cxn>
                <a:cxn ang="0">
                  <a:pos x="4" y="0"/>
                </a:cxn>
                <a:cxn ang="0">
                  <a:pos x="4" y="0"/>
                </a:cxn>
                <a:cxn ang="0">
                  <a:pos x="444" y="0"/>
                </a:cxn>
                <a:cxn ang="0">
                  <a:pos x="450" y="0"/>
                </a:cxn>
                <a:cxn ang="0">
                  <a:pos x="450" y="0"/>
                </a:cxn>
                <a:cxn ang="0">
                  <a:pos x="454" y="0"/>
                </a:cxn>
                <a:cxn ang="0">
                  <a:pos x="454" y="4"/>
                </a:cxn>
                <a:cxn ang="0">
                  <a:pos x="454" y="574"/>
                </a:cxn>
              </a:cxnLst>
              <a:rect l="0" t="0" r="r" b="b"/>
              <a:pathLst>
                <a:path w="454" h="578">
                  <a:moveTo>
                    <a:pt x="454" y="574"/>
                  </a:moveTo>
                  <a:lnTo>
                    <a:pt x="454" y="574"/>
                  </a:lnTo>
                  <a:lnTo>
                    <a:pt x="454" y="576"/>
                  </a:lnTo>
                  <a:lnTo>
                    <a:pt x="450" y="578"/>
                  </a:lnTo>
                  <a:lnTo>
                    <a:pt x="444" y="578"/>
                  </a:lnTo>
                  <a:lnTo>
                    <a:pt x="4" y="578"/>
                  </a:lnTo>
                  <a:lnTo>
                    <a:pt x="4" y="578"/>
                  </a:lnTo>
                  <a:lnTo>
                    <a:pt x="4" y="578"/>
                  </a:lnTo>
                  <a:lnTo>
                    <a:pt x="2" y="576"/>
                  </a:lnTo>
                  <a:lnTo>
                    <a:pt x="2" y="576"/>
                  </a:lnTo>
                  <a:lnTo>
                    <a:pt x="0" y="574"/>
                  </a:lnTo>
                  <a:lnTo>
                    <a:pt x="0" y="4"/>
                  </a:lnTo>
                  <a:lnTo>
                    <a:pt x="0" y="4"/>
                  </a:lnTo>
                  <a:lnTo>
                    <a:pt x="2" y="0"/>
                  </a:lnTo>
                  <a:lnTo>
                    <a:pt x="2" y="0"/>
                  </a:lnTo>
                  <a:lnTo>
                    <a:pt x="4" y="0"/>
                  </a:lnTo>
                  <a:lnTo>
                    <a:pt x="4" y="0"/>
                  </a:lnTo>
                  <a:lnTo>
                    <a:pt x="444" y="0"/>
                  </a:lnTo>
                  <a:lnTo>
                    <a:pt x="450" y="0"/>
                  </a:lnTo>
                  <a:lnTo>
                    <a:pt x="450" y="0"/>
                  </a:lnTo>
                  <a:lnTo>
                    <a:pt x="454" y="0"/>
                  </a:lnTo>
                  <a:lnTo>
                    <a:pt x="454" y="4"/>
                  </a:lnTo>
                  <a:lnTo>
                    <a:pt x="454" y="574"/>
                  </a:lnTo>
                  <a:close/>
                </a:path>
              </a:pathLst>
            </a:custGeom>
            <a:blipFill>
              <a:blip r:embed="rId3" cstate="email">
                <a:extLst>
                  <a:ext uri="{28A0092B-C50C-407E-A947-70E740481C1C}">
                    <a14:useLocalDpi xmlns:a14="http://schemas.microsoft.com/office/drawing/2010/main"/>
                  </a:ext>
                </a:extLst>
              </a:blip>
              <a:stretch>
                <a:fillRect/>
              </a:stretch>
            </a:blipFill>
            <a:ln w="9525">
              <a:noFill/>
              <a:round/>
              <a:headEnd/>
              <a:tailEnd/>
            </a:ln>
          </p:spPr>
          <p:txBody>
            <a:bodyPr/>
            <a:lstStyle/>
            <a:p>
              <a:pPr fontAlgn="auto">
                <a:spcBef>
                  <a:spcPts val="0"/>
                </a:spcBef>
                <a:spcAft>
                  <a:spcPts val="0"/>
                </a:spcAft>
                <a:defRPr/>
              </a:pPr>
              <a:endParaRPr lang="da-DK" sz="1350">
                <a:latin typeface="+mn-lt"/>
                <a:ea typeface="ＭＳ Ｐゴシック" pitchFamily="-97" charset="-128"/>
                <a:cs typeface="+mn-cs"/>
              </a:endParaRPr>
            </a:p>
          </p:txBody>
        </p:sp>
        <p:sp>
          <p:nvSpPr>
            <p:cNvPr id="22" name="Freeform 1104"/>
            <p:cNvSpPr>
              <a:spLocks/>
            </p:cNvSpPr>
            <p:nvPr/>
          </p:nvSpPr>
          <p:spPr bwMode="auto">
            <a:xfrm>
              <a:off x="1684337" y="2916237"/>
              <a:ext cx="720725" cy="914400"/>
            </a:xfrm>
            <a:custGeom>
              <a:avLst/>
              <a:gdLst/>
              <a:ahLst/>
              <a:cxnLst>
                <a:cxn ang="0">
                  <a:pos x="454" y="574"/>
                </a:cxn>
                <a:cxn ang="0">
                  <a:pos x="454" y="574"/>
                </a:cxn>
                <a:cxn ang="0">
                  <a:pos x="454" y="576"/>
                </a:cxn>
                <a:cxn ang="0">
                  <a:pos x="450" y="576"/>
                </a:cxn>
                <a:cxn ang="0">
                  <a:pos x="444" y="576"/>
                </a:cxn>
                <a:cxn ang="0">
                  <a:pos x="4" y="576"/>
                </a:cxn>
                <a:cxn ang="0">
                  <a:pos x="4" y="576"/>
                </a:cxn>
                <a:cxn ang="0">
                  <a:pos x="4" y="576"/>
                </a:cxn>
                <a:cxn ang="0">
                  <a:pos x="2" y="576"/>
                </a:cxn>
                <a:cxn ang="0">
                  <a:pos x="2" y="576"/>
                </a:cxn>
                <a:cxn ang="0">
                  <a:pos x="0" y="574"/>
                </a:cxn>
                <a:cxn ang="0">
                  <a:pos x="0" y="2"/>
                </a:cxn>
                <a:cxn ang="0">
                  <a:pos x="0" y="2"/>
                </a:cxn>
                <a:cxn ang="0">
                  <a:pos x="2" y="0"/>
                </a:cxn>
                <a:cxn ang="0">
                  <a:pos x="2" y="0"/>
                </a:cxn>
                <a:cxn ang="0">
                  <a:pos x="4" y="0"/>
                </a:cxn>
                <a:cxn ang="0">
                  <a:pos x="4" y="0"/>
                </a:cxn>
                <a:cxn ang="0">
                  <a:pos x="444" y="0"/>
                </a:cxn>
                <a:cxn ang="0">
                  <a:pos x="450" y="0"/>
                </a:cxn>
                <a:cxn ang="0">
                  <a:pos x="450" y="0"/>
                </a:cxn>
                <a:cxn ang="0">
                  <a:pos x="454" y="0"/>
                </a:cxn>
                <a:cxn ang="0">
                  <a:pos x="454" y="2"/>
                </a:cxn>
                <a:cxn ang="0">
                  <a:pos x="454" y="574"/>
                </a:cxn>
              </a:cxnLst>
              <a:rect l="0" t="0" r="r" b="b"/>
              <a:pathLst>
                <a:path w="454" h="576">
                  <a:moveTo>
                    <a:pt x="454" y="574"/>
                  </a:moveTo>
                  <a:lnTo>
                    <a:pt x="454" y="574"/>
                  </a:lnTo>
                  <a:lnTo>
                    <a:pt x="454" y="576"/>
                  </a:lnTo>
                  <a:lnTo>
                    <a:pt x="450" y="576"/>
                  </a:lnTo>
                  <a:lnTo>
                    <a:pt x="444" y="576"/>
                  </a:lnTo>
                  <a:lnTo>
                    <a:pt x="4" y="576"/>
                  </a:lnTo>
                  <a:lnTo>
                    <a:pt x="4" y="576"/>
                  </a:lnTo>
                  <a:lnTo>
                    <a:pt x="4" y="576"/>
                  </a:lnTo>
                  <a:lnTo>
                    <a:pt x="2" y="576"/>
                  </a:lnTo>
                  <a:lnTo>
                    <a:pt x="2" y="576"/>
                  </a:lnTo>
                  <a:lnTo>
                    <a:pt x="0" y="574"/>
                  </a:lnTo>
                  <a:lnTo>
                    <a:pt x="0" y="2"/>
                  </a:lnTo>
                  <a:lnTo>
                    <a:pt x="0" y="2"/>
                  </a:lnTo>
                  <a:lnTo>
                    <a:pt x="2" y="0"/>
                  </a:lnTo>
                  <a:lnTo>
                    <a:pt x="2" y="0"/>
                  </a:lnTo>
                  <a:lnTo>
                    <a:pt x="4" y="0"/>
                  </a:lnTo>
                  <a:lnTo>
                    <a:pt x="4" y="0"/>
                  </a:lnTo>
                  <a:lnTo>
                    <a:pt x="444" y="0"/>
                  </a:lnTo>
                  <a:lnTo>
                    <a:pt x="450" y="0"/>
                  </a:lnTo>
                  <a:lnTo>
                    <a:pt x="450" y="0"/>
                  </a:lnTo>
                  <a:lnTo>
                    <a:pt x="454" y="0"/>
                  </a:lnTo>
                  <a:lnTo>
                    <a:pt x="454" y="2"/>
                  </a:lnTo>
                  <a:lnTo>
                    <a:pt x="454" y="574"/>
                  </a:lnTo>
                  <a:close/>
                </a:path>
              </a:pathLst>
            </a:custGeom>
            <a:blipFill dpi="0" rotWithShape="1">
              <a:blip r:embed="rId4" cstate="email">
                <a:extLst>
                  <a:ext uri="{28A0092B-C50C-407E-A947-70E740481C1C}">
                    <a14:useLocalDpi xmlns:a14="http://schemas.microsoft.com/office/drawing/2010/main"/>
                  </a:ext>
                </a:extLst>
              </a:blip>
              <a:srcRect/>
              <a:stretch>
                <a:fillRect/>
              </a:stretch>
            </a:blipFill>
            <a:ln w="9525">
              <a:noFill/>
              <a:round/>
              <a:headEnd/>
              <a:tailEnd/>
            </a:ln>
          </p:spPr>
          <p:txBody>
            <a:bodyPr/>
            <a:lstStyle/>
            <a:p>
              <a:pPr fontAlgn="auto">
                <a:spcBef>
                  <a:spcPts val="0"/>
                </a:spcBef>
                <a:spcAft>
                  <a:spcPts val="0"/>
                </a:spcAft>
                <a:defRPr/>
              </a:pPr>
              <a:endParaRPr lang="da-DK" sz="1350">
                <a:latin typeface="+mn-lt"/>
                <a:ea typeface="ＭＳ Ｐゴシック" pitchFamily="-97" charset="-128"/>
                <a:cs typeface="+mn-cs"/>
              </a:endParaRPr>
            </a:p>
          </p:txBody>
        </p:sp>
        <p:sp>
          <p:nvSpPr>
            <p:cNvPr id="23" name="Freeform 1105"/>
            <p:cNvSpPr>
              <a:spLocks/>
            </p:cNvSpPr>
            <p:nvPr/>
          </p:nvSpPr>
          <p:spPr bwMode="auto">
            <a:xfrm>
              <a:off x="1684337" y="1951037"/>
              <a:ext cx="720725" cy="917575"/>
            </a:xfrm>
            <a:custGeom>
              <a:avLst/>
              <a:gdLst/>
              <a:ahLst/>
              <a:cxnLst>
                <a:cxn ang="0">
                  <a:pos x="454" y="574"/>
                </a:cxn>
                <a:cxn ang="0">
                  <a:pos x="454" y="574"/>
                </a:cxn>
                <a:cxn ang="0">
                  <a:pos x="454" y="578"/>
                </a:cxn>
                <a:cxn ang="0">
                  <a:pos x="450" y="578"/>
                </a:cxn>
                <a:cxn ang="0">
                  <a:pos x="444" y="578"/>
                </a:cxn>
                <a:cxn ang="0">
                  <a:pos x="4" y="578"/>
                </a:cxn>
                <a:cxn ang="0">
                  <a:pos x="4" y="578"/>
                </a:cxn>
                <a:cxn ang="0">
                  <a:pos x="4" y="578"/>
                </a:cxn>
                <a:cxn ang="0">
                  <a:pos x="2" y="578"/>
                </a:cxn>
                <a:cxn ang="0">
                  <a:pos x="2" y="578"/>
                </a:cxn>
                <a:cxn ang="0">
                  <a:pos x="0" y="574"/>
                </a:cxn>
                <a:cxn ang="0">
                  <a:pos x="0" y="4"/>
                </a:cxn>
                <a:cxn ang="0">
                  <a:pos x="0" y="4"/>
                </a:cxn>
                <a:cxn ang="0">
                  <a:pos x="2" y="2"/>
                </a:cxn>
                <a:cxn ang="0">
                  <a:pos x="2" y="2"/>
                </a:cxn>
                <a:cxn ang="0">
                  <a:pos x="4" y="0"/>
                </a:cxn>
                <a:cxn ang="0">
                  <a:pos x="4" y="0"/>
                </a:cxn>
                <a:cxn ang="0">
                  <a:pos x="444" y="0"/>
                </a:cxn>
                <a:cxn ang="0">
                  <a:pos x="450" y="0"/>
                </a:cxn>
                <a:cxn ang="0">
                  <a:pos x="450" y="0"/>
                </a:cxn>
                <a:cxn ang="0">
                  <a:pos x="454" y="2"/>
                </a:cxn>
                <a:cxn ang="0">
                  <a:pos x="454" y="4"/>
                </a:cxn>
                <a:cxn ang="0">
                  <a:pos x="454" y="574"/>
                </a:cxn>
              </a:cxnLst>
              <a:rect l="0" t="0" r="r" b="b"/>
              <a:pathLst>
                <a:path w="454" h="578">
                  <a:moveTo>
                    <a:pt x="454" y="574"/>
                  </a:moveTo>
                  <a:lnTo>
                    <a:pt x="454" y="574"/>
                  </a:lnTo>
                  <a:lnTo>
                    <a:pt x="454" y="578"/>
                  </a:lnTo>
                  <a:lnTo>
                    <a:pt x="450" y="578"/>
                  </a:lnTo>
                  <a:lnTo>
                    <a:pt x="444" y="578"/>
                  </a:lnTo>
                  <a:lnTo>
                    <a:pt x="4" y="578"/>
                  </a:lnTo>
                  <a:lnTo>
                    <a:pt x="4" y="578"/>
                  </a:lnTo>
                  <a:lnTo>
                    <a:pt x="4" y="578"/>
                  </a:lnTo>
                  <a:lnTo>
                    <a:pt x="2" y="578"/>
                  </a:lnTo>
                  <a:lnTo>
                    <a:pt x="2" y="578"/>
                  </a:lnTo>
                  <a:lnTo>
                    <a:pt x="0" y="574"/>
                  </a:lnTo>
                  <a:lnTo>
                    <a:pt x="0" y="4"/>
                  </a:lnTo>
                  <a:lnTo>
                    <a:pt x="0" y="4"/>
                  </a:lnTo>
                  <a:lnTo>
                    <a:pt x="2" y="2"/>
                  </a:lnTo>
                  <a:lnTo>
                    <a:pt x="2" y="2"/>
                  </a:lnTo>
                  <a:lnTo>
                    <a:pt x="4" y="0"/>
                  </a:lnTo>
                  <a:lnTo>
                    <a:pt x="4" y="0"/>
                  </a:lnTo>
                  <a:lnTo>
                    <a:pt x="444" y="0"/>
                  </a:lnTo>
                  <a:lnTo>
                    <a:pt x="450" y="0"/>
                  </a:lnTo>
                  <a:lnTo>
                    <a:pt x="450" y="0"/>
                  </a:lnTo>
                  <a:lnTo>
                    <a:pt x="454" y="2"/>
                  </a:lnTo>
                  <a:lnTo>
                    <a:pt x="454" y="4"/>
                  </a:lnTo>
                  <a:lnTo>
                    <a:pt x="454" y="574"/>
                  </a:lnTo>
                  <a:close/>
                </a:path>
              </a:pathLst>
            </a:custGeom>
            <a:blipFill dpi="0" rotWithShape="1">
              <a:blip r:embed="rId5" cstate="email">
                <a:extLst>
                  <a:ext uri="{28A0092B-C50C-407E-A947-70E740481C1C}">
                    <a14:useLocalDpi xmlns:a14="http://schemas.microsoft.com/office/drawing/2010/main"/>
                  </a:ext>
                </a:extLst>
              </a:blip>
              <a:srcRect/>
              <a:stretch>
                <a:fillRect/>
              </a:stretch>
            </a:blipFill>
            <a:ln w="9525">
              <a:noFill/>
              <a:round/>
              <a:headEnd/>
              <a:tailEnd/>
            </a:ln>
          </p:spPr>
          <p:txBody>
            <a:bodyPr/>
            <a:lstStyle/>
            <a:p>
              <a:pPr fontAlgn="auto">
                <a:spcBef>
                  <a:spcPts val="0"/>
                </a:spcBef>
                <a:spcAft>
                  <a:spcPts val="0"/>
                </a:spcAft>
                <a:defRPr/>
              </a:pPr>
              <a:endParaRPr lang="da-DK" sz="1350">
                <a:latin typeface="+mn-lt"/>
                <a:ea typeface="ＭＳ Ｐゴシック" pitchFamily="-97" charset="-128"/>
                <a:cs typeface="+mn-cs"/>
              </a:endParaRPr>
            </a:p>
          </p:txBody>
        </p:sp>
        <p:sp>
          <p:nvSpPr>
            <p:cNvPr id="24" name="Freeform 1106"/>
            <p:cNvSpPr>
              <a:spLocks/>
            </p:cNvSpPr>
            <p:nvPr/>
          </p:nvSpPr>
          <p:spPr bwMode="auto">
            <a:xfrm>
              <a:off x="1684337" y="989012"/>
              <a:ext cx="720725" cy="917575"/>
            </a:xfrm>
            <a:custGeom>
              <a:avLst/>
              <a:gdLst/>
              <a:ahLst/>
              <a:cxnLst>
                <a:cxn ang="0">
                  <a:pos x="450" y="0"/>
                </a:cxn>
                <a:cxn ang="0">
                  <a:pos x="444" y="0"/>
                </a:cxn>
                <a:cxn ang="0">
                  <a:pos x="4" y="0"/>
                </a:cxn>
                <a:cxn ang="0">
                  <a:pos x="4" y="0"/>
                </a:cxn>
                <a:cxn ang="0">
                  <a:pos x="2" y="2"/>
                </a:cxn>
                <a:cxn ang="0">
                  <a:pos x="2" y="2"/>
                </a:cxn>
                <a:cxn ang="0">
                  <a:pos x="0" y="4"/>
                </a:cxn>
                <a:cxn ang="0">
                  <a:pos x="0" y="574"/>
                </a:cxn>
                <a:cxn ang="0">
                  <a:pos x="0" y="574"/>
                </a:cxn>
                <a:cxn ang="0">
                  <a:pos x="0" y="576"/>
                </a:cxn>
                <a:cxn ang="0">
                  <a:pos x="0" y="576"/>
                </a:cxn>
                <a:cxn ang="0">
                  <a:pos x="0" y="576"/>
                </a:cxn>
                <a:cxn ang="0">
                  <a:pos x="0" y="576"/>
                </a:cxn>
                <a:cxn ang="0">
                  <a:pos x="2" y="578"/>
                </a:cxn>
                <a:cxn ang="0">
                  <a:pos x="2" y="578"/>
                </a:cxn>
                <a:cxn ang="0">
                  <a:pos x="2" y="578"/>
                </a:cxn>
                <a:cxn ang="0">
                  <a:pos x="2" y="578"/>
                </a:cxn>
                <a:cxn ang="0">
                  <a:pos x="2" y="578"/>
                </a:cxn>
                <a:cxn ang="0">
                  <a:pos x="4" y="578"/>
                </a:cxn>
                <a:cxn ang="0">
                  <a:pos x="450" y="578"/>
                </a:cxn>
                <a:cxn ang="0">
                  <a:pos x="450" y="578"/>
                </a:cxn>
                <a:cxn ang="0">
                  <a:pos x="454" y="576"/>
                </a:cxn>
                <a:cxn ang="0">
                  <a:pos x="454" y="574"/>
                </a:cxn>
                <a:cxn ang="0">
                  <a:pos x="454" y="4"/>
                </a:cxn>
                <a:cxn ang="0">
                  <a:pos x="454" y="4"/>
                </a:cxn>
                <a:cxn ang="0">
                  <a:pos x="454" y="2"/>
                </a:cxn>
                <a:cxn ang="0">
                  <a:pos x="450" y="0"/>
                </a:cxn>
                <a:cxn ang="0">
                  <a:pos x="450" y="0"/>
                </a:cxn>
              </a:cxnLst>
              <a:rect l="0" t="0" r="r" b="b"/>
              <a:pathLst>
                <a:path w="454" h="578">
                  <a:moveTo>
                    <a:pt x="450" y="0"/>
                  </a:moveTo>
                  <a:lnTo>
                    <a:pt x="444" y="0"/>
                  </a:lnTo>
                  <a:lnTo>
                    <a:pt x="4" y="0"/>
                  </a:lnTo>
                  <a:lnTo>
                    <a:pt x="4" y="0"/>
                  </a:lnTo>
                  <a:lnTo>
                    <a:pt x="2" y="2"/>
                  </a:lnTo>
                  <a:lnTo>
                    <a:pt x="2" y="2"/>
                  </a:lnTo>
                  <a:lnTo>
                    <a:pt x="0" y="4"/>
                  </a:lnTo>
                  <a:lnTo>
                    <a:pt x="0" y="574"/>
                  </a:lnTo>
                  <a:lnTo>
                    <a:pt x="0" y="574"/>
                  </a:lnTo>
                  <a:lnTo>
                    <a:pt x="0" y="576"/>
                  </a:lnTo>
                  <a:lnTo>
                    <a:pt x="0" y="576"/>
                  </a:lnTo>
                  <a:lnTo>
                    <a:pt x="0" y="576"/>
                  </a:lnTo>
                  <a:lnTo>
                    <a:pt x="0" y="576"/>
                  </a:lnTo>
                  <a:lnTo>
                    <a:pt x="2" y="578"/>
                  </a:lnTo>
                  <a:lnTo>
                    <a:pt x="2" y="578"/>
                  </a:lnTo>
                  <a:lnTo>
                    <a:pt x="2" y="578"/>
                  </a:lnTo>
                  <a:lnTo>
                    <a:pt x="2" y="578"/>
                  </a:lnTo>
                  <a:lnTo>
                    <a:pt x="2" y="578"/>
                  </a:lnTo>
                  <a:lnTo>
                    <a:pt x="4" y="578"/>
                  </a:lnTo>
                  <a:lnTo>
                    <a:pt x="450" y="578"/>
                  </a:lnTo>
                  <a:lnTo>
                    <a:pt x="450" y="578"/>
                  </a:lnTo>
                  <a:lnTo>
                    <a:pt x="454" y="576"/>
                  </a:lnTo>
                  <a:lnTo>
                    <a:pt x="454" y="574"/>
                  </a:lnTo>
                  <a:lnTo>
                    <a:pt x="454" y="4"/>
                  </a:lnTo>
                  <a:lnTo>
                    <a:pt x="454" y="4"/>
                  </a:lnTo>
                  <a:lnTo>
                    <a:pt x="454" y="2"/>
                  </a:lnTo>
                  <a:lnTo>
                    <a:pt x="450" y="0"/>
                  </a:lnTo>
                  <a:lnTo>
                    <a:pt x="450" y="0"/>
                  </a:lnTo>
                  <a:close/>
                </a:path>
              </a:pathLst>
            </a:custGeom>
            <a:blipFill>
              <a:blip r:embed="rId6" cstate="email">
                <a:extLst>
                  <a:ext uri="{28A0092B-C50C-407E-A947-70E740481C1C}">
                    <a14:useLocalDpi xmlns:a14="http://schemas.microsoft.com/office/drawing/2010/main"/>
                  </a:ext>
                </a:extLst>
              </a:blip>
              <a:stretch>
                <a:fillRect/>
              </a:stretch>
            </a:blipFill>
            <a:ln w="9525">
              <a:noFill/>
              <a:round/>
              <a:headEnd/>
              <a:tailEnd/>
            </a:ln>
          </p:spPr>
          <p:txBody>
            <a:bodyPr/>
            <a:lstStyle/>
            <a:p>
              <a:pPr fontAlgn="auto">
                <a:spcBef>
                  <a:spcPts val="0"/>
                </a:spcBef>
                <a:spcAft>
                  <a:spcPts val="0"/>
                </a:spcAft>
                <a:defRPr/>
              </a:pPr>
              <a:endParaRPr lang="da-DK" sz="1350">
                <a:latin typeface="+mn-lt"/>
                <a:ea typeface="ＭＳ Ｐゴシック" pitchFamily="-97" charset="-128"/>
                <a:cs typeface="+mn-cs"/>
              </a:endParaRPr>
            </a:p>
          </p:txBody>
        </p:sp>
        <p:sp>
          <p:nvSpPr>
            <p:cNvPr id="25" name="Freeform 1107"/>
            <p:cNvSpPr>
              <a:spLocks/>
            </p:cNvSpPr>
            <p:nvPr/>
          </p:nvSpPr>
          <p:spPr bwMode="auto">
            <a:xfrm>
              <a:off x="1684337" y="-935038"/>
              <a:ext cx="720725" cy="917575"/>
            </a:xfrm>
            <a:custGeom>
              <a:avLst/>
              <a:gdLst/>
              <a:ahLst/>
              <a:cxnLst>
                <a:cxn ang="0">
                  <a:pos x="450" y="0"/>
                </a:cxn>
                <a:cxn ang="0">
                  <a:pos x="444" y="0"/>
                </a:cxn>
                <a:cxn ang="0">
                  <a:pos x="4" y="0"/>
                </a:cxn>
                <a:cxn ang="0">
                  <a:pos x="4" y="0"/>
                </a:cxn>
                <a:cxn ang="0">
                  <a:pos x="2" y="0"/>
                </a:cxn>
                <a:cxn ang="0">
                  <a:pos x="2" y="0"/>
                </a:cxn>
                <a:cxn ang="0">
                  <a:pos x="0" y="2"/>
                </a:cxn>
                <a:cxn ang="0">
                  <a:pos x="0" y="574"/>
                </a:cxn>
                <a:cxn ang="0">
                  <a:pos x="0" y="574"/>
                </a:cxn>
                <a:cxn ang="0">
                  <a:pos x="2" y="576"/>
                </a:cxn>
                <a:cxn ang="0">
                  <a:pos x="2" y="576"/>
                </a:cxn>
                <a:cxn ang="0">
                  <a:pos x="4" y="578"/>
                </a:cxn>
                <a:cxn ang="0">
                  <a:pos x="444" y="578"/>
                </a:cxn>
                <a:cxn ang="0">
                  <a:pos x="450" y="578"/>
                </a:cxn>
                <a:cxn ang="0">
                  <a:pos x="450" y="578"/>
                </a:cxn>
                <a:cxn ang="0">
                  <a:pos x="454" y="576"/>
                </a:cxn>
                <a:cxn ang="0">
                  <a:pos x="454" y="574"/>
                </a:cxn>
                <a:cxn ang="0">
                  <a:pos x="454" y="2"/>
                </a:cxn>
                <a:cxn ang="0">
                  <a:pos x="454" y="2"/>
                </a:cxn>
                <a:cxn ang="0">
                  <a:pos x="454" y="0"/>
                </a:cxn>
                <a:cxn ang="0">
                  <a:pos x="450" y="0"/>
                </a:cxn>
                <a:cxn ang="0">
                  <a:pos x="450" y="0"/>
                </a:cxn>
              </a:cxnLst>
              <a:rect l="0" t="0" r="r" b="b"/>
              <a:pathLst>
                <a:path w="454" h="578">
                  <a:moveTo>
                    <a:pt x="450" y="0"/>
                  </a:moveTo>
                  <a:lnTo>
                    <a:pt x="444" y="0"/>
                  </a:lnTo>
                  <a:lnTo>
                    <a:pt x="4" y="0"/>
                  </a:lnTo>
                  <a:lnTo>
                    <a:pt x="4" y="0"/>
                  </a:lnTo>
                  <a:lnTo>
                    <a:pt x="2" y="0"/>
                  </a:lnTo>
                  <a:lnTo>
                    <a:pt x="2" y="0"/>
                  </a:lnTo>
                  <a:lnTo>
                    <a:pt x="0" y="2"/>
                  </a:lnTo>
                  <a:lnTo>
                    <a:pt x="0" y="574"/>
                  </a:lnTo>
                  <a:lnTo>
                    <a:pt x="0" y="574"/>
                  </a:lnTo>
                  <a:lnTo>
                    <a:pt x="2" y="576"/>
                  </a:lnTo>
                  <a:lnTo>
                    <a:pt x="2" y="576"/>
                  </a:lnTo>
                  <a:lnTo>
                    <a:pt x="4" y="578"/>
                  </a:lnTo>
                  <a:lnTo>
                    <a:pt x="444" y="578"/>
                  </a:lnTo>
                  <a:lnTo>
                    <a:pt x="450" y="578"/>
                  </a:lnTo>
                  <a:lnTo>
                    <a:pt x="450" y="578"/>
                  </a:lnTo>
                  <a:lnTo>
                    <a:pt x="454" y="576"/>
                  </a:lnTo>
                  <a:lnTo>
                    <a:pt x="454" y="574"/>
                  </a:lnTo>
                  <a:lnTo>
                    <a:pt x="454" y="2"/>
                  </a:lnTo>
                  <a:lnTo>
                    <a:pt x="454" y="2"/>
                  </a:lnTo>
                  <a:lnTo>
                    <a:pt x="454" y="0"/>
                  </a:lnTo>
                  <a:lnTo>
                    <a:pt x="450" y="0"/>
                  </a:lnTo>
                  <a:lnTo>
                    <a:pt x="450" y="0"/>
                  </a:lnTo>
                  <a:close/>
                </a:path>
              </a:pathLst>
            </a:custGeom>
            <a:noFill/>
            <a:ln w="9525">
              <a:noFill/>
              <a:miter lim="800000"/>
              <a:headEnd/>
              <a:tailEnd/>
            </a:ln>
          </p:spPr>
          <p:txBody>
            <a:bodyPr/>
            <a:lstStyle/>
            <a:p>
              <a:pPr fontAlgn="auto">
                <a:spcBef>
                  <a:spcPts val="0"/>
                </a:spcBef>
                <a:spcAft>
                  <a:spcPts val="0"/>
                </a:spcAft>
                <a:defRPr/>
              </a:pPr>
              <a:endParaRPr lang="da-DK" sz="1350">
                <a:latin typeface="+mn-lt"/>
                <a:ea typeface="ＭＳ Ｐゴシック" pitchFamily="-97" charset="-128"/>
                <a:cs typeface="+mn-cs"/>
              </a:endParaRPr>
            </a:p>
          </p:txBody>
        </p:sp>
        <p:sp>
          <p:nvSpPr>
            <p:cNvPr id="26" name="Freeform 1108"/>
            <p:cNvSpPr>
              <a:spLocks/>
            </p:cNvSpPr>
            <p:nvPr/>
          </p:nvSpPr>
          <p:spPr bwMode="auto">
            <a:xfrm>
              <a:off x="1684337" y="26987"/>
              <a:ext cx="720725" cy="917575"/>
            </a:xfrm>
            <a:custGeom>
              <a:avLst/>
              <a:gdLst/>
              <a:ahLst/>
              <a:cxnLst>
                <a:cxn ang="0">
                  <a:pos x="450" y="0"/>
                </a:cxn>
                <a:cxn ang="0">
                  <a:pos x="444" y="0"/>
                </a:cxn>
                <a:cxn ang="0">
                  <a:pos x="4" y="0"/>
                </a:cxn>
                <a:cxn ang="0">
                  <a:pos x="4" y="0"/>
                </a:cxn>
                <a:cxn ang="0">
                  <a:pos x="2" y="0"/>
                </a:cxn>
                <a:cxn ang="0">
                  <a:pos x="2" y="0"/>
                </a:cxn>
                <a:cxn ang="0">
                  <a:pos x="0" y="4"/>
                </a:cxn>
                <a:cxn ang="0">
                  <a:pos x="0" y="574"/>
                </a:cxn>
                <a:cxn ang="0">
                  <a:pos x="0" y="574"/>
                </a:cxn>
                <a:cxn ang="0">
                  <a:pos x="2" y="576"/>
                </a:cxn>
                <a:cxn ang="0">
                  <a:pos x="2" y="576"/>
                </a:cxn>
                <a:cxn ang="0">
                  <a:pos x="4" y="578"/>
                </a:cxn>
                <a:cxn ang="0">
                  <a:pos x="444" y="578"/>
                </a:cxn>
                <a:cxn ang="0">
                  <a:pos x="450" y="578"/>
                </a:cxn>
                <a:cxn ang="0">
                  <a:pos x="450" y="578"/>
                </a:cxn>
                <a:cxn ang="0">
                  <a:pos x="454" y="576"/>
                </a:cxn>
                <a:cxn ang="0">
                  <a:pos x="454" y="574"/>
                </a:cxn>
                <a:cxn ang="0">
                  <a:pos x="454" y="4"/>
                </a:cxn>
                <a:cxn ang="0">
                  <a:pos x="454" y="4"/>
                </a:cxn>
                <a:cxn ang="0">
                  <a:pos x="454" y="0"/>
                </a:cxn>
                <a:cxn ang="0">
                  <a:pos x="450" y="0"/>
                </a:cxn>
                <a:cxn ang="0">
                  <a:pos x="450" y="0"/>
                </a:cxn>
              </a:cxnLst>
              <a:rect l="0" t="0" r="r" b="b"/>
              <a:pathLst>
                <a:path w="454" h="578">
                  <a:moveTo>
                    <a:pt x="450" y="0"/>
                  </a:moveTo>
                  <a:lnTo>
                    <a:pt x="444" y="0"/>
                  </a:lnTo>
                  <a:lnTo>
                    <a:pt x="4" y="0"/>
                  </a:lnTo>
                  <a:lnTo>
                    <a:pt x="4" y="0"/>
                  </a:lnTo>
                  <a:lnTo>
                    <a:pt x="2" y="0"/>
                  </a:lnTo>
                  <a:lnTo>
                    <a:pt x="2" y="0"/>
                  </a:lnTo>
                  <a:lnTo>
                    <a:pt x="0" y="4"/>
                  </a:lnTo>
                  <a:lnTo>
                    <a:pt x="0" y="574"/>
                  </a:lnTo>
                  <a:lnTo>
                    <a:pt x="0" y="574"/>
                  </a:lnTo>
                  <a:lnTo>
                    <a:pt x="2" y="576"/>
                  </a:lnTo>
                  <a:lnTo>
                    <a:pt x="2" y="576"/>
                  </a:lnTo>
                  <a:lnTo>
                    <a:pt x="4" y="578"/>
                  </a:lnTo>
                  <a:lnTo>
                    <a:pt x="444" y="578"/>
                  </a:lnTo>
                  <a:lnTo>
                    <a:pt x="450" y="578"/>
                  </a:lnTo>
                  <a:lnTo>
                    <a:pt x="450" y="578"/>
                  </a:lnTo>
                  <a:lnTo>
                    <a:pt x="454" y="576"/>
                  </a:lnTo>
                  <a:lnTo>
                    <a:pt x="454" y="574"/>
                  </a:lnTo>
                  <a:lnTo>
                    <a:pt x="454" y="4"/>
                  </a:lnTo>
                  <a:lnTo>
                    <a:pt x="454" y="4"/>
                  </a:lnTo>
                  <a:lnTo>
                    <a:pt x="454" y="0"/>
                  </a:lnTo>
                  <a:lnTo>
                    <a:pt x="450" y="0"/>
                  </a:lnTo>
                  <a:lnTo>
                    <a:pt x="450" y="0"/>
                  </a:lnTo>
                  <a:close/>
                </a:path>
              </a:pathLst>
            </a:custGeom>
            <a:blipFill dpi="0" rotWithShape="1">
              <a:blip r:embed="rId7" cstate="email">
                <a:extLst>
                  <a:ext uri="{28A0092B-C50C-407E-A947-70E740481C1C}">
                    <a14:useLocalDpi xmlns:a14="http://schemas.microsoft.com/office/drawing/2010/main"/>
                  </a:ext>
                </a:extLst>
              </a:blip>
              <a:srcRect/>
              <a:stretch>
                <a:fillRect/>
              </a:stretch>
            </a:blipFill>
            <a:ln w="9525">
              <a:noFill/>
              <a:round/>
              <a:headEnd/>
              <a:tailEnd/>
            </a:ln>
          </p:spPr>
          <p:txBody>
            <a:bodyPr/>
            <a:lstStyle/>
            <a:p>
              <a:pPr fontAlgn="auto">
                <a:spcBef>
                  <a:spcPts val="0"/>
                </a:spcBef>
                <a:spcAft>
                  <a:spcPts val="0"/>
                </a:spcAft>
                <a:defRPr/>
              </a:pPr>
              <a:endParaRPr lang="da-DK" sz="1350">
                <a:latin typeface="+mn-lt"/>
                <a:ea typeface="ＭＳ Ｐゴシック" pitchFamily="-97" charset="-128"/>
                <a:cs typeface="+mn-cs"/>
              </a:endParaRPr>
            </a:p>
          </p:txBody>
        </p:sp>
      </p:grpSp>
      <p:sp>
        <p:nvSpPr>
          <p:cNvPr id="27" name="Rectangle 26"/>
          <p:cNvSpPr/>
          <p:nvPr/>
        </p:nvSpPr>
        <p:spPr>
          <a:xfrm>
            <a:off x="1" y="1417640"/>
            <a:ext cx="1571625" cy="5083175"/>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350"/>
          </a:p>
        </p:txBody>
      </p:sp>
      <p:sp>
        <p:nvSpPr>
          <p:cNvPr id="2" name="Title 1"/>
          <p:cNvSpPr>
            <a:spLocks noGrp="1"/>
          </p:cNvSpPr>
          <p:nvPr>
            <p:ph type="title"/>
          </p:nvPr>
        </p:nvSpPr>
        <p:spPr/>
        <p:txBody>
          <a:bodyPr/>
          <a:lstStyle/>
          <a:p>
            <a:r>
              <a:rPr lang="en-US" smtClean="0"/>
              <a:t>Click to edit Master title style</a:t>
            </a:r>
            <a:endParaRPr lang="en-GB"/>
          </a:p>
        </p:txBody>
      </p:sp>
      <p:sp>
        <p:nvSpPr>
          <p:cNvPr id="6" name="Content Placeholder 5"/>
          <p:cNvSpPr>
            <a:spLocks noGrp="1"/>
          </p:cNvSpPr>
          <p:nvPr>
            <p:ph sz="quarter" idx="12"/>
          </p:nvPr>
        </p:nvSpPr>
        <p:spPr>
          <a:xfrm>
            <a:off x="1500166" y="1571612"/>
            <a:ext cx="7500959" cy="4786326"/>
          </a:xfrm>
        </p:spPr>
        <p:txBody>
          <a:bodyPr/>
          <a:lstStyle>
            <a:lvl1pPr marL="0" indent="0">
              <a:buFontTx/>
              <a:buNone/>
              <a:defRPr sz="1650" b="1"/>
            </a:lvl1pPr>
            <a:lvl2pPr marL="0" indent="0">
              <a:buFontTx/>
              <a:buNone/>
              <a:defRPr sz="1500" i="1">
                <a:solidFill>
                  <a:schemeClr val="bg1">
                    <a:lumMod val="50000"/>
                  </a:schemeClr>
                </a:solidFill>
                <a:effectLst>
                  <a:outerShdw blurRad="38100" dist="38100" dir="2700000" algn="tl">
                    <a:srgbClr val="000000">
                      <a:alpha val="20000"/>
                    </a:srgbClr>
                  </a:outerShdw>
                </a:effectLst>
              </a:defRPr>
            </a:lvl2pPr>
            <a:lvl3pPr marL="0" indent="0">
              <a:buFontTx/>
              <a:buNone/>
              <a:defRPr sz="1350" i="1">
                <a:solidFill>
                  <a:schemeClr val="bg1">
                    <a:lumMod val="50000"/>
                  </a:schemeClr>
                </a:solidFill>
                <a:effectLst>
                  <a:outerShdw blurRad="38100" dist="38100" dir="2700000" algn="tl">
                    <a:srgbClr val="000000">
                      <a:alpha val="20000"/>
                    </a:srgbClr>
                  </a:outerShdw>
                </a:effectLst>
              </a:defRPr>
            </a:lvl3pPr>
            <a:lvl4pPr marL="0" indent="0">
              <a:buFontTx/>
              <a:buNone/>
              <a:defRPr sz="1050" i="1">
                <a:solidFill>
                  <a:schemeClr val="bg1">
                    <a:lumMod val="50000"/>
                  </a:schemeClr>
                </a:solidFill>
                <a:effectLst>
                  <a:outerShdw blurRad="38100" dist="38100" dir="2700000" algn="tl">
                    <a:srgbClr val="000000">
                      <a:alpha val="20000"/>
                    </a:srgbClr>
                  </a:outerShdw>
                </a:effectLst>
              </a:defRPr>
            </a:lvl4pPr>
            <a:lvl5pPr marL="0" indent="0">
              <a:buFontTx/>
              <a:buNone/>
              <a:defRPr sz="1050" i="1">
                <a:solidFill>
                  <a:schemeClr val="bg1">
                    <a:lumMod val="50000"/>
                  </a:schemeClr>
                </a:solidFill>
                <a:effectLst>
                  <a:outerShdw blurRad="38100" dist="38100" dir="2700000" algn="tl">
                    <a:srgbClr val="000000">
                      <a:alpha val="20000"/>
                    </a:srgbClr>
                  </a:outerShdw>
                </a:effect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8" name="Footer Placeholder 2"/>
          <p:cNvSpPr>
            <a:spLocks noGrp="1"/>
          </p:cNvSpPr>
          <p:nvPr>
            <p:ph type="ftr" sz="quarter" idx="13"/>
          </p:nvPr>
        </p:nvSpPr>
        <p:spPr/>
        <p:txBody>
          <a:bodyPr/>
          <a:lstStyle>
            <a:lvl1pPr>
              <a:defRPr/>
            </a:lvl1pPr>
          </a:lstStyle>
          <a:p>
            <a:r>
              <a:rPr lang="en-GB" smtClean="0"/>
              <a:t>Trusted. Independent. Global.</a:t>
            </a:r>
            <a:endParaRPr lang="en-GB" dirty="0"/>
          </a:p>
        </p:txBody>
      </p:sp>
      <p:sp>
        <p:nvSpPr>
          <p:cNvPr id="29" name="Slide Number Placeholder 3"/>
          <p:cNvSpPr>
            <a:spLocks noGrp="1"/>
          </p:cNvSpPr>
          <p:nvPr>
            <p:ph type="sldNum" sz="quarter" idx="14"/>
          </p:nvPr>
        </p:nvSpPr>
        <p:spPr/>
        <p:txBody>
          <a:bodyPr/>
          <a:lstStyle>
            <a:lvl1pPr>
              <a:defRPr/>
            </a:lvl1pPr>
          </a:lstStyle>
          <a:p>
            <a:fld id="{FD821319-5EAF-462C-8D4A-8B19FE65E8D4}" type="slidenum">
              <a:rPr lang="en-GB" smtClean="0"/>
              <a:pPr/>
              <a:t>‹№›</a:t>
            </a:fld>
            <a:endParaRPr lang="en-GB" dirty="0"/>
          </a:p>
        </p:txBody>
      </p:sp>
      <p:grpSp>
        <p:nvGrpSpPr>
          <p:cNvPr id="30" name="Gruppe 70"/>
          <p:cNvGrpSpPr/>
          <p:nvPr/>
        </p:nvGrpSpPr>
        <p:grpSpPr>
          <a:xfrm>
            <a:off x="142845" y="1567683"/>
            <a:ext cx="1252592" cy="4786346"/>
            <a:chOff x="1528762" y="-976313"/>
            <a:chExt cx="1031875" cy="5800725"/>
          </a:xfrm>
          <a:effectLst>
            <a:outerShdw blurRad="50800" dist="38100" dir="2700000" algn="tl" rotWithShape="0">
              <a:prstClr val="black">
                <a:alpha val="40000"/>
              </a:prstClr>
            </a:outerShdw>
          </a:effectLst>
        </p:grpSpPr>
        <p:sp>
          <p:nvSpPr>
            <p:cNvPr id="31" name="Freeform 998"/>
            <p:cNvSpPr>
              <a:spLocks/>
            </p:cNvSpPr>
            <p:nvPr/>
          </p:nvSpPr>
          <p:spPr bwMode="auto">
            <a:xfrm>
              <a:off x="1684337" y="1951037"/>
              <a:ext cx="711200" cy="917575"/>
            </a:xfrm>
            <a:custGeom>
              <a:avLst/>
              <a:gdLst/>
              <a:ahLst/>
              <a:cxnLst>
                <a:cxn ang="0">
                  <a:pos x="448" y="574"/>
                </a:cxn>
                <a:cxn ang="0">
                  <a:pos x="448" y="4"/>
                </a:cxn>
                <a:cxn ang="0">
                  <a:pos x="448" y="4"/>
                </a:cxn>
                <a:cxn ang="0">
                  <a:pos x="448" y="2"/>
                </a:cxn>
                <a:cxn ang="0">
                  <a:pos x="444" y="0"/>
                </a:cxn>
                <a:cxn ang="0">
                  <a:pos x="4" y="0"/>
                </a:cxn>
                <a:cxn ang="0">
                  <a:pos x="4" y="0"/>
                </a:cxn>
                <a:cxn ang="0">
                  <a:pos x="2" y="2"/>
                </a:cxn>
                <a:cxn ang="0">
                  <a:pos x="2" y="2"/>
                </a:cxn>
                <a:cxn ang="0">
                  <a:pos x="0" y="4"/>
                </a:cxn>
                <a:cxn ang="0">
                  <a:pos x="0" y="574"/>
                </a:cxn>
                <a:cxn ang="0">
                  <a:pos x="0" y="574"/>
                </a:cxn>
                <a:cxn ang="0">
                  <a:pos x="2" y="578"/>
                </a:cxn>
                <a:cxn ang="0">
                  <a:pos x="2" y="578"/>
                </a:cxn>
                <a:cxn ang="0">
                  <a:pos x="4" y="578"/>
                </a:cxn>
                <a:cxn ang="0">
                  <a:pos x="444" y="578"/>
                </a:cxn>
                <a:cxn ang="0">
                  <a:pos x="444" y="578"/>
                </a:cxn>
                <a:cxn ang="0">
                  <a:pos x="448" y="578"/>
                </a:cxn>
                <a:cxn ang="0">
                  <a:pos x="448" y="574"/>
                </a:cxn>
                <a:cxn ang="0">
                  <a:pos x="448" y="574"/>
                </a:cxn>
              </a:cxnLst>
              <a:rect l="0" t="0" r="r" b="b"/>
              <a:pathLst>
                <a:path w="448" h="578">
                  <a:moveTo>
                    <a:pt x="448" y="574"/>
                  </a:moveTo>
                  <a:lnTo>
                    <a:pt x="448" y="4"/>
                  </a:lnTo>
                  <a:lnTo>
                    <a:pt x="448" y="4"/>
                  </a:lnTo>
                  <a:lnTo>
                    <a:pt x="448" y="2"/>
                  </a:lnTo>
                  <a:lnTo>
                    <a:pt x="444" y="0"/>
                  </a:lnTo>
                  <a:lnTo>
                    <a:pt x="4" y="0"/>
                  </a:lnTo>
                  <a:lnTo>
                    <a:pt x="4" y="0"/>
                  </a:lnTo>
                  <a:lnTo>
                    <a:pt x="2" y="2"/>
                  </a:lnTo>
                  <a:lnTo>
                    <a:pt x="2" y="2"/>
                  </a:lnTo>
                  <a:lnTo>
                    <a:pt x="0" y="4"/>
                  </a:lnTo>
                  <a:lnTo>
                    <a:pt x="0" y="574"/>
                  </a:lnTo>
                  <a:lnTo>
                    <a:pt x="0" y="574"/>
                  </a:lnTo>
                  <a:lnTo>
                    <a:pt x="2" y="578"/>
                  </a:lnTo>
                  <a:lnTo>
                    <a:pt x="2" y="578"/>
                  </a:lnTo>
                  <a:lnTo>
                    <a:pt x="4" y="578"/>
                  </a:lnTo>
                  <a:lnTo>
                    <a:pt x="444" y="578"/>
                  </a:lnTo>
                  <a:lnTo>
                    <a:pt x="444" y="578"/>
                  </a:lnTo>
                  <a:lnTo>
                    <a:pt x="448" y="578"/>
                  </a:lnTo>
                  <a:lnTo>
                    <a:pt x="448" y="574"/>
                  </a:lnTo>
                  <a:lnTo>
                    <a:pt x="448" y="574"/>
                  </a:lnTo>
                  <a:close/>
                </a:path>
              </a:pathLst>
            </a:custGeom>
            <a:solidFill>
              <a:srgbClr val="FFFFFF"/>
            </a:solidFill>
            <a:ln w="9525">
              <a:noFill/>
              <a:round/>
              <a:headEnd/>
              <a:tailEnd/>
            </a:ln>
          </p:spPr>
          <p:txBody>
            <a:bodyPr/>
            <a:lstStyle/>
            <a:p>
              <a:pPr>
                <a:defRPr/>
              </a:pPr>
              <a:endParaRPr lang="da-DK" sz="1350">
                <a:ea typeface="ＭＳ Ｐゴシック" pitchFamily="-97" charset="-128"/>
              </a:endParaRPr>
            </a:p>
          </p:txBody>
        </p:sp>
        <p:sp>
          <p:nvSpPr>
            <p:cNvPr id="32" name="Freeform 999"/>
            <p:cNvSpPr>
              <a:spLocks/>
            </p:cNvSpPr>
            <p:nvPr/>
          </p:nvSpPr>
          <p:spPr bwMode="auto">
            <a:xfrm>
              <a:off x="1684337" y="2916237"/>
              <a:ext cx="711200" cy="914400"/>
            </a:xfrm>
            <a:custGeom>
              <a:avLst/>
              <a:gdLst/>
              <a:ahLst/>
              <a:cxnLst>
                <a:cxn ang="0">
                  <a:pos x="448" y="574"/>
                </a:cxn>
                <a:cxn ang="0">
                  <a:pos x="448" y="2"/>
                </a:cxn>
                <a:cxn ang="0">
                  <a:pos x="448" y="2"/>
                </a:cxn>
                <a:cxn ang="0">
                  <a:pos x="448" y="0"/>
                </a:cxn>
                <a:cxn ang="0">
                  <a:pos x="444" y="0"/>
                </a:cxn>
                <a:cxn ang="0">
                  <a:pos x="4" y="0"/>
                </a:cxn>
                <a:cxn ang="0">
                  <a:pos x="4" y="0"/>
                </a:cxn>
                <a:cxn ang="0">
                  <a:pos x="2" y="0"/>
                </a:cxn>
                <a:cxn ang="0">
                  <a:pos x="2" y="0"/>
                </a:cxn>
                <a:cxn ang="0">
                  <a:pos x="0" y="2"/>
                </a:cxn>
                <a:cxn ang="0">
                  <a:pos x="0" y="574"/>
                </a:cxn>
                <a:cxn ang="0">
                  <a:pos x="0" y="574"/>
                </a:cxn>
                <a:cxn ang="0">
                  <a:pos x="2" y="576"/>
                </a:cxn>
                <a:cxn ang="0">
                  <a:pos x="2" y="576"/>
                </a:cxn>
                <a:cxn ang="0">
                  <a:pos x="4" y="576"/>
                </a:cxn>
                <a:cxn ang="0">
                  <a:pos x="444" y="576"/>
                </a:cxn>
                <a:cxn ang="0">
                  <a:pos x="444" y="576"/>
                </a:cxn>
                <a:cxn ang="0">
                  <a:pos x="448" y="576"/>
                </a:cxn>
                <a:cxn ang="0">
                  <a:pos x="448" y="574"/>
                </a:cxn>
                <a:cxn ang="0">
                  <a:pos x="448" y="574"/>
                </a:cxn>
              </a:cxnLst>
              <a:rect l="0" t="0" r="r" b="b"/>
              <a:pathLst>
                <a:path w="448" h="576">
                  <a:moveTo>
                    <a:pt x="448" y="574"/>
                  </a:moveTo>
                  <a:lnTo>
                    <a:pt x="448" y="2"/>
                  </a:lnTo>
                  <a:lnTo>
                    <a:pt x="448" y="2"/>
                  </a:lnTo>
                  <a:lnTo>
                    <a:pt x="448" y="0"/>
                  </a:lnTo>
                  <a:lnTo>
                    <a:pt x="444" y="0"/>
                  </a:lnTo>
                  <a:lnTo>
                    <a:pt x="4" y="0"/>
                  </a:lnTo>
                  <a:lnTo>
                    <a:pt x="4" y="0"/>
                  </a:lnTo>
                  <a:lnTo>
                    <a:pt x="2" y="0"/>
                  </a:lnTo>
                  <a:lnTo>
                    <a:pt x="2" y="0"/>
                  </a:lnTo>
                  <a:lnTo>
                    <a:pt x="0" y="2"/>
                  </a:lnTo>
                  <a:lnTo>
                    <a:pt x="0" y="574"/>
                  </a:lnTo>
                  <a:lnTo>
                    <a:pt x="0" y="574"/>
                  </a:lnTo>
                  <a:lnTo>
                    <a:pt x="2" y="576"/>
                  </a:lnTo>
                  <a:lnTo>
                    <a:pt x="2" y="576"/>
                  </a:lnTo>
                  <a:lnTo>
                    <a:pt x="4" y="576"/>
                  </a:lnTo>
                  <a:lnTo>
                    <a:pt x="444" y="576"/>
                  </a:lnTo>
                  <a:lnTo>
                    <a:pt x="444" y="576"/>
                  </a:lnTo>
                  <a:lnTo>
                    <a:pt x="448" y="576"/>
                  </a:lnTo>
                  <a:lnTo>
                    <a:pt x="448" y="574"/>
                  </a:lnTo>
                  <a:lnTo>
                    <a:pt x="448" y="574"/>
                  </a:lnTo>
                  <a:close/>
                </a:path>
              </a:pathLst>
            </a:custGeom>
            <a:solidFill>
              <a:srgbClr val="FFFFFF"/>
            </a:solidFill>
            <a:ln w="9525">
              <a:noFill/>
              <a:round/>
              <a:headEnd/>
              <a:tailEnd/>
            </a:ln>
          </p:spPr>
          <p:txBody>
            <a:bodyPr/>
            <a:lstStyle/>
            <a:p>
              <a:pPr>
                <a:defRPr/>
              </a:pPr>
              <a:endParaRPr lang="da-DK" sz="1350">
                <a:ea typeface="ＭＳ Ｐゴシック" pitchFamily="-97" charset="-128"/>
              </a:endParaRPr>
            </a:p>
          </p:txBody>
        </p:sp>
        <p:sp>
          <p:nvSpPr>
            <p:cNvPr id="33" name="Freeform 1000"/>
            <p:cNvSpPr>
              <a:spLocks/>
            </p:cNvSpPr>
            <p:nvPr/>
          </p:nvSpPr>
          <p:spPr bwMode="auto">
            <a:xfrm>
              <a:off x="1684337" y="3878263"/>
              <a:ext cx="711200" cy="917575"/>
            </a:xfrm>
            <a:custGeom>
              <a:avLst/>
              <a:gdLst/>
              <a:ahLst/>
              <a:cxnLst>
                <a:cxn ang="0">
                  <a:pos x="448" y="574"/>
                </a:cxn>
                <a:cxn ang="0">
                  <a:pos x="448" y="4"/>
                </a:cxn>
                <a:cxn ang="0">
                  <a:pos x="448" y="4"/>
                </a:cxn>
                <a:cxn ang="0">
                  <a:pos x="448" y="0"/>
                </a:cxn>
                <a:cxn ang="0">
                  <a:pos x="444" y="0"/>
                </a:cxn>
                <a:cxn ang="0">
                  <a:pos x="4" y="0"/>
                </a:cxn>
                <a:cxn ang="0">
                  <a:pos x="4" y="0"/>
                </a:cxn>
                <a:cxn ang="0">
                  <a:pos x="2" y="0"/>
                </a:cxn>
                <a:cxn ang="0">
                  <a:pos x="2" y="0"/>
                </a:cxn>
                <a:cxn ang="0">
                  <a:pos x="0" y="4"/>
                </a:cxn>
                <a:cxn ang="0">
                  <a:pos x="0" y="574"/>
                </a:cxn>
                <a:cxn ang="0">
                  <a:pos x="0" y="574"/>
                </a:cxn>
                <a:cxn ang="0">
                  <a:pos x="2" y="576"/>
                </a:cxn>
                <a:cxn ang="0">
                  <a:pos x="2" y="576"/>
                </a:cxn>
                <a:cxn ang="0">
                  <a:pos x="4" y="578"/>
                </a:cxn>
                <a:cxn ang="0">
                  <a:pos x="444" y="578"/>
                </a:cxn>
                <a:cxn ang="0">
                  <a:pos x="444" y="578"/>
                </a:cxn>
                <a:cxn ang="0">
                  <a:pos x="448" y="576"/>
                </a:cxn>
                <a:cxn ang="0">
                  <a:pos x="448" y="574"/>
                </a:cxn>
                <a:cxn ang="0">
                  <a:pos x="448" y="574"/>
                </a:cxn>
              </a:cxnLst>
              <a:rect l="0" t="0" r="r" b="b"/>
              <a:pathLst>
                <a:path w="448" h="578">
                  <a:moveTo>
                    <a:pt x="448" y="574"/>
                  </a:moveTo>
                  <a:lnTo>
                    <a:pt x="448" y="4"/>
                  </a:lnTo>
                  <a:lnTo>
                    <a:pt x="448" y="4"/>
                  </a:lnTo>
                  <a:lnTo>
                    <a:pt x="448" y="0"/>
                  </a:lnTo>
                  <a:lnTo>
                    <a:pt x="444" y="0"/>
                  </a:lnTo>
                  <a:lnTo>
                    <a:pt x="4" y="0"/>
                  </a:lnTo>
                  <a:lnTo>
                    <a:pt x="4" y="0"/>
                  </a:lnTo>
                  <a:lnTo>
                    <a:pt x="2" y="0"/>
                  </a:lnTo>
                  <a:lnTo>
                    <a:pt x="2" y="0"/>
                  </a:lnTo>
                  <a:lnTo>
                    <a:pt x="0" y="4"/>
                  </a:lnTo>
                  <a:lnTo>
                    <a:pt x="0" y="574"/>
                  </a:lnTo>
                  <a:lnTo>
                    <a:pt x="0" y="574"/>
                  </a:lnTo>
                  <a:lnTo>
                    <a:pt x="2" y="576"/>
                  </a:lnTo>
                  <a:lnTo>
                    <a:pt x="2" y="576"/>
                  </a:lnTo>
                  <a:lnTo>
                    <a:pt x="4" y="578"/>
                  </a:lnTo>
                  <a:lnTo>
                    <a:pt x="444" y="578"/>
                  </a:lnTo>
                  <a:lnTo>
                    <a:pt x="444" y="578"/>
                  </a:lnTo>
                  <a:lnTo>
                    <a:pt x="448" y="576"/>
                  </a:lnTo>
                  <a:lnTo>
                    <a:pt x="448" y="574"/>
                  </a:lnTo>
                  <a:lnTo>
                    <a:pt x="448" y="574"/>
                  </a:lnTo>
                  <a:close/>
                </a:path>
              </a:pathLst>
            </a:custGeom>
            <a:solidFill>
              <a:srgbClr val="FFFFFF"/>
            </a:solidFill>
            <a:ln w="9525">
              <a:noFill/>
              <a:round/>
              <a:headEnd/>
              <a:tailEnd/>
            </a:ln>
          </p:spPr>
          <p:txBody>
            <a:bodyPr/>
            <a:lstStyle/>
            <a:p>
              <a:pPr>
                <a:defRPr/>
              </a:pPr>
              <a:endParaRPr lang="da-DK" sz="1350">
                <a:ea typeface="ＭＳ Ｐゴシック" pitchFamily="-97" charset="-128"/>
              </a:endParaRPr>
            </a:p>
          </p:txBody>
        </p:sp>
        <p:sp>
          <p:nvSpPr>
            <p:cNvPr id="34" name="Freeform 1001"/>
            <p:cNvSpPr>
              <a:spLocks noEditPoints="1"/>
            </p:cNvSpPr>
            <p:nvPr/>
          </p:nvSpPr>
          <p:spPr bwMode="auto">
            <a:xfrm>
              <a:off x="1528762" y="-976313"/>
              <a:ext cx="1031875" cy="5800725"/>
            </a:xfrm>
            <a:custGeom>
              <a:avLst/>
              <a:gdLst/>
              <a:ahLst/>
              <a:cxnLst>
                <a:cxn ang="0">
                  <a:pos x="36" y="3544"/>
                </a:cxn>
                <a:cxn ang="0">
                  <a:pos x="86" y="3462"/>
                </a:cxn>
                <a:cxn ang="0">
                  <a:pos x="34" y="3292"/>
                </a:cxn>
                <a:cxn ang="0">
                  <a:pos x="80" y="3166"/>
                </a:cxn>
                <a:cxn ang="0">
                  <a:pos x="78" y="3058"/>
                </a:cxn>
                <a:cxn ang="0">
                  <a:pos x="36" y="2936"/>
                </a:cxn>
                <a:cxn ang="0">
                  <a:pos x="86" y="2854"/>
                </a:cxn>
                <a:cxn ang="0">
                  <a:pos x="34" y="2684"/>
                </a:cxn>
                <a:cxn ang="0">
                  <a:pos x="80" y="2558"/>
                </a:cxn>
                <a:cxn ang="0">
                  <a:pos x="78" y="2450"/>
                </a:cxn>
                <a:cxn ang="0">
                  <a:pos x="36" y="2328"/>
                </a:cxn>
                <a:cxn ang="0">
                  <a:pos x="86" y="2246"/>
                </a:cxn>
                <a:cxn ang="0">
                  <a:pos x="34" y="2076"/>
                </a:cxn>
                <a:cxn ang="0">
                  <a:pos x="80" y="1950"/>
                </a:cxn>
                <a:cxn ang="0">
                  <a:pos x="78" y="1846"/>
                </a:cxn>
                <a:cxn ang="0">
                  <a:pos x="36" y="1728"/>
                </a:cxn>
                <a:cxn ang="0">
                  <a:pos x="86" y="1646"/>
                </a:cxn>
                <a:cxn ang="0">
                  <a:pos x="34" y="1476"/>
                </a:cxn>
                <a:cxn ang="0">
                  <a:pos x="80" y="1350"/>
                </a:cxn>
                <a:cxn ang="0">
                  <a:pos x="78" y="1242"/>
                </a:cxn>
                <a:cxn ang="0">
                  <a:pos x="36" y="1120"/>
                </a:cxn>
                <a:cxn ang="0">
                  <a:pos x="86" y="1038"/>
                </a:cxn>
                <a:cxn ang="0">
                  <a:pos x="34" y="868"/>
                </a:cxn>
                <a:cxn ang="0">
                  <a:pos x="80" y="742"/>
                </a:cxn>
                <a:cxn ang="0">
                  <a:pos x="78" y="634"/>
                </a:cxn>
                <a:cxn ang="0">
                  <a:pos x="36" y="512"/>
                </a:cxn>
                <a:cxn ang="0">
                  <a:pos x="86" y="430"/>
                </a:cxn>
                <a:cxn ang="0">
                  <a:pos x="34" y="260"/>
                </a:cxn>
                <a:cxn ang="0">
                  <a:pos x="80" y="134"/>
                </a:cxn>
                <a:cxn ang="0">
                  <a:pos x="78" y="26"/>
                </a:cxn>
                <a:cxn ang="0">
                  <a:pos x="98" y="2454"/>
                </a:cxn>
                <a:cxn ang="0">
                  <a:pos x="102" y="1816"/>
                </a:cxn>
                <a:cxn ang="0">
                  <a:pos x="542" y="632"/>
                </a:cxn>
                <a:cxn ang="0">
                  <a:pos x="558" y="3614"/>
                </a:cxn>
                <a:cxn ang="0">
                  <a:pos x="612" y="3462"/>
                </a:cxn>
                <a:cxn ang="0">
                  <a:pos x="564" y="3364"/>
                </a:cxn>
                <a:cxn ang="0">
                  <a:pos x="568" y="3242"/>
                </a:cxn>
                <a:cxn ang="0">
                  <a:pos x="608" y="3138"/>
                </a:cxn>
                <a:cxn ang="0">
                  <a:pos x="558" y="3012"/>
                </a:cxn>
                <a:cxn ang="0">
                  <a:pos x="612" y="2860"/>
                </a:cxn>
                <a:cxn ang="0">
                  <a:pos x="564" y="2760"/>
                </a:cxn>
                <a:cxn ang="0">
                  <a:pos x="568" y="2640"/>
                </a:cxn>
                <a:cxn ang="0">
                  <a:pos x="608" y="2534"/>
                </a:cxn>
                <a:cxn ang="0">
                  <a:pos x="558" y="2404"/>
                </a:cxn>
                <a:cxn ang="0">
                  <a:pos x="612" y="2252"/>
                </a:cxn>
                <a:cxn ang="0">
                  <a:pos x="564" y="2152"/>
                </a:cxn>
                <a:cxn ang="0">
                  <a:pos x="568" y="2032"/>
                </a:cxn>
                <a:cxn ang="0">
                  <a:pos x="608" y="1926"/>
                </a:cxn>
                <a:cxn ang="0">
                  <a:pos x="558" y="1798"/>
                </a:cxn>
                <a:cxn ang="0">
                  <a:pos x="612" y="1646"/>
                </a:cxn>
                <a:cxn ang="0">
                  <a:pos x="564" y="1548"/>
                </a:cxn>
                <a:cxn ang="0">
                  <a:pos x="568" y="1426"/>
                </a:cxn>
                <a:cxn ang="0">
                  <a:pos x="608" y="1320"/>
                </a:cxn>
                <a:cxn ang="0">
                  <a:pos x="558" y="1190"/>
                </a:cxn>
                <a:cxn ang="0">
                  <a:pos x="612" y="1038"/>
                </a:cxn>
                <a:cxn ang="0">
                  <a:pos x="564" y="938"/>
                </a:cxn>
                <a:cxn ang="0">
                  <a:pos x="568" y="818"/>
                </a:cxn>
                <a:cxn ang="0">
                  <a:pos x="608" y="712"/>
                </a:cxn>
                <a:cxn ang="0">
                  <a:pos x="558" y="582"/>
                </a:cxn>
                <a:cxn ang="0">
                  <a:pos x="612" y="430"/>
                </a:cxn>
                <a:cxn ang="0">
                  <a:pos x="564" y="332"/>
                </a:cxn>
                <a:cxn ang="0">
                  <a:pos x="568" y="210"/>
                </a:cxn>
                <a:cxn ang="0">
                  <a:pos x="608" y="104"/>
                </a:cxn>
              </a:cxnLst>
              <a:rect l="0" t="0" r="r" b="b"/>
              <a:pathLst>
                <a:path w="650" h="3654">
                  <a:moveTo>
                    <a:pt x="650" y="0"/>
                  </a:moveTo>
                  <a:lnTo>
                    <a:pt x="0" y="0"/>
                  </a:lnTo>
                  <a:lnTo>
                    <a:pt x="0" y="3654"/>
                  </a:lnTo>
                  <a:lnTo>
                    <a:pt x="650" y="3654"/>
                  </a:lnTo>
                  <a:lnTo>
                    <a:pt x="650" y="0"/>
                  </a:lnTo>
                  <a:close/>
                  <a:moveTo>
                    <a:pt x="86" y="3614"/>
                  </a:moveTo>
                  <a:lnTo>
                    <a:pt x="86" y="3614"/>
                  </a:lnTo>
                  <a:lnTo>
                    <a:pt x="86" y="3618"/>
                  </a:lnTo>
                  <a:lnTo>
                    <a:pt x="84" y="3620"/>
                  </a:lnTo>
                  <a:lnTo>
                    <a:pt x="80" y="3622"/>
                  </a:lnTo>
                  <a:lnTo>
                    <a:pt x="78" y="3622"/>
                  </a:lnTo>
                  <a:lnTo>
                    <a:pt x="42" y="3622"/>
                  </a:lnTo>
                  <a:lnTo>
                    <a:pt x="42" y="3622"/>
                  </a:lnTo>
                  <a:lnTo>
                    <a:pt x="38" y="3622"/>
                  </a:lnTo>
                  <a:lnTo>
                    <a:pt x="36" y="3620"/>
                  </a:lnTo>
                  <a:lnTo>
                    <a:pt x="34" y="3618"/>
                  </a:lnTo>
                  <a:lnTo>
                    <a:pt x="32" y="3614"/>
                  </a:lnTo>
                  <a:lnTo>
                    <a:pt x="32" y="3598"/>
                  </a:lnTo>
                  <a:lnTo>
                    <a:pt x="32" y="3598"/>
                  </a:lnTo>
                  <a:lnTo>
                    <a:pt x="34" y="3596"/>
                  </a:lnTo>
                  <a:lnTo>
                    <a:pt x="36" y="3592"/>
                  </a:lnTo>
                  <a:lnTo>
                    <a:pt x="38" y="3592"/>
                  </a:lnTo>
                  <a:lnTo>
                    <a:pt x="42" y="3590"/>
                  </a:lnTo>
                  <a:lnTo>
                    <a:pt x="78" y="3590"/>
                  </a:lnTo>
                  <a:lnTo>
                    <a:pt x="78" y="3590"/>
                  </a:lnTo>
                  <a:lnTo>
                    <a:pt x="80" y="3592"/>
                  </a:lnTo>
                  <a:lnTo>
                    <a:pt x="84" y="3592"/>
                  </a:lnTo>
                  <a:lnTo>
                    <a:pt x="86" y="3596"/>
                  </a:lnTo>
                  <a:lnTo>
                    <a:pt x="86" y="3598"/>
                  </a:lnTo>
                  <a:lnTo>
                    <a:pt x="86" y="3614"/>
                  </a:lnTo>
                  <a:close/>
                  <a:moveTo>
                    <a:pt x="86" y="3538"/>
                  </a:moveTo>
                  <a:lnTo>
                    <a:pt x="86" y="3538"/>
                  </a:lnTo>
                  <a:lnTo>
                    <a:pt x="86" y="3542"/>
                  </a:lnTo>
                  <a:lnTo>
                    <a:pt x="84" y="3544"/>
                  </a:lnTo>
                  <a:lnTo>
                    <a:pt x="80" y="3546"/>
                  </a:lnTo>
                  <a:lnTo>
                    <a:pt x="78" y="3546"/>
                  </a:lnTo>
                  <a:lnTo>
                    <a:pt x="42" y="3546"/>
                  </a:lnTo>
                  <a:lnTo>
                    <a:pt x="42" y="3546"/>
                  </a:lnTo>
                  <a:lnTo>
                    <a:pt x="38" y="3546"/>
                  </a:lnTo>
                  <a:lnTo>
                    <a:pt x="36" y="3544"/>
                  </a:lnTo>
                  <a:lnTo>
                    <a:pt x="34" y="3542"/>
                  </a:lnTo>
                  <a:lnTo>
                    <a:pt x="32" y="3538"/>
                  </a:lnTo>
                  <a:lnTo>
                    <a:pt x="32" y="3522"/>
                  </a:lnTo>
                  <a:lnTo>
                    <a:pt x="32" y="3522"/>
                  </a:lnTo>
                  <a:lnTo>
                    <a:pt x="34" y="3520"/>
                  </a:lnTo>
                  <a:lnTo>
                    <a:pt x="36" y="3516"/>
                  </a:lnTo>
                  <a:lnTo>
                    <a:pt x="38" y="3516"/>
                  </a:lnTo>
                  <a:lnTo>
                    <a:pt x="42" y="3514"/>
                  </a:lnTo>
                  <a:lnTo>
                    <a:pt x="78" y="3514"/>
                  </a:lnTo>
                  <a:lnTo>
                    <a:pt x="78" y="3514"/>
                  </a:lnTo>
                  <a:lnTo>
                    <a:pt x="80" y="3516"/>
                  </a:lnTo>
                  <a:lnTo>
                    <a:pt x="84" y="3516"/>
                  </a:lnTo>
                  <a:lnTo>
                    <a:pt x="86" y="3520"/>
                  </a:lnTo>
                  <a:lnTo>
                    <a:pt x="86" y="3522"/>
                  </a:lnTo>
                  <a:lnTo>
                    <a:pt x="86" y="3538"/>
                  </a:lnTo>
                  <a:close/>
                  <a:moveTo>
                    <a:pt x="86" y="3462"/>
                  </a:moveTo>
                  <a:lnTo>
                    <a:pt x="86" y="3462"/>
                  </a:lnTo>
                  <a:lnTo>
                    <a:pt x="86" y="3466"/>
                  </a:lnTo>
                  <a:lnTo>
                    <a:pt x="84" y="3468"/>
                  </a:lnTo>
                  <a:lnTo>
                    <a:pt x="80" y="3470"/>
                  </a:lnTo>
                  <a:lnTo>
                    <a:pt x="78" y="3470"/>
                  </a:lnTo>
                  <a:lnTo>
                    <a:pt x="42" y="3470"/>
                  </a:lnTo>
                  <a:lnTo>
                    <a:pt x="42" y="3470"/>
                  </a:lnTo>
                  <a:lnTo>
                    <a:pt x="38" y="3470"/>
                  </a:lnTo>
                  <a:lnTo>
                    <a:pt x="36" y="3468"/>
                  </a:lnTo>
                  <a:lnTo>
                    <a:pt x="34" y="3466"/>
                  </a:lnTo>
                  <a:lnTo>
                    <a:pt x="32" y="3462"/>
                  </a:lnTo>
                  <a:lnTo>
                    <a:pt x="32" y="3446"/>
                  </a:lnTo>
                  <a:lnTo>
                    <a:pt x="32" y="3446"/>
                  </a:lnTo>
                  <a:lnTo>
                    <a:pt x="34" y="3444"/>
                  </a:lnTo>
                  <a:lnTo>
                    <a:pt x="36" y="3440"/>
                  </a:lnTo>
                  <a:lnTo>
                    <a:pt x="38" y="3440"/>
                  </a:lnTo>
                  <a:lnTo>
                    <a:pt x="42" y="3438"/>
                  </a:lnTo>
                  <a:lnTo>
                    <a:pt x="78" y="3438"/>
                  </a:lnTo>
                  <a:lnTo>
                    <a:pt x="78" y="3438"/>
                  </a:lnTo>
                  <a:lnTo>
                    <a:pt x="80" y="3440"/>
                  </a:lnTo>
                  <a:lnTo>
                    <a:pt x="84" y="3440"/>
                  </a:lnTo>
                  <a:lnTo>
                    <a:pt x="86" y="3444"/>
                  </a:lnTo>
                  <a:lnTo>
                    <a:pt x="86" y="3446"/>
                  </a:lnTo>
                  <a:lnTo>
                    <a:pt x="86" y="3462"/>
                  </a:lnTo>
                  <a:close/>
                  <a:moveTo>
                    <a:pt x="86" y="3386"/>
                  </a:moveTo>
                  <a:lnTo>
                    <a:pt x="86" y="3386"/>
                  </a:lnTo>
                  <a:lnTo>
                    <a:pt x="86" y="3390"/>
                  </a:lnTo>
                  <a:lnTo>
                    <a:pt x="84" y="3392"/>
                  </a:lnTo>
                  <a:lnTo>
                    <a:pt x="80" y="3394"/>
                  </a:lnTo>
                  <a:lnTo>
                    <a:pt x="78" y="3394"/>
                  </a:lnTo>
                  <a:lnTo>
                    <a:pt x="42" y="3394"/>
                  </a:lnTo>
                  <a:lnTo>
                    <a:pt x="42" y="3394"/>
                  </a:lnTo>
                  <a:lnTo>
                    <a:pt x="38" y="3394"/>
                  </a:lnTo>
                  <a:lnTo>
                    <a:pt x="36" y="3392"/>
                  </a:lnTo>
                  <a:lnTo>
                    <a:pt x="34" y="3390"/>
                  </a:lnTo>
                  <a:lnTo>
                    <a:pt x="32" y="3386"/>
                  </a:lnTo>
                  <a:lnTo>
                    <a:pt x="32" y="3370"/>
                  </a:lnTo>
                  <a:lnTo>
                    <a:pt x="32" y="3370"/>
                  </a:lnTo>
                  <a:lnTo>
                    <a:pt x="34" y="3368"/>
                  </a:lnTo>
                  <a:lnTo>
                    <a:pt x="36" y="3364"/>
                  </a:lnTo>
                  <a:lnTo>
                    <a:pt x="38" y="3364"/>
                  </a:lnTo>
                  <a:lnTo>
                    <a:pt x="42" y="3362"/>
                  </a:lnTo>
                  <a:lnTo>
                    <a:pt x="78" y="3362"/>
                  </a:lnTo>
                  <a:lnTo>
                    <a:pt x="78" y="3362"/>
                  </a:lnTo>
                  <a:lnTo>
                    <a:pt x="80" y="3364"/>
                  </a:lnTo>
                  <a:lnTo>
                    <a:pt x="84" y="3364"/>
                  </a:lnTo>
                  <a:lnTo>
                    <a:pt x="86" y="3368"/>
                  </a:lnTo>
                  <a:lnTo>
                    <a:pt x="86" y="3370"/>
                  </a:lnTo>
                  <a:lnTo>
                    <a:pt x="86" y="3386"/>
                  </a:lnTo>
                  <a:close/>
                  <a:moveTo>
                    <a:pt x="86" y="3310"/>
                  </a:moveTo>
                  <a:lnTo>
                    <a:pt x="86" y="3310"/>
                  </a:lnTo>
                  <a:lnTo>
                    <a:pt x="86" y="3314"/>
                  </a:lnTo>
                  <a:lnTo>
                    <a:pt x="84" y="3316"/>
                  </a:lnTo>
                  <a:lnTo>
                    <a:pt x="80" y="3318"/>
                  </a:lnTo>
                  <a:lnTo>
                    <a:pt x="78" y="3318"/>
                  </a:lnTo>
                  <a:lnTo>
                    <a:pt x="42" y="3318"/>
                  </a:lnTo>
                  <a:lnTo>
                    <a:pt x="42" y="3318"/>
                  </a:lnTo>
                  <a:lnTo>
                    <a:pt x="38" y="3318"/>
                  </a:lnTo>
                  <a:lnTo>
                    <a:pt x="36" y="3316"/>
                  </a:lnTo>
                  <a:lnTo>
                    <a:pt x="34" y="3314"/>
                  </a:lnTo>
                  <a:lnTo>
                    <a:pt x="32" y="3310"/>
                  </a:lnTo>
                  <a:lnTo>
                    <a:pt x="32" y="3294"/>
                  </a:lnTo>
                  <a:lnTo>
                    <a:pt x="32" y="3294"/>
                  </a:lnTo>
                  <a:lnTo>
                    <a:pt x="34" y="3292"/>
                  </a:lnTo>
                  <a:lnTo>
                    <a:pt x="36" y="3290"/>
                  </a:lnTo>
                  <a:lnTo>
                    <a:pt x="38" y="3288"/>
                  </a:lnTo>
                  <a:lnTo>
                    <a:pt x="42" y="3286"/>
                  </a:lnTo>
                  <a:lnTo>
                    <a:pt x="78" y="3286"/>
                  </a:lnTo>
                  <a:lnTo>
                    <a:pt x="78" y="3286"/>
                  </a:lnTo>
                  <a:lnTo>
                    <a:pt x="80" y="3288"/>
                  </a:lnTo>
                  <a:lnTo>
                    <a:pt x="84" y="3290"/>
                  </a:lnTo>
                  <a:lnTo>
                    <a:pt x="86" y="3292"/>
                  </a:lnTo>
                  <a:lnTo>
                    <a:pt x="86" y="3294"/>
                  </a:lnTo>
                  <a:lnTo>
                    <a:pt x="86" y="3310"/>
                  </a:lnTo>
                  <a:close/>
                  <a:moveTo>
                    <a:pt x="86" y="3234"/>
                  </a:moveTo>
                  <a:lnTo>
                    <a:pt x="86" y="3234"/>
                  </a:lnTo>
                  <a:lnTo>
                    <a:pt x="86" y="3238"/>
                  </a:lnTo>
                  <a:lnTo>
                    <a:pt x="84" y="3240"/>
                  </a:lnTo>
                  <a:lnTo>
                    <a:pt x="80" y="3242"/>
                  </a:lnTo>
                  <a:lnTo>
                    <a:pt x="78" y="3242"/>
                  </a:lnTo>
                  <a:lnTo>
                    <a:pt x="42" y="3242"/>
                  </a:lnTo>
                  <a:lnTo>
                    <a:pt x="42" y="3242"/>
                  </a:lnTo>
                  <a:lnTo>
                    <a:pt x="38" y="3242"/>
                  </a:lnTo>
                  <a:lnTo>
                    <a:pt x="36" y="3240"/>
                  </a:lnTo>
                  <a:lnTo>
                    <a:pt x="34" y="3238"/>
                  </a:lnTo>
                  <a:lnTo>
                    <a:pt x="32" y="3234"/>
                  </a:lnTo>
                  <a:lnTo>
                    <a:pt x="32" y="3218"/>
                  </a:lnTo>
                  <a:lnTo>
                    <a:pt x="32" y="3218"/>
                  </a:lnTo>
                  <a:lnTo>
                    <a:pt x="34" y="3216"/>
                  </a:lnTo>
                  <a:lnTo>
                    <a:pt x="36" y="3214"/>
                  </a:lnTo>
                  <a:lnTo>
                    <a:pt x="38" y="3212"/>
                  </a:lnTo>
                  <a:lnTo>
                    <a:pt x="42" y="3210"/>
                  </a:lnTo>
                  <a:lnTo>
                    <a:pt x="78" y="3210"/>
                  </a:lnTo>
                  <a:lnTo>
                    <a:pt x="78" y="3210"/>
                  </a:lnTo>
                  <a:lnTo>
                    <a:pt x="80" y="3212"/>
                  </a:lnTo>
                  <a:lnTo>
                    <a:pt x="84" y="3214"/>
                  </a:lnTo>
                  <a:lnTo>
                    <a:pt x="86" y="3216"/>
                  </a:lnTo>
                  <a:lnTo>
                    <a:pt x="86" y="3218"/>
                  </a:lnTo>
                  <a:lnTo>
                    <a:pt x="86" y="3234"/>
                  </a:lnTo>
                  <a:close/>
                  <a:moveTo>
                    <a:pt x="86" y="3158"/>
                  </a:moveTo>
                  <a:lnTo>
                    <a:pt x="86" y="3158"/>
                  </a:lnTo>
                  <a:lnTo>
                    <a:pt x="86" y="3162"/>
                  </a:lnTo>
                  <a:lnTo>
                    <a:pt x="84" y="3164"/>
                  </a:lnTo>
                  <a:lnTo>
                    <a:pt x="80" y="3166"/>
                  </a:lnTo>
                  <a:lnTo>
                    <a:pt x="78" y="3166"/>
                  </a:lnTo>
                  <a:lnTo>
                    <a:pt x="42" y="3166"/>
                  </a:lnTo>
                  <a:lnTo>
                    <a:pt x="42" y="3166"/>
                  </a:lnTo>
                  <a:lnTo>
                    <a:pt x="38" y="3166"/>
                  </a:lnTo>
                  <a:lnTo>
                    <a:pt x="36" y="3164"/>
                  </a:lnTo>
                  <a:lnTo>
                    <a:pt x="34" y="3162"/>
                  </a:lnTo>
                  <a:lnTo>
                    <a:pt x="32" y="3158"/>
                  </a:lnTo>
                  <a:lnTo>
                    <a:pt x="32" y="3142"/>
                  </a:lnTo>
                  <a:lnTo>
                    <a:pt x="32" y="3142"/>
                  </a:lnTo>
                  <a:lnTo>
                    <a:pt x="34" y="3140"/>
                  </a:lnTo>
                  <a:lnTo>
                    <a:pt x="36" y="3138"/>
                  </a:lnTo>
                  <a:lnTo>
                    <a:pt x="38" y="3136"/>
                  </a:lnTo>
                  <a:lnTo>
                    <a:pt x="42" y="3134"/>
                  </a:lnTo>
                  <a:lnTo>
                    <a:pt x="78" y="3134"/>
                  </a:lnTo>
                  <a:lnTo>
                    <a:pt x="78" y="3134"/>
                  </a:lnTo>
                  <a:lnTo>
                    <a:pt x="80" y="3136"/>
                  </a:lnTo>
                  <a:lnTo>
                    <a:pt x="84" y="3138"/>
                  </a:lnTo>
                  <a:lnTo>
                    <a:pt x="86" y="3140"/>
                  </a:lnTo>
                  <a:lnTo>
                    <a:pt x="86" y="3142"/>
                  </a:lnTo>
                  <a:lnTo>
                    <a:pt x="86" y="3158"/>
                  </a:lnTo>
                  <a:close/>
                  <a:moveTo>
                    <a:pt x="86" y="3082"/>
                  </a:moveTo>
                  <a:lnTo>
                    <a:pt x="86" y="3082"/>
                  </a:lnTo>
                  <a:lnTo>
                    <a:pt x="86" y="3086"/>
                  </a:lnTo>
                  <a:lnTo>
                    <a:pt x="84" y="3088"/>
                  </a:lnTo>
                  <a:lnTo>
                    <a:pt x="80" y="3090"/>
                  </a:lnTo>
                  <a:lnTo>
                    <a:pt x="78" y="3090"/>
                  </a:lnTo>
                  <a:lnTo>
                    <a:pt x="42" y="3090"/>
                  </a:lnTo>
                  <a:lnTo>
                    <a:pt x="42" y="3090"/>
                  </a:lnTo>
                  <a:lnTo>
                    <a:pt x="38" y="3090"/>
                  </a:lnTo>
                  <a:lnTo>
                    <a:pt x="36" y="3088"/>
                  </a:lnTo>
                  <a:lnTo>
                    <a:pt x="34" y="3086"/>
                  </a:lnTo>
                  <a:lnTo>
                    <a:pt x="32" y="3082"/>
                  </a:lnTo>
                  <a:lnTo>
                    <a:pt x="32" y="3066"/>
                  </a:lnTo>
                  <a:lnTo>
                    <a:pt x="32" y="3066"/>
                  </a:lnTo>
                  <a:lnTo>
                    <a:pt x="34" y="3064"/>
                  </a:lnTo>
                  <a:lnTo>
                    <a:pt x="36" y="3062"/>
                  </a:lnTo>
                  <a:lnTo>
                    <a:pt x="38" y="3060"/>
                  </a:lnTo>
                  <a:lnTo>
                    <a:pt x="42" y="3058"/>
                  </a:lnTo>
                  <a:lnTo>
                    <a:pt x="78" y="3058"/>
                  </a:lnTo>
                  <a:lnTo>
                    <a:pt x="78" y="3058"/>
                  </a:lnTo>
                  <a:lnTo>
                    <a:pt x="80" y="3060"/>
                  </a:lnTo>
                  <a:lnTo>
                    <a:pt x="84" y="3062"/>
                  </a:lnTo>
                  <a:lnTo>
                    <a:pt x="86" y="3064"/>
                  </a:lnTo>
                  <a:lnTo>
                    <a:pt x="86" y="3066"/>
                  </a:lnTo>
                  <a:lnTo>
                    <a:pt x="86" y="3082"/>
                  </a:lnTo>
                  <a:close/>
                  <a:moveTo>
                    <a:pt x="86" y="3006"/>
                  </a:moveTo>
                  <a:lnTo>
                    <a:pt x="86" y="3006"/>
                  </a:lnTo>
                  <a:lnTo>
                    <a:pt x="86" y="3010"/>
                  </a:lnTo>
                  <a:lnTo>
                    <a:pt x="84" y="3012"/>
                  </a:lnTo>
                  <a:lnTo>
                    <a:pt x="80" y="3014"/>
                  </a:lnTo>
                  <a:lnTo>
                    <a:pt x="78" y="3014"/>
                  </a:lnTo>
                  <a:lnTo>
                    <a:pt x="42" y="3014"/>
                  </a:lnTo>
                  <a:lnTo>
                    <a:pt x="42" y="3014"/>
                  </a:lnTo>
                  <a:lnTo>
                    <a:pt x="38" y="3014"/>
                  </a:lnTo>
                  <a:lnTo>
                    <a:pt x="36" y="3012"/>
                  </a:lnTo>
                  <a:lnTo>
                    <a:pt x="34" y="3010"/>
                  </a:lnTo>
                  <a:lnTo>
                    <a:pt x="32" y="3006"/>
                  </a:lnTo>
                  <a:lnTo>
                    <a:pt x="32" y="2990"/>
                  </a:lnTo>
                  <a:lnTo>
                    <a:pt x="32" y="2990"/>
                  </a:lnTo>
                  <a:lnTo>
                    <a:pt x="34" y="2988"/>
                  </a:lnTo>
                  <a:lnTo>
                    <a:pt x="36" y="2986"/>
                  </a:lnTo>
                  <a:lnTo>
                    <a:pt x="38" y="2984"/>
                  </a:lnTo>
                  <a:lnTo>
                    <a:pt x="42" y="2982"/>
                  </a:lnTo>
                  <a:lnTo>
                    <a:pt x="78" y="2982"/>
                  </a:lnTo>
                  <a:lnTo>
                    <a:pt x="78" y="2982"/>
                  </a:lnTo>
                  <a:lnTo>
                    <a:pt x="80" y="2984"/>
                  </a:lnTo>
                  <a:lnTo>
                    <a:pt x="84" y="2986"/>
                  </a:lnTo>
                  <a:lnTo>
                    <a:pt x="86" y="2988"/>
                  </a:lnTo>
                  <a:lnTo>
                    <a:pt x="86" y="2990"/>
                  </a:lnTo>
                  <a:lnTo>
                    <a:pt x="86" y="3006"/>
                  </a:lnTo>
                  <a:close/>
                  <a:moveTo>
                    <a:pt x="86" y="2930"/>
                  </a:moveTo>
                  <a:lnTo>
                    <a:pt x="86" y="2930"/>
                  </a:lnTo>
                  <a:lnTo>
                    <a:pt x="86" y="2934"/>
                  </a:lnTo>
                  <a:lnTo>
                    <a:pt x="84" y="2936"/>
                  </a:lnTo>
                  <a:lnTo>
                    <a:pt x="80" y="2938"/>
                  </a:lnTo>
                  <a:lnTo>
                    <a:pt x="78" y="2938"/>
                  </a:lnTo>
                  <a:lnTo>
                    <a:pt x="42" y="2938"/>
                  </a:lnTo>
                  <a:lnTo>
                    <a:pt x="42" y="2938"/>
                  </a:lnTo>
                  <a:lnTo>
                    <a:pt x="38" y="2938"/>
                  </a:lnTo>
                  <a:lnTo>
                    <a:pt x="36" y="2936"/>
                  </a:lnTo>
                  <a:lnTo>
                    <a:pt x="34" y="2934"/>
                  </a:lnTo>
                  <a:lnTo>
                    <a:pt x="32" y="2930"/>
                  </a:lnTo>
                  <a:lnTo>
                    <a:pt x="32" y="2914"/>
                  </a:lnTo>
                  <a:lnTo>
                    <a:pt x="32" y="2914"/>
                  </a:lnTo>
                  <a:lnTo>
                    <a:pt x="34" y="2912"/>
                  </a:lnTo>
                  <a:lnTo>
                    <a:pt x="36" y="2910"/>
                  </a:lnTo>
                  <a:lnTo>
                    <a:pt x="38" y="2908"/>
                  </a:lnTo>
                  <a:lnTo>
                    <a:pt x="42" y="2906"/>
                  </a:lnTo>
                  <a:lnTo>
                    <a:pt x="78" y="2906"/>
                  </a:lnTo>
                  <a:lnTo>
                    <a:pt x="78" y="2906"/>
                  </a:lnTo>
                  <a:lnTo>
                    <a:pt x="80" y="2908"/>
                  </a:lnTo>
                  <a:lnTo>
                    <a:pt x="84" y="2910"/>
                  </a:lnTo>
                  <a:lnTo>
                    <a:pt x="86" y="2912"/>
                  </a:lnTo>
                  <a:lnTo>
                    <a:pt x="86" y="2914"/>
                  </a:lnTo>
                  <a:lnTo>
                    <a:pt x="86" y="2930"/>
                  </a:lnTo>
                  <a:close/>
                  <a:moveTo>
                    <a:pt x="86" y="2854"/>
                  </a:moveTo>
                  <a:lnTo>
                    <a:pt x="86" y="2854"/>
                  </a:lnTo>
                  <a:lnTo>
                    <a:pt x="86" y="2858"/>
                  </a:lnTo>
                  <a:lnTo>
                    <a:pt x="84" y="2860"/>
                  </a:lnTo>
                  <a:lnTo>
                    <a:pt x="80" y="2862"/>
                  </a:lnTo>
                  <a:lnTo>
                    <a:pt x="78" y="2862"/>
                  </a:lnTo>
                  <a:lnTo>
                    <a:pt x="42" y="2862"/>
                  </a:lnTo>
                  <a:lnTo>
                    <a:pt x="42" y="2862"/>
                  </a:lnTo>
                  <a:lnTo>
                    <a:pt x="38" y="2862"/>
                  </a:lnTo>
                  <a:lnTo>
                    <a:pt x="36" y="2860"/>
                  </a:lnTo>
                  <a:lnTo>
                    <a:pt x="34" y="2858"/>
                  </a:lnTo>
                  <a:lnTo>
                    <a:pt x="32" y="2854"/>
                  </a:lnTo>
                  <a:lnTo>
                    <a:pt x="32" y="2838"/>
                  </a:lnTo>
                  <a:lnTo>
                    <a:pt x="32" y="2838"/>
                  </a:lnTo>
                  <a:lnTo>
                    <a:pt x="34" y="2836"/>
                  </a:lnTo>
                  <a:lnTo>
                    <a:pt x="36" y="2834"/>
                  </a:lnTo>
                  <a:lnTo>
                    <a:pt x="38" y="2832"/>
                  </a:lnTo>
                  <a:lnTo>
                    <a:pt x="42" y="2830"/>
                  </a:lnTo>
                  <a:lnTo>
                    <a:pt x="78" y="2830"/>
                  </a:lnTo>
                  <a:lnTo>
                    <a:pt x="78" y="2830"/>
                  </a:lnTo>
                  <a:lnTo>
                    <a:pt x="80" y="2832"/>
                  </a:lnTo>
                  <a:lnTo>
                    <a:pt x="84" y="2834"/>
                  </a:lnTo>
                  <a:lnTo>
                    <a:pt x="86" y="2836"/>
                  </a:lnTo>
                  <a:lnTo>
                    <a:pt x="86" y="2838"/>
                  </a:lnTo>
                  <a:lnTo>
                    <a:pt x="86" y="2854"/>
                  </a:lnTo>
                  <a:close/>
                  <a:moveTo>
                    <a:pt x="86" y="2778"/>
                  </a:moveTo>
                  <a:lnTo>
                    <a:pt x="86" y="2778"/>
                  </a:lnTo>
                  <a:lnTo>
                    <a:pt x="86" y="2782"/>
                  </a:lnTo>
                  <a:lnTo>
                    <a:pt x="84" y="2784"/>
                  </a:lnTo>
                  <a:lnTo>
                    <a:pt x="80" y="2786"/>
                  </a:lnTo>
                  <a:lnTo>
                    <a:pt x="78" y="2786"/>
                  </a:lnTo>
                  <a:lnTo>
                    <a:pt x="42" y="2786"/>
                  </a:lnTo>
                  <a:lnTo>
                    <a:pt x="42" y="2786"/>
                  </a:lnTo>
                  <a:lnTo>
                    <a:pt x="38" y="2786"/>
                  </a:lnTo>
                  <a:lnTo>
                    <a:pt x="36" y="2784"/>
                  </a:lnTo>
                  <a:lnTo>
                    <a:pt x="34" y="2782"/>
                  </a:lnTo>
                  <a:lnTo>
                    <a:pt x="32" y="2778"/>
                  </a:lnTo>
                  <a:lnTo>
                    <a:pt x="32" y="2764"/>
                  </a:lnTo>
                  <a:lnTo>
                    <a:pt x="32" y="2764"/>
                  </a:lnTo>
                  <a:lnTo>
                    <a:pt x="34" y="2760"/>
                  </a:lnTo>
                  <a:lnTo>
                    <a:pt x="36" y="2758"/>
                  </a:lnTo>
                  <a:lnTo>
                    <a:pt x="38" y="2756"/>
                  </a:lnTo>
                  <a:lnTo>
                    <a:pt x="42" y="2754"/>
                  </a:lnTo>
                  <a:lnTo>
                    <a:pt x="78" y="2754"/>
                  </a:lnTo>
                  <a:lnTo>
                    <a:pt x="78" y="2754"/>
                  </a:lnTo>
                  <a:lnTo>
                    <a:pt x="80" y="2756"/>
                  </a:lnTo>
                  <a:lnTo>
                    <a:pt x="84" y="2758"/>
                  </a:lnTo>
                  <a:lnTo>
                    <a:pt x="86" y="2760"/>
                  </a:lnTo>
                  <a:lnTo>
                    <a:pt x="86" y="2764"/>
                  </a:lnTo>
                  <a:lnTo>
                    <a:pt x="86" y="2778"/>
                  </a:lnTo>
                  <a:close/>
                  <a:moveTo>
                    <a:pt x="86" y="2702"/>
                  </a:moveTo>
                  <a:lnTo>
                    <a:pt x="86" y="2702"/>
                  </a:lnTo>
                  <a:lnTo>
                    <a:pt x="86" y="2706"/>
                  </a:lnTo>
                  <a:lnTo>
                    <a:pt x="84" y="2708"/>
                  </a:lnTo>
                  <a:lnTo>
                    <a:pt x="80" y="2710"/>
                  </a:lnTo>
                  <a:lnTo>
                    <a:pt x="78" y="2710"/>
                  </a:lnTo>
                  <a:lnTo>
                    <a:pt x="42" y="2710"/>
                  </a:lnTo>
                  <a:lnTo>
                    <a:pt x="42" y="2710"/>
                  </a:lnTo>
                  <a:lnTo>
                    <a:pt x="38" y="2710"/>
                  </a:lnTo>
                  <a:lnTo>
                    <a:pt x="36" y="2708"/>
                  </a:lnTo>
                  <a:lnTo>
                    <a:pt x="34" y="2706"/>
                  </a:lnTo>
                  <a:lnTo>
                    <a:pt x="32" y="2702"/>
                  </a:lnTo>
                  <a:lnTo>
                    <a:pt x="32" y="2688"/>
                  </a:lnTo>
                  <a:lnTo>
                    <a:pt x="32" y="2688"/>
                  </a:lnTo>
                  <a:lnTo>
                    <a:pt x="34" y="2684"/>
                  </a:lnTo>
                  <a:lnTo>
                    <a:pt x="36" y="2682"/>
                  </a:lnTo>
                  <a:lnTo>
                    <a:pt x="38" y="2680"/>
                  </a:lnTo>
                  <a:lnTo>
                    <a:pt x="42" y="2678"/>
                  </a:lnTo>
                  <a:lnTo>
                    <a:pt x="78" y="2678"/>
                  </a:lnTo>
                  <a:lnTo>
                    <a:pt x="78" y="2678"/>
                  </a:lnTo>
                  <a:lnTo>
                    <a:pt x="80" y="2680"/>
                  </a:lnTo>
                  <a:lnTo>
                    <a:pt x="84" y="2682"/>
                  </a:lnTo>
                  <a:lnTo>
                    <a:pt x="86" y="2684"/>
                  </a:lnTo>
                  <a:lnTo>
                    <a:pt x="86" y="2688"/>
                  </a:lnTo>
                  <a:lnTo>
                    <a:pt x="86" y="2702"/>
                  </a:lnTo>
                  <a:close/>
                  <a:moveTo>
                    <a:pt x="86" y="2626"/>
                  </a:moveTo>
                  <a:lnTo>
                    <a:pt x="86" y="2626"/>
                  </a:lnTo>
                  <a:lnTo>
                    <a:pt x="86" y="2630"/>
                  </a:lnTo>
                  <a:lnTo>
                    <a:pt x="84" y="2632"/>
                  </a:lnTo>
                  <a:lnTo>
                    <a:pt x="80" y="2634"/>
                  </a:lnTo>
                  <a:lnTo>
                    <a:pt x="78" y="2634"/>
                  </a:lnTo>
                  <a:lnTo>
                    <a:pt x="42" y="2634"/>
                  </a:lnTo>
                  <a:lnTo>
                    <a:pt x="42" y="2634"/>
                  </a:lnTo>
                  <a:lnTo>
                    <a:pt x="38" y="2634"/>
                  </a:lnTo>
                  <a:lnTo>
                    <a:pt x="36" y="2632"/>
                  </a:lnTo>
                  <a:lnTo>
                    <a:pt x="34" y="2630"/>
                  </a:lnTo>
                  <a:lnTo>
                    <a:pt x="32" y="2626"/>
                  </a:lnTo>
                  <a:lnTo>
                    <a:pt x="32" y="2612"/>
                  </a:lnTo>
                  <a:lnTo>
                    <a:pt x="32" y="2612"/>
                  </a:lnTo>
                  <a:lnTo>
                    <a:pt x="34" y="2608"/>
                  </a:lnTo>
                  <a:lnTo>
                    <a:pt x="36" y="2606"/>
                  </a:lnTo>
                  <a:lnTo>
                    <a:pt x="38" y="2604"/>
                  </a:lnTo>
                  <a:lnTo>
                    <a:pt x="42" y="2602"/>
                  </a:lnTo>
                  <a:lnTo>
                    <a:pt x="78" y="2602"/>
                  </a:lnTo>
                  <a:lnTo>
                    <a:pt x="78" y="2602"/>
                  </a:lnTo>
                  <a:lnTo>
                    <a:pt x="80" y="2604"/>
                  </a:lnTo>
                  <a:lnTo>
                    <a:pt x="84" y="2606"/>
                  </a:lnTo>
                  <a:lnTo>
                    <a:pt x="86" y="2608"/>
                  </a:lnTo>
                  <a:lnTo>
                    <a:pt x="86" y="2612"/>
                  </a:lnTo>
                  <a:lnTo>
                    <a:pt x="86" y="2626"/>
                  </a:lnTo>
                  <a:close/>
                  <a:moveTo>
                    <a:pt x="86" y="2550"/>
                  </a:moveTo>
                  <a:lnTo>
                    <a:pt x="86" y="2550"/>
                  </a:lnTo>
                  <a:lnTo>
                    <a:pt x="86" y="2554"/>
                  </a:lnTo>
                  <a:lnTo>
                    <a:pt x="84" y="2556"/>
                  </a:lnTo>
                  <a:lnTo>
                    <a:pt x="80" y="2558"/>
                  </a:lnTo>
                  <a:lnTo>
                    <a:pt x="78" y="2558"/>
                  </a:lnTo>
                  <a:lnTo>
                    <a:pt x="42" y="2558"/>
                  </a:lnTo>
                  <a:lnTo>
                    <a:pt x="42" y="2558"/>
                  </a:lnTo>
                  <a:lnTo>
                    <a:pt x="38" y="2558"/>
                  </a:lnTo>
                  <a:lnTo>
                    <a:pt x="36" y="2556"/>
                  </a:lnTo>
                  <a:lnTo>
                    <a:pt x="34" y="2554"/>
                  </a:lnTo>
                  <a:lnTo>
                    <a:pt x="32" y="2550"/>
                  </a:lnTo>
                  <a:lnTo>
                    <a:pt x="32" y="2536"/>
                  </a:lnTo>
                  <a:lnTo>
                    <a:pt x="32" y="2536"/>
                  </a:lnTo>
                  <a:lnTo>
                    <a:pt x="34" y="2532"/>
                  </a:lnTo>
                  <a:lnTo>
                    <a:pt x="36" y="2530"/>
                  </a:lnTo>
                  <a:lnTo>
                    <a:pt x="38" y="2528"/>
                  </a:lnTo>
                  <a:lnTo>
                    <a:pt x="42" y="2526"/>
                  </a:lnTo>
                  <a:lnTo>
                    <a:pt x="78" y="2526"/>
                  </a:lnTo>
                  <a:lnTo>
                    <a:pt x="78" y="2526"/>
                  </a:lnTo>
                  <a:lnTo>
                    <a:pt x="80" y="2528"/>
                  </a:lnTo>
                  <a:lnTo>
                    <a:pt x="84" y="2530"/>
                  </a:lnTo>
                  <a:lnTo>
                    <a:pt x="86" y="2532"/>
                  </a:lnTo>
                  <a:lnTo>
                    <a:pt x="86" y="2536"/>
                  </a:lnTo>
                  <a:lnTo>
                    <a:pt x="86" y="2550"/>
                  </a:lnTo>
                  <a:close/>
                  <a:moveTo>
                    <a:pt x="86" y="2474"/>
                  </a:moveTo>
                  <a:lnTo>
                    <a:pt x="86" y="2474"/>
                  </a:lnTo>
                  <a:lnTo>
                    <a:pt x="86" y="2478"/>
                  </a:lnTo>
                  <a:lnTo>
                    <a:pt x="84" y="2480"/>
                  </a:lnTo>
                  <a:lnTo>
                    <a:pt x="80" y="2482"/>
                  </a:lnTo>
                  <a:lnTo>
                    <a:pt x="78" y="2484"/>
                  </a:lnTo>
                  <a:lnTo>
                    <a:pt x="42" y="2484"/>
                  </a:lnTo>
                  <a:lnTo>
                    <a:pt x="42" y="2484"/>
                  </a:lnTo>
                  <a:lnTo>
                    <a:pt x="38" y="2482"/>
                  </a:lnTo>
                  <a:lnTo>
                    <a:pt x="36" y="2480"/>
                  </a:lnTo>
                  <a:lnTo>
                    <a:pt x="34" y="2478"/>
                  </a:lnTo>
                  <a:lnTo>
                    <a:pt x="32" y="2474"/>
                  </a:lnTo>
                  <a:lnTo>
                    <a:pt x="32" y="2460"/>
                  </a:lnTo>
                  <a:lnTo>
                    <a:pt x="32" y="2460"/>
                  </a:lnTo>
                  <a:lnTo>
                    <a:pt x="34" y="2456"/>
                  </a:lnTo>
                  <a:lnTo>
                    <a:pt x="36" y="2454"/>
                  </a:lnTo>
                  <a:lnTo>
                    <a:pt x="38" y="2452"/>
                  </a:lnTo>
                  <a:lnTo>
                    <a:pt x="42" y="2450"/>
                  </a:lnTo>
                  <a:lnTo>
                    <a:pt x="78" y="2450"/>
                  </a:lnTo>
                  <a:lnTo>
                    <a:pt x="78" y="2450"/>
                  </a:lnTo>
                  <a:lnTo>
                    <a:pt x="80" y="2452"/>
                  </a:lnTo>
                  <a:lnTo>
                    <a:pt x="84" y="2454"/>
                  </a:lnTo>
                  <a:lnTo>
                    <a:pt x="86" y="2456"/>
                  </a:lnTo>
                  <a:lnTo>
                    <a:pt x="86" y="2460"/>
                  </a:lnTo>
                  <a:lnTo>
                    <a:pt x="86" y="2474"/>
                  </a:lnTo>
                  <a:close/>
                  <a:moveTo>
                    <a:pt x="86" y="2398"/>
                  </a:moveTo>
                  <a:lnTo>
                    <a:pt x="86" y="2398"/>
                  </a:lnTo>
                  <a:lnTo>
                    <a:pt x="86" y="2402"/>
                  </a:lnTo>
                  <a:lnTo>
                    <a:pt x="84" y="2404"/>
                  </a:lnTo>
                  <a:lnTo>
                    <a:pt x="80" y="2406"/>
                  </a:lnTo>
                  <a:lnTo>
                    <a:pt x="78" y="2408"/>
                  </a:lnTo>
                  <a:lnTo>
                    <a:pt x="42" y="2408"/>
                  </a:lnTo>
                  <a:lnTo>
                    <a:pt x="42" y="2408"/>
                  </a:lnTo>
                  <a:lnTo>
                    <a:pt x="38" y="2406"/>
                  </a:lnTo>
                  <a:lnTo>
                    <a:pt x="36" y="2404"/>
                  </a:lnTo>
                  <a:lnTo>
                    <a:pt x="34" y="2402"/>
                  </a:lnTo>
                  <a:lnTo>
                    <a:pt x="32" y="2398"/>
                  </a:lnTo>
                  <a:lnTo>
                    <a:pt x="32" y="2384"/>
                  </a:lnTo>
                  <a:lnTo>
                    <a:pt x="32" y="2384"/>
                  </a:lnTo>
                  <a:lnTo>
                    <a:pt x="34" y="2380"/>
                  </a:lnTo>
                  <a:lnTo>
                    <a:pt x="36" y="2378"/>
                  </a:lnTo>
                  <a:lnTo>
                    <a:pt x="38" y="2376"/>
                  </a:lnTo>
                  <a:lnTo>
                    <a:pt x="42" y="2374"/>
                  </a:lnTo>
                  <a:lnTo>
                    <a:pt x="78" y="2374"/>
                  </a:lnTo>
                  <a:lnTo>
                    <a:pt x="78" y="2374"/>
                  </a:lnTo>
                  <a:lnTo>
                    <a:pt x="80" y="2376"/>
                  </a:lnTo>
                  <a:lnTo>
                    <a:pt x="84" y="2378"/>
                  </a:lnTo>
                  <a:lnTo>
                    <a:pt x="86" y="2380"/>
                  </a:lnTo>
                  <a:lnTo>
                    <a:pt x="86" y="2384"/>
                  </a:lnTo>
                  <a:lnTo>
                    <a:pt x="86" y="2398"/>
                  </a:lnTo>
                  <a:close/>
                  <a:moveTo>
                    <a:pt x="86" y="2322"/>
                  </a:moveTo>
                  <a:lnTo>
                    <a:pt x="86" y="2322"/>
                  </a:lnTo>
                  <a:lnTo>
                    <a:pt x="86" y="2326"/>
                  </a:lnTo>
                  <a:lnTo>
                    <a:pt x="84" y="2328"/>
                  </a:lnTo>
                  <a:lnTo>
                    <a:pt x="80" y="2330"/>
                  </a:lnTo>
                  <a:lnTo>
                    <a:pt x="78" y="2332"/>
                  </a:lnTo>
                  <a:lnTo>
                    <a:pt x="42" y="2332"/>
                  </a:lnTo>
                  <a:lnTo>
                    <a:pt x="42" y="2332"/>
                  </a:lnTo>
                  <a:lnTo>
                    <a:pt x="38" y="2330"/>
                  </a:lnTo>
                  <a:lnTo>
                    <a:pt x="36" y="2328"/>
                  </a:lnTo>
                  <a:lnTo>
                    <a:pt x="34" y="2326"/>
                  </a:lnTo>
                  <a:lnTo>
                    <a:pt x="32" y="2322"/>
                  </a:lnTo>
                  <a:lnTo>
                    <a:pt x="32" y="2308"/>
                  </a:lnTo>
                  <a:lnTo>
                    <a:pt x="32" y="2308"/>
                  </a:lnTo>
                  <a:lnTo>
                    <a:pt x="34" y="2304"/>
                  </a:lnTo>
                  <a:lnTo>
                    <a:pt x="36" y="2302"/>
                  </a:lnTo>
                  <a:lnTo>
                    <a:pt x="38" y="2300"/>
                  </a:lnTo>
                  <a:lnTo>
                    <a:pt x="42" y="2298"/>
                  </a:lnTo>
                  <a:lnTo>
                    <a:pt x="78" y="2298"/>
                  </a:lnTo>
                  <a:lnTo>
                    <a:pt x="78" y="2298"/>
                  </a:lnTo>
                  <a:lnTo>
                    <a:pt x="80" y="2300"/>
                  </a:lnTo>
                  <a:lnTo>
                    <a:pt x="84" y="2302"/>
                  </a:lnTo>
                  <a:lnTo>
                    <a:pt x="86" y="2304"/>
                  </a:lnTo>
                  <a:lnTo>
                    <a:pt x="86" y="2308"/>
                  </a:lnTo>
                  <a:lnTo>
                    <a:pt x="86" y="2322"/>
                  </a:lnTo>
                  <a:close/>
                  <a:moveTo>
                    <a:pt x="86" y="2246"/>
                  </a:moveTo>
                  <a:lnTo>
                    <a:pt x="86" y="2246"/>
                  </a:lnTo>
                  <a:lnTo>
                    <a:pt x="86" y="2250"/>
                  </a:lnTo>
                  <a:lnTo>
                    <a:pt x="84" y="2252"/>
                  </a:lnTo>
                  <a:lnTo>
                    <a:pt x="80" y="2254"/>
                  </a:lnTo>
                  <a:lnTo>
                    <a:pt x="78" y="2256"/>
                  </a:lnTo>
                  <a:lnTo>
                    <a:pt x="42" y="2256"/>
                  </a:lnTo>
                  <a:lnTo>
                    <a:pt x="42" y="2256"/>
                  </a:lnTo>
                  <a:lnTo>
                    <a:pt x="38" y="2254"/>
                  </a:lnTo>
                  <a:lnTo>
                    <a:pt x="36" y="2252"/>
                  </a:lnTo>
                  <a:lnTo>
                    <a:pt x="34" y="2250"/>
                  </a:lnTo>
                  <a:lnTo>
                    <a:pt x="32" y="2246"/>
                  </a:lnTo>
                  <a:lnTo>
                    <a:pt x="32" y="2232"/>
                  </a:lnTo>
                  <a:lnTo>
                    <a:pt x="32" y="2232"/>
                  </a:lnTo>
                  <a:lnTo>
                    <a:pt x="34" y="2228"/>
                  </a:lnTo>
                  <a:lnTo>
                    <a:pt x="36" y="2226"/>
                  </a:lnTo>
                  <a:lnTo>
                    <a:pt x="38" y="2224"/>
                  </a:lnTo>
                  <a:lnTo>
                    <a:pt x="42" y="2224"/>
                  </a:lnTo>
                  <a:lnTo>
                    <a:pt x="78" y="2224"/>
                  </a:lnTo>
                  <a:lnTo>
                    <a:pt x="78" y="2224"/>
                  </a:lnTo>
                  <a:lnTo>
                    <a:pt x="80" y="2224"/>
                  </a:lnTo>
                  <a:lnTo>
                    <a:pt x="84" y="2226"/>
                  </a:lnTo>
                  <a:lnTo>
                    <a:pt x="86" y="2228"/>
                  </a:lnTo>
                  <a:lnTo>
                    <a:pt x="86" y="2232"/>
                  </a:lnTo>
                  <a:lnTo>
                    <a:pt x="86" y="2246"/>
                  </a:lnTo>
                  <a:close/>
                  <a:moveTo>
                    <a:pt x="86" y="2170"/>
                  </a:moveTo>
                  <a:lnTo>
                    <a:pt x="86" y="2170"/>
                  </a:lnTo>
                  <a:lnTo>
                    <a:pt x="86" y="2174"/>
                  </a:lnTo>
                  <a:lnTo>
                    <a:pt x="84" y="2176"/>
                  </a:lnTo>
                  <a:lnTo>
                    <a:pt x="80" y="2178"/>
                  </a:lnTo>
                  <a:lnTo>
                    <a:pt x="78" y="2180"/>
                  </a:lnTo>
                  <a:lnTo>
                    <a:pt x="42" y="2180"/>
                  </a:lnTo>
                  <a:lnTo>
                    <a:pt x="42" y="2180"/>
                  </a:lnTo>
                  <a:lnTo>
                    <a:pt x="38" y="2178"/>
                  </a:lnTo>
                  <a:lnTo>
                    <a:pt x="36" y="2176"/>
                  </a:lnTo>
                  <a:lnTo>
                    <a:pt x="34" y="2174"/>
                  </a:lnTo>
                  <a:lnTo>
                    <a:pt x="32" y="2170"/>
                  </a:lnTo>
                  <a:lnTo>
                    <a:pt x="32" y="2156"/>
                  </a:lnTo>
                  <a:lnTo>
                    <a:pt x="32" y="2156"/>
                  </a:lnTo>
                  <a:lnTo>
                    <a:pt x="34" y="2152"/>
                  </a:lnTo>
                  <a:lnTo>
                    <a:pt x="36" y="2150"/>
                  </a:lnTo>
                  <a:lnTo>
                    <a:pt x="38" y="2148"/>
                  </a:lnTo>
                  <a:lnTo>
                    <a:pt x="42" y="2148"/>
                  </a:lnTo>
                  <a:lnTo>
                    <a:pt x="78" y="2148"/>
                  </a:lnTo>
                  <a:lnTo>
                    <a:pt x="78" y="2148"/>
                  </a:lnTo>
                  <a:lnTo>
                    <a:pt x="80" y="2148"/>
                  </a:lnTo>
                  <a:lnTo>
                    <a:pt x="84" y="2150"/>
                  </a:lnTo>
                  <a:lnTo>
                    <a:pt x="86" y="2152"/>
                  </a:lnTo>
                  <a:lnTo>
                    <a:pt x="86" y="2156"/>
                  </a:lnTo>
                  <a:lnTo>
                    <a:pt x="86" y="2170"/>
                  </a:lnTo>
                  <a:close/>
                  <a:moveTo>
                    <a:pt x="86" y="2094"/>
                  </a:moveTo>
                  <a:lnTo>
                    <a:pt x="86" y="2094"/>
                  </a:lnTo>
                  <a:lnTo>
                    <a:pt x="86" y="2098"/>
                  </a:lnTo>
                  <a:lnTo>
                    <a:pt x="84" y="2100"/>
                  </a:lnTo>
                  <a:lnTo>
                    <a:pt x="80" y="2102"/>
                  </a:lnTo>
                  <a:lnTo>
                    <a:pt x="78" y="2104"/>
                  </a:lnTo>
                  <a:lnTo>
                    <a:pt x="42" y="2104"/>
                  </a:lnTo>
                  <a:lnTo>
                    <a:pt x="42" y="2104"/>
                  </a:lnTo>
                  <a:lnTo>
                    <a:pt x="38" y="2102"/>
                  </a:lnTo>
                  <a:lnTo>
                    <a:pt x="36" y="2100"/>
                  </a:lnTo>
                  <a:lnTo>
                    <a:pt x="34" y="2098"/>
                  </a:lnTo>
                  <a:lnTo>
                    <a:pt x="32" y="2094"/>
                  </a:lnTo>
                  <a:lnTo>
                    <a:pt x="32" y="2080"/>
                  </a:lnTo>
                  <a:lnTo>
                    <a:pt x="32" y="2080"/>
                  </a:lnTo>
                  <a:lnTo>
                    <a:pt x="34" y="2076"/>
                  </a:lnTo>
                  <a:lnTo>
                    <a:pt x="36" y="2074"/>
                  </a:lnTo>
                  <a:lnTo>
                    <a:pt x="38" y="2072"/>
                  </a:lnTo>
                  <a:lnTo>
                    <a:pt x="42" y="2072"/>
                  </a:lnTo>
                  <a:lnTo>
                    <a:pt x="78" y="2072"/>
                  </a:lnTo>
                  <a:lnTo>
                    <a:pt x="78" y="2072"/>
                  </a:lnTo>
                  <a:lnTo>
                    <a:pt x="80" y="2072"/>
                  </a:lnTo>
                  <a:lnTo>
                    <a:pt x="84" y="2074"/>
                  </a:lnTo>
                  <a:lnTo>
                    <a:pt x="86" y="2076"/>
                  </a:lnTo>
                  <a:lnTo>
                    <a:pt x="86" y="2080"/>
                  </a:lnTo>
                  <a:lnTo>
                    <a:pt x="86" y="2094"/>
                  </a:lnTo>
                  <a:close/>
                  <a:moveTo>
                    <a:pt x="86" y="2020"/>
                  </a:moveTo>
                  <a:lnTo>
                    <a:pt x="86" y="2020"/>
                  </a:lnTo>
                  <a:lnTo>
                    <a:pt x="86" y="2022"/>
                  </a:lnTo>
                  <a:lnTo>
                    <a:pt x="84" y="2024"/>
                  </a:lnTo>
                  <a:lnTo>
                    <a:pt x="80" y="2026"/>
                  </a:lnTo>
                  <a:lnTo>
                    <a:pt x="78" y="2028"/>
                  </a:lnTo>
                  <a:lnTo>
                    <a:pt x="42" y="2028"/>
                  </a:lnTo>
                  <a:lnTo>
                    <a:pt x="42" y="2028"/>
                  </a:lnTo>
                  <a:lnTo>
                    <a:pt x="38" y="2026"/>
                  </a:lnTo>
                  <a:lnTo>
                    <a:pt x="36" y="2024"/>
                  </a:lnTo>
                  <a:lnTo>
                    <a:pt x="34" y="2022"/>
                  </a:lnTo>
                  <a:lnTo>
                    <a:pt x="32" y="2020"/>
                  </a:lnTo>
                  <a:lnTo>
                    <a:pt x="32" y="2004"/>
                  </a:lnTo>
                  <a:lnTo>
                    <a:pt x="32" y="2004"/>
                  </a:lnTo>
                  <a:lnTo>
                    <a:pt x="34" y="2000"/>
                  </a:lnTo>
                  <a:lnTo>
                    <a:pt x="36" y="1998"/>
                  </a:lnTo>
                  <a:lnTo>
                    <a:pt x="38" y="1996"/>
                  </a:lnTo>
                  <a:lnTo>
                    <a:pt x="42" y="1996"/>
                  </a:lnTo>
                  <a:lnTo>
                    <a:pt x="78" y="1996"/>
                  </a:lnTo>
                  <a:lnTo>
                    <a:pt x="78" y="1996"/>
                  </a:lnTo>
                  <a:lnTo>
                    <a:pt x="80" y="1996"/>
                  </a:lnTo>
                  <a:lnTo>
                    <a:pt x="84" y="1998"/>
                  </a:lnTo>
                  <a:lnTo>
                    <a:pt x="86" y="2000"/>
                  </a:lnTo>
                  <a:lnTo>
                    <a:pt x="86" y="2004"/>
                  </a:lnTo>
                  <a:lnTo>
                    <a:pt x="86" y="2020"/>
                  </a:lnTo>
                  <a:close/>
                  <a:moveTo>
                    <a:pt x="86" y="1944"/>
                  </a:moveTo>
                  <a:lnTo>
                    <a:pt x="86" y="1944"/>
                  </a:lnTo>
                  <a:lnTo>
                    <a:pt x="86" y="1946"/>
                  </a:lnTo>
                  <a:lnTo>
                    <a:pt x="84" y="1948"/>
                  </a:lnTo>
                  <a:lnTo>
                    <a:pt x="80" y="1950"/>
                  </a:lnTo>
                  <a:lnTo>
                    <a:pt x="78" y="1952"/>
                  </a:lnTo>
                  <a:lnTo>
                    <a:pt x="42" y="1952"/>
                  </a:lnTo>
                  <a:lnTo>
                    <a:pt x="42" y="1952"/>
                  </a:lnTo>
                  <a:lnTo>
                    <a:pt x="38" y="1950"/>
                  </a:lnTo>
                  <a:lnTo>
                    <a:pt x="36" y="1948"/>
                  </a:lnTo>
                  <a:lnTo>
                    <a:pt x="34" y="1946"/>
                  </a:lnTo>
                  <a:lnTo>
                    <a:pt x="32" y="1944"/>
                  </a:lnTo>
                  <a:lnTo>
                    <a:pt x="32" y="1928"/>
                  </a:lnTo>
                  <a:lnTo>
                    <a:pt x="32" y="1928"/>
                  </a:lnTo>
                  <a:lnTo>
                    <a:pt x="34" y="1924"/>
                  </a:lnTo>
                  <a:lnTo>
                    <a:pt x="36" y="1922"/>
                  </a:lnTo>
                  <a:lnTo>
                    <a:pt x="38" y="1920"/>
                  </a:lnTo>
                  <a:lnTo>
                    <a:pt x="42" y="1920"/>
                  </a:lnTo>
                  <a:lnTo>
                    <a:pt x="78" y="1920"/>
                  </a:lnTo>
                  <a:lnTo>
                    <a:pt x="78" y="1920"/>
                  </a:lnTo>
                  <a:lnTo>
                    <a:pt x="80" y="1920"/>
                  </a:lnTo>
                  <a:lnTo>
                    <a:pt x="84" y="1922"/>
                  </a:lnTo>
                  <a:lnTo>
                    <a:pt x="86" y="1924"/>
                  </a:lnTo>
                  <a:lnTo>
                    <a:pt x="86" y="1928"/>
                  </a:lnTo>
                  <a:lnTo>
                    <a:pt x="86" y="1944"/>
                  </a:lnTo>
                  <a:close/>
                  <a:moveTo>
                    <a:pt x="86" y="1870"/>
                  </a:moveTo>
                  <a:lnTo>
                    <a:pt x="86" y="1870"/>
                  </a:lnTo>
                  <a:lnTo>
                    <a:pt x="86" y="1874"/>
                  </a:lnTo>
                  <a:lnTo>
                    <a:pt x="84" y="1876"/>
                  </a:lnTo>
                  <a:lnTo>
                    <a:pt x="80" y="1878"/>
                  </a:lnTo>
                  <a:lnTo>
                    <a:pt x="78" y="1878"/>
                  </a:lnTo>
                  <a:lnTo>
                    <a:pt x="42" y="1878"/>
                  </a:lnTo>
                  <a:lnTo>
                    <a:pt x="42" y="1878"/>
                  </a:lnTo>
                  <a:lnTo>
                    <a:pt x="38" y="1878"/>
                  </a:lnTo>
                  <a:lnTo>
                    <a:pt x="36" y="1876"/>
                  </a:lnTo>
                  <a:lnTo>
                    <a:pt x="34" y="1874"/>
                  </a:lnTo>
                  <a:lnTo>
                    <a:pt x="32" y="1870"/>
                  </a:lnTo>
                  <a:lnTo>
                    <a:pt x="32" y="1854"/>
                  </a:lnTo>
                  <a:lnTo>
                    <a:pt x="32" y="1854"/>
                  </a:lnTo>
                  <a:lnTo>
                    <a:pt x="34" y="1852"/>
                  </a:lnTo>
                  <a:lnTo>
                    <a:pt x="36" y="1848"/>
                  </a:lnTo>
                  <a:lnTo>
                    <a:pt x="38" y="1848"/>
                  </a:lnTo>
                  <a:lnTo>
                    <a:pt x="42" y="1846"/>
                  </a:lnTo>
                  <a:lnTo>
                    <a:pt x="78" y="1846"/>
                  </a:lnTo>
                  <a:lnTo>
                    <a:pt x="78" y="1846"/>
                  </a:lnTo>
                  <a:lnTo>
                    <a:pt x="80" y="1848"/>
                  </a:lnTo>
                  <a:lnTo>
                    <a:pt x="84" y="1848"/>
                  </a:lnTo>
                  <a:lnTo>
                    <a:pt x="86" y="1852"/>
                  </a:lnTo>
                  <a:lnTo>
                    <a:pt x="86" y="1854"/>
                  </a:lnTo>
                  <a:lnTo>
                    <a:pt x="86" y="1870"/>
                  </a:lnTo>
                  <a:close/>
                  <a:moveTo>
                    <a:pt x="86" y="1798"/>
                  </a:moveTo>
                  <a:lnTo>
                    <a:pt x="86" y="1798"/>
                  </a:lnTo>
                  <a:lnTo>
                    <a:pt x="86" y="1802"/>
                  </a:lnTo>
                  <a:lnTo>
                    <a:pt x="84" y="1804"/>
                  </a:lnTo>
                  <a:lnTo>
                    <a:pt x="80" y="1806"/>
                  </a:lnTo>
                  <a:lnTo>
                    <a:pt x="78" y="1806"/>
                  </a:lnTo>
                  <a:lnTo>
                    <a:pt x="42" y="1806"/>
                  </a:lnTo>
                  <a:lnTo>
                    <a:pt x="42" y="1806"/>
                  </a:lnTo>
                  <a:lnTo>
                    <a:pt x="38" y="1806"/>
                  </a:lnTo>
                  <a:lnTo>
                    <a:pt x="36" y="1804"/>
                  </a:lnTo>
                  <a:lnTo>
                    <a:pt x="34" y="1802"/>
                  </a:lnTo>
                  <a:lnTo>
                    <a:pt x="32" y="1798"/>
                  </a:lnTo>
                  <a:lnTo>
                    <a:pt x="32" y="1782"/>
                  </a:lnTo>
                  <a:lnTo>
                    <a:pt x="32" y="1782"/>
                  </a:lnTo>
                  <a:lnTo>
                    <a:pt x="34" y="1780"/>
                  </a:lnTo>
                  <a:lnTo>
                    <a:pt x="36" y="1776"/>
                  </a:lnTo>
                  <a:lnTo>
                    <a:pt x="38" y="1774"/>
                  </a:lnTo>
                  <a:lnTo>
                    <a:pt x="42" y="1774"/>
                  </a:lnTo>
                  <a:lnTo>
                    <a:pt x="78" y="1774"/>
                  </a:lnTo>
                  <a:lnTo>
                    <a:pt x="78" y="1774"/>
                  </a:lnTo>
                  <a:lnTo>
                    <a:pt x="80" y="1774"/>
                  </a:lnTo>
                  <a:lnTo>
                    <a:pt x="84" y="1776"/>
                  </a:lnTo>
                  <a:lnTo>
                    <a:pt x="86" y="1780"/>
                  </a:lnTo>
                  <a:lnTo>
                    <a:pt x="86" y="1782"/>
                  </a:lnTo>
                  <a:lnTo>
                    <a:pt x="86" y="1798"/>
                  </a:lnTo>
                  <a:close/>
                  <a:moveTo>
                    <a:pt x="86" y="1722"/>
                  </a:moveTo>
                  <a:lnTo>
                    <a:pt x="86" y="1722"/>
                  </a:lnTo>
                  <a:lnTo>
                    <a:pt x="86" y="1726"/>
                  </a:lnTo>
                  <a:lnTo>
                    <a:pt x="84" y="1728"/>
                  </a:lnTo>
                  <a:lnTo>
                    <a:pt x="80" y="1730"/>
                  </a:lnTo>
                  <a:lnTo>
                    <a:pt x="78" y="1730"/>
                  </a:lnTo>
                  <a:lnTo>
                    <a:pt x="42" y="1730"/>
                  </a:lnTo>
                  <a:lnTo>
                    <a:pt x="42" y="1730"/>
                  </a:lnTo>
                  <a:lnTo>
                    <a:pt x="38" y="1730"/>
                  </a:lnTo>
                  <a:lnTo>
                    <a:pt x="36" y="1728"/>
                  </a:lnTo>
                  <a:lnTo>
                    <a:pt x="34" y="1726"/>
                  </a:lnTo>
                  <a:lnTo>
                    <a:pt x="32" y="1722"/>
                  </a:lnTo>
                  <a:lnTo>
                    <a:pt x="32" y="1706"/>
                  </a:lnTo>
                  <a:lnTo>
                    <a:pt x="32" y="1706"/>
                  </a:lnTo>
                  <a:lnTo>
                    <a:pt x="34" y="1704"/>
                  </a:lnTo>
                  <a:lnTo>
                    <a:pt x="36" y="1700"/>
                  </a:lnTo>
                  <a:lnTo>
                    <a:pt x="38" y="1700"/>
                  </a:lnTo>
                  <a:lnTo>
                    <a:pt x="42" y="1698"/>
                  </a:lnTo>
                  <a:lnTo>
                    <a:pt x="78" y="1698"/>
                  </a:lnTo>
                  <a:lnTo>
                    <a:pt x="78" y="1698"/>
                  </a:lnTo>
                  <a:lnTo>
                    <a:pt x="80" y="1700"/>
                  </a:lnTo>
                  <a:lnTo>
                    <a:pt x="84" y="1700"/>
                  </a:lnTo>
                  <a:lnTo>
                    <a:pt x="86" y="1704"/>
                  </a:lnTo>
                  <a:lnTo>
                    <a:pt x="86" y="1706"/>
                  </a:lnTo>
                  <a:lnTo>
                    <a:pt x="86" y="1722"/>
                  </a:lnTo>
                  <a:close/>
                  <a:moveTo>
                    <a:pt x="86" y="1646"/>
                  </a:moveTo>
                  <a:lnTo>
                    <a:pt x="86" y="1646"/>
                  </a:lnTo>
                  <a:lnTo>
                    <a:pt x="86" y="1650"/>
                  </a:lnTo>
                  <a:lnTo>
                    <a:pt x="84" y="1652"/>
                  </a:lnTo>
                  <a:lnTo>
                    <a:pt x="80" y="1654"/>
                  </a:lnTo>
                  <a:lnTo>
                    <a:pt x="78" y="1654"/>
                  </a:lnTo>
                  <a:lnTo>
                    <a:pt x="42" y="1654"/>
                  </a:lnTo>
                  <a:lnTo>
                    <a:pt x="42" y="1654"/>
                  </a:lnTo>
                  <a:lnTo>
                    <a:pt x="38" y="1654"/>
                  </a:lnTo>
                  <a:lnTo>
                    <a:pt x="36" y="1652"/>
                  </a:lnTo>
                  <a:lnTo>
                    <a:pt x="34" y="1650"/>
                  </a:lnTo>
                  <a:lnTo>
                    <a:pt x="32" y="1646"/>
                  </a:lnTo>
                  <a:lnTo>
                    <a:pt x="32" y="1630"/>
                  </a:lnTo>
                  <a:lnTo>
                    <a:pt x="32" y="1630"/>
                  </a:lnTo>
                  <a:lnTo>
                    <a:pt x="34" y="1628"/>
                  </a:lnTo>
                  <a:lnTo>
                    <a:pt x="36" y="1624"/>
                  </a:lnTo>
                  <a:lnTo>
                    <a:pt x="38" y="1624"/>
                  </a:lnTo>
                  <a:lnTo>
                    <a:pt x="42" y="1622"/>
                  </a:lnTo>
                  <a:lnTo>
                    <a:pt x="78" y="1622"/>
                  </a:lnTo>
                  <a:lnTo>
                    <a:pt x="78" y="1622"/>
                  </a:lnTo>
                  <a:lnTo>
                    <a:pt x="80" y="1624"/>
                  </a:lnTo>
                  <a:lnTo>
                    <a:pt x="84" y="1624"/>
                  </a:lnTo>
                  <a:lnTo>
                    <a:pt x="86" y="1628"/>
                  </a:lnTo>
                  <a:lnTo>
                    <a:pt x="86" y="1630"/>
                  </a:lnTo>
                  <a:lnTo>
                    <a:pt x="86" y="1646"/>
                  </a:lnTo>
                  <a:close/>
                  <a:moveTo>
                    <a:pt x="86" y="1570"/>
                  </a:moveTo>
                  <a:lnTo>
                    <a:pt x="86" y="1570"/>
                  </a:lnTo>
                  <a:lnTo>
                    <a:pt x="86" y="1574"/>
                  </a:lnTo>
                  <a:lnTo>
                    <a:pt x="84" y="1576"/>
                  </a:lnTo>
                  <a:lnTo>
                    <a:pt x="80" y="1578"/>
                  </a:lnTo>
                  <a:lnTo>
                    <a:pt x="78" y="1578"/>
                  </a:lnTo>
                  <a:lnTo>
                    <a:pt x="42" y="1578"/>
                  </a:lnTo>
                  <a:lnTo>
                    <a:pt x="42" y="1578"/>
                  </a:lnTo>
                  <a:lnTo>
                    <a:pt x="38" y="1578"/>
                  </a:lnTo>
                  <a:lnTo>
                    <a:pt x="36" y="1576"/>
                  </a:lnTo>
                  <a:lnTo>
                    <a:pt x="34" y="1574"/>
                  </a:lnTo>
                  <a:lnTo>
                    <a:pt x="32" y="1570"/>
                  </a:lnTo>
                  <a:lnTo>
                    <a:pt x="32" y="1554"/>
                  </a:lnTo>
                  <a:lnTo>
                    <a:pt x="32" y="1554"/>
                  </a:lnTo>
                  <a:lnTo>
                    <a:pt x="34" y="1552"/>
                  </a:lnTo>
                  <a:lnTo>
                    <a:pt x="36" y="1548"/>
                  </a:lnTo>
                  <a:lnTo>
                    <a:pt x="38" y="1548"/>
                  </a:lnTo>
                  <a:lnTo>
                    <a:pt x="42" y="1546"/>
                  </a:lnTo>
                  <a:lnTo>
                    <a:pt x="78" y="1546"/>
                  </a:lnTo>
                  <a:lnTo>
                    <a:pt x="78" y="1546"/>
                  </a:lnTo>
                  <a:lnTo>
                    <a:pt x="80" y="1548"/>
                  </a:lnTo>
                  <a:lnTo>
                    <a:pt x="84" y="1548"/>
                  </a:lnTo>
                  <a:lnTo>
                    <a:pt x="86" y="1552"/>
                  </a:lnTo>
                  <a:lnTo>
                    <a:pt x="86" y="1554"/>
                  </a:lnTo>
                  <a:lnTo>
                    <a:pt x="86" y="1570"/>
                  </a:lnTo>
                  <a:close/>
                  <a:moveTo>
                    <a:pt x="86" y="1494"/>
                  </a:moveTo>
                  <a:lnTo>
                    <a:pt x="86" y="1494"/>
                  </a:lnTo>
                  <a:lnTo>
                    <a:pt x="86" y="1498"/>
                  </a:lnTo>
                  <a:lnTo>
                    <a:pt x="84" y="1500"/>
                  </a:lnTo>
                  <a:lnTo>
                    <a:pt x="80" y="1502"/>
                  </a:lnTo>
                  <a:lnTo>
                    <a:pt x="78" y="1502"/>
                  </a:lnTo>
                  <a:lnTo>
                    <a:pt x="42" y="1502"/>
                  </a:lnTo>
                  <a:lnTo>
                    <a:pt x="42" y="1502"/>
                  </a:lnTo>
                  <a:lnTo>
                    <a:pt x="38" y="1502"/>
                  </a:lnTo>
                  <a:lnTo>
                    <a:pt x="36" y="1500"/>
                  </a:lnTo>
                  <a:lnTo>
                    <a:pt x="34" y="1498"/>
                  </a:lnTo>
                  <a:lnTo>
                    <a:pt x="32" y="1494"/>
                  </a:lnTo>
                  <a:lnTo>
                    <a:pt x="32" y="1478"/>
                  </a:lnTo>
                  <a:lnTo>
                    <a:pt x="32" y="1478"/>
                  </a:lnTo>
                  <a:lnTo>
                    <a:pt x="34" y="1476"/>
                  </a:lnTo>
                  <a:lnTo>
                    <a:pt x="36" y="1472"/>
                  </a:lnTo>
                  <a:lnTo>
                    <a:pt x="38" y="1472"/>
                  </a:lnTo>
                  <a:lnTo>
                    <a:pt x="42" y="1470"/>
                  </a:lnTo>
                  <a:lnTo>
                    <a:pt x="78" y="1470"/>
                  </a:lnTo>
                  <a:lnTo>
                    <a:pt x="78" y="1470"/>
                  </a:lnTo>
                  <a:lnTo>
                    <a:pt x="80" y="1472"/>
                  </a:lnTo>
                  <a:lnTo>
                    <a:pt x="84" y="1472"/>
                  </a:lnTo>
                  <a:lnTo>
                    <a:pt x="86" y="1476"/>
                  </a:lnTo>
                  <a:lnTo>
                    <a:pt x="86" y="1478"/>
                  </a:lnTo>
                  <a:lnTo>
                    <a:pt x="86" y="1494"/>
                  </a:lnTo>
                  <a:close/>
                  <a:moveTo>
                    <a:pt x="86" y="1418"/>
                  </a:moveTo>
                  <a:lnTo>
                    <a:pt x="86" y="1418"/>
                  </a:lnTo>
                  <a:lnTo>
                    <a:pt x="86" y="1422"/>
                  </a:lnTo>
                  <a:lnTo>
                    <a:pt x="84" y="1424"/>
                  </a:lnTo>
                  <a:lnTo>
                    <a:pt x="80" y="1426"/>
                  </a:lnTo>
                  <a:lnTo>
                    <a:pt x="78" y="1426"/>
                  </a:lnTo>
                  <a:lnTo>
                    <a:pt x="42" y="1426"/>
                  </a:lnTo>
                  <a:lnTo>
                    <a:pt x="42" y="1426"/>
                  </a:lnTo>
                  <a:lnTo>
                    <a:pt x="38" y="1426"/>
                  </a:lnTo>
                  <a:lnTo>
                    <a:pt x="36" y="1424"/>
                  </a:lnTo>
                  <a:lnTo>
                    <a:pt x="34" y="1422"/>
                  </a:lnTo>
                  <a:lnTo>
                    <a:pt x="32" y="1418"/>
                  </a:lnTo>
                  <a:lnTo>
                    <a:pt x="32" y="1402"/>
                  </a:lnTo>
                  <a:lnTo>
                    <a:pt x="32" y="1402"/>
                  </a:lnTo>
                  <a:lnTo>
                    <a:pt x="34" y="1400"/>
                  </a:lnTo>
                  <a:lnTo>
                    <a:pt x="36" y="1396"/>
                  </a:lnTo>
                  <a:lnTo>
                    <a:pt x="38" y="1396"/>
                  </a:lnTo>
                  <a:lnTo>
                    <a:pt x="42" y="1394"/>
                  </a:lnTo>
                  <a:lnTo>
                    <a:pt x="78" y="1394"/>
                  </a:lnTo>
                  <a:lnTo>
                    <a:pt x="78" y="1394"/>
                  </a:lnTo>
                  <a:lnTo>
                    <a:pt x="80" y="1396"/>
                  </a:lnTo>
                  <a:lnTo>
                    <a:pt x="84" y="1396"/>
                  </a:lnTo>
                  <a:lnTo>
                    <a:pt x="86" y="1400"/>
                  </a:lnTo>
                  <a:lnTo>
                    <a:pt x="86" y="1402"/>
                  </a:lnTo>
                  <a:lnTo>
                    <a:pt x="86" y="1418"/>
                  </a:lnTo>
                  <a:close/>
                  <a:moveTo>
                    <a:pt x="86" y="1342"/>
                  </a:moveTo>
                  <a:lnTo>
                    <a:pt x="86" y="1342"/>
                  </a:lnTo>
                  <a:lnTo>
                    <a:pt x="86" y="1346"/>
                  </a:lnTo>
                  <a:lnTo>
                    <a:pt x="84" y="1348"/>
                  </a:lnTo>
                  <a:lnTo>
                    <a:pt x="80" y="1350"/>
                  </a:lnTo>
                  <a:lnTo>
                    <a:pt x="78" y="1350"/>
                  </a:lnTo>
                  <a:lnTo>
                    <a:pt x="42" y="1350"/>
                  </a:lnTo>
                  <a:lnTo>
                    <a:pt x="42" y="1350"/>
                  </a:lnTo>
                  <a:lnTo>
                    <a:pt x="38" y="1350"/>
                  </a:lnTo>
                  <a:lnTo>
                    <a:pt x="36" y="1348"/>
                  </a:lnTo>
                  <a:lnTo>
                    <a:pt x="34" y="1346"/>
                  </a:lnTo>
                  <a:lnTo>
                    <a:pt x="32" y="1342"/>
                  </a:lnTo>
                  <a:lnTo>
                    <a:pt x="32" y="1326"/>
                  </a:lnTo>
                  <a:lnTo>
                    <a:pt x="32" y="1326"/>
                  </a:lnTo>
                  <a:lnTo>
                    <a:pt x="34" y="1324"/>
                  </a:lnTo>
                  <a:lnTo>
                    <a:pt x="36" y="1320"/>
                  </a:lnTo>
                  <a:lnTo>
                    <a:pt x="38" y="1320"/>
                  </a:lnTo>
                  <a:lnTo>
                    <a:pt x="42" y="1318"/>
                  </a:lnTo>
                  <a:lnTo>
                    <a:pt x="78" y="1318"/>
                  </a:lnTo>
                  <a:lnTo>
                    <a:pt x="78" y="1318"/>
                  </a:lnTo>
                  <a:lnTo>
                    <a:pt x="80" y="1320"/>
                  </a:lnTo>
                  <a:lnTo>
                    <a:pt x="84" y="1320"/>
                  </a:lnTo>
                  <a:lnTo>
                    <a:pt x="86" y="1324"/>
                  </a:lnTo>
                  <a:lnTo>
                    <a:pt x="86" y="1326"/>
                  </a:lnTo>
                  <a:lnTo>
                    <a:pt x="86" y="1342"/>
                  </a:lnTo>
                  <a:close/>
                  <a:moveTo>
                    <a:pt x="86" y="1266"/>
                  </a:moveTo>
                  <a:lnTo>
                    <a:pt x="86" y="1266"/>
                  </a:lnTo>
                  <a:lnTo>
                    <a:pt x="86" y="1270"/>
                  </a:lnTo>
                  <a:lnTo>
                    <a:pt x="84" y="1272"/>
                  </a:lnTo>
                  <a:lnTo>
                    <a:pt x="80" y="1274"/>
                  </a:lnTo>
                  <a:lnTo>
                    <a:pt x="78" y="1274"/>
                  </a:lnTo>
                  <a:lnTo>
                    <a:pt x="42" y="1274"/>
                  </a:lnTo>
                  <a:lnTo>
                    <a:pt x="42" y="1274"/>
                  </a:lnTo>
                  <a:lnTo>
                    <a:pt x="38" y="1274"/>
                  </a:lnTo>
                  <a:lnTo>
                    <a:pt x="36" y="1272"/>
                  </a:lnTo>
                  <a:lnTo>
                    <a:pt x="34" y="1270"/>
                  </a:lnTo>
                  <a:lnTo>
                    <a:pt x="32" y="1266"/>
                  </a:lnTo>
                  <a:lnTo>
                    <a:pt x="32" y="1250"/>
                  </a:lnTo>
                  <a:lnTo>
                    <a:pt x="32" y="1250"/>
                  </a:lnTo>
                  <a:lnTo>
                    <a:pt x="34" y="1248"/>
                  </a:lnTo>
                  <a:lnTo>
                    <a:pt x="36" y="1244"/>
                  </a:lnTo>
                  <a:lnTo>
                    <a:pt x="38" y="1244"/>
                  </a:lnTo>
                  <a:lnTo>
                    <a:pt x="42" y="1242"/>
                  </a:lnTo>
                  <a:lnTo>
                    <a:pt x="78" y="1242"/>
                  </a:lnTo>
                  <a:lnTo>
                    <a:pt x="78" y="1242"/>
                  </a:lnTo>
                  <a:lnTo>
                    <a:pt x="80" y="1244"/>
                  </a:lnTo>
                  <a:lnTo>
                    <a:pt x="84" y="1244"/>
                  </a:lnTo>
                  <a:lnTo>
                    <a:pt x="86" y="1248"/>
                  </a:lnTo>
                  <a:lnTo>
                    <a:pt x="86" y="1250"/>
                  </a:lnTo>
                  <a:lnTo>
                    <a:pt x="86" y="1266"/>
                  </a:lnTo>
                  <a:close/>
                  <a:moveTo>
                    <a:pt x="86" y="1190"/>
                  </a:moveTo>
                  <a:lnTo>
                    <a:pt x="86" y="1190"/>
                  </a:lnTo>
                  <a:lnTo>
                    <a:pt x="86" y="1194"/>
                  </a:lnTo>
                  <a:lnTo>
                    <a:pt x="84" y="1196"/>
                  </a:lnTo>
                  <a:lnTo>
                    <a:pt x="80" y="1198"/>
                  </a:lnTo>
                  <a:lnTo>
                    <a:pt x="78" y="1198"/>
                  </a:lnTo>
                  <a:lnTo>
                    <a:pt x="42" y="1198"/>
                  </a:lnTo>
                  <a:lnTo>
                    <a:pt x="42" y="1198"/>
                  </a:lnTo>
                  <a:lnTo>
                    <a:pt x="38" y="1198"/>
                  </a:lnTo>
                  <a:lnTo>
                    <a:pt x="36" y="1196"/>
                  </a:lnTo>
                  <a:lnTo>
                    <a:pt x="34" y="1194"/>
                  </a:lnTo>
                  <a:lnTo>
                    <a:pt x="32" y="1190"/>
                  </a:lnTo>
                  <a:lnTo>
                    <a:pt x="32" y="1174"/>
                  </a:lnTo>
                  <a:lnTo>
                    <a:pt x="32" y="1174"/>
                  </a:lnTo>
                  <a:lnTo>
                    <a:pt x="34" y="1172"/>
                  </a:lnTo>
                  <a:lnTo>
                    <a:pt x="36" y="1168"/>
                  </a:lnTo>
                  <a:lnTo>
                    <a:pt x="38" y="1168"/>
                  </a:lnTo>
                  <a:lnTo>
                    <a:pt x="42" y="1166"/>
                  </a:lnTo>
                  <a:lnTo>
                    <a:pt x="78" y="1166"/>
                  </a:lnTo>
                  <a:lnTo>
                    <a:pt x="78" y="1166"/>
                  </a:lnTo>
                  <a:lnTo>
                    <a:pt x="80" y="1168"/>
                  </a:lnTo>
                  <a:lnTo>
                    <a:pt x="84" y="1168"/>
                  </a:lnTo>
                  <a:lnTo>
                    <a:pt x="86" y="1172"/>
                  </a:lnTo>
                  <a:lnTo>
                    <a:pt x="86" y="1174"/>
                  </a:lnTo>
                  <a:lnTo>
                    <a:pt x="86" y="1190"/>
                  </a:lnTo>
                  <a:close/>
                  <a:moveTo>
                    <a:pt x="86" y="1114"/>
                  </a:moveTo>
                  <a:lnTo>
                    <a:pt x="86" y="1114"/>
                  </a:lnTo>
                  <a:lnTo>
                    <a:pt x="86" y="1118"/>
                  </a:lnTo>
                  <a:lnTo>
                    <a:pt x="84" y="1120"/>
                  </a:lnTo>
                  <a:lnTo>
                    <a:pt x="80" y="1122"/>
                  </a:lnTo>
                  <a:lnTo>
                    <a:pt x="78" y="1122"/>
                  </a:lnTo>
                  <a:lnTo>
                    <a:pt x="42" y="1122"/>
                  </a:lnTo>
                  <a:lnTo>
                    <a:pt x="42" y="1122"/>
                  </a:lnTo>
                  <a:lnTo>
                    <a:pt x="38" y="1122"/>
                  </a:lnTo>
                  <a:lnTo>
                    <a:pt x="36" y="1120"/>
                  </a:lnTo>
                  <a:lnTo>
                    <a:pt x="34" y="1118"/>
                  </a:lnTo>
                  <a:lnTo>
                    <a:pt x="32" y="1114"/>
                  </a:lnTo>
                  <a:lnTo>
                    <a:pt x="32" y="1098"/>
                  </a:lnTo>
                  <a:lnTo>
                    <a:pt x="32" y="1098"/>
                  </a:lnTo>
                  <a:lnTo>
                    <a:pt x="34" y="1096"/>
                  </a:lnTo>
                  <a:lnTo>
                    <a:pt x="36" y="1092"/>
                  </a:lnTo>
                  <a:lnTo>
                    <a:pt x="38" y="1092"/>
                  </a:lnTo>
                  <a:lnTo>
                    <a:pt x="42" y="1090"/>
                  </a:lnTo>
                  <a:lnTo>
                    <a:pt x="78" y="1090"/>
                  </a:lnTo>
                  <a:lnTo>
                    <a:pt x="78" y="1090"/>
                  </a:lnTo>
                  <a:lnTo>
                    <a:pt x="80" y="1092"/>
                  </a:lnTo>
                  <a:lnTo>
                    <a:pt x="84" y="1092"/>
                  </a:lnTo>
                  <a:lnTo>
                    <a:pt x="86" y="1096"/>
                  </a:lnTo>
                  <a:lnTo>
                    <a:pt x="86" y="1098"/>
                  </a:lnTo>
                  <a:lnTo>
                    <a:pt x="86" y="1114"/>
                  </a:lnTo>
                  <a:close/>
                  <a:moveTo>
                    <a:pt x="86" y="1038"/>
                  </a:moveTo>
                  <a:lnTo>
                    <a:pt x="86" y="1038"/>
                  </a:lnTo>
                  <a:lnTo>
                    <a:pt x="86" y="1042"/>
                  </a:lnTo>
                  <a:lnTo>
                    <a:pt x="84" y="1044"/>
                  </a:lnTo>
                  <a:lnTo>
                    <a:pt x="80" y="1046"/>
                  </a:lnTo>
                  <a:lnTo>
                    <a:pt x="78" y="1046"/>
                  </a:lnTo>
                  <a:lnTo>
                    <a:pt x="42" y="1046"/>
                  </a:lnTo>
                  <a:lnTo>
                    <a:pt x="42" y="1046"/>
                  </a:lnTo>
                  <a:lnTo>
                    <a:pt x="38" y="1046"/>
                  </a:lnTo>
                  <a:lnTo>
                    <a:pt x="36" y="1044"/>
                  </a:lnTo>
                  <a:lnTo>
                    <a:pt x="34" y="1042"/>
                  </a:lnTo>
                  <a:lnTo>
                    <a:pt x="32" y="1038"/>
                  </a:lnTo>
                  <a:lnTo>
                    <a:pt x="32" y="1022"/>
                  </a:lnTo>
                  <a:lnTo>
                    <a:pt x="32" y="1022"/>
                  </a:lnTo>
                  <a:lnTo>
                    <a:pt x="34" y="1020"/>
                  </a:lnTo>
                  <a:lnTo>
                    <a:pt x="36" y="1018"/>
                  </a:lnTo>
                  <a:lnTo>
                    <a:pt x="38" y="1016"/>
                  </a:lnTo>
                  <a:lnTo>
                    <a:pt x="42" y="1014"/>
                  </a:lnTo>
                  <a:lnTo>
                    <a:pt x="78" y="1014"/>
                  </a:lnTo>
                  <a:lnTo>
                    <a:pt x="78" y="1014"/>
                  </a:lnTo>
                  <a:lnTo>
                    <a:pt x="80" y="1016"/>
                  </a:lnTo>
                  <a:lnTo>
                    <a:pt x="84" y="1018"/>
                  </a:lnTo>
                  <a:lnTo>
                    <a:pt x="86" y="1020"/>
                  </a:lnTo>
                  <a:lnTo>
                    <a:pt x="86" y="1022"/>
                  </a:lnTo>
                  <a:lnTo>
                    <a:pt x="86" y="1038"/>
                  </a:lnTo>
                  <a:close/>
                  <a:moveTo>
                    <a:pt x="86" y="962"/>
                  </a:moveTo>
                  <a:lnTo>
                    <a:pt x="86" y="962"/>
                  </a:lnTo>
                  <a:lnTo>
                    <a:pt x="86" y="966"/>
                  </a:lnTo>
                  <a:lnTo>
                    <a:pt x="84" y="968"/>
                  </a:lnTo>
                  <a:lnTo>
                    <a:pt x="80" y="970"/>
                  </a:lnTo>
                  <a:lnTo>
                    <a:pt x="78" y="970"/>
                  </a:lnTo>
                  <a:lnTo>
                    <a:pt x="42" y="970"/>
                  </a:lnTo>
                  <a:lnTo>
                    <a:pt x="42" y="970"/>
                  </a:lnTo>
                  <a:lnTo>
                    <a:pt x="38" y="970"/>
                  </a:lnTo>
                  <a:lnTo>
                    <a:pt x="36" y="968"/>
                  </a:lnTo>
                  <a:lnTo>
                    <a:pt x="34" y="966"/>
                  </a:lnTo>
                  <a:lnTo>
                    <a:pt x="32" y="962"/>
                  </a:lnTo>
                  <a:lnTo>
                    <a:pt x="32" y="946"/>
                  </a:lnTo>
                  <a:lnTo>
                    <a:pt x="32" y="946"/>
                  </a:lnTo>
                  <a:lnTo>
                    <a:pt x="34" y="944"/>
                  </a:lnTo>
                  <a:lnTo>
                    <a:pt x="36" y="940"/>
                  </a:lnTo>
                  <a:lnTo>
                    <a:pt x="38" y="938"/>
                  </a:lnTo>
                  <a:lnTo>
                    <a:pt x="42" y="938"/>
                  </a:lnTo>
                  <a:lnTo>
                    <a:pt x="78" y="938"/>
                  </a:lnTo>
                  <a:lnTo>
                    <a:pt x="78" y="938"/>
                  </a:lnTo>
                  <a:lnTo>
                    <a:pt x="80" y="938"/>
                  </a:lnTo>
                  <a:lnTo>
                    <a:pt x="84" y="940"/>
                  </a:lnTo>
                  <a:lnTo>
                    <a:pt x="86" y="944"/>
                  </a:lnTo>
                  <a:lnTo>
                    <a:pt x="86" y="946"/>
                  </a:lnTo>
                  <a:lnTo>
                    <a:pt x="86" y="962"/>
                  </a:lnTo>
                  <a:close/>
                  <a:moveTo>
                    <a:pt x="86" y="886"/>
                  </a:moveTo>
                  <a:lnTo>
                    <a:pt x="86" y="886"/>
                  </a:lnTo>
                  <a:lnTo>
                    <a:pt x="86" y="890"/>
                  </a:lnTo>
                  <a:lnTo>
                    <a:pt x="84" y="892"/>
                  </a:lnTo>
                  <a:lnTo>
                    <a:pt x="80" y="894"/>
                  </a:lnTo>
                  <a:lnTo>
                    <a:pt x="78" y="894"/>
                  </a:lnTo>
                  <a:lnTo>
                    <a:pt x="42" y="894"/>
                  </a:lnTo>
                  <a:lnTo>
                    <a:pt x="42" y="894"/>
                  </a:lnTo>
                  <a:lnTo>
                    <a:pt x="38" y="894"/>
                  </a:lnTo>
                  <a:lnTo>
                    <a:pt x="36" y="892"/>
                  </a:lnTo>
                  <a:lnTo>
                    <a:pt x="34" y="890"/>
                  </a:lnTo>
                  <a:lnTo>
                    <a:pt x="32" y="886"/>
                  </a:lnTo>
                  <a:lnTo>
                    <a:pt x="32" y="870"/>
                  </a:lnTo>
                  <a:lnTo>
                    <a:pt x="32" y="870"/>
                  </a:lnTo>
                  <a:lnTo>
                    <a:pt x="34" y="868"/>
                  </a:lnTo>
                  <a:lnTo>
                    <a:pt x="36" y="864"/>
                  </a:lnTo>
                  <a:lnTo>
                    <a:pt x="38" y="862"/>
                  </a:lnTo>
                  <a:lnTo>
                    <a:pt x="42" y="862"/>
                  </a:lnTo>
                  <a:lnTo>
                    <a:pt x="78" y="862"/>
                  </a:lnTo>
                  <a:lnTo>
                    <a:pt x="78" y="862"/>
                  </a:lnTo>
                  <a:lnTo>
                    <a:pt x="80" y="862"/>
                  </a:lnTo>
                  <a:lnTo>
                    <a:pt x="84" y="864"/>
                  </a:lnTo>
                  <a:lnTo>
                    <a:pt x="86" y="868"/>
                  </a:lnTo>
                  <a:lnTo>
                    <a:pt x="86" y="870"/>
                  </a:lnTo>
                  <a:lnTo>
                    <a:pt x="86" y="886"/>
                  </a:lnTo>
                  <a:close/>
                  <a:moveTo>
                    <a:pt x="86" y="810"/>
                  </a:moveTo>
                  <a:lnTo>
                    <a:pt x="86" y="810"/>
                  </a:lnTo>
                  <a:lnTo>
                    <a:pt x="86" y="814"/>
                  </a:lnTo>
                  <a:lnTo>
                    <a:pt x="84" y="816"/>
                  </a:lnTo>
                  <a:lnTo>
                    <a:pt x="80" y="818"/>
                  </a:lnTo>
                  <a:lnTo>
                    <a:pt x="78" y="818"/>
                  </a:lnTo>
                  <a:lnTo>
                    <a:pt x="42" y="818"/>
                  </a:lnTo>
                  <a:lnTo>
                    <a:pt x="42" y="818"/>
                  </a:lnTo>
                  <a:lnTo>
                    <a:pt x="38" y="818"/>
                  </a:lnTo>
                  <a:lnTo>
                    <a:pt x="36" y="816"/>
                  </a:lnTo>
                  <a:lnTo>
                    <a:pt x="34" y="814"/>
                  </a:lnTo>
                  <a:lnTo>
                    <a:pt x="32" y="810"/>
                  </a:lnTo>
                  <a:lnTo>
                    <a:pt x="32" y="794"/>
                  </a:lnTo>
                  <a:lnTo>
                    <a:pt x="32" y="794"/>
                  </a:lnTo>
                  <a:lnTo>
                    <a:pt x="34" y="792"/>
                  </a:lnTo>
                  <a:lnTo>
                    <a:pt x="36" y="788"/>
                  </a:lnTo>
                  <a:lnTo>
                    <a:pt x="38" y="786"/>
                  </a:lnTo>
                  <a:lnTo>
                    <a:pt x="42" y="786"/>
                  </a:lnTo>
                  <a:lnTo>
                    <a:pt x="78" y="786"/>
                  </a:lnTo>
                  <a:lnTo>
                    <a:pt x="78" y="786"/>
                  </a:lnTo>
                  <a:lnTo>
                    <a:pt x="80" y="786"/>
                  </a:lnTo>
                  <a:lnTo>
                    <a:pt x="84" y="788"/>
                  </a:lnTo>
                  <a:lnTo>
                    <a:pt x="86" y="792"/>
                  </a:lnTo>
                  <a:lnTo>
                    <a:pt x="86" y="794"/>
                  </a:lnTo>
                  <a:lnTo>
                    <a:pt x="86" y="810"/>
                  </a:lnTo>
                  <a:close/>
                  <a:moveTo>
                    <a:pt x="86" y="734"/>
                  </a:moveTo>
                  <a:lnTo>
                    <a:pt x="86" y="734"/>
                  </a:lnTo>
                  <a:lnTo>
                    <a:pt x="86" y="738"/>
                  </a:lnTo>
                  <a:lnTo>
                    <a:pt x="84" y="740"/>
                  </a:lnTo>
                  <a:lnTo>
                    <a:pt x="80" y="742"/>
                  </a:lnTo>
                  <a:lnTo>
                    <a:pt x="78" y="742"/>
                  </a:lnTo>
                  <a:lnTo>
                    <a:pt x="42" y="742"/>
                  </a:lnTo>
                  <a:lnTo>
                    <a:pt x="42" y="742"/>
                  </a:lnTo>
                  <a:lnTo>
                    <a:pt x="38" y="742"/>
                  </a:lnTo>
                  <a:lnTo>
                    <a:pt x="36" y="740"/>
                  </a:lnTo>
                  <a:lnTo>
                    <a:pt x="34" y="738"/>
                  </a:lnTo>
                  <a:lnTo>
                    <a:pt x="32" y="734"/>
                  </a:lnTo>
                  <a:lnTo>
                    <a:pt x="32" y="718"/>
                  </a:lnTo>
                  <a:lnTo>
                    <a:pt x="32" y="718"/>
                  </a:lnTo>
                  <a:lnTo>
                    <a:pt x="34" y="716"/>
                  </a:lnTo>
                  <a:lnTo>
                    <a:pt x="36" y="712"/>
                  </a:lnTo>
                  <a:lnTo>
                    <a:pt x="38" y="710"/>
                  </a:lnTo>
                  <a:lnTo>
                    <a:pt x="42" y="710"/>
                  </a:lnTo>
                  <a:lnTo>
                    <a:pt x="78" y="710"/>
                  </a:lnTo>
                  <a:lnTo>
                    <a:pt x="78" y="710"/>
                  </a:lnTo>
                  <a:lnTo>
                    <a:pt x="80" y="710"/>
                  </a:lnTo>
                  <a:lnTo>
                    <a:pt x="84" y="712"/>
                  </a:lnTo>
                  <a:lnTo>
                    <a:pt x="86" y="716"/>
                  </a:lnTo>
                  <a:lnTo>
                    <a:pt x="86" y="718"/>
                  </a:lnTo>
                  <a:lnTo>
                    <a:pt x="86" y="734"/>
                  </a:lnTo>
                  <a:close/>
                  <a:moveTo>
                    <a:pt x="86" y="658"/>
                  </a:moveTo>
                  <a:lnTo>
                    <a:pt x="86" y="658"/>
                  </a:lnTo>
                  <a:lnTo>
                    <a:pt x="86" y="662"/>
                  </a:lnTo>
                  <a:lnTo>
                    <a:pt x="84" y="664"/>
                  </a:lnTo>
                  <a:lnTo>
                    <a:pt x="80" y="666"/>
                  </a:lnTo>
                  <a:lnTo>
                    <a:pt x="78" y="666"/>
                  </a:lnTo>
                  <a:lnTo>
                    <a:pt x="42" y="666"/>
                  </a:lnTo>
                  <a:lnTo>
                    <a:pt x="42" y="666"/>
                  </a:lnTo>
                  <a:lnTo>
                    <a:pt x="38" y="666"/>
                  </a:lnTo>
                  <a:lnTo>
                    <a:pt x="36" y="664"/>
                  </a:lnTo>
                  <a:lnTo>
                    <a:pt x="34" y="662"/>
                  </a:lnTo>
                  <a:lnTo>
                    <a:pt x="32" y="658"/>
                  </a:lnTo>
                  <a:lnTo>
                    <a:pt x="32" y="642"/>
                  </a:lnTo>
                  <a:lnTo>
                    <a:pt x="32" y="642"/>
                  </a:lnTo>
                  <a:lnTo>
                    <a:pt x="34" y="640"/>
                  </a:lnTo>
                  <a:lnTo>
                    <a:pt x="36" y="636"/>
                  </a:lnTo>
                  <a:lnTo>
                    <a:pt x="38" y="634"/>
                  </a:lnTo>
                  <a:lnTo>
                    <a:pt x="42" y="634"/>
                  </a:lnTo>
                  <a:lnTo>
                    <a:pt x="78" y="634"/>
                  </a:lnTo>
                  <a:lnTo>
                    <a:pt x="78" y="634"/>
                  </a:lnTo>
                  <a:lnTo>
                    <a:pt x="80" y="634"/>
                  </a:lnTo>
                  <a:lnTo>
                    <a:pt x="84" y="636"/>
                  </a:lnTo>
                  <a:lnTo>
                    <a:pt x="86" y="640"/>
                  </a:lnTo>
                  <a:lnTo>
                    <a:pt x="86" y="642"/>
                  </a:lnTo>
                  <a:lnTo>
                    <a:pt x="86" y="658"/>
                  </a:lnTo>
                  <a:close/>
                  <a:moveTo>
                    <a:pt x="86" y="582"/>
                  </a:moveTo>
                  <a:lnTo>
                    <a:pt x="86" y="582"/>
                  </a:lnTo>
                  <a:lnTo>
                    <a:pt x="86" y="586"/>
                  </a:lnTo>
                  <a:lnTo>
                    <a:pt x="84" y="588"/>
                  </a:lnTo>
                  <a:lnTo>
                    <a:pt x="80" y="590"/>
                  </a:lnTo>
                  <a:lnTo>
                    <a:pt x="78" y="590"/>
                  </a:lnTo>
                  <a:lnTo>
                    <a:pt x="42" y="590"/>
                  </a:lnTo>
                  <a:lnTo>
                    <a:pt x="42" y="590"/>
                  </a:lnTo>
                  <a:lnTo>
                    <a:pt x="38" y="590"/>
                  </a:lnTo>
                  <a:lnTo>
                    <a:pt x="36" y="588"/>
                  </a:lnTo>
                  <a:lnTo>
                    <a:pt x="34" y="586"/>
                  </a:lnTo>
                  <a:lnTo>
                    <a:pt x="32" y="582"/>
                  </a:lnTo>
                  <a:lnTo>
                    <a:pt x="32" y="566"/>
                  </a:lnTo>
                  <a:lnTo>
                    <a:pt x="32" y="566"/>
                  </a:lnTo>
                  <a:lnTo>
                    <a:pt x="34" y="564"/>
                  </a:lnTo>
                  <a:lnTo>
                    <a:pt x="36" y="560"/>
                  </a:lnTo>
                  <a:lnTo>
                    <a:pt x="38" y="558"/>
                  </a:lnTo>
                  <a:lnTo>
                    <a:pt x="42" y="558"/>
                  </a:lnTo>
                  <a:lnTo>
                    <a:pt x="78" y="558"/>
                  </a:lnTo>
                  <a:lnTo>
                    <a:pt x="78" y="558"/>
                  </a:lnTo>
                  <a:lnTo>
                    <a:pt x="80" y="558"/>
                  </a:lnTo>
                  <a:lnTo>
                    <a:pt x="84" y="560"/>
                  </a:lnTo>
                  <a:lnTo>
                    <a:pt x="86" y="564"/>
                  </a:lnTo>
                  <a:lnTo>
                    <a:pt x="86" y="566"/>
                  </a:lnTo>
                  <a:lnTo>
                    <a:pt x="86" y="582"/>
                  </a:lnTo>
                  <a:close/>
                  <a:moveTo>
                    <a:pt x="86" y="506"/>
                  </a:moveTo>
                  <a:lnTo>
                    <a:pt x="86" y="506"/>
                  </a:lnTo>
                  <a:lnTo>
                    <a:pt x="86" y="510"/>
                  </a:lnTo>
                  <a:lnTo>
                    <a:pt x="84" y="512"/>
                  </a:lnTo>
                  <a:lnTo>
                    <a:pt x="80" y="514"/>
                  </a:lnTo>
                  <a:lnTo>
                    <a:pt x="78" y="514"/>
                  </a:lnTo>
                  <a:lnTo>
                    <a:pt x="42" y="514"/>
                  </a:lnTo>
                  <a:lnTo>
                    <a:pt x="42" y="514"/>
                  </a:lnTo>
                  <a:lnTo>
                    <a:pt x="38" y="514"/>
                  </a:lnTo>
                  <a:lnTo>
                    <a:pt x="36" y="512"/>
                  </a:lnTo>
                  <a:lnTo>
                    <a:pt x="34" y="510"/>
                  </a:lnTo>
                  <a:lnTo>
                    <a:pt x="32" y="506"/>
                  </a:lnTo>
                  <a:lnTo>
                    <a:pt x="32" y="490"/>
                  </a:lnTo>
                  <a:lnTo>
                    <a:pt x="32" y="490"/>
                  </a:lnTo>
                  <a:lnTo>
                    <a:pt x="34" y="488"/>
                  </a:lnTo>
                  <a:lnTo>
                    <a:pt x="36" y="484"/>
                  </a:lnTo>
                  <a:lnTo>
                    <a:pt x="38" y="484"/>
                  </a:lnTo>
                  <a:lnTo>
                    <a:pt x="42" y="482"/>
                  </a:lnTo>
                  <a:lnTo>
                    <a:pt x="78" y="482"/>
                  </a:lnTo>
                  <a:lnTo>
                    <a:pt x="78" y="482"/>
                  </a:lnTo>
                  <a:lnTo>
                    <a:pt x="80" y="484"/>
                  </a:lnTo>
                  <a:lnTo>
                    <a:pt x="84" y="484"/>
                  </a:lnTo>
                  <a:lnTo>
                    <a:pt x="86" y="488"/>
                  </a:lnTo>
                  <a:lnTo>
                    <a:pt x="86" y="490"/>
                  </a:lnTo>
                  <a:lnTo>
                    <a:pt x="86" y="506"/>
                  </a:lnTo>
                  <a:close/>
                  <a:moveTo>
                    <a:pt x="86" y="430"/>
                  </a:moveTo>
                  <a:lnTo>
                    <a:pt x="86" y="430"/>
                  </a:lnTo>
                  <a:lnTo>
                    <a:pt x="86" y="434"/>
                  </a:lnTo>
                  <a:lnTo>
                    <a:pt x="84" y="436"/>
                  </a:lnTo>
                  <a:lnTo>
                    <a:pt x="80" y="438"/>
                  </a:lnTo>
                  <a:lnTo>
                    <a:pt x="78" y="438"/>
                  </a:lnTo>
                  <a:lnTo>
                    <a:pt x="42" y="438"/>
                  </a:lnTo>
                  <a:lnTo>
                    <a:pt x="42" y="438"/>
                  </a:lnTo>
                  <a:lnTo>
                    <a:pt x="38" y="438"/>
                  </a:lnTo>
                  <a:lnTo>
                    <a:pt x="36" y="436"/>
                  </a:lnTo>
                  <a:lnTo>
                    <a:pt x="34" y="434"/>
                  </a:lnTo>
                  <a:lnTo>
                    <a:pt x="32" y="430"/>
                  </a:lnTo>
                  <a:lnTo>
                    <a:pt x="32" y="414"/>
                  </a:lnTo>
                  <a:lnTo>
                    <a:pt x="32" y="414"/>
                  </a:lnTo>
                  <a:lnTo>
                    <a:pt x="34" y="412"/>
                  </a:lnTo>
                  <a:lnTo>
                    <a:pt x="36" y="408"/>
                  </a:lnTo>
                  <a:lnTo>
                    <a:pt x="38" y="408"/>
                  </a:lnTo>
                  <a:lnTo>
                    <a:pt x="42" y="406"/>
                  </a:lnTo>
                  <a:lnTo>
                    <a:pt x="78" y="406"/>
                  </a:lnTo>
                  <a:lnTo>
                    <a:pt x="78" y="406"/>
                  </a:lnTo>
                  <a:lnTo>
                    <a:pt x="80" y="408"/>
                  </a:lnTo>
                  <a:lnTo>
                    <a:pt x="84" y="408"/>
                  </a:lnTo>
                  <a:lnTo>
                    <a:pt x="86" y="412"/>
                  </a:lnTo>
                  <a:lnTo>
                    <a:pt x="86" y="414"/>
                  </a:lnTo>
                  <a:lnTo>
                    <a:pt x="86" y="430"/>
                  </a:lnTo>
                  <a:close/>
                  <a:moveTo>
                    <a:pt x="86" y="354"/>
                  </a:moveTo>
                  <a:lnTo>
                    <a:pt x="86" y="354"/>
                  </a:lnTo>
                  <a:lnTo>
                    <a:pt x="86" y="358"/>
                  </a:lnTo>
                  <a:lnTo>
                    <a:pt x="84" y="360"/>
                  </a:lnTo>
                  <a:lnTo>
                    <a:pt x="80" y="362"/>
                  </a:lnTo>
                  <a:lnTo>
                    <a:pt x="78" y="362"/>
                  </a:lnTo>
                  <a:lnTo>
                    <a:pt x="42" y="362"/>
                  </a:lnTo>
                  <a:lnTo>
                    <a:pt x="42" y="362"/>
                  </a:lnTo>
                  <a:lnTo>
                    <a:pt x="38" y="362"/>
                  </a:lnTo>
                  <a:lnTo>
                    <a:pt x="36" y="360"/>
                  </a:lnTo>
                  <a:lnTo>
                    <a:pt x="34" y="358"/>
                  </a:lnTo>
                  <a:lnTo>
                    <a:pt x="32" y="354"/>
                  </a:lnTo>
                  <a:lnTo>
                    <a:pt x="32" y="338"/>
                  </a:lnTo>
                  <a:lnTo>
                    <a:pt x="32" y="338"/>
                  </a:lnTo>
                  <a:lnTo>
                    <a:pt x="34" y="336"/>
                  </a:lnTo>
                  <a:lnTo>
                    <a:pt x="36" y="332"/>
                  </a:lnTo>
                  <a:lnTo>
                    <a:pt x="38" y="332"/>
                  </a:lnTo>
                  <a:lnTo>
                    <a:pt x="42" y="330"/>
                  </a:lnTo>
                  <a:lnTo>
                    <a:pt x="78" y="330"/>
                  </a:lnTo>
                  <a:lnTo>
                    <a:pt x="78" y="330"/>
                  </a:lnTo>
                  <a:lnTo>
                    <a:pt x="80" y="332"/>
                  </a:lnTo>
                  <a:lnTo>
                    <a:pt x="84" y="332"/>
                  </a:lnTo>
                  <a:lnTo>
                    <a:pt x="86" y="336"/>
                  </a:lnTo>
                  <a:lnTo>
                    <a:pt x="86" y="338"/>
                  </a:lnTo>
                  <a:lnTo>
                    <a:pt x="86" y="354"/>
                  </a:lnTo>
                  <a:close/>
                  <a:moveTo>
                    <a:pt x="86" y="278"/>
                  </a:moveTo>
                  <a:lnTo>
                    <a:pt x="86" y="278"/>
                  </a:lnTo>
                  <a:lnTo>
                    <a:pt x="86" y="282"/>
                  </a:lnTo>
                  <a:lnTo>
                    <a:pt x="84" y="284"/>
                  </a:lnTo>
                  <a:lnTo>
                    <a:pt x="80" y="286"/>
                  </a:lnTo>
                  <a:lnTo>
                    <a:pt x="78" y="286"/>
                  </a:lnTo>
                  <a:lnTo>
                    <a:pt x="42" y="286"/>
                  </a:lnTo>
                  <a:lnTo>
                    <a:pt x="42" y="286"/>
                  </a:lnTo>
                  <a:lnTo>
                    <a:pt x="38" y="286"/>
                  </a:lnTo>
                  <a:lnTo>
                    <a:pt x="36" y="284"/>
                  </a:lnTo>
                  <a:lnTo>
                    <a:pt x="34" y="282"/>
                  </a:lnTo>
                  <a:lnTo>
                    <a:pt x="32" y="278"/>
                  </a:lnTo>
                  <a:lnTo>
                    <a:pt x="32" y="262"/>
                  </a:lnTo>
                  <a:lnTo>
                    <a:pt x="32" y="262"/>
                  </a:lnTo>
                  <a:lnTo>
                    <a:pt x="34" y="260"/>
                  </a:lnTo>
                  <a:lnTo>
                    <a:pt x="36" y="256"/>
                  </a:lnTo>
                  <a:lnTo>
                    <a:pt x="38" y="256"/>
                  </a:lnTo>
                  <a:lnTo>
                    <a:pt x="42" y="254"/>
                  </a:lnTo>
                  <a:lnTo>
                    <a:pt x="78" y="254"/>
                  </a:lnTo>
                  <a:lnTo>
                    <a:pt x="78" y="254"/>
                  </a:lnTo>
                  <a:lnTo>
                    <a:pt x="80" y="256"/>
                  </a:lnTo>
                  <a:lnTo>
                    <a:pt x="84" y="256"/>
                  </a:lnTo>
                  <a:lnTo>
                    <a:pt x="86" y="260"/>
                  </a:lnTo>
                  <a:lnTo>
                    <a:pt x="86" y="262"/>
                  </a:lnTo>
                  <a:lnTo>
                    <a:pt x="86" y="278"/>
                  </a:lnTo>
                  <a:close/>
                  <a:moveTo>
                    <a:pt x="86" y="202"/>
                  </a:moveTo>
                  <a:lnTo>
                    <a:pt x="86" y="202"/>
                  </a:lnTo>
                  <a:lnTo>
                    <a:pt x="86" y="206"/>
                  </a:lnTo>
                  <a:lnTo>
                    <a:pt x="84" y="208"/>
                  </a:lnTo>
                  <a:lnTo>
                    <a:pt x="80" y="210"/>
                  </a:lnTo>
                  <a:lnTo>
                    <a:pt x="78" y="210"/>
                  </a:lnTo>
                  <a:lnTo>
                    <a:pt x="42" y="210"/>
                  </a:lnTo>
                  <a:lnTo>
                    <a:pt x="42" y="210"/>
                  </a:lnTo>
                  <a:lnTo>
                    <a:pt x="38" y="210"/>
                  </a:lnTo>
                  <a:lnTo>
                    <a:pt x="36" y="208"/>
                  </a:lnTo>
                  <a:lnTo>
                    <a:pt x="34" y="206"/>
                  </a:lnTo>
                  <a:lnTo>
                    <a:pt x="32" y="202"/>
                  </a:lnTo>
                  <a:lnTo>
                    <a:pt x="32" y="186"/>
                  </a:lnTo>
                  <a:lnTo>
                    <a:pt x="32" y="186"/>
                  </a:lnTo>
                  <a:lnTo>
                    <a:pt x="34" y="184"/>
                  </a:lnTo>
                  <a:lnTo>
                    <a:pt x="36" y="180"/>
                  </a:lnTo>
                  <a:lnTo>
                    <a:pt x="38" y="180"/>
                  </a:lnTo>
                  <a:lnTo>
                    <a:pt x="42" y="178"/>
                  </a:lnTo>
                  <a:lnTo>
                    <a:pt x="78" y="178"/>
                  </a:lnTo>
                  <a:lnTo>
                    <a:pt x="78" y="178"/>
                  </a:lnTo>
                  <a:lnTo>
                    <a:pt x="80" y="180"/>
                  </a:lnTo>
                  <a:lnTo>
                    <a:pt x="84" y="180"/>
                  </a:lnTo>
                  <a:lnTo>
                    <a:pt x="86" y="184"/>
                  </a:lnTo>
                  <a:lnTo>
                    <a:pt x="86" y="186"/>
                  </a:lnTo>
                  <a:lnTo>
                    <a:pt x="86" y="202"/>
                  </a:lnTo>
                  <a:close/>
                  <a:moveTo>
                    <a:pt x="86" y="126"/>
                  </a:moveTo>
                  <a:lnTo>
                    <a:pt x="86" y="126"/>
                  </a:lnTo>
                  <a:lnTo>
                    <a:pt x="86" y="130"/>
                  </a:lnTo>
                  <a:lnTo>
                    <a:pt x="84" y="132"/>
                  </a:lnTo>
                  <a:lnTo>
                    <a:pt x="80" y="134"/>
                  </a:lnTo>
                  <a:lnTo>
                    <a:pt x="78" y="134"/>
                  </a:lnTo>
                  <a:lnTo>
                    <a:pt x="42" y="134"/>
                  </a:lnTo>
                  <a:lnTo>
                    <a:pt x="42" y="134"/>
                  </a:lnTo>
                  <a:lnTo>
                    <a:pt x="38" y="134"/>
                  </a:lnTo>
                  <a:lnTo>
                    <a:pt x="36" y="132"/>
                  </a:lnTo>
                  <a:lnTo>
                    <a:pt x="34" y="130"/>
                  </a:lnTo>
                  <a:lnTo>
                    <a:pt x="32" y="126"/>
                  </a:lnTo>
                  <a:lnTo>
                    <a:pt x="32" y="110"/>
                  </a:lnTo>
                  <a:lnTo>
                    <a:pt x="32" y="110"/>
                  </a:lnTo>
                  <a:lnTo>
                    <a:pt x="34" y="108"/>
                  </a:lnTo>
                  <a:lnTo>
                    <a:pt x="36" y="104"/>
                  </a:lnTo>
                  <a:lnTo>
                    <a:pt x="38" y="104"/>
                  </a:lnTo>
                  <a:lnTo>
                    <a:pt x="42" y="102"/>
                  </a:lnTo>
                  <a:lnTo>
                    <a:pt x="78" y="102"/>
                  </a:lnTo>
                  <a:lnTo>
                    <a:pt x="78" y="102"/>
                  </a:lnTo>
                  <a:lnTo>
                    <a:pt x="80" y="104"/>
                  </a:lnTo>
                  <a:lnTo>
                    <a:pt x="84" y="104"/>
                  </a:lnTo>
                  <a:lnTo>
                    <a:pt x="86" y="108"/>
                  </a:lnTo>
                  <a:lnTo>
                    <a:pt x="86" y="110"/>
                  </a:lnTo>
                  <a:lnTo>
                    <a:pt x="86" y="126"/>
                  </a:lnTo>
                  <a:close/>
                  <a:moveTo>
                    <a:pt x="86" y="50"/>
                  </a:moveTo>
                  <a:lnTo>
                    <a:pt x="86" y="50"/>
                  </a:lnTo>
                  <a:lnTo>
                    <a:pt x="86" y="54"/>
                  </a:lnTo>
                  <a:lnTo>
                    <a:pt x="84" y="56"/>
                  </a:lnTo>
                  <a:lnTo>
                    <a:pt x="80" y="58"/>
                  </a:lnTo>
                  <a:lnTo>
                    <a:pt x="78" y="58"/>
                  </a:lnTo>
                  <a:lnTo>
                    <a:pt x="42" y="58"/>
                  </a:lnTo>
                  <a:lnTo>
                    <a:pt x="42" y="58"/>
                  </a:lnTo>
                  <a:lnTo>
                    <a:pt x="38" y="58"/>
                  </a:lnTo>
                  <a:lnTo>
                    <a:pt x="36" y="56"/>
                  </a:lnTo>
                  <a:lnTo>
                    <a:pt x="34" y="54"/>
                  </a:lnTo>
                  <a:lnTo>
                    <a:pt x="32" y="50"/>
                  </a:lnTo>
                  <a:lnTo>
                    <a:pt x="32" y="34"/>
                  </a:lnTo>
                  <a:lnTo>
                    <a:pt x="32" y="34"/>
                  </a:lnTo>
                  <a:lnTo>
                    <a:pt x="34" y="32"/>
                  </a:lnTo>
                  <a:lnTo>
                    <a:pt x="36" y="28"/>
                  </a:lnTo>
                  <a:lnTo>
                    <a:pt x="38" y="28"/>
                  </a:lnTo>
                  <a:lnTo>
                    <a:pt x="42" y="26"/>
                  </a:lnTo>
                  <a:lnTo>
                    <a:pt x="78" y="26"/>
                  </a:lnTo>
                  <a:lnTo>
                    <a:pt x="78" y="26"/>
                  </a:lnTo>
                  <a:lnTo>
                    <a:pt x="80" y="28"/>
                  </a:lnTo>
                  <a:lnTo>
                    <a:pt x="84" y="28"/>
                  </a:lnTo>
                  <a:lnTo>
                    <a:pt x="86" y="32"/>
                  </a:lnTo>
                  <a:lnTo>
                    <a:pt x="86" y="34"/>
                  </a:lnTo>
                  <a:lnTo>
                    <a:pt x="86" y="50"/>
                  </a:lnTo>
                  <a:close/>
                  <a:moveTo>
                    <a:pt x="552" y="3632"/>
                  </a:moveTo>
                  <a:lnTo>
                    <a:pt x="552" y="3632"/>
                  </a:lnTo>
                  <a:lnTo>
                    <a:pt x="552" y="3634"/>
                  </a:lnTo>
                  <a:lnTo>
                    <a:pt x="548" y="3636"/>
                  </a:lnTo>
                  <a:lnTo>
                    <a:pt x="542" y="3636"/>
                  </a:lnTo>
                  <a:lnTo>
                    <a:pt x="102" y="3636"/>
                  </a:lnTo>
                  <a:lnTo>
                    <a:pt x="102" y="3636"/>
                  </a:lnTo>
                  <a:lnTo>
                    <a:pt x="102" y="3636"/>
                  </a:lnTo>
                  <a:lnTo>
                    <a:pt x="100" y="3634"/>
                  </a:lnTo>
                  <a:lnTo>
                    <a:pt x="100" y="3634"/>
                  </a:lnTo>
                  <a:lnTo>
                    <a:pt x="98" y="3632"/>
                  </a:lnTo>
                  <a:lnTo>
                    <a:pt x="98" y="3062"/>
                  </a:lnTo>
                  <a:lnTo>
                    <a:pt x="98" y="3062"/>
                  </a:lnTo>
                  <a:lnTo>
                    <a:pt x="100" y="3058"/>
                  </a:lnTo>
                  <a:lnTo>
                    <a:pt x="100" y="3058"/>
                  </a:lnTo>
                  <a:lnTo>
                    <a:pt x="102" y="3058"/>
                  </a:lnTo>
                  <a:lnTo>
                    <a:pt x="102" y="3058"/>
                  </a:lnTo>
                  <a:lnTo>
                    <a:pt x="542" y="3058"/>
                  </a:lnTo>
                  <a:lnTo>
                    <a:pt x="548" y="3058"/>
                  </a:lnTo>
                  <a:lnTo>
                    <a:pt x="548" y="3058"/>
                  </a:lnTo>
                  <a:lnTo>
                    <a:pt x="552" y="3058"/>
                  </a:lnTo>
                  <a:lnTo>
                    <a:pt x="552" y="3062"/>
                  </a:lnTo>
                  <a:lnTo>
                    <a:pt x="552" y="3632"/>
                  </a:lnTo>
                  <a:close/>
                  <a:moveTo>
                    <a:pt x="552" y="3026"/>
                  </a:moveTo>
                  <a:lnTo>
                    <a:pt x="552" y="3026"/>
                  </a:lnTo>
                  <a:lnTo>
                    <a:pt x="552" y="3028"/>
                  </a:lnTo>
                  <a:lnTo>
                    <a:pt x="548" y="3028"/>
                  </a:lnTo>
                  <a:lnTo>
                    <a:pt x="542" y="3028"/>
                  </a:lnTo>
                  <a:lnTo>
                    <a:pt x="102" y="3028"/>
                  </a:lnTo>
                  <a:lnTo>
                    <a:pt x="102" y="3028"/>
                  </a:lnTo>
                  <a:lnTo>
                    <a:pt x="102" y="3028"/>
                  </a:lnTo>
                  <a:lnTo>
                    <a:pt x="100" y="3028"/>
                  </a:lnTo>
                  <a:lnTo>
                    <a:pt x="100" y="3028"/>
                  </a:lnTo>
                  <a:lnTo>
                    <a:pt x="98" y="3026"/>
                  </a:lnTo>
                  <a:lnTo>
                    <a:pt x="98" y="2454"/>
                  </a:lnTo>
                  <a:lnTo>
                    <a:pt x="98" y="2454"/>
                  </a:lnTo>
                  <a:lnTo>
                    <a:pt x="100" y="2452"/>
                  </a:lnTo>
                  <a:lnTo>
                    <a:pt x="100" y="2452"/>
                  </a:lnTo>
                  <a:lnTo>
                    <a:pt x="102" y="2452"/>
                  </a:lnTo>
                  <a:lnTo>
                    <a:pt x="102" y="2452"/>
                  </a:lnTo>
                  <a:lnTo>
                    <a:pt x="542" y="2452"/>
                  </a:lnTo>
                  <a:lnTo>
                    <a:pt x="548" y="2452"/>
                  </a:lnTo>
                  <a:lnTo>
                    <a:pt x="548" y="2452"/>
                  </a:lnTo>
                  <a:lnTo>
                    <a:pt x="552" y="2452"/>
                  </a:lnTo>
                  <a:lnTo>
                    <a:pt x="552" y="2454"/>
                  </a:lnTo>
                  <a:lnTo>
                    <a:pt x="552" y="3026"/>
                  </a:lnTo>
                  <a:close/>
                  <a:moveTo>
                    <a:pt x="552" y="2418"/>
                  </a:moveTo>
                  <a:lnTo>
                    <a:pt x="552" y="2418"/>
                  </a:lnTo>
                  <a:lnTo>
                    <a:pt x="552" y="2422"/>
                  </a:lnTo>
                  <a:lnTo>
                    <a:pt x="548" y="2422"/>
                  </a:lnTo>
                  <a:lnTo>
                    <a:pt x="542" y="2422"/>
                  </a:lnTo>
                  <a:lnTo>
                    <a:pt x="102" y="2422"/>
                  </a:lnTo>
                  <a:lnTo>
                    <a:pt x="102" y="2422"/>
                  </a:lnTo>
                  <a:lnTo>
                    <a:pt x="102" y="2422"/>
                  </a:lnTo>
                  <a:lnTo>
                    <a:pt x="100" y="2422"/>
                  </a:lnTo>
                  <a:lnTo>
                    <a:pt x="100" y="2422"/>
                  </a:lnTo>
                  <a:lnTo>
                    <a:pt x="98" y="2418"/>
                  </a:lnTo>
                  <a:lnTo>
                    <a:pt x="98" y="1848"/>
                  </a:lnTo>
                  <a:lnTo>
                    <a:pt x="98" y="1848"/>
                  </a:lnTo>
                  <a:lnTo>
                    <a:pt x="100" y="1846"/>
                  </a:lnTo>
                  <a:lnTo>
                    <a:pt x="100" y="1846"/>
                  </a:lnTo>
                  <a:lnTo>
                    <a:pt x="102" y="1844"/>
                  </a:lnTo>
                  <a:lnTo>
                    <a:pt x="102" y="1844"/>
                  </a:lnTo>
                  <a:lnTo>
                    <a:pt x="542" y="1844"/>
                  </a:lnTo>
                  <a:lnTo>
                    <a:pt x="548" y="1844"/>
                  </a:lnTo>
                  <a:lnTo>
                    <a:pt x="548" y="1844"/>
                  </a:lnTo>
                  <a:lnTo>
                    <a:pt x="552" y="1846"/>
                  </a:lnTo>
                  <a:lnTo>
                    <a:pt x="552" y="1848"/>
                  </a:lnTo>
                  <a:lnTo>
                    <a:pt x="552" y="2418"/>
                  </a:lnTo>
                  <a:close/>
                  <a:moveTo>
                    <a:pt x="552" y="1812"/>
                  </a:moveTo>
                  <a:lnTo>
                    <a:pt x="552" y="1812"/>
                  </a:lnTo>
                  <a:lnTo>
                    <a:pt x="552" y="1814"/>
                  </a:lnTo>
                  <a:lnTo>
                    <a:pt x="548" y="1816"/>
                  </a:lnTo>
                  <a:lnTo>
                    <a:pt x="102" y="1816"/>
                  </a:lnTo>
                  <a:lnTo>
                    <a:pt x="102" y="1816"/>
                  </a:lnTo>
                  <a:lnTo>
                    <a:pt x="100" y="1816"/>
                  </a:lnTo>
                  <a:lnTo>
                    <a:pt x="100" y="1816"/>
                  </a:lnTo>
                  <a:lnTo>
                    <a:pt x="100" y="1816"/>
                  </a:lnTo>
                  <a:lnTo>
                    <a:pt x="100" y="1816"/>
                  </a:lnTo>
                  <a:lnTo>
                    <a:pt x="100" y="1816"/>
                  </a:lnTo>
                  <a:lnTo>
                    <a:pt x="98" y="1814"/>
                  </a:lnTo>
                  <a:lnTo>
                    <a:pt x="98" y="1814"/>
                  </a:lnTo>
                  <a:lnTo>
                    <a:pt x="98" y="1814"/>
                  </a:lnTo>
                  <a:lnTo>
                    <a:pt x="98" y="1814"/>
                  </a:lnTo>
                  <a:lnTo>
                    <a:pt x="98" y="1812"/>
                  </a:lnTo>
                  <a:lnTo>
                    <a:pt x="98" y="1242"/>
                  </a:lnTo>
                  <a:lnTo>
                    <a:pt x="98" y="1242"/>
                  </a:lnTo>
                  <a:lnTo>
                    <a:pt x="100" y="1240"/>
                  </a:lnTo>
                  <a:lnTo>
                    <a:pt x="100" y="1240"/>
                  </a:lnTo>
                  <a:lnTo>
                    <a:pt x="102" y="1238"/>
                  </a:lnTo>
                  <a:lnTo>
                    <a:pt x="102" y="1238"/>
                  </a:lnTo>
                  <a:lnTo>
                    <a:pt x="542" y="1238"/>
                  </a:lnTo>
                  <a:lnTo>
                    <a:pt x="548" y="1238"/>
                  </a:lnTo>
                  <a:lnTo>
                    <a:pt x="548" y="1238"/>
                  </a:lnTo>
                  <a:lnTo>
                    <a:pt x="552" y="1240"/>
                  </a:lnTo>
                  <a:lnTo>
                    <a:pt x="552" y="1242"/>
                  </a:lnTo>
                  <a:lnTo>
                    <a:pt x="552" y="1812"/>
                  </a:lnTo>
                  <a:close/>
                  <a:moveTo>
                    <a:pt x="552" y="1206"/>
                  </a:moveTo>
                  <a:lnTo>
                    <a:pt x="552" y="1206"/>
                  </a:lnTo>
                  <a:lnTo>
                    <a:pt x="552" y="1208"/>
                  </a:lnTo>
                  <a:lnTo>
                    <a:pt x="548" y="1210"/>
                  </a:lnTo>
                  <a:lnTo>
                    <a:pt x="542" y="1210"/>
                  </a:lnTo>
                  <a:lnTo>
                    <a:pt x="102" y="1210"/>
                  </a:lnTo>
                  <a:lnTo>
                    <a:pt x="102" y="1210"/>
                  </a:lnTo>
                  <a:lnTo>
                    <a:pt x="102" y="1210"/>
                  </a:lnTo>
                  <a:lnTo>
                    <a:pt x="100" y="1208"/>
                  </a:lnTo>
                  <a:lnTo>
                    <a:pt x="100" y="1208"/>
                  </a:lnTo>
                  <a:lnTo>
                    <a:pt x="98" y="1206"/>
                  </a:lnTo>
                  <a:lnTo>
                    <a:pt x="98" y="636"/>
                  </a:lnTo>
                  <a:lnTo>
                    <a:pt x="98" y="636"/>
                  </a:lnTo>
                  <a:lnTo>
                    <a:pt x="100" y="632"/>
                  </a:lnTo>
                  <a:lnTo>
                    <a:pt x="100" y="632"/>
                  </a:lnTo>
                  <a:lnTo>
                    <a:pt x="102" y="632"/>
                  </a:lnTo>
                  <a:lnTo>
                    <a:pt x="102" y="632"/>
                  </a:lnTo>
                  <a:lnTo>
                    <a:pt x="542" y="632"/>
                  </a:lnTo>
                  <a:lnTo>
                    <a:pt x="548" y="632"/>
                  </a:lnTo>
                  <a:lnTo>
                    <a:pt x="548" y="632"/>
                  </a:lnTo>
                  <a:lnTo>
                    <a:pt x="552" y="632"/>
                  </a:lnTo>
                  <a:lnTo>
                    <a:pt x="552" y="636"/>
                  </a:lnTo>
                  <a:lnTo>
                    <a:pt x="552" y="1206"/>
                  </a:lnTo>
                  <a:close/>
                  <a:moveTo>
                    <a:pt x="552" y="600"/>
                  </a:moveTo>
                  <a:lnTo>
                    <a:pt x="552" y="600"/>
                  </a:lnTo>
                  <a:lnTo>
                    <a:pt x="552" y="602"/>
                  </a:lnTo>
                  <a:lnTo>
                    <a:pt x="548" y="604"/>
                  </a:lnTo>
                  <a:lnTo>
                    <a:pt x="542" y="604"/>
                  </a:lnTo>
                  <a:lnTo>
                    <a:pt x="102" y="604"/>
                  </a:lnTo>
                  <a:lnTo>
                    <a:pt x="102" y="604"/>
                  </a:lnTo>
                  <a:lnTo>
                    <a:pt x="102" y="604"/>
                  </a:lnTo>
                  <a:lnTo>
                    <a:pt x="100" y="602"/>
                  </a:lnTo>
                  <a:lnTo>
                    <a:pt x="100" y="602"/>
                  </a:lnTo>
                  <a:lnTo>
                    <a:pt x="98" y="600"/>
                  </a:lnTo>
                  <a:lnTo>
                    <a:pt x="98" y="28"/>
                  </a:lnTo>
                  <a:lnTo>
                    <a:pt x="98" y="28"/>
                  </a:lnTo>
                  <a:lnTo>
                    <a:pt x="100" y="26"/>
                  </a:lnTo>
                  <a:lnTo>
                    <a:pt x="100" y="26"/>
                  </a:lnTo>
                  <a:lnTo>
                    <a:pt x="102" y="26"/>
                  </a:lnTo>
                  <a:lnTo>
                    <a:pt x="102" y="26"/>
                  </a:lnTo>
                  <a:lnTo>
                    <a:pt x="542" y="26"/>
                  </a:lnTo>
                  <a:lnTo>
                    <a:pt x="548" y="26"/>
                  </a:lnTo>
                  <a:lnTo>
                    <a:pt x="548" y="26"/>
                  </a:lnTo>
                  <a:lnTo>
                    <a:pt x="552" y="26"/>
                  </a:lnTo>
                  <a:lnTo>
                    <a:pt x="552" y="28"/>
                  </a:lnTo>
                  <a:lnTo>
                    <a:pt x="552" y="600"/>
                  </a:lnTo>
                  <a:close/>
                  <a:moveTo>
                    <a:pt x="612" y="3614"/>
                  </a:moveTo>
                  <a:lnTo>
                    <a:pt x="612" y="3614"/>
                  </a:lnTo>
                  <a:lnTo>
                    <a:pt x="610" y="3618"/>
                  </a:lnTo>
                  <a:lnTo>
                    <a:pt x="608" y="3620"/>
                  </a:lnTo>
                  <a:lnTo>
                    <a:pt x="606" y="3622"/>
                  </a:lnTo>
                  <a:lnTo>
                    <a:pt x="602" y="3622"/>
                  </a:lnTo>
                  <a:lnTo>
                    <a:pt x="568" y="3622"/>
                  </a:lnTo>
                  <a:lnTo>
                    <a:pt x="568" y="3622"/>
                  </a:lnTo>
                  <a:lnTo>
                    <a:pt x="564" y="3622"/>
                  </a:lnTo>
                  <a:lnTo>
                    <a:pt x="560" y="3620"/>
                  </a:lnTo>
                  <a:lnTo>
                    <a:pt x="558" y="3618"/>
                  </a:lnTo>
                  <a:lnTo>
                    <a:pt x="558" y="3614"/>
                  </a:lnTo>
                  <a:lnTo>
                    <a:pt x="558" y="3598"/>
                  </a:lnTo>
                  <a:lnTo>
                    <a:pt x="558" y="3598"/>
                  </a:lnTo>
                  <a:lnTo>
                    <a:pt x="558" y="3596"/>
                  </a:lnTo>
                  <a:lnTo>
                    <a:pt x="560" y="3592"/>
                  </a:lnTo>
                  <a:lnTo>
                    <a:pt x="564" y="3592"/>
                  </a:lnTo>
                  <a:lnTo>
                    <a:pt x="568" y="3590"/>
                  </a:lnTo>
                  <a:lnTo>
                    <a:pt x="602" y="3590"/>
                  </a:lnTo>
                  <a:lnTo>
                    <a:pt x="602" y="3590"/>
                  </a:lnTo>
                  <a:lnTo>
                    <a:pt x="606" y="3592"/>
                  </a:lnTo>
                  <a:lnTo>
                    <a:pt x="608" y="3592"/>
                  </a:lnTo>
                  <a:lnTo>
                    <a:pt x="610" y="3596"/>
                  </a:lnTo>
                  <a:lnTo>
                    <a:pt x="612" y="3598"/>
                  </a:lnTo>
                  <a:lnTo>
                    <a:pt x="612" y="3614"/>
                  </a:lnTo>
                  <a:close/>
                  <a:moveTo>
                    <a:pt x="612" y="3538"/>
                  </a:moveTo>
                  <a:lnTo>
                    <a:pt x="612" y="3538"/>
                  </a:lnTo>
                  <a:lnTo>
                    <a:pt x="610" y="3542"/>
                  </a:lnTo>
                  <a:lnTo>
                    <a:pt x="608" y="3544"/>
                  </a:lnTo>
                  <a:lnTo>
                    <a:pt x="606" y="3546"/>
                  </a:lnTo>
                  <a:lnTo>
                    <a:pt x="602" y="3546"/>
                  </a:lnTo>
                  <a:lnTo>
                    <a:pt x="568" y="3546"/>
                  </a:lnTo>
                  <a:lnTo>
                    <a:pt x="568" y="3546"/>
                  </a:lnTo>
                  <a:lnTo>
                    <a:pt x="564" y="3546"/>
                  </a:lnTo>
                  <a:lnTo>
                    <a:pt x="560" y="3544"/>
                  </a:lnTo>
                  <a:lnTo>
                    <a:pt x="558" y="3542"/>
                  </a:lnTo>
                  <a:lnTo>
                    <a:pt x="558" y="3538"/>
                  </a:lnTo>
                  <a:lnTo>
                    <a:pt x="558" y="3522"/>
                  </a:lnTo>
                  <a:lnTo>
                    <a:pt x="558" y="3522"/>
                  </a:lnTo>
                  <a:lnTo>
                    <a:pt x="558" y="3520"/>
                  </a:lnTo>
                  <a:lnTo>
                    <a:pt x="560" y="3516"/>
                  </a:lnTo>
                  <a:lnTo>
                    <a:pt x="564" y="3516"/>
                  </a:lnTo>
                  <a:lnTo>
                    <a:pt x="568" y="3514"/>
                  </a:lnTo>
                  <a:lnTo>
                    <a:pt x="602" y="3514"/>
                  </a:lnTo>
                  <a:lnTo>
                    <a:pt x="602" y="3514"/>
                  </a:lnTo>
                  <a:lnTo>
                    <a:pt x="606" y="3516"/>
                  </a:lnTo>
                  <a:lnTo>
                    <a:pt x="608" y="3516"/>
                  </a:lnTo>
                  <a:lnTo>
                    <a:pt x="610" y="3520"/>
                  </a:lnTo>
                  <a:lnTo>
                    <a:pt x="612" y="3522"/>
                  </a:lnTo>
                  <a:lnTo>
                    <a:pt x="612" y="3538"/>
                  </a:lnTo>
                  <a:close/>
                  <a:moveTo>
                    <a:pt x="612" y="3462"/>
                  </a:moveTo>
                  <a:lnTo>
                    <a:pt x="612" y="3462"/>
                  </a:lnTo>
                  <a:lnTo>
                    <a:pt x="610" y="3466"/>
                  </a:lnTo>
                  <a:lnTo>
                    <a:pt x="608" y="3468"/>
                  </a:lnTo>
                  <a:lnTo>
                    <a:pt x="606" y="3470"/>
                  </a:lnTo>
                  <a:lnTo>
                    <a:pt x="602" y="3470"/>
                  </a:lnTo>
                  <a:lnTo>
                    <a:pt x="568" y="3470"/>
                  </a:lnTo>
                  <a:lnTo>
                    <a:pt x="568" y="3470"/>
                  </a:lnTo>
                  <a:lnTo>
                    <a:pt x="564" y="3470"/>
                  </a:lnTo>
                  <a:lnTo>
                    <a:pt x="560" y="3468"/>
                  </a:lnTo>
                  <a:lnTo>
                    <a:pt x="558" y="3466"/>
                  </a:lnTo>
                  <a:lnTo>
                    <a:pt x="558" y="3462"/>
                  </a:lnTo>
                  <a:lnTo>
                    <a:pt x="558" y="3446"/>
                  </a:lnTo>
                  <a:lnTo>
                    <a:pt x="558" y="3446"/>
                  </a:lnTo>
                  <a:lnTo>
                    <a:pt x="558" y="3444"/>
                  </a:lnTo>
                  <a:lnTo>
                    <a:pt x="560" y="3440"/>
                  </a:lnTo>
                  <a:lnTo>
                    <a:pt x="564" y="3440"/>
                  </a:lnTo>
                  <a:lnTo>
                    <a:pt x="568" y="3438"/>
                  </a:lnTo>
                  <a:lnTo>
                    <a:pt x="602" y="3438"/>
                  </a:lnTo>
                  <a:lnTo>
                    <a:pt x="602" y="3438"/>
                  </a:lnTo>
                  <a:lnTo>
                    <a:pt x="606" y="3440"/>
                  </a:lnTo>
                  <a:lnTo>
                    <a:pt x="608" y="3440"/>
                  </a:lnTo>
                  <a:lnTo>
                    <a:pt x="610" y="3444"/>
                  </a:lnTo>
                  <a:lnTo>
                    <a:pt x="612" y="3446"/>
                  </a:lnTo>
                  <a:lnTo>
                    <a:pt x="612" y="3462"/>
                  </a:lnTo>
                  <a:close/>
                  <a:moveTo>
                    <a:pt x="612" y="3386"/>
                  </a:moveTo>
                  <a:lnTo>
                    <a:pt x="612" y="3386"/>
                  </a:lnTo>
                  <a:lnTo>
                    <a:pt x="610" y="3390"/>
                  </a:lnTo>
                  <a:lnTo>
                    <a:pt x="608" y="3392"/>
                  </a:lnTo>
                  <a:lnTo>
                    <a:pt x="606" y="3394"/>
                  </a:lnTo>
                  <a:lnTo>
                    <a:pt x="602" y="3394"/>
                  </a:lnTo>
                  <a:lnTo>
                    <a:pt x="568" y="3394"/>
                  </a:lnTo>
                  <a:lnTo>
                    <a:pt x="568" y="3394"/>
                  </a:lnTo>
                  <a:lnTo>
                    <a:pt x="564" y="3394"/>
                  </a:lnTo>
                  <a:lnTo>
                    <a:pt x="560" y="3392"/>
                  </a:lnTo>
                  <a:lnTo>
                    <a:pt x="558" y="3390"/>
                  </a:lnTo>
                  <a:lnTo>
                    <a:pt x="558" y="3386"/>
                  </a:lnTo>
                  <a:lnTo>
                    <a:pt x="558" y="3370"/>
                  </a:lnTo>
                  <a:lnTo>
                    <a:pt x="558" y="3370"/>
                  </a:lnTo>
                  <a:lnTo>
                    <a:pt x="558" y="3368"/>
                  </a:lnTo>
                  <a:lnTo>
                    <a:pt x="560" y="3364"/>
                  </a:lnTo>
                  <a:lnTo>
                    <a:pt x="564" y="3364"/>
                  </a:lnTo>
                  <a:lnTo>
                    <a:pt x="568" y="3362"/>
                  </a:lnTo>
                  <a:lnTo>
                    <a:pt x="602" y="3362"/>
                  </a:lnTo>
                  <a:lnTo>
                    <a:pt x="602" y="3362"/>
                  </a:lnTo>
                  <a:lnTo>
                    <a:pt x="606" y="3364"/>
                  </a:lnTo>
                  <a:lnTo>
                    <a:pt x="608" y="3364"/>
                  </a:lnTo>
                  <a:lnTo>
                    <a:pt x="610" y="3368"/>
                  </a:lnTo>
                  <a:lnTo>
                    <a:pt x="612" y="3370"/>
                  </a:lnTo>
                  <a:lnTo>
                    <a:pt x="612" y="3386"/>
                  </a:lnTo>
                  <a:close/>
                  <a:moveTo>
                    <a:pt x="612" y="3310"/>
                  </a:moveTo>
                  <a:lnTo>
                    <a:pt x="612" y="3310"/>
                  </a:lnTo>
                  <a:lnTo>
                    <a:pt x="610" y="3314"/>
                  </a:lnTo>
                  <a:lnTo>
                    <a:pt x="608" y="3316"/>
                  </a:lnTo>
                  <a:lnTo>
                    <a:pt x="606" y="3318"/>
                  </a:lnTo>
                  <a:lnTo>
                    <a:pt x="602" y="3318"/>
                  </a:lnTo>
                  <a:lnTo>
                    <a:pt x="568" y="3318"/>
                  </a:lnTo>
                  <a:lnTo>
                    <a:pt x="568" y="3318"/>
                  </a:lnTo>
                  <a:lnTo>
                    <a:pt x="564" y="3318"/>
                  </a:lnTo>
                  <a:lnTo>
                    <a:pt x="560" y="3316"/>
                  </a:lnTo>
                  <a:lnTo>
                    <a:pt x="558" y="3314"/>
                  </a:lnTo>
                  <a:lnTo>
                    <a:pt x="558" y="3310"/>
                  </a:lnTo>
                  <a:lnTo>
                    <a:pt x="558" y="3294"/>
                  </a:lnTo>
                  <a:lnTo>
                    <a:pt x="558" y="3294"/>
                  </a:lnTo>
                  <a:lnTo>
                    <a:pt x="558" y="3292"/>
                  </a:lnTo>
                  <a:lnTo>
                    <a:pt x="560" y="3290"/>
                  </a:lnTo>
                  <a:lnTo>
                    <a:pt x="564" y="3288"/>
                  </a:lnTo>
                  <a:lnTo>
                    <a:pt x="568" y="3286"/>
                  </a:lnTo>
                  <a:lnTo>
                    <a:pt x="602" y="3286"/>
                  </a:lnTo>
                  <a:lnTo>
                    <a:pt x="602" y="3286"/>
                  </a:lnTo>
                  <a:lnTo>
                    <a:pt x="606" y="3288"/>
                  </a:lnTo>
                  <a:lnTo>
                    <a:pt x="608" y="3290"/>
                  </a:lnTo>
                  <a:lnTo>
                    <a:pt x="610" y="3292"/>
                  </a:lnTo>
                  <a:lnTo>
                    <a:pt x="612" y="3294"/>
                  </a:lnTo>
                  <a:lnTo>
                    <a:pt x="612" y="3310"/>
                  </a:lnTo>
                  <a:close/>
                  <a:moveTo>
                    <a:pt x="612" y="3234"/>
                  </a:moveTo>
                  <a:lnTo>
                    <a:pt x="612" y="3234"/>
                  </a:lnTo>
                  <a:lnTo>
                    <a:pt x="610" y="3238"/>
                  </a:lnTo>
                  <a:lnTo>
                    <a:pt x="608" y="3240"/>
                  </a:lnTo>
                  <a:lnTo>
                    <a:pt x="606" y="3242"/>
                  </a:lnTo>
                  <a:lnTo>
                    <a:pt x="602" y="3242"/>
                  </a:lnTo>
                  <a:lnTo>
                    <a:pt x="568" y="3242"/>
                  </a:lnTo>
                  <a:lnTo>
                    <a:pt x="568" y="3242"/>
                  </a:lnTo>
                  <a:lnTo>
                    <a:pt x="564" y="3242"/>
                  </a:lnTo>
                  <a:lnTo>
                    <a:pt x="560" y="3240"/>
                  </a:lnTo>
                  <a:lnTo>
                    <a:pt x="558" y="3238"/>
                  </a:lnTo>
                  <a:lnTo>
                    <a:pt x="558" y="3234"/>
                  </a:lnTo>
                  <a:lnTo>
                    <a:pt x="558" y="3218"/>
                  </a:lnTo>
                  <a:lnTo>
                    <a:pt x="558" y="3218"/>
                  </a:lnTo>
                  <a:lnTo>
                    <a:pt x="558" y="3216"/>
                  </a:lnTo>
                  <a:lnTo>
                    <a:pt x="560" y="3214"/>
                  </a:lnTo>
                  <a:lnTo>
                    <a:pt x="564" y="3212"/>
                  </a:lnTo>
                  <a:lnTo>
                    <a:pt x="568" y="3210"/>
                  </a:lnTo>
                  <a:lnTo>
                    <a:pt x="602" y="3210"/>
                  </a:lnTo>
                  <a:lnTo>
                    <a:pt x="602" y="3210"/>
                  </a:lnTo>
                  <a:lnTo>
                    <a:pt x="606" y="3212"/>
                  </a:lnTo>
                  <a:lnTo>
                    <a:pt x="608" y="3214"/>
                  </a:lnTo>
                  <a:lnTo>
                    <a:pt x="610" y="3216"/>
                  </a:lnTo>
                  <a:lnTo>
                    <a:pt x="612" y="3218"/>
                  </a:lnTo>
                  <a:lnTo>
                    <a:pt x="612" y="3234"/>
                  </a:lnTo>
                  <a:close/>
                  <a:moveTo>
                    <a:pt x="612" y="3158"/>
                  </a:moveTo>
                  <a:lnTo>
                    <a:pt x="612" y="3158"/>
                  </a:lnTo>
                  <a:lnTo>
                    <a:pt x="610" y="3162"/>
                  </a:lnTo>
                  <a:lnTo>
                    <a:pt x="608" y="3164"/>
                  </a:lnTo>
                  <a:lnTo>
                    <a:pt x="606" y="3166"/>
                  </a:lnTo>
                  <a:lnTo>
                    <a:pt x="602" y="3166"/>
                  </a:lnTo>
                  <a:lnTo>
                    <a:pt x="568" y="3166"/>
                  </a:lnTo>
                  <a:lnTo>
                    <a:pt x="568" y="3166"/>
                  </a:lnTo>
                  <a:lnTo>
                    <a:pt x="564" y="3166"/>
                  </a:lnTo>
                  <a:lnTo>
                    <a:pt x="560" y="3164"/>
                  </a:lnTo>
                  <a:lnTo>
                    <a:pt x="558" y="3162"/>
                  </a:lnTo>
                  <a:lnTo>
                    <a:pt x="558" y="3158"/>
                  </a:lnTo>
                  <a:lnTo>
                    <a:pt x="558" y="3142"/>
                  </a:lnTo>
                  <a:lnTo>
                    <a:pt x="558" y="3142"/>
                  </a:lnTo>
                  <a:lnTo>
                    <a:pt x="558" y="3140"/>
                  </a:lnTo>
                  <a:lnTo>
                    <a:pt x="560" y="3138"/>
                  </a:lnTo>
                  <a:lnTo>
                    <a:pt x="564" y="3136"/>
                  </a:lnTo>
                  <a:lnTo>
                    <a:pt x="568" y="3134"/>
                  </a:lnTo>
                  <a:lnTo>
                    <a:pt x="602" y="3134"/>
                  </a:lnTo>
                  <a:lnTo>
                    <a:pt x="602" y="3134"/>
                  </a:lnTo>
                  <a:lnTo>
                    <a:pt x="606" y="3136"/>
                  </a:lnTo>
                  <a:lnTo>
                    <a:pt x="608" y="3138"/>
                  </a:lnTo>
                  <a:lnTo>
                    <a:pt x="610" y="3140"/>
                  </a:lnTo>
                  <a:lnTo>
                    <a:pt x="612" y="3142"/>
                  </a:lnTo>
                  <a:lnTo>
                    <a:pt x="612" y="3158"/>
                  </a:lnTo>
                  <a:close/>
                  <a:moveTo>
                    <a:pt x="612" y="3088"/>
                  </a:moveTo>
                  <a:lnTo>
                    <a:pt x="612" y="3088"/>
                  </a:lnTo>
                  <a:lnTo>
                    <a:pt x="610" y="3090"/>
                  </a:lnTo>
                  <a:lnTo>
                    <a:pt x="608" y="3094"/>
                  </a:lnTo>
                  <a:lnTo>
                    <a:pt x="606" y="3096"/>
                  </a:lnTo>
                  <a:lnTo>
                    <a:pt x="602" y="3096"/>
                  </a:lnTo>
                  <a:lnTo>
                    <a:pt x="568" y="3096"/>
                  </a:lnTo>
                  <a:lnTo>
                    <a:pt x="568" y="3096"/>
                  </a:lnTo>
                  <a:lnTo>
                    <a:pt x="564" y="3096"/>
                  </a:lnTo>
                  <a:lnTo>
                    <a:pt x="560" y="3094"/>
                  </a:lnTo>
                  <a:lnTo>
                    <a:pt x="558" y="3090"/>
                  </a:lnTo>
                  <a:lnTo>
                    <a:pt x="558" y="3088"/>
                  </a:lnTo>
                  <a:lnTo>
                    <a:pt x="558" y="3072"/>
                  </a:lnTo>
                  <a:lnTo>
                    <a:pt x="558" y="3072"/>
                  </a:lnTo>
                  <a:lnTo>
                    <a:pt x="558" y="3068"/>
                  </a:lnTo>
                  <a:lnTo>
                    <a:pt x="560" y="3066"/>
                  </a:lnTo>
                  <a:lnTo>
                    <a:pt x="564" y="3064"/>
                  </a:lnTo>
                  <a:lnTo>
                    <a:pt x="568" y="3064"/>
                  </a:lnTo>
                  <a:lnTo>
                    <a:pt x="602" y="3064"/>
                  </a:lnTo>
                  <a:lnTo>
                    <a:pt x="602" y="3064"/>
                  </a:lnTo>
                  <a:lnTo>
                    <a:pt x="606" y="3064"/>
                  </a:lnTo>
                  <a:lnTo>
                    <a:pt x="608" y="3066"/>
                  </a:lnTo>
                  <a:lnTo>
                    <a:pt x="610" y="3068"/>
                  </a:lnTo>
                  <a:lnTo>
                    <a:pt x="612" y="3072"/>
                  </a:lnTo>
                  <a:lnTo>
                    <a:pt x="612" y="3088"/>
                  </a:lnTo>
                  <a:close/>
                  <a:moveTo>
                    <a:pt x="612" y="3012"/>
                  </a:moveTo>
                  <a:lnTo>
                    <a:pt x="612" y="3012"/>
                  </a:lnTo>
                  <a:lnTo>
                    <a:pt x="610" y="3014"/>
                  </a:lnTo>
                  <a:lnTo>
                    <a:pt x="608" y="3018"/>
                  </a:lnTo>
                  <a:lnTo>
                    <a:pt x="606" y="3020"/>
                  </a:lnTo>
                  <a:lnTo>
                    <a:pt x="602" y="3020"/>
                  </a:lnTo>
                  <a:lnTo>
                    <a:pt x="568" y="3020"/>
                  </a:lnTo>
                  <a:lnTo>
                    <a:pt x="568" y="3020"/>
                  </a:lnTo>
                  <a:lnTo>
                    <a:pt x="564" y="3020"/>
                  </a:lnTo>
                  <a:lnTo>
                    <a:pt x="560" y="3018"/>
                  </a:lnTo>
                  <a:lnTo>
                    <a:pt x="558" y="3014"/>
                  </a:lnTo>
                  <a:lnTo>
                    <a:pt x="558" y="3012"/>
                  </a:lnTo>
                  <a:lnTo>
                    <a:pt x="558" y="2996"/>
                  </a:lnTo>
                  <a:lnTo>
                    <a:pt x="558" y="2996"/>
                  </a:lnTo>
                  <a:lnTo>
                    <a:pt x="558" y="2992"/>
                  </a:lnTo>
                  <a:lnTo>
                    <a:pt x="560" y="2990"/>
                  </a:lnTo>
                  <a:lnTo>
                    <a:pt x="564" y="2988"/>
                  </a:lnTo>
                  <a:lnTo>
                    <a:pt x="568" y="2988"/>
                  </a:lnTo>
                  <a:lnTo>
                    <a:pt x="602" y="2988"/>
                  </a:lnTo>
                  <a:lnTo>
                    <a:pt x="602" y="2988"/>
                  </a:lnTo>
                  <a:lnTo>
                    <a:pt x="606" y="2988"/>
                  </a:lnTo>
                  <a:lnTo>
                    <a:pt x="608" y="2990"/>
                  </a:lnTo>
                  <a:lnTo>
                    <a:pt x="610" y="2992"/>
                  </a:lnTo>
                  <a:lnTo>
                    <a:pt x="612" y="2996"/>
                  </a:lnTo>
                  <a:lnTo>
                    <a:pt x="612" y="3012"/>
                  </a:lnTo>
                  <a:close/>
                  <a:moveTo>
                    <a:pt x="612" y="2936"/>
                  </a:moveTo>
                  <a:lnTo>
                    <a:pt x="612" y="2936"/>
                  </a:lnTo>
                  <a:lnTo>
                    <a:pt x="610" y="2938"/>
                  </a:lnTo>
                  <a:lnTo>
                    <a:pt x="608" y="2942"/>
                  </a:lnTo>
                  <a:lnTo>
                    <a:pt x="606" y="2944"/>
                  </a:lnTo>
                  <a:lnTo>
                    <a:pt x="602" y="2944"/>
                  </a:lnTo>
                  <a:lnTo>
                    <a:pt x="568" y="2944"/>
                  </a:lnTo>
                  <a:lnTo>
                    <a:pt x="568" y="2944"/>
                  </a:lnTo>
                  <a:lnTo>
                    <a:pt x="564" y="2944"/>
                  </a:lnTo>
                  <a:lnTo>
                    <a:pt x="560" y="2942"/>
                  </a:lnTo>
                  <a:lnTo>
                    <a:pt x="558" y="2938"/>
                  </a:lnTo>
                  <a:lnTo>
                    <a:pt x="558" y="2936"/>
                  </a:lnTo>
                  <a:lnTo>
                    <a:pt x="558" y="2920"/>
                  </a:lnTo>
                  <a:lnTo>
                    <a:pt x="558" y="2920"/>
                  </a:lnTo>
                  <a:lnTo>
                    <a:pt x="558" y="2916"/>
                  </a:lnTo>
                  <a:lnTo>
                    <a:pt x="560" y="2914"/>
                  </a:lnTo>
                  <a:lnTo>
                    <a:pt x="564" y="2912"/>
                  </a:lnTo>
                  <a:lnTo>
                    <a:pt x="568" y="2912"/>
                  </a:lnTo>
                  <a:lnTo>
                    <a:pt x="602" y="2912"/>
                  </a:lnTo>
                  <a:lnTo>
                    <a:pt x="602" y="2912"/>
                  </a:lnTo>
                  <a:lnTo>
                    <a:pt x="606" y="2912"/>
                  </a:lnTo>
                  <a:lnTo>
                    <a:pt x="608" y="2914"/>
                  </a:lnTo>
                  <a:lnTo>
                    <a:pt x="610" y="2916"/>
                  </a:lnTo>
                  <a:lnTo>
                    <a:pt x="612" y="2920"/>
                  </a:lnTo>
                  <a:lnTo>
                    <a:pt x="612" y="2936"/>
                  </a:lnTo>
                  <a:close/>
                  <a:moveTo>
                    <a:pt x="612" y="2860"/>
                  </a:moveTo>
                  <a:lnTo>
                    <a:pt x="612" y="2860"/>
                  </a:lnTo>
                  <a:lnTo>
                    <a:pt x="610" y="2862"/>
                  </a:lnTo>
                  <a:lnTo>
                    <a:pt x="608" y="2866"/>
                  </a:lnTo>
                  <a:lnTo>
                    <a:pt x="606" y="2868"/>
                  </a:lnTo>
                  <a:lnTo>
                    <a:pt x="602" y="2868"/>
                  </a:lnTo>
                  <a:lnTo>
                    <a:pt x="568" y="2868"/>
                  </a:lnTo>
                  <a:lnTo>
                    <a:pt x="568" y="2868"/>
                  </a:lnTo>
                  <a:lnTo>
                    <a:pt x="564" y="2868"/>
                  </a:lnTo>
                  <a:lnTo>
                    <a:pt x="560" y="2866"/>
                  </a:lnTo>
                  <a:lnTo>
                    <a:pt x="558" y="2862"/>
                  </a:lnTo>
                  <a:lnTo>
                    <a:pt x="558" y="2860"/>
                  </a:lnTo>
                  <a:lnTo>
                    <a:pt x="558" y="2844"/>
                  </a:lnTo>
                  <a:lnTo>
                    <a:pt x="558" y="2844"/>
                  </a:lnTo>
                  <a:lnTo>
                    <a:pt x="558" y="2840"/>
                  </a:lnTo>
                  <a:lnTo>
                    <a:pt x="560" y="2838"/>
                  </a:lnTo>
                  <a:lnTo>
                    <a:pt x="564" y="2836"/>
                  </a:lnTo>
                  <a:lnTo>
                    <a:pt x="568" y="2836"/>
                  </a:lnTo>
                  <a:lnTo>
                    <a:pt x="602" y="2836"/>
                  </a:lnTo>
                  <a:lnTo>
                    <a:pt x="602" y="2836"/>
                  </a:lnTo>
                  <a:lnTo>
                    <a:pt x="606" y="2836"/>
                  </a:lnTo>
                  <a:lnTo>
                    <a:pt x="608" y="2838"/>
                  </a:lnTo>
                  <a:lnTo>
                    <a:pt x="610" y="2840"/>
                  </a:lnTo>
                  <a:lnTo>
                    <a:pt x="612" y="2844"/>
                  </a:lnTo>
                  <a:lnTo>
                    <a:pt x="612" y="2860"/>
                  </a:lnTo>
                  <a:close/>
                  <a:moveTo>
                    <a:pt x="612" y="2784"/>
                  </a:moveTo>
                  <a:lnTo>
                    <a:pt x="612" y="2784"/>
                  </a:lnTo>
                  <a:lnTo>
                    <a:pt x="610" y="2786"/>
                  </a:lnTo>
                  <a:lnTo>
                    <a:pt x="608" y="2790"/>
                  </a:lnTo>
                  <a:lnTo>
                    <a:pt x="606" y="2792"/>
                  </a:lnTo>
                  <a:lnTo>
                    <a:pt x="602" y="2792"/>
                  </a:lnTo>
                  <a:lnTo>
                    <a:pt x="568" y="2792"/>
                  </a:lnTo>
                  <a:lnTo>
                    <a:pt x="568" y="2792"/>
                  </a:lnTo>
                  <a:lnTo>
                    <a:pt x="564" y="2792"/>
                  </a:lnTo>
                  <a:lnTo>
                    <a:pt x="560" y="2790"/>
                  </a:lnTo>
                  <a:lnTo>
                    <a:pt x="558" y="2786"/>
                  </a:lnTo>
                  <a:lnTo>
                    <a:pt x="558" y="2784"/>
                  </a:lnTo>
                  <a:lnTo>
                    <a:pt x="558" y="2768"/>
                  </a:lnTo>
                  <a:lnTo>
                    <a:pt x="558" y="2768"/>
                  </a:lnTo>
                  <a:lnTo>
                    <a:pt x="558" y="2764"/>
                  </a:lnTo>
                  <a:lnTo>
                    <a:pt x="560" y="2762"/>
                  </a:lnTo>
                  <a:lnTo>
                    <a:pt x="564" y="2760"/>
                  </a:lnTo>
                  <a:lnTo>
                    <a:pt x="568" y="2760"/>
                  </a:lnTo>
                  <a:lnTo>
                    <a:pt x="602" y="2760"/>
                  </a:lnTo>
                  <a:lnTo>
                    <a:pt x="602" y="2760"/>
                  </a:lnTo>
                  <a:lnTo>
                    <a:pt x="606" y="2760"/>
                  </a:lnTo>
                  <a:lnTo>
                    <a:pt x="608" y="2762"/>
                  </a:lnTo>
                  <a:lnTo>
                    <a:pt x="610" y="2764"/>
                  </a:lnTo>
                  <a:lnTo>
                    <a:pt x="612" y="2768"/>
                  </a:lnTo>
                  <a:lnTo>
                    <a:pt x="612" y="2784"/>
                  </a:lnTo>
                  <a:close/>
                  <a:moveTo>
                    <a:pt x="612" y="2708"/>
                  </a:moveTo>
                  <a:lnTo>
                    <a:pt x="612" y="2708"/>
                  </a:lnTo>
                  <a:lnTo>
                    <a:pt x="610" y="2710"/>
                  </a:lnTo>
                  <a:lnTo>
                    <a:pt x="608" y="2714"/>
                  </a:lnTo>
                  <a:lnTo>
                    <a:pt x="606" y="2716"/>
                  </a:lnTo>
                  <a:lnTo>
                    <a:pt x="602" y="2716"/>
                  </a:lnTo>
                  <a:lnTo>
                    <a:pt x="568" y="2716"/>
                  </a:lnTo>
                  <a:lnTo>
                    <a:pt x="568" y="2716"/>
                  </a:lnTo>
                  <a:lnTo>
                    <a:pt x="564" y="2716"/>
                  </a:lnTo>
                  <a:lnTo>
                    <a:pt x="560" y="2714"/>
                  </a:lnTo>
                  <a:lnTo>
                    <a:pt x="558" y="2710"/>
                  </a:lnTo>
                  <a:lnTo>
                    <a:pt x="558" y="2708"/>
                  </a:lnTo>
                  <a:lnTo>
                    <a:pt x="558" y="2692"/>
                  </a:lnTo>
                  <a:lnTo>
                    <a:pt x="558" y="2692"/>
                  </a:lnTo>
                  <a:lnTo>
                    <a:pt x="558" y="2688"/>
                  </a:lnTo>
                  <a:lnTo>
                    <a:pt x="560" y="2686"/>
                  </a:lnTo>
                  <a:lnTo>
                    <a:pt x="564" y="2684"/>
                  </a:lnTo>
                  <a:lnTo>
                    <a:pt x="568" y="2684"/>
                  </a:lnTo>
                  <a:lnTo>
                    <a:pt x="602" y="2684"/>
                  </a:lnTo>
                  <a:lnTo>
                    <a:pt x="602" y="2684"/>
                  </a:lnTo>
                  <a:lnTo>
                    <a:pt x="606" y="2684"/>
                  </a:lnTo>
                  <a:lnTo>
                    <a:pt x="608" y="2686"/>
                  </a:lnTo>
                  <a:lnTo>
                    <a:pt x="610" y="2688"/>
                  </a:lnTo>
                  <a:lnTo>
                    <a:pt x="612" y="2692"/>
                  </a:lnTo>
                  <a:lnTo>
                    <a:pt x="612" y="2708"/>
                  </a:lnTo>
                  <a:close/>
                  <a:moveTo>
                    <a:pt x="612" y="2632"/>
                  </a:moveTo>
                  <a:lnTo>
                    <a:pt x="612" y="2632"/>
                  </a:lnTo>
                  <a:lnTo>
                    <a:pt x="610" y="2636"/>
                  </a:lnTo>
                  <a:lnTo>
                    <a:pt x="608" y="2638"/>
                  </a:lnTo>
                  <a:lnTo>
                    <a:pt x="606" y="2640"/>
                  </a:lnTo>
                  <a:lnTo>
                    <a:pt x="602" y="2640"/>
                  </a:lnTo>
                  <a:lnTo>
                    <a:pt x="568" y="2640"/>
                  </a:lnTo>
                  <a:lnTo>
                    <a:pt x="568" y="2640"/>
                  </a:lnTo>
                  <a:lnTo>
                    <a:pt x="564" y="2640"/>
                  </a:lnTo>
                  <a:lnTo>
                    <a:pt x="560" y="2638"/>
                  </a:lnTo>
                  <a:lnTo>
                    <a:pt x="558" y="2636"/>
                  </a:lnTo>
                  <a:lnTo>
                    <a:pt x="558" y="2632"/>
                  </a:lnTo>
                  <a:lnTo>
                    <a:pt x="558" y="2616"/>
                  </a:lnTo>
                  <a:lnTo>
                    <a:pt x="558" y="2616"/>
                  </a:lnTo>
                  <a:lnTo>
                    <a:pt x="558" y="2612"/>
                  </a:lnTo>
                  <a:lnTo>
                    <a:pt x="560" y="2610"/>
                  </a:lnTo>
                  <a:lnTo>
                    <a:pt x="564" y="2608"/>
                  </a:lnTo>
                  <a:lnTo>
                    <a:pt x="568" y="2608"/>
                  </a:lnTo>
                  <a:lnTo>
                    <a:pt x="602" y="2608"/>
                  </a:lnTo>
                  <a:lnTo>
                    <a:pt x="602" y="2608"/>
                  </a:lnTo>
                  <a:lnTo>
                    <a:pt x="606" y="2608"/>
                  </a:lnTo>
                  <a:lnTo>
                    <a:pt x="608" y="2610"/>
                  </a:lnTo>
                  <a:lnTo>
                    <a:pt x="610" y="2612"/>
                  </a:lnTo>
                  <a:lnTo>
                    <a:pt x="612" y="2616"/>
                  </a:lnTo>
                  <a:lnTo>
                    <a:pt x="612" y="2632"/>
                  </a:lnTo>
                  <a:close/>
                  <a:moveTo>
                    <a:pt x="612" y="2556"/>
                  </a:moveTo>
                  <a:lnTo>
                    <a:pt x="612" y="2556"/>
                  </a:lnTo>
                  <a:lnTo>
                    <a:pt x="610" y="2560"/>
                  </a:lnTo>
                  <a:lnTo>
                    <a:pt x="608" y="2562"/>
                  </a:lnTo>
                  <a:lnTo>
                    <a:pt x="606" y="2564"/>
                  </a:lnTo>
                  <a:lnTo>
                    <a:pt x="602" y="2564"/>
                  </a:lnTo>
                  <a:lnTo>
                    <a:pt x="568" y="2564"/>
                  </a:lnTo>
                  <a:lnTo>
                    <a:pt x="568" y="2564"/>
                  </a:lnTo>
                  <a:lnTo>
                    <a:pt x="564" y="2564"/>
                  </a:lnTo>
                  <a:lnTo>
                    <a:pt x="560" y="2562"/>
                  </a:lnTo>
                  <a:lnTo>
                    <a:pt x="558" y="2560"/>
                  </a:lnTo>
                  <a:lnTo>
                    <a:pt x="558" y="2556"/>
                  </a:lnTo>
                  <a:lnTo>
                    <a:pt x="558" y="2540"/>
                  </a:lnTo>
                  <a:lnTo>
                    <a:pt x="558" y="2540"/>
                  </a:lnTo>
                  <a:lnTo>
                    <a:pt x="558" y="2536"/>
                  </a:lnTo>
                  <a:lnTo>
                    <a:pt x="560" y="2534"/>
                  </a:lnTo>
                  <a:lnTo>
                    <a:pt x="564" y="2532"/>
                  </a:lnTo>
                  <a:lnTo>
                    <a:pt x="568" y="2532"/>
                  </a:lnTo>
                  <a:lnTo>
                    <a:pt x="602" y="2532"/>
                  </a:lnTo>
                  <a:lnTo>
                    <a:pt x="602" y="2532"/>
                  </a:lnTo>
                  <a:lnTo>
                    <a:pt x="606" y="2532"/>
                  </a:lnTo>
                  <a:lnTo>
                    <a:pt x="608" y="2534"/>
                  </a:lnTo>
                  <a:lnTo>
                    <a:pt x="610" y="2536"/>
                  </a:lnTo>
                  <a:lnTo>
                    <a:pt x="612" y="2540"/>
                  </a:lnTo>
                  <a:lnTo>
                    <a:pt x="612" y="2556"/>
                  </a:lnTo>
                  <a:close/>
                  <a:moveTo>
                    <a:pt x="612" y="2480"/>
                  </a:moveTo>
                  <a:lnTo>
                    <a:pt x="612" y="2480"/>
                  </a:lnTo>
                  <a:lnTo>
                    <a:pt x="610" y="2484"/>
                  </a:lnTo>
                  <a:lnTo>
                    <a:pt x="608" y="2486"/>
                  </a:lnTo>
                  <a:lnTo>
                    <a:pt x="606" y="2488"/>
                  </a:lnTo>
                  <a:lnTo>
                    <a:pt x="602" y="2488"/>
                  </a:lnTo>
                  <a:lnTo>
                    <a:pt x="568" y="2488"/>
                  </a:lnTo>
                  <a:lnTo>
                    <a:pt x="568" y="2488"/>
                  </a:lnTo>
                  <a:lnTo>
                    <a:pt x="564" y="2488"/>
                  </a:lnTo>
                  <a:lnTo>
                    <a:pt x="560" y="2486"/>
                  </a:lnTo>
                  <a:lnTo>
                    <a:pt x="558" y="2484"/>
                  </a:lnTo>
                  <a:lnTo>
                    <a:pt x="558" y="2480"/>
                  </a:lnTo>
                  <a:lnTo>
                    <a:pt x="558" y="2464"/>
                  </a:lnTo>
                  <a:lnTo>
                    <a:pt x="558" y="2464"/>
                  </a:lnTo>
                  <a:lnTo>
                    <a:pt x="558" y="2460"/>
                  </a:lnTo>
                  <a:lnTo>
                    <a:pt x="560" y="2458"/>
                  </a:lnTo>
                  <a:lnTo>
                    <a:pt x="564" y="2456"/>
                  </a:lnTo>
                  <a:lnTo>
                    <a:pt x="568" y="2456"/>
                  </a:lnTo>
                  <a:lnTo>
                    <a:pt x="602" y="2456"/>
                  </a:lnTo>
                  <a:lnTo>
                    <a:pt x="602" y="2456"/>
                  </a:lnTo>
                  <a:lnTo>
                    <a:pt x="606" y="2456"/>
                  </a:lnTo>
                  <a:lnTo>
                    <a:pt x="608" y="2458"/>
                  </a:lnTo>
                  <a:lnTo>
                    <a:pt x="610" y="2460"/>
                  </a:lnTo>
                  <a:lnTo>
                    <a:pt x="612" y="2464"/>
                  </a:lnTo>
                  <a:lnTo>
                    <a:pt x="612" y="2480"/>
                  </a:lnTo>
                  <a:close/>
                  <a:moveTo>
                    <a:pt x="612" y="2404"/>
                  </a:moveTo>
                  <a:lnTo>
                    <a:pt x="612" y="2404"/>
                  </a:lnTo>
                  <a:lnTo>
                    <a:pt x="610" y="2408"/>
                  </a:lnTo>
                  <a:lnTo>
                    <a:pt x="608" y="2410"/>
                  </a:lnTo>
                  <a:lnTo>
                    <a:pt x="606" y="2412"/>
                  </a:lnTo>
                  <a:lnTo>
                    <a:pt x="602" y="2412"/>
                  </a:lnTo>
                  <a:lnTo>
                    <a:pt x="568" y="2412"/>
                  </a:lnTo>
                  <a:lnTo>
                    <a:pt x="568" y="2412"/>
                  </a:lnTo>
                  <a:lnTo>
                    <a:pt x="564" y="2412"/>
                  </a:lnTo>
                  <a:lnTo>
                    <a:pt x="560" y="2410"/>
                  </a:lnTo>
                  <a:lnTo>
                    <a:pt x="558" y="2408"/>
                  </a:lnTo>
                  <a:lnTo>
                    <a:pt x="558" y="2404"/>
                  </a:lnTo>
                  <a:lnTo>
                    <a:pt x="558" y="2388"/>
                  </a:lnTo>
                  <a:lnTo>
                    <a:pt x="558" y="2388"/>
                  </a:lnTo>
                  <a:lnTo>
                    <a:pt x="558" y="2386"/>
                  </a:lnTo>
                  <a:lnTo>
                    <a:pt x="560" y="2382"/>
                  </a:lnTo>
                  <a:lnTo>
                    <a:pt x="564" y="2380"/>
                  </a:lnTo>
                  <a:lnTo>
                    <a:pt x="568" y="2380"/>
                  </a:lnTo>
                  <a:lnTo>
                    <a:pt x="602" y="2380"/>
                  </a:lnTo>
                  <a:lnTo>
                    <a:pt x="602" y="2380"/>
                  </a:lnTo>
                  <a:lnTo>
                    <a:pt x="606" y="2380"/>
                  </a:lnTo>
                  <a:lnTo>
                    <a:pt x="608" y="2382"/>
                  </a:lnTo>
                  <a:lnTo>
                    <a:pt x="610" y="2386"/>
                  </a:lnTo>
                  <a:lnTo>
                    <a:pt x="612" y="2388"/>
                  </a:lnTo>
                  <a:lnTo>
                    <a:pt x="612" y="2404"/>
                  </a:lnTo>
                  <a:close/>
                  <a:moveTo>
                    <a:pt x="612" y="2328"/>
                  </a:moveTo>
                  <a:lnTo>
                    <a:pt x="612" y="2328"/>
                  </a:lnTo>
                  <a:lnTo>
                    <a:pt x="610" y="2332"/>
                  </a:lnTo>
                  <a:lnTo>
                    <a:pt x="608" y="2334"/>
                  </a:lnTo>
                  <a:lnTo>
                    <a:pt x="606" y="2336"/>
                  </a:lnTo>
                  <a:lnTo>
                    <a:pt x="602" y="2336"/>
                  </a:lnTo>
                  <a:lnTo>
                    <a:pt x="568" y="2336"/>
                  </a:lnTo>
                  <a:lnTo>
                    <a:pt x="568" y="2336"/>
                  </a:lnTo>
                  <a:lnTo>
                    <a:pt x="564" y="2336"/>
                  </a:lnTo>
                  <a:lnTo>
                    <a:pt x="560" y="2334"/>
                  </a:lnTo>
                  <a:lnTo>
                    <a:pt x="558" y="2332"/>
                  </a:lnTo>
                  <a:lnTo>
                    <a:pt x="558" y="2328"/>
                  </a:lnTo>
                  <a:lnTo>
                    <a:pt x="558" y="2312"/>
                  </a:lnTo>
                  <a:lnTo>
                    <a:pt x="558" y="2312"/>
                  </a:lnTo>
                  <a:lnTo>
                    <a:pt x="558" y="2310"/>
                  </a:lnTo>
                  <a:lnTo>
                    <a:pt x="560" y="2306"/>
                  </a:lnTo>
                  <a:lnTo>
                    <a:pt x="564" y="2304"/>
                  </a:lnTo>
                  <a:lnTo>
                    <a:pt x="568" y="2304"/>
                  </a:lnTo>
                  <a:lnTo>
                    <a:pt x="602" y="2304"/>
                  </a:lnTo>
                  <a:lnTo>
                    <a:pt x="602" y="2304"/>
                  </a:lnTo>
                  <a:lnTo>
                    <a:pt x="606" y="2304"/>
                  </a:lnTo>
                  <a:lnTo>
                    <a:pt x="608" y="2306"/>
                  </a:lnTo>
                  <a:lnTo>
                    <a:pt x="610" y="2310"/>
                  </a:lnTo>
                  <a:lnTo>
                    <a:pt x="612" y="2312"/>
                  </a:lnTo>
                  <a:lnTo>
                    <a:pt x="612" y="2328"/>
                  </a:lnTo>
                  <a:close/>
                  <a:moveTo>
                    <a:pt x="612" y="2252"/>
                  </a:moveTo>
                  <a:lnTo>
                    <a:pt x="612" y="2252"/>
                  </a:lnTo>
                  <a:lnTo>
                    <a:pt x="610" y="2256"/>
                  </a:lnTo>
                  <a:lnTo>
                    <a:pt x="608" y="2258"/>
                  </a:lnTo>
                  <a:lnTo>
                    <a:pt x="606" y="2260"/>
                  </a:lnTo>
                  <a:lnTo>
                    <a:pt x="602" y="2260"/>
                  </a:lnTo>
                  <a:lnTo>
                    <a:pt x="568" y="2260"/>
                  </a:lnTo>
                  <a:lnTo>
                    <a:pt x="568" y="2260"/>
                  </a:lnTo>
                  <a:lnTo>
                    <a:pt x="564" y="2260"/>
                  </a:lnTo>
                  <a:lnTo>
                    <a:pt x="560" y="2258"/>
                  </a:lnTo>
                  <a:lnTo>
                    <a:pt x="558" y="2256"/>
                  </a:lnTo>
                  <a:lnTo>
                    <a:pt x="558" y="2252"/>
                  </a:lnTo>
                  <a:lnTo>
                    <a:pt x="558" y="2236"/>
                  </a:lnTo>
                  <a:lnTo>
                    <a:pt x="558" y="2236"/>
                  </a:lnTo>
                  <a:lnTo>
                    <a:pt x="558" y="2234"/>
                  </a:lnTo>
                  <a:lnTo>
                    <a:pt x="560" y="2230"/>
                  </a:lnTo>
                  <a:lnTo>
                    <a:pt x="564" y="2228"/>
                  </a:lnTo>
                  <a:lnTo>
                    <a:pt x="568" y="2228"/>
                  </a:lnTo>
                  <a:lnTo>
                    <a:pt x="602" y="2228"/>
                  </a:lnTo>
                  <a:lnTo>
                    <a:pt x="602" y="2228"/>
                  </a:lnTo>
                  <a:lnTo>
                    <a:pt x="606" y="2228"/>
                  </a:lnTo>
                  <a:lnTo>
                    <a:pt x="608" y="2230"/>
                  </a:lnTo>
                  <a:lnTo>
                    <a:pt x="610" y="2234"/>
                  </a:lnTo>
                  <a:lnTo>
                    <a:pt x="612" y="2236"/>
                  </a:lnTo>
                  <a:lnTo>
                    <a:pt x="612" y="2252"/>
                  </a:lnTo>
                  <a:close/>
                  <a:moveTo>
                    <a:pt x="612" y="2176"/>
                  </a:moveTo>
                  <a:lnTo>
                    <a:pt x="612" y="2176"/>
                  </a:lnTo>
                  <a:lnTo>
                    <a:pt x="610" y="2180"/>
                  </a:lnTo>
                  <a:lnTo>
                    <a:pt x="608" y="2182"/>
                  </a:lnTo>
                  <a:lnTo>
                    <a:pt x="606" y="2184"/>
                  </a:lnTo>
                  <a:lnTo>
                    <a:pt x="602" y="2184"/>
                  </a:lnTo>
                  <a:lnTo>
                    <a:pt x="568" y="2184"/>
                  </a:lnTo>
                  <a:lnTo>
                    <a:pt x="568" y="2184"/>
                  </a:lnTo>
                  <a:lnTo>
                    <a:pt x="564" y="2184"/>
                  </a:lnTo>
                  <a:lnTo>
                    <a:pt x="560" y="2182"/>
                  </a:lnTo>
                  <a:lnTo>
                    <a:pt x="558" y="2180"/>
                  </a:lnTo>
                  <a:lnTo>
                    <a:pt x="558" y="2176"/>
                  </a:lnTo>
                  <a:lnTo>
                    <a:pt x="558" y="2160"/>
                  </a:lnTo>
                  <a:lnTo>
                    <a:pt x="558" y="2160"/>
                  </a:lnTo>
                  <a:lnTo>
                    <a:pt x="558" y="2158"/>
                  </a:lnTo>
                  <a:lnTo>
                    <a:pt x="560" y="2154"/>
                  </a:lnTo>
                  <a:lnTo>
                    <a:pt x="564" y="2152"/>
                  </a:lnTo>
                  <a:lnTo>
                    <a:pt x="568" y="2152"/>
                  </a:lnTo>
                  <a:lnTo>
                    <a:pt x="602" y="2152"/>
                  </a:lnTo>
                  <a:lnTo>
                    <a:pt x="602" y="2152"/>
                  </a:lnTo>
                  <a:lnTo>
                    <a:pt x="606" y="2152"/>
                  </a:lnTo>
                  <a:lnTo>
                    <a:pt x="608" y="2154"/>
                  </a:lnTo>
                  <a:lnTo>
                    <a:pt x="610" y="2158"/>
                  </a:lnTo>
                  <a:lnTo>
                    <a:pt x="612" y="2160"/>
                  </a:lnTo>
                  <a:lnTo>
                    <a:pt x="612" y="2176"/>
                  </a:lnTo>
                  <a:close/>
                  <a:moveTo>
                    <a:pt x="612" y="2100"/>
                  </a:moveTo>
                  <a:lnTo>
                    <a:pt x="612" y="2100"/>
                  </a:lnTo>
                  <a:lnTo>
                    <a:pt x="610" y="2104"/>
                  </a:lnTo>
                  <a:lnTo>
                    <a:pt x="608" y="2106"/>
                  </a:lnTo>
                  <a:lnTo>
                    <a:pt x="606" y="2108"/>
                  </a:lnTo>
                  <a:lnTo>
                    <a:pt x="602" y="2108"/>
                  </a:lnTo>
                  <a:lnTo>
                    <a:pt x="568" y="2108"/>
                  </a:lnTo>
                  <a:lnTo>
                    <a:pt x="568" y="2108"/>
                  </a:lnTo>
                  <a:lnTo>
                    <a:pt x="564" y="2108"/>
                  </a:lnTo>
                  <a:lnTo>
                    <a:pt x="560" y="2106"/>
                  </a:lnTo>
                  <a:lnTo>
                    <a:pt x="558" y="2104"/>
                  </a:lnTo>
                  <a:lnTo>
                    <a:pt x="558" y="2100"/>
                  </a:lnTo>
                  <a:lnTo>
                    <a:pt x="558" y="2084"/>
                  </a:lnTo>
                  <a:lnTo>
                    <a:pt x="558" y="2084"/>
                  </a:lnTo>
                  <a:lnTo>
                    <a:pt x="558" y="2082"/>
                  </a:lnTo>
                  <a:lnTo>
                    <a:pt x="560" y="2078"/>
                  </a:lnTo>
                  <a:lnTo>
                    <a:pt x="564" y="2076"/>
                  </a:lnTo>
                  <a:lnTo>
                    <a:pt x="568" y="2076"/>
                  </a:lnTo>
                  <a:lnTo>
                    <a:pt x="602" y="2076"/>
                  </a:lnTo>
                  <a:lnTo>
                    <a:pt x="602" y="2076"/>
                  </a:lnTo>
                  <a:lnTo>
                    <a:pt x="606" y="2076"/>
                  </a:lnTo>
                  <a:lnTo>
                    <a:pt x="608" y="2078"/>
                  </a:lnTo>
                  <a:lnTo>
                    <a:pt x="610" y="2082"/>
                  </a:lnTo>
                  <a:lnTo>
                    <a:pt x="612" y="2084"/>
                  </a:lnTo>
                  <a:lnTo>
                    <a:pt x="612" y="2100"/>
                  </a:lnTo>
                  <a:close/>
                  <a:moveTo>
                    <a:pt x="612" y="2024"/>
                  </a:moveTo>
                  <a:lnTo>
                    <a:pt x="612" y="2024"/>
                  </a:lnTo>
                  <a:lnTo>
                    <a:pt x="610" y="2028"/>
                  </a:lnTo>
                  <a:lnTo>
                    <a:pt x="608" y="2030"/>
                  </a:lnTo>
                  <a:lnTo>
                    <a:pt x="606" y="2032"/>
                  </a:lnTo>
                  <a:lnTo>
                    <a:pt x="602" y="2032"/>
                  </a:lnTo>
                  <a:lnTo>
                    <a:pt x="568" y="2032"/>
                  </a:lnTo>
                  <a:lnTo>
                    <a:pt x="568" y="2032"/>
                  </a:lnTo>
                  <a:lnTo>
                    <a:pt x="564" y="2032"/>
                  </a:lnTo>
                  <a:lnTo>
                    <a:pt x="560" y="2030"/>
                  </a:lnTo>
                  <a:lnTo>
                    <a:pt x="558" y="2028"/>
                  </a:lnTo>
                  <a:lnTo>
                    <a:pt x="558" y="2024"/>
                  </a:lnTo>
                  <a:lnTo>
                    <a:pt x="558" y="2008"/>
                  </a:lnTo>
                  <a:lnTo>
                    <a:pt x="558" y="2008"/>
                  </a:lnTo>
                  <a:lnTo>
                    <a:pt x="558" y="2006"/>
                  </a:lnTo>
                  <a:lnTo>
                    <a:pt x="560" y="2002"/>
                  </a:lnTo>
                  <a:lnTo>
                    <a:pt x="564" y="2000"/>
                  </a:lnTo>
                  <a:lnTo>
                    <a:pt x="568" y="2000"/>
                  </a:lnTo>
                  <a:lnTo>
                    <a:pt x="602" y="2000"/>
                  </a:lnTo>
                  <a:lnTo>
                    <a:pt x="602" y="2000"/>
                  </a:lnTo>
                  <a:lnTo>
                    <a:pt x="606" y="2000"/>
                  </a:lnTo>
                  <a:lnTo>
                    <a:pt x="608" y="2002"/>
                  </a:lnTo>
                  <a:lnTo>
                    <a:pt x="610" y="2006"/>
                  </a:lnTo>
                  <a:lnTo>
                    <a:pt x="612" y="2008"/>
                  </a:lnTo>
                  <a:lnTo>
                    <a:pt x="612" y="2024"/>
                  </a:lnTo>
                  <a:close/>
                  <a:moveTo>
                    <a:pt x="612" y="1948"/>
                  </a:moveTo>
                  <a:lnTo>
                    <a:pt x="612" y="1948"/>
                  </a:lnTo>
                  <a:lnTo>
                    <a:pt x="610" y="1952"/>
                  </a:lnTo>
                  <a:lnTo>
                    <a:pt x="608" y="1954"/>
                  </a:lnTo>
                  <a:lnTo>
                    <a:pt x="606" y="1956"/>
                  </a:lnTo>
                  <a:lnTo>
                    <a:pt x="602" y="1956"/>
                  </a:lnTo>
                  <a:lnTo>
                    <a:pt x="568" y="1956"/>
                  </a:lnTo>
                  <a:lnTo>
                    <a:pt x="568" y="1956"/>
                  </a:lnTo>
                  <a:lnTo>
                    <a:pt x="564" y="1956"/>
                  </a:lnTo>
                  <a:lnTo>
                    <a:pt x="560" y="1954"/>
                  </a:lnTo>
                  <a:lnTo>
                    <a:pt x="558" y="1952"/>
                  </a:lnTo>
                  <a:lnTo>
                    <a:pt x="558" y="1948"/>
                  </a:lnTo>
                  <a:lnTo>
                    <a:pt x="558" y="1932"/>
                  </a:lnTo>
                  <a:lnTo>
                    <a:pt x="558" y="1932"/>
                  </a:lnTo>
                  <a:lnTo>
                    <a:pt x="558" y="1930"/>
                  </a:lnTo>
                  <a:lnTo>
                    <a:pt x="560" y="1926"/>
                  </a:lnTo>
                  <a:lnTo>
                    <a:pt x="564" y="1924"/>
                  </a:lnTo>
                  <a:lnTo>
                    <a:pt x="568" y="1924"/>
                  </a:lnTo>
                  <a:lnTo>
                    <a:pt x="602" y="1924"/>
                  </a:lnTo>
                  <a:lnTo>
                    <a:pt x="602" y="1924"/>
                  </a:lnTo>
                  <a:lnTo>
                    <a:pt x="606" y="1924"/>
                  </a:lnTo>
                  <a:lnTo>
                    <a:pt x="608" y="1926"/>
                  </a:lnTo>
                  <a:lnTo>
                    <a:pt x="610" y="1930"/>
                  </a:lnTo>
                  <a:lnTo>
                    <a:pt x="612" y="1932"/>
                  </a:lnTo>
                  <a:lnTo>
                    <a:pt x="612" y="1948"/>
                  </a:lnTo>
                  <a:close/>
                  <a:moveTo>
                    <a:pt x="612" y="1872"/>
                  </a:moveTo>
                  <a:lnTo>
                    <a:pt x="612" y="1872"/>
                  </a:lnTo>
                  <a:lnTo>
                    <a:pt x="610" y="1876"/>
                  </a:lnTo>
                  <a:lnTo>
                    <a:pt x="608" y="1878"/>
                  </a:lnTo>
                  <a:lnTo>
                    <a:pt x="606" y="1880"/>
                  </a:lnTo>
                  <a:lnTo>
                    <a:pt x="602" y="1880"/>
                  </a:lnTo>
                  <a:lnTo>
                    <a:pt x="568" y="1880"/>
                  </a:lnTo>
                  <a:lnTo>
                    <a:pt x="568" y="1880"/>
                  </a:lnTo>
                  <a:lnTo>
                    <a:pt x="564" y="1880"/>
                  </a:lnTo>
                  <a:lnTo>
                    <a:pt x="560" y="1878"/>
                  </a:lnTo>
                  <a:lnTo>
                    <a:pt x="558" y="1876"/>
                  </a:lnTo>
                  <a:lnTo>
                    <a:pt x="558" y="1872"/>
                  </a:lnTo>
                  <a:lnTo>
                    <a:pt x="558" y="1856"/>
                  </a:lnTo>
                  <a:lnTo>
                    <a:pt x="558" y="1856"/>
                  </a:lnTo>
                  <a:lnTo>
                    <a:pt x="558" y="1854"/>
                  </a:lnTo>
                  <a:lnTo>
                    <a:pt x="560" y="1850"/>
                  </a:lnTo>
                  <a:lnTo>
                    <a:pt x="564" y="1848"/>
                  </a:lnTo>
                  <a:lnTo>
                    <a:pt x="568" y="1848"/>
                  </a:lnTo>
                  <a:lnTo>
                    <a:pt x="602" y="1848"/>
                  </a:lnTo>
                  <a:lnTo>
                    <a:pt x="602" y="1848"/>
                  </a:lnTo>
                  <a:lnTo>
                    <a:pt x="606" y="1848"/>
                  </a:lnTo>
                  <a:lnTo>
                    <a:pt x="608" y="1850"/>
                  </a:lnTo>
                  <a:lnTo>
                    <a:pt x="610" y="1854"/>
                  </a:lnTo>
                  <a:lnTo>
                    <a:pt x="612" y="1856"/>
                  </a:lnTo>
                  <a:lnTo>
                    <a:pt x="612" y="1872"/>
                  </a:lnTo>
                  <a:close/>
                  <a:moveTo>
                    <a:pt x="612" y="1798"/>
                  </a:moveTo>
                  <a:lnTo>
                    <a:pt x="612" y="1798"/>
                  </a:lnTo>
                  <a:lnTo>
                    <a:pt x="610" y="1802"/>
                  </a:lnTo>
                  <a:lnTo>
                    <a:pt x="608" y="1804"/>
                  </a:lnTo>
                  <a:lnTo>
                    <a:pt x="606" y="1806"/>
                  </a:lnTo>
                  <a:lnTo>
                    <a:pt x="602" y="1806"/>
                  </a:lnTo>
                  <a:lnTo>
                    <a:pt x="568" y="1806"/>
                  </a:lnTo>
                  <a:lnTo>
                    <a:pt x="568" y="1806"/>
                  </a:lnTo>
                  <a:lnTo>
                    <a:pt x="564" y="1806"/>
                  </a:lnTo>
                  <a:lnTo>
                    <a:pt x="560" y="1804"/>
                  </a:lnTo>
                  <a:lnTo>
                    <a:pt x="558" y="1802"/>
                  </a:lnTo>
                  <a:lnTo>
                    <a:pt x="558" y="1798"/>
                  </a:lnTo>
                  <a:lnTo>
                    <a:pt x="558" y="1782"/>
                  </a:lnTo>
                  <a:lnTo>
                    <a:pt x="558" y="1782"/>
                  </a:lnTo>
                  <a:lnTo>
                    <a:pt x="558" y="1780"/>
                  </a:lnTo>
                  <a:lnTo>
                    <a:pt x="560" y="1776"/>
                  </a:lnTo>
                  <a:lnTo>
                    <a:pt x="564" y="1774"/>
                  </a:lnTo>
                  <a:lnTo>
                    <a:pt x="568" y="1774"/>
                  </a:lnTo>
                  <a:lnTo>
                    <a:pt x="602" y="1774"/>
                  </a:lnTo>
                  <a:lnTo>
                    <a:pt x="602" y="1774"/>
                  </a:lnTo>
                  <a:lnTo>
                    <a:pt x="606" y="1774"/>
                  </a:lnTo>
                  <a:lnTo>
                    <a:pt x="608" y="1776"/>
                  </a:lnTo>
                  <a:lnTo>
                    <a:pt x="610" y="1780"/>
                  </a:lnTo>
                  <a:lnTo>
                    <a:pt x="612" y="1782"/>
                  </a:lnTo>
                  <a:lnTo>
                    <a:pt x="612" y="1798"/>
                  </a:lnTo>
                  <a:close/>
                  <a:moveTo>
                    <a:pt x="612" y="1722"/>
                  </a:moveTo>
                  <a:lnTo>
                    <a:pt x="612" y="1722"/>
                  </a:lnTo>
                  <a:lnTo>
                    <a:pt x="610" y="1726"/>
                  </a:lnTo>
                  <a:lnTo>
                    <a:pt x="608" y="1728"/>
                  </a:lnTo>
                  <a:lnTo>
                    <a:pt x="606" y="1730"/>
                  </a:lnTo>
                  <a:lnTo>
                    <a:pt x="602" y="1730"/>
                  </a:lnTo>
                  <a:lnTo>
                    <a:pt x="568" y="1730"/>
                  </a:lnTo>
                  <a:lnTo>
                    <a:pt x="568" y="1730"/>
                  </a:lnTo>
                  <a:lnTo>
                    <a:pt x="564" y="1730"/>
                  </a:lnTo>
                  <a:lnTo>
                    <a:pt x="560" y="1728"/>
                  </a:lnTo>
                  <a:lnTo>
                    <a:pt x="558" y="1726"/>
                  </a:lnTo>
                  <a:lnTo>
                    <a:pt x="558" y="1722"/>
                  </a:lnTo>
                  <a:lnTo>
                    <a:pt x="558" y="1706"/>
                  </a:lnTo>
                  <a:lnTo>
                    <a:pt x="558" y="1706"/>
                  </a:lnTo>
                  <a:lnTo>
                    <a:pt x="558" y="1704"/>
                  </a:lnTo>
                  <a:lnTo>
                    <a:pt x="560" y="1700"/>
                  </a:lnTo>
                  <a:lnTo>
                    <a:pt x="564" y="1700"/>
                  </a:lnTo>
                  <a:lnTo>
                    <a:pt x="568" y="1698"/>
                  </a:lnTo>
                  <a:lnTo>
                    <a:pt x="602" y="1698"/>
                  </a:lnTo>
                  <a:lnTo>
                    <a:pt x="602" y="1698"/>
                  </a:lnTo>
                  <a:lnTo>
                    <a:pt x="606" y="1700"/>
                  </a:lnTo>
                  <a:lnTo>
                    <a:pt x="608" y="1700"/>
                  </a:lnTo>
                  <a:lnTo>
                    <a:pt x="610" y="1704"/>
                  </a:lnTo>
                  <a:lnTo>
                    <a:pt x="612" y="1706"/>
                  </a:lnTo>
                  <a:lnTo>
                    <a:pt x="612" y="1722"/>
                  </a:lnTo>
                  <a:close/>
                  <a:moveTo>
                    <a:pt x="612" y="1646"/>
                  </a:moveTo>
                  <a:lnTo>
                    <a:pt x="612" y="1646"/>
                  </a:lnTo>
                  <a:lnTo>
                    <a:pt x="610" y="1650"/>
                  </a:lnTo>
                  <a:lnTo>
                    <a:pt x="608" y="1652"/>
                  </a:lnTo>
                  <a:lnTo>
                    <a:pt x="606" y="1654"/>
                  </a:lnTo>
                  <a:lnTo>
                    <a:pt x="602" y="1654"/>
                  </a:lnTo>
                  <a:lnTo>
                    <a:pt x="568" y="1654"/>
                  </a:lnTo>
                  <a:lnTo>
                    <a:pt x="568" y="1654"/>
                  </a:lnTo>
                  <a:lnTo>
                    <a:pt x="564" y="1654"/>
                  </a:lnTo>
                  <a:lnTo>
                    <a:pt x="560" y="1652"/>
                  </a:lnTo>
                  <a:lnTo>
                    <a:pt x="558" y="1650"/>
                  </a:lnTo>
                  <a:lnTo>
                    <a:pt x="558" y="1646"/>
                  </a:lnTo>
                  <a:lnTo>
                    <a:pt x="558" y="1630"/>
                  </a:lnTo>
                  <a:lnTo>
                    <a:pt x="558" y="1630"/>
                  </a:lnTo>
                  <a:lnTo>
                    <a:pt x="558" y="1628"/>
                  </a:lnTo>
                  <a:lnTo>
                    <a:pt x="560" y="1624"/>
                  </a:lnTo>
                  <a:lnTo>
                    <a:pt x="564" y="1624"/>
                  </a:lnTo>
                  <a:lnTo>
                    <a:pt x="568" y="1622"/>
                  </a:lnTo>
                  <a:lnTo>
                    <a:pt x="602" y="1622"/>
                  </a:lnTo>
                  <a:lnTo>
                    <a:pt x="602" y="1622"/>
                  </a:lnTo>
                  <a:lnTo>
                    <a:pt x="606" y="1624"/>
                  </a:lnTo>
                  <a:lnTo>
                    <a:pt x="608" y="1624"/>
                  </a:lnTo>
                  <a:lnTo>
                    <a:pt x="610" y="1628"/>
                  </a:lnTo>
                  <a:lnTo>
                    <a:pt x="612" y="1630"/>
                  </a:lnTo>
                  <a:lnTo>
                    <a:pt x="612" y="1646"/>
                  </a:lnTo>
                  <a:close/>
                  <a:moveTo>
                    <a:pt x="612" y="1570"/>
                  </a:moveTo>
                  <a:lnTo>
                    <a:pt x="612" y="1570"/>
                  </a:lnTo>
                  <a:lnTo>
                    <a:pt x="610" y="1574"/>
                  </a:lnTo>
                  <a:lnTo>
                    <a:pt x="608" y="1576"/>
                  </a:lnTo>
                  <a:lnTo>
                    <a:pt x="606" y="1578"/>
                  </a:lnTo>
                  <a:lnTo>
                    <a:pt x="602" y="1578"/>
                  </a:lnTo>
                  <a:lnTo>
                    <a:pt x="568" y="1578"/>
                  </a:lnTo>
                  <a:lnTo>
                    <a:pt x="568" y="1578"/>
                  </a:lnTo>
                  <a:lnTo>
                    <a:pt x="564" y="1578"/>
                  </a:lnTo>
                  <a:lnTo>
                    <a:pt x="560" y="1576"/>
                  </a:lnTo>
                  <a:lnTo>
                    <a:pt x="558" y="1574"/>
                  </a:lnTo>
                  <a:lnTo>
                    <a:pt x="558" y="1570"/>
                  </a:lnTo>
                  <a:lnTo>
                    <a:pt x="558" y="1554"/>
                  </a:lnTo>
                  <a:lnTo>
                    <a:pt x="558" y="1554"/>
                  </a:lnTo>
                  <a:lnTo>
                    <a:pt x="558" y="1552"/>
                  </a:lnTo>
                  <a:lnTo>
                    <a:pt x="560" y="1548"/>
                  </a:lnTo>
                  <a:lnTo>
                    <a:pt x="564" y="1548"/>
                  </a:lnTo>
                  <a:lnTo>
                    <a:pt x="568" y="1546"/>
                  </a:lnTo>
                  <a:lnTo>
                    <a:pt x="602" y="1546"/>
                  </a:lnTo>
                  <a:lnTo>
                    <a:pt x="602" y="1546"/>
                  </a:lnTo>
                  <a:lnTo>
                    <a:pt x="606" y="1548"/>
                  </a:lnTo>
                  <a:lnTo>
                    <a:pt x="608" y="1548"/>
                  </a:lnTo>
                  <a:lnTo>
                    <a:pt x="610" y="1552"/>
                  </a:lnTo>
                  <a:lnTo>
                    <a:pt x="612" y="1554"/>
                  </a:lnTo>
                  <a:lnTo>
                    <a:pt x="612" y="1570"/>
                  </a:lnTo>
                  <a:close/>
                  <a:moveTo>
                    <a:pt x="612" y="1494"/>
                  </a:moveTo>
                  <a:lnTo>
                    <a:pt x="612" y="1494"/>
                  </a:lnTo>
                  <a:lnTo>
                    <a:pt x="610" y="1498"/>
                  </a:lnTo>
                  <a:lnTo>
                    <a:pt x="608" y="1500"/>
                  </a:lnTo>
                  <a:lnTo>
                    <a:pt x="606" y="1502"/>
                  </a:lnTo>
                  <a:lnTo>
                    <a:pt x="602" y="1502"/>
                  </a:lnTo>
                  <a:lnTo>
                    <a:pt x="568" y="1502"/>
                  </a:lnTo>
                  <a:lnTo>
                    <a:pt x="568" y="1502"/>
                  </a:lnTo>
                  <a:lnTo>
                    <a:pt x="564" y="1502"/>
                  </a:lnTo>
                  <a:lnTo>
                    <a:pt x="560" y="1500"/>
                  </a:lnTo>
                  <a:lnTo>
                    <a:pt x="558" y="1498"/>
                  </a:lnTo>
                  <a:lnTo>
                    <a:pt x="558" y="1494"/>
                  </a:lnTo>
                  <a:lnTo>
                    <a:pt x="558" y="1478"/>
                  </a:lnTo>
                  <a:lnTo>
                    <a:pt x="558" y="1478"/>
                  </a:lnTo>
                  <a:lnTo>
                    <a:pt x="558" y="1476"/>
                  </a:lnTo>
                  <a:lnTo>
                    <a:pt x="560" y="1472"/>
                  </a:lnTo>
                  <a:lnTo>
                    <a:pt x="564" y="1472"/>
                  </a:lnTo>
                  <a:lnTo>
                    <a:pt x="568" y="1470"/>
                  </a:lnTo>
                  <a:lnTo>
                    <a:pt x="602" y="1470"/>
                  </a:lnTo>
                  <a:lnTo>
                    <a:pt x="602" y="1470"/>
                  </a:lnTo>
                  <a:lnTo>
                    <a:pt x="606" y="1472"/>
                  </a:lnTo>
                  <a:lnTo>
                    <a:pt x="608" y="1472"/>
                  </a:lnTo>
                  <a:lnTo>
                    <a:pt x="610" y="1476"/>
                  </a:lnTo>
                  <a:lnTo>
                    <a:pt x="612" y="1478"/>
                  </a:lnTo>
                  <a:lnTo>
                    <a:pt x="612" y="1494"/>
                  </a:lnTo>
                  <a:close/>
                  <a:moveTo>
                    <a:pt x="612" y="1418"/>
                  </a:moveTo>
                  <a:lnTo>
                    <a:pt x="612" y="1418"/>
                  </a:lnTo>
                  <a:lnTo>
                    <a:pt x="610" y="1422"/>
                  </a:lnTo>
                  <a:lnTo>
                    <a:pt x="608" y="1424"/>
                  </a:lnTo>
                  <a:lnTo>
                    <a:pt x="606" y="1426"/>
                  </a:lnTo>
                  <a:lnTo>
                    <a:pt x="602" y="1426"/>
                  </a:lnTo>
                  <a:lnTo>
                    <a:pt x="568" y="1426"/>
                  </a:lnTo>
                  <a:lnTo>
                    <a:pt x="568" y="1426"/>
                  </a:lnTo>
                  <a:lnTo>
                    <a:pt x="564" y="1426"/>
                  </a:lnTo>
                  <a:lnTo>
                    <a:pt x="560" y="1424"/>
                  </a:lnTo>
                  <a:lnTo>
                    <a:pt x="558" y="1422"/>
                  </a:lnTo>
                  <a:lnTo>
                    <a:pt x="558" y="1418"/>
                  </a:lnTo>
                  <a:lnTo>
                    <a:pt x="558" y="1402"/>
                  </a:lnTo>
                  <a:lnTo>
                    <a:pt x="558" y="1402"/>
                  </a:lnTo>
                  <a:lnTo>
                    <a:pt x="558" y="1400"/>
                  </a:lnTo>
                  <a:lnTo>
                    <a:pt x="560" y="1396"/>
                  </a:lnTo>
                  <a:lnTo>
                    <a:pt x="564" y="1396"/>
                  </a:lnTo>
                  <a:lnTo>
                    <a:pt x="568" y="1394"/>
                  </a:lnTo>
                  <a:lnTo>
                    <a:pt x="602" y="1394"/>
                  </a:lnTo>
                  <a:lnTo>
                    <a:pt x="602" y="1394"/>
                  </a:lnTo>
                  <a:lnTo>
                    <a:pt x="606" y="1396"/>
                  </a:lnTo>
                  <a:lnTo>
                    <a:pt x="608" y="1396"/>
                  </a:lnTo>
                  <a:lnTo>
                    <a:pt x="610" y="1400"/>
                  </a:lnTo>
                  <a:lnTo>
                    <a:pt x="612" y="1402"/>
                  </a:lnTo>
                  <a:lnTo>
                    <a:pt x="612" y="1418"/>
                  </a:lnTo>
                  <a:close/>
                  <a:moveTo>
                    <a:pt x="612" y="1342"/>
                  </a:moveTo>
                  <a:lnTo>
                    <a:pt x="612" y="1342"/>
                  </a:lnTo>
                  <a:lnTo>
                    <a:pt x="610" y="1346"/>
                  </a:lnTo>
                  <a:lnTo>
                    <a:pt x="608" y="1348"/>
                  </a:lnTo>
                  <a:lnTo>
                    <a:pt x="606" y="1350"/>
                  </a:lnTo>
                  <a:lnTo>
                    <a:pt x="602" y="1350"/>
                  </a:lnTo>
                  <a:lnTo>
                    <a:pt x="568" y="1350"/>
                  </a:lnTo>
                  <a:lnTo>
                    <a:pt x="568" y="1350"/>
                  </a:lnTo>
                  <a:lnTo>
                    <a:pt x="564" y="1350"/>
                  </a:lnTo>
                  <a:lnTo>
                    <a:pt x="560" y="1348"/>
                  </a:lnTo>
                  <a:lnTo>
                    <a:pt x="558" y="1346"/>
                  </a:lnTo>
                  <a:lnTo>
                    <a:pt x="558" y="1342"/>
                  </a:lnTo>
                  <a:lnTo>
                    <a:pt x="558" y="1326"/>
                  </a:lnTo>
                  <a:lnTo>
                    <a:pt x="558" y="1326"/>
                  </a:lnTo>
                  <a:lnTo>
                    <a:pt x="558" y="1324"/>
                  </a:lnTo>
                  <a:lnTo>
                    <a:pt x="560" y="1320"/>
                  </a:lnTo>
                  <a:lnTo>
                    <a:pt x="564" y="1320"/>
                  </a:lnTo>
                  <a:lnTo>
                    <a:pt x="568" y="1318"/>
                  </a:lnTo>
                  <a:lnTo>
                    <a:pt x="602" y="1318"/>
                  </a:lnTo>
                  <a:lnTo>
                    <a:pt x="602" y="1318"/>
                  </a:lnTo>
                  <a:lnTo>
                    <a:pt x="606" y="1320"/>
                  </a:lnTo>
                  <a:lnTo>
                    <a:pt x="608" y="1320"/>
                  </a:lnTo>
                  <a:lnTo>
                    <a:pt x="610" y="1324"/>
                  </a:lnTo>
                  <a:lnTo>
                    <a:pt x="612" y="1326"/>
                  </a:lnTo>
                  <a:lnTo>
                    <a:pt x="612" y="1342"/>
                  </a:lnTo>
                  <a:close/>
                  <a:moveTo>
                    <a:pt x="612" y="1266"/>
                  </a:moveTo>
                  <a:lnTo>
                    <a:pt x="612" y="1266"/>
                  </a:lnTo>
                  <a:lnTo>
                    <a:pt x="610" y="1270"/>
                  </a:lnTo>
                  <a:lnTo>
                    <a:pt x="608" y="1272"/>
                  </a:lnTo>
                  <a:lnTo>
                    <a:pt x="606" y="1274"/>
                  </a:lnTo>
                  <a:lnTo>
                    <a:pt x="602" y="1274"/>
                  </a:lnTo>
                  <a:lnTo>
                    <a:pt x="568" y="1274"/>
                  </a:lnTo>
                  <a:lnTo>
                    <a:pt x="568" y="1274"/>
                  </a:lnTo>
                  <a:lnTo>
                    <a:pt x="564" y="1274"/>
                  </a:lnTo>
                  <a:lnTo>
                    <a:pt x="560" y="1272"/>
                  </a:lnTo>
                  <a:lnTo>
                    <a:pt x="558" y="1270"/>
                  </a:lnTo>
                  <a:lnTo>
                    <a:pt x="558" y="1266"/>
                  </a:lnTo>
                  <a:lnTo>
                    <a:pt x="558" y="1250"/>
                  </a:lnTo>
                  <a:lnTo>
                    <a:pt x="558" y="1250"/>
                  </a:lnTo>
                  <a:lnTo>
                    <a:pt x="558" y="1248"/>
                  </a:lnTo>
                  <a:lnTo>
                    <a:pt x="560" y="1244"/>
                  </a:lnTo>
                  <a:lnTo>
                    <a:pt x="564" y="1244"/>
                  </a:lnTo>
                  <a:lnTo>
                    <a:pt x="568" y="1242"/>
                  </a:lnTo>
                  <a:lnTo>
                    <a:pt x="602" y="1242"/>
                  </a:lnTo>
                  <a:lnTo>
                    <a:pt x="602" y="1242"/>
                  </a:lnTo>
                  <a:lnTo>
                    <a:pt x="606" y="1244"/>
                  </a:lnTo>
                  <a:lnTo>
                    <a:pt x="608" y="1244"/>
                  </a:lnTo>
                  <a:lnTo>
                    <a:pt x="610" y="1248"/>
                  </a:lnTo>
                  <a:lnTo>
                    <a:pt x="612" y="1250"/>
                  </a:lnTo>
                  <a:lnTo>
                    <a:pt x="612" y="1266"/>
                  </a:lnTo>
                  <a:close/>
                  <a:moveTo>
                    <a:pt x="612" y="1190"/>
                  </a:moveTo>
                  <a:lnTo>
                    <a:pt x="612" y="1190"/>
                  </a:lnTo>
                  <a:lnTo>
                    <a:pt x="610" y="1194"/>
                  </a:lnTo>
                  <a:lnTo>
                    <a:pt x="608" y="1196"/>
                  </a:lnTo>
                  <a:lnTo>
                    <a:pt x="606" y="1198"/>
                  </a:lnTo>
                  <a:lnTo>
                    <a:pt x="602" y="1198"/>
                  </a:lnTo>
                  <a:lnTo>
                    <a:pt x="568" y="1198"/>
                  </a:lnTo>
                  <a:lnTo>
                    <a:pt x="568" y="1198"/>
                  </a:lnTo>
                  <a:lnTo>
                    <a:pt x="564" y="1198"/>
                  </a:lnTo>
                  <a:lnTo>
                    <a:pt x="560" y="1196"/>
                  </a:lnTo>
                  <a:lnTo>
                    <a:pt x="558" y="1194"/>
                  </a:lnTo>
                  <a:lnTo>
                    <a:pt x="558" y="1190"/>
                  </a:lnTo>
                  <a:lnTo>
                    <a:pt x="558" y="1174"/>
                  </a:lnTo>
                  <a:lnTo>
                    <a:pt x="558" y="1174"/>
                  </a:lnTo>
                  <a:lnTo>
                    <a:pt x="558" y="1172"/>
                  </a:lnTo>
                  <a:lnTo>
                    <a:pt x="560" y="1168"/>
                  </a:lnTo>
                  <a:lnTo>
                    <a:pt x="564" y="1168"/>
                  </a:lnTo>
                  <a:lnTo>
                    <a:pt x="568" y="1166"/>
                  </a:lnTo>
                  <a:lnTo>
                    <a:pt x="602" y="1166"/>
                  </a:lnTo>
                  <a:lnTo>
                    <a:pt x="602" y="1166"/>
                  </a:lnTo>
                  <a:lnTo>
                    <a:pt x="606" y="1168"/>
                  </a:lnTo>
                  <a:lnTo>
                    <a:pt x="608" y="1168"/>
                  </a:lnTo>
                  <a:lnTo>
                    <a:pt x="610" y="1172"/>
                  </a:lnTo>
                  <a:lnTo>
                    <a:pt x="612" y="1174"/>
                  </a:lnTo>
                  <a:lnTo>
                    <a:pt x="612" y="1190"/>
                  </a:lnTo>
                  <a:close/>
                  <a:moveTo>
                    <a:pt x="612" y="1114"/>
                  </a:moveTo>
                  <a:lnTo>
                    <a:pt x="612" y="1114"/>
                  </a:lnTo>
                  <a:lnTo>
                    <a:pt x="610" y="1118"/>
                  </a:lnTo>
                  <a:lnTo>
                    <a:pt x="608" y="1120"/>
                  </a:lnTo>
                  <a:lnTo>
                    <a:pt x="606" y="1122"/>
                  </a:lnTo>
                  <a:lnTo>
                    <a:pt x="602" y="1122"/>
                  </a:lnTo>
                  <a:lnTo>
                    <a:pt x="568" y="1122"/>
                  </a:lnTo>
                  <a:lnTo>
                    <a:pt x="568" y="1122"/>
                  </a:lnTo>
                  <a:lnTo>
                    <a:pt x="564" y="1122"/>
                  </a:lnTo>
                  <a:lnTo>
                    <a:pt x="560" y="1120"/>
                  </a:lnTo>
                  <a:lnTo>
                    <a:pt x="558" y="1118"/>
                  </a:lnTo>
                  <a:lnTo>
                    <a:pt x="558" y="1114"/>
                  </a:lnTo>
                  <a:lnTo>
                    <a:pt x="558" y="1098"/>
                  </a:lnTo>
                  <a:lnTo>
                    <a:pt x="558" y="1098"/>
                  </a:lnTo>
                  <a:lnTo>
                    <a:pt x="558" y="1096"/>
                  </a:lnTo>
                  <a:lnTo>
                    <a:pt x="560" y="1092"/>
                  </a:lnTo>
                  <a:lnTo>
                    <a:pt x="564" y="1092"/>
                  </a:lnTo>
                  <a:lnTo>
                    <a:pt x="568" y="1090"/>
                  </a:lnTo>
                  <a:lnTo>
                    <a:pt x="602" y="1090"/>
                  </a:lnTo>
                  <a:lnTo>
                    <a:pt x="602" y="1090"/>
                  </a:lnTo>
                  <a:lnTo>
                    <a:pt x="606" y="1092"/>
                  </a:lnTo>
                  <a:lnTo>
                    <a:pt x="608" y="1092"/>
                  </a:lnTo>
                  <a:lnTo>
                    <a:pt x="610" y="1096"/>
                  </a:lnTo>
                  <a:lnTo>
                    <a:pt x="612" y="1098"/>
                  </a:lnTo>
                  <a:lnTo>
                    <a:pt x="612" y="1114"/>
                  </a:lnTo>
                  <a:close/>
                  <a:moveTo>
                    <a:pt x="612" y="1038"/>
                  </a:moveTo>
                  <a:lnTo>
                    <a:pt x="612" y="1038"/>
                  </a:lnTo>
                  <a:lnTo>
                    <a:pt x="610" y="1042"/>
                  </a:lnTo>
                  <a:lnTo>
                    <a:pt x="608" y="1044"/>
                  </a:lnTo>
                  <a:lnTo>
                    <a:pt x="606" y="1046"/>
                  </a:lnTo>
                  <a:lnTo>
                    <a:pt x="602" y="1046"/>
                  </a:lnTo>
                  <a:lnTo>
                    <a:pt x="568" y="1046"/>
                  </a:lnTo>
                  <a:lnTo>
                    <a:pt x="568" y="1046"/>
                  </a:lnTo>
                  <a:lnTo>
                    <a:pt x="564" y="1046"/>
                  </a:lnTo>
                  <a:lnTo>
                    <a:pt x="560" y="1044"/>
                  </a:lnTo>
                  <a:lnTo>
                    <a:pt x="558" y="1042"/>
                  </a:lnTo>
                  <a:lnTo>
                    <a:pt x="558" y="1038"/>
                  </a:lnTo>
                  <a:lnTo>
                    <a:pt x="558" y="1022"/>
                  </a:lnTo>
                  <a:lnTo>
                    <a:pt x="558" y="1022"/>
                  </a:lnTo>
                  <a:lnTo>
                    <a:pt x="558" y="1020"/>
                  </a:lnTo>
                  <a:lnTo>
                    <a:pt x="560" y="1018"/>
                  </a:lnTo>
                  <a:lnTo>
                    <a:pt x="564" y="1016"/>
                  </a:lnTo>
                  <a:lnTo>
                    <a:pt x="568" y="1014"/>
                  </a:lnTo>
                  <a:lnTo>
                    <a:pt x="602" y="1014"/>
                  </a:lnTo>
                  <a:lnTo>
                    <a:pt x="602" y="1014"/>
                  </a:lnTo>
                  <a:lnTo>
                    <a:pt x="606" y="1016"/>
                  </a:lnTo>
                  <a:lnTo>
                    <a:pt x="608" y="1018"/>
                  </a:lnTo>
                  <a:lnTo>
                    <a:pt x="610" y="1020"/>
                  </a:lnTo>
                  <a:lnTo>
                    <a:pt x="612" y="1022"/>
                  </a:lnTo>
                  <a:lnTo>
                    <a:pt x="612" y="1038"/>
                  </a:lnTo>
                  <a:close/>
                  <a:moveTo>
                    <a:pt x="612" y="962"/>
                  </a:moveTo>
                  <a:lnTo>
                    <a:pt x="612" y="962"/>
                  </a:lnTo>
                  <a:lnTo>
                    <a:pt x="610" y="966"/>
                  </a:lnTo>
                  <a:lnTo>
                    <a:pt x="608" y="968"/>
                  </a:lnTo>
                  <a:lnTo>
                    <a:pt x="606" y="970"/>
                  </a:lnTo>
                  <a:lnTo>
                    <a:pt x="602" y="970"/>
                  </a:lnTo>
                  <a:lnTo>
                    <a:pt x="568" y="970"/>
                  </a:lnTo>
                  <a:lnTo>
                    <a:pt x="568" y="970"/>
                  </a:lnTo>
                  <a:lnTo>
                    <a:pt x="564" y="970"/>
                  </a:lnTo>
                  <a:lnTo>
                    <a:pt x="560" y="968"/>
                  </a:lnTo>
                  <a:lnTo>
                    <a:pt x="558" y="966"/>
                  </a:lnTo>
                  <a:lnTo>
                    <a:pt x="558" y="962"/>
                  </a:lnTo>
                  <a:lnTo>
                    <a:pt x="558" y="946"/>
                  </a:lnTo>
                  <a:lnTo>
                    <a:pt x="558" y="946"/>
                  </a:lnTo>
                  <a:lnTo>
                    <a:pt x="558" y="944"/>
                  </a:lnTo>
                  <a:lnTo>
                    <a:pt x="560" y="940"/>
                  </a:lnTo>
                  <a:lnTo>
                    <a:pt x="564" y="938"/>
                  </a:lnTo>
                  <a:lnTo>
                    <a:pt x="568" y="938"/>
                  </a:lnTo>
                  <a:lnTo>
                    <a:pt x="602" y="938"/>
                  </a:lnTo>
                  <a:lnTo>
                    <a:pt x="602" y="938"/>
                  </a:lnTo>
                  <a:lnTo>
                    <a:pt x="606" y="938"/>
                  </a:lnTo>
                  <a:lnTo>
                    <a:pt x="608" y="940"/>
                  </a:lnTo>
                  <a:lnTo>
                    <a:pt x="610" y="944"/>
                  </a:lnTo>
                  <a:lnTo>
                    <a:pt x="612" y="946"/>
                  </a:lnTo>
                  <a:lnTo>
                    <a:pt x="612" y="962"/>
                  </a:lnTo>
                  <a:close/>
                  <a:moveTo>
                    <a:pt x="612" y="886"/>
                  </a:moveTo>
                  <a:lnTo>
                    <a:pt x="612" y="886"/>
                  </a:lnTo>
                  <a:lnTo>
                    <a:pt x="610" y="890"/>
                  </a:lnTo>
                  <a:lnTo>
                    <a:pt x="608" y="892"/>
                  </a:lnTo>
                  <a:lnTo>
                    <a:pt x="606" y="894"/>
                  </a:lnTo>
                  <a:lnTo>
                    <a:pt x="602" y="894"/>
                  </a:lnTo>
                  <a:lnTo>
                    <a:pt x="568" y="894"/>
                  </a:lnTo>
                  <a:lnTo>
                    <a:pt x="568" y="894"/>
                  </a:lnTo>
                  <a:lnTo>
                    <a:pt x="564" y="894"/>
                  </a:lnTo>
                  <a:lnTo>
                    <a:pt x="560" y="892"/>
                  </a:lnTo>
                  <a:lnTo>
                    <a:pt x="558" y="890"/>
                  </a:lnTo>
                  <a:lnTo>
                    <a:pt x="558" y="886"/>
                  </a:lnTo>
                  <a:lnTo>
                    <a:pt x="558" y="870"/>
                  </a:lnTo>
                  <a:lnTo>
                    <a:pt x="558" y="870"/>
                  </a:lnTo>
                  <a:lnTo>
                    <a:pt x="558" y="868"/>
                  </a:lnTo>
                  <a:lnTo>
                    <a:pt x="560" y="864"/>
                  </a:lnTo>
                  <a:lnTo>
                    <a:pt x="564" y="862"/>
                  </a:lnTo>
                  <a:lnTo>
                    <a:pt x="568" y="862"/>
                  </a:lnTo>
                  <a:lnTo>
                    <a:pt x="602" y="862"/>
                  </a:lnTo>
                  <a:lnTo>
                    <a:pt x="602" y="862"/>
                  </a:lnTo>
                  <a:lnTo>
                    <a:pt x="606" y="862"/>
                  </a:lnTo>
                  <a:lnTo>
                    <a:pt x="608" y="864"/>
                  </a:lnTo>
                  <a:lnTo>
                    <a:pt x="610" y="868"/>
                  </a:lnTo>
                  <a:lnTo>
                    <a:pt x="612" y="870"/>
                  </a:lnTo>
                  <a:lnTo>
                    <a:pt x="612" y="886"/>
                  </a:lnTo>
                  <a:close/>
                  <a:moveTo>
                    <a:pt x="612" y="810"/>
                  </a:moveTo>
                  <a:lnTo>
                    <a:pt x="612" y="810"/>
                  </a:lnTo>
                  <a:lnTo>
                    <a:pt x="610" y="814"/>
                  </a:lnTo>
                  <a:lnTo>
                    <a:pt x="608" y="816"/>
                  </a:lnTo>
                  <a:lnTo>
                    <a:pt x="606" y="818"/>
                  </a:lnTo>
                  <a:lnTo>
                    <a:pt x="602" y="818"/>
                  </a:lnTo>
                  <a:lnTo>
                    <a:pt x="568" y="818"/>
                  </a:lnTo>
                  <a:lnTo>
                    <a:pt x="568" y="818"/>
                  </a:lnTo>
                  <a:lnTo>
                    <a:pt x="564" y="818"/>
                  </a:lnTo>
                  <a:lnTo>
                    <a:pt x="560" y="816"/>
                  </a:lnTo>
                  <a:lnTo>
                    <a:pt x="558" y="814"/>
                  </a:lnTo>
                  <a:lnTo>
                    <a:pt x="558" y="810"/>
                  </a:lnTo>
                  <a:lnTo>
                    <a:pt x="558" y="794"/>
                  </a:lnTo>
                  <a:lnTo>
                    <a:pt x="558" y="794"/>
                  </a:lnTo>
                  <a:lnTo>
                    <a:pt x="558" y="792"/>
                  </a:lnTo>
                  <a:lnTo>
                    <a:pt x="560" y="788"/>
                  </a:lnTo>
                  <a:lnTo>
                    <a:pt x="564" y="786"/>
                  </a:lnTo>
                  <a:lnTo>
                    <a:pt x="568" y="786"/>
                  </a:lnTo>
                  <a:lnTo>
                    <a:pt x="602" y="786"/>
                  </a:lnTo>
                  <a:lnTo>
                    <a:pt x="602" y="786"/>
                  </a:lnTo>
                  <a:lnTo>
                    <a:pt x="606" y="786"/>
                  </a:lnTo>
                  <a:lnTo>
                    <a:pt x="608" y="788"/>
                  </a:lnTo>
                  <a:lnTo>
                    <a:pt x="610" y="792"/>
                  </a:lnTo>
                  <a:lnTo>
                    <a:pt x="612" y="794"/>
                  </a:lnTo>
                  <a:lnTo>
                    <a:pt x="612" y="810"/>
                  </a:lnTo>
                  <a:close/>
                  <a:moveTo>
                    <a:pt x="612" y="734"/>
                  </a:moveTo>
                  <a:lnTo>
                    <a:pt x="612" y="734"/>
                  </a:lnTo>
                  <a:lnTo>
                    <a:pt x="610" y="738"/>
                  </a:lnTo>
                  <a:lnTo>
                    <a:pt x="608" y="740"/>
                  </a:lnTo>
                  <a:lnTo>
                    <a:pt x="606" y="742"/>
                  </a:lnTo>
                  <a:lnTo>
                    <a:pt x="602" y="742"/>
                  </a:lnTo>
                  <a:lnTo>
                    <a:pt x="568" y="742"/>
                  </a:lnTo>
                  <a:lnTo>
                    <a:pt x="568" y="742"/>
                  </a:lnTo>
                  <a:lnTo>
                    <a:pt x="564" y="742"/>
                  </a:lnTo>
                  <a:lnTo>
                    <a:pt x="560" y="740"/>
                  </a:lnTo>
                  <a:lnTo>
                    <a:pt x="558" y="738"/>
                  </a:lnTo>
                  <a:lnTo>
                    <a:pt x="558" y="734"/>
                  </a:lnTo>
                  <a:lnTo>
                    <a:pt x="558" y="718"/>
                  </a:lnTo>
                  <a:lnTo>
                    <a:pt x="558" y="718"/>
                  </a:lnTo>
                  <a:lnTo>
                    <a:pt x="558" y="716"/>
                  </a:lnTo>
                  <a:lnTo>
                    <a:pt x="560" y="712"/>
                  </a:lnTo>
                  <a:lnTo>
                    <a:pt x="564" y="710"/>
                  </a:lnTo>
                  <a:lnTo>
                    <a:pt x="568" y="710"/>
                  </a:lnTo>
                  <a:lnTo>
                    <a:pt x="602" y="710"/>
                  </a:lnTo>
                  <a:lnTo>
                    <a:pt x="602" y="710"/>
                  </a:lnTo>
                  <a:lnTo>
                    <a:pt x="606" y="710"/>
                  </a:lnTo>
                  <a:lnTo>
                    <a:pt x="608" y="712"/>
                  </a:lnTo>
                  <a:lnTo>
                    <a:pt x="610" y="716"/>
                  </a:lnTo>
                  <a:lnTo>
                    <a:pt x="612" y="718"/>
                  </a:lnTo>
                  <a:lnTo>
                    <a:pt x="612" y="734"/>
                  </a:lnTo>
                  <a:close/>
                  <a:moveTo>
                    <a:pt x="612" y="658"/>
                  </a:moveTo>
                  <a:lnTo>
                    <a:pt x="612" y="658"/>
                  </a:lnTo>
                  <a:lnTo>
                    <a:pt x="610" y="662"/>
                  </a:lnTo>
                  <a:lnTo>
                    <a:pt x="608" y="664"/>
                  </a:lnTo>
                  <a:lnTo>
                    <a:pt x="606" y="666"/>
                  </a:lnTo>
                  <a:lnTo>
                    <a:pt x="602" y="666"/>
                  </a:lnTo>
                  <a:lnTo>
                    <a:pt x="568" y="666"/>
                  </a:lnTo>
                  <a:lnTo>
                    <a:pt x="568" y="666"/>
                  </a:lnTo>
                  <a:lnTo>
                    <a:pt x="564" y="666"/>
                  </a:lnTo>
                  <a:lnTo>
                    <a:pt x="560" y="664"/>
                  </a:lnTo>
                  <a:lnTo>
                    <a:pt x="558" y="662"/>
                  </a:lnTo>
                  <a:lnTo>
                    <a:pt x="558" y="658"/>
                  </a:lnTo>
                  <a:lnTo>
                    <a:pt x="558" y="642"/>
                  </a:lnTo>
                  <a:lnTo>
                    <a:pt x="558" y="642"/>
                  </a:lnTo>
                  <a:lnTo>
                    <a:pt x="558" y="640"/>
                  </a:lnTo>
                  <a:lnTo>
                    <a:pt x="560" y="636"/>
                  </a:lnTo>
                  <a:lnTo>
                    <a:pt x="564" y="634"/>
                  </a:lnTo>
                  <a:lnTo>
                    <a:pt x="568" y="634"/>
                  </a:lnTo>
                  <a:lnTo>
                    <a:pt x="602" y="634"/>
                  </a:lnTo>
                  <a:lnTo>
                    <a:pt x="602" y="634"/>
                  </a:lnTo>
                  <a:lnTo>
                    <a:pt x="606" y="634"/>
                  </a:lnTo>
                  <a:lnTo>
                    <a:pt x="608" y="636"/>
                  </a:lnTo>
                  <a:lnTo>
                    <a:pt x="610" y="640"/>
                  </a:lnTo>
                  <a:lnTo>
                    <a:pt x="612" y="642"/>
                  </a:lnTo>
                  <a:lnTo>
                    <a:pt x="612" y="658"/>
                  </a:lnTo>
                  <a:close/>
                  <a:moveTo>
                    <a:pt x="612" y="582"/>
                  </a:moveTo>
                  <a:lnTo>
                    <a:pt x="612" y="582"/>
                  </a:lnTo>
                  <a:lnTo>
                    <a:pt x="610" y="586"/>
                  </a:lnTo>
                  <a:lnTo>
                    <a:pt x="608" y="588"/>
                  </a:lnTo>
                  <a:lnTo>
                    <a:pt x="606" y="590"/>
                  </a:lnTo>
                  <a:lnTo>
                    <a:pt x="602" y="590"/>
                  </a:lnTo>
                  <a:lnTo>
                    <a:pt x="568" y="590"/>
                  </a:lnTo>
                  <a:lnTo>
                    <a:pt x="568" y="590"/>
                  </a:lnTo>
                  <a:lnTo>
                    <a:pt x="564" y="590"/>
                  </a:lnTo>
                  <a:lnTo>
                    <a:pt x="560" y="588"/>
                  </a:lnTo>
                  <a:lnTo>
                    <a:pt x="558" y="586"/>
                  </a:lnTo>
                  <a:lnTo>
                    <a:pt x="558" y="582"/>
                  </a:lnTo>
                  <a:lnTo>
                    <a:pt x="558" y="566"/>
                  </a:lnTo>
                  <a:lnTo>
                    <a:pt x="558" y="566"/>
                  </a:lnTo>
                  <a:lnTo>
                    <a:pt x="558" y="564"/>
                  </a:lnTo>
                  <a:lnTo>
                    <a:pt x="560" y="560"/>
                  </a:lnTo>
                  <a:lnTo>
                    <a:pt x="564" y="558"/>
                  </a:lnTo>
                  <a:lnTo>
                    <a:pt x="568" y="558"/>
                  </a:lnTo>
                  <a:lnTo>
                    <a:pt x="602" y="558"/>
                  </a:lnTo>
                  <a:lnTo>
                    <a:pt x="602" y="558"/>
                  </a:lnTo>
                  <a:lnTo>
                    <a:pt x="606" y="558"/>
                  </a:lnTo>
                  <a:lnTo>
                    <a:pt x="608" y="560"/>
                  </a:lnTo>
                  <a:lnTo>
                    <a:pt x="610" y="564"/>
                  </a:lnTo>
                  <a:lnTo>
                    <a:pt x="612" y="566"/>
                  </a:lnTo>
                  <a:lnTo>
                    <a:pt x="612" y="582"/>
                  </a:lnTo>
                  <a:close/>
                  <a:moveTo>
                    <a:pt x="612" y="506"/>
                  </a:moveTo>
                  <a:lnTo>
                    <a:pt x="612" y="506"/>
                  </a:lnTo>
                  <a:lnTo>
                    <a:pt x="610" y="510"/>
                  </a:lnTo>
                  <a:lnTo>
                    <a:pt x="608" y="512"/>
                  </a:lnTo>
                  <a:lnTo>
                    <a:pt x="606" y="514"/>
                  </a:lnTo>
                  <a:lnTo>
                    <a:pt x="602" y="514"/>
                  </a:lnTo>
                  <a:lnTo>
                    <a:pt x="568" y="514"/>
                  </a:lnTo>
                  <a:lnTo>
                    <a:pt x="568" y="514"/>
                  </a:lnTo>
                  <a:lnTo>
                    <a:pt x="564" y="514"/>
                  </a:lnTo>
                  <a:lnTo>
                    <a:pt x="560" y="512"/>
                  </a:lnTo>
                  <a:lnTo>
                    <a:pt x="558" y="510"/>
                  </a:lnTo>
                  <a:lnTo>
                    <a:pt x="558" y="506"/>
                  </a:lnTo>
                  <a:lnTo>
                    <a:pt x="558" y="490"/>
                  </a:lnTo>
                  <a:lnTo>
                    <a:pt x="558" y="490"/>
                  </a:lnTo>
                  <a:lnTo>
                    <a:pt x="558" y="488"/>
                  </a:lnTo>
                  <a:lnTo>
                    <a:pt x="560" y="484"/>
                  </a:lnTo>
                  <a:lnTo>
                    <a:pt x="564" y="484"/>
                  </a:lnTo>
                  <a:lnTo>
                    <a:pt x="568" y="482"/>
                  </a:lnTo>
                  <a:lnTo>
                    <a:pt x="602" y="482"/>
                  </a:lnTo>
                  <a:lnTo>
                    <a:pt x="602" y="482"/>
                  </a:lnTo>
                  <a:lnTo>
                    <a:pt x="606" y="484"/>
                  </a:lnTo>
                  <a:lnTo>
                    <a:pt x="608" y="484"/>
                  </a:lnTo>
                  <a:lnTo>
                    <a:pt x="610" y="488"/>
                  </a:lnTo>
                  <a:lnTo>
                    <a:pt x="612" y="490"/>
                  </a:lnTo>
                  <a:lnTo>
                    <a:pt x="612" y="506"/>
                  </a:lnTo>
                  <a:close/>
                  <a:moveTo>
                    <a:pt x="612" y="430"/>
                  </a:moveTo>
                  <a:lnTo>
                    <a:pt x="612" y="430"/>
                  </a:lnTo>
                  <a:lnTo>
                    <a:pt x="610" y="434"/>
                  </a:lnTo>
                  <a:lnTo>
                    <a:pt x="608" y="436"/>
                  </a:lnTo>
                  <a:lnTo>
                    <a:pt x="606" y="438"/>
                  </a:lnTo>
                  <a:lnTo>
                    <a:pt x="602" y="438"/>
                  </a:lnTo>
                  <a:lnTo>
                    <a:pt x="568" y="438"/>
                  </a:lnTo>
                  <a:lnTo>
                    <a:pt x="568" y="438"/>
                  </a:lnTo>
                  <a:lnTo>
                    <a:pt x="564" y="438"/>
                  </a:lnTo>
                  <a:lnTo>
                    <a:pt x="560" y="436"/>
                  </a:lnTo>
                  <a:lnTo>
                    <a:pt x="558" y="434"/>
                  </a:lnTo>
                  <a:lnTo>
                    <a:pt x="558" y="430"/>
                  </a:lnTo>
                  <a:lnTo>
                    <a:pt x="558" y="414"/>
                  </a:lnTo>
                  <a:lnTo>
                    <a:pt x="558" y="414"/>
                  </a:lnTo>
                  <a:lnTo>
                    <a:pt x="558" y="412"/>
                  </a:lnTo>
                  <a:lnTo>
                    <a:pt x="560" y="408"/>
                  </a:lnTo>
                  <a:lnTo>
                    <a:pt x="564" y="408"/>
                  </a:lnTo>
                  <a:lnTo>
                    <a:pt x="568" y="406"/>
                  </a:lnTo>
                  <a:lnTo>
                    <a:pt x="602" y="406"/>
                  </a:lnTo>
                  <a:lnTo>
                    <a:pt x="602" y="406"/>
                  </a:lnTo>
                  <a:lnTo>
                    <a:pt x="606" y="408"/>
                  </a:lnTo>
                  <a:lnTo>
                    <a:pt x="608" y="408"/>
                  </a:lnTo>
                  <a:lnTo>
                    <a:pt x="610" y="412"/>
                  </a:lnTo>
                  <a:lnTo>
                    <a:pt x="612" y="414"/>
                  </a:lnTo>
                  <a:lnTo>
                    <a:pt x="612" y="430"/>
                  </a:lnTo>
                  <a:close/>
                  <a:moveTo>
                    <a:pt x="612" y="354"/>
                  </a:moveTo>
                  <a:lnTo>
                    <a:pt x="612" y="354"/>
                  </a:lnTo>
                  <a:lnTo>
                    <a:pt x="610" y="358"/>
                  </a:lnTo>
                  <a:lnTo>
                    <a:pt x="608" y="360"/>
                  </a:lnTo>
                  <a:lnTo>
                    <a:pt x="606" y="362"/>
                  </a:lnTo>
                  <a:lnTo>
                    <a:pt x="602" y="362"/>
                  </a:lnTo>
                  <a:lnTo>
                    <a:pt x="568" y="362"/>
                  </a:lnTo>
                  <a:lnTo>
                    <a:pt x="568" y="362"/>
                  </a:lnTo>
                  <a:lnTo>
                    <a:pt x="564" y="362"/>
                  </a:lnTo>
                  <a:lnTo>
                    <a:pt x="560" y="360"/>
                  </a:lnTo>
                  <a:lnTo>
                    <a:pt x="558" y="358"/>
                  </a:lnTo>
                  <a:lnTo>
                    <a:pt x="558" y="354"/>
                  </a:lnTo>
                  <a:lnTo>
                    <a:pt x="558" y="338"/>
                  </a:lnTo>
                  <a:lnTo>
                    <a:pt x="558" y="338"/>
                  </a:lnTo>
                  <a:lnTo>
                    <a:pt x="558" y="336"/>
                  </a:lnTo>
                  <a:lnTo>
                    <a:pt x="560" y="332"/>
                  </a:lnTo>
                  <a:lnTo>
                    <a:pt x="564" y="332"/>
                  </a:lnTo>
                  <a:lnTo>
                    <a:pt x="568" y="330"/>
                  </a:lnTo>
                  <a:lnTo>
                    <a:pt x="602" y="330"/>
                  </a:lnTo>
                  <a:lnTo>
                    <a:pt x="602" y="330"/>
                  </a:lnTo>
                  <a:lnTo>
                    <a:pt x="606" y="332"/>
                  </a:lnTo>
                  <a:lnTo>
                    <a:pt x="608" y="332"/>
                  </a:lnTo>
                  <a:lnTo>
                    <a:pt x="610" y="336"/>
                  </a:lnTo>
                  <a:lnTo>
                    <a:pt x="612" y="338"/>
                  </a:lnTo>
                  <a:lnTo>
                    <a:pt x="612" y="354"/>
                  </a:lnTo>
                  <a:close/>
                  <a:moveTo>
                    <a:pt x="612" y="278"/>
                  </a:moveTo>
                  <a:lnTo>
                    <a:pt x="612" y="278"/>
                  </a:lnTo>
                  <a:lnTo>
                    <a:pt x="610" y="282"/>
                  </a:lnTo>
                  <a:lnTo>
                    <a:pt x="608" y="284"/>
                  </a:lnTo>
                  <a:lnTo>
                    <a:pt x="606" y="286"/>
                  </a:lnTo>
                  <a:lnTo>
                    <a:pt x="602" y="286"/>
                  </a:lnTo>
                  <a:lnTo>
                    <a:pt x="568" y="286"/>
                  </a:lnTo>
                  <a:lnTo>
                    <a:pt x="568" y="286"/>
                  </a:lnTo>
                  <a:lnTo>
                    <a:pt x="564" y="286"/>
                  </a:lnTo>
                  <a:lnTo>
                    <a:pt x="560" y="284"/>
                  </a:lnTo>
                  <a:lnTo>
                    <a:pt x="558" y="282"/>
                  </a:lnTo>
                  <a:lnTo>
                    <a:pt x="558" y="278"/>
                  </a:lnTo>
                  <a:lnTo>
                    <a:pt x="558" y="262"/>
                  </a:lnTo>
                  <a:lnTo>
                    <a:pt x="558" y="262"/>
                  </a:lnTo>
                  <a:lnTo>
                    <a:pt x="558" y="260"/>
                  </a:lnTo>
                  <a:lnTo>
                    <a:pt x="560" y="256"/>
                  </a:lnTo>
                  <a:lnTo>
                    <a:pt x="564" y="256"/>
                  </a:lnTo>
                  <a:lnTo>
                    <a:pt x="568" y="254"/>
                  </a:lnTo>
                  <a:lnTo>
                    <a:pt x="602" y="254"/>
                  </a:lnTo>
                  <a:lnTo>
                    <a:pt x="602" y="254"/>
                  </a:lnTo>
                  <a:lnTo>
                    <a:pt x="606" y="256"/>
                  </a:lnTo>
                  <a:lnTo>
                    <a:pt x="608" y="256"/>
                  </a:lnTo>
                  <a:lnTo>
                    <a:pt x="610" y="260"/>
                  </a:lnTo>
                  <a:lnTo>
                    <a:pt x="612" y="262"/>
                  </a:lnTo>
                  <a:lnTo>
                    <a:pt x="612" y="278"/>
                  </a:lnTo>
                  <a:close/>
                  <a:moveTo>
                    <a:pt x="612" y="202"/>
                  </a:moveTo>
                  <a:lnTo>
                    <a:pt x="612" y="202"/>
                  </a:lnTo>
                  <a:lnTo>
                    <a:pt x="610" y="206"/>
                  </a:lnTo>
                  <a:lnTo>
                    <a:pt x="608" y="208"/>
                  </a:lnTo>
                  <a:lnTo>
                    <a:pt x="606" y="210"/>
                  </a:lnTo>
                  <a:lnTo>
                    <a:pt x="602" y="210"/>
                  </a:lnTo>
                  <a:lnTo>
                    <a:pt x="568" y="210"/>
                  </a:lnTo>
                  <a:lnTo>
                    <a:pt x="568" y="210"/>
                  </a:lnTo>
                  <a:lnTo>
                    <a:pt x="564" y="210"/>
                  </a:lnTo>
                  <a:lnTo>
                    <a:pt x="560" y="208"/>
                  </a:lnTo>
                  <a:lnTo>
                    <a:pt x="558" y="206"/>
                  </a:lnTo>
                  <a:lnTo>
                    <a:pt x="558" y="202"/>
                  </a:lnTo>
                  <a:lnTo>
                    <a:pt x="558" y="186"/>
                  </a:lnTo>
                  <a:lnTo>
                    <a:pt x="558" y="186"/>
                  </a:lnTo>
                  <a:lnTo>
                    <a:pt x="558" y="184"/>
                  </a:lnTo>
                  <a:lnTo>
                    <a:pt x="560" y="180"/>
                  </a:lnTo>
                  <a:lnTo>
                    <a:pt x="564" y="180"/>
                  </a:lnTo>
                  <a:lnTo>
                    <a:pt x="568" y="178"/>
                  </a:lnTo>
                  <a:lnTo>
                    <a:pt x="602" y="178"/>
                  </a:lnTo>
                  <a:lnTo>
                    <a:pt x="602" y="178"/>
                  </a:lnTo>
                  <a:lnTo>
                    <a:pt x="606" y="180"/>
                  </a:lnTo>
                  <a:lnTo>
                    <a:pt x="608" y="180"/>
                  </a:lnTo>
                  <a:lnTo>
                    <a:pt x="610" y="184"/>
                  </a:lnTo>
                  <a:lnTo>
                    <a:pt x="612" y="186"/>
                  </a:lnTo>
                  <a:lnTo>
                    <a:pt x="612" y="202"/>
                  </a:lnTo>
                  <a:close/>
                  <a:moveTo>
                    <a:pt x="612" y="126"/>
                  </a:moveTo>
                  <a:lnTo>
                    <a:pt x="612" y="126"/>
                  </a:lnTo>
                  <a:lnTo>
                    <a:pt x="610" y="130"/>
                  </a:lnTo>
                  <a:lnTo>
                    <a:pt x="608" y="132"/>
                  </a:lnTo>
                  <a:lnTo>
                    <a:pt x="606" y="134"/>
                  </a:lnTo>
                  <a:lnTo>
                    <a:pt x="602" y="134"/>
                  </a:lnTo>
                  <a:lnTo>
                    <a:pt x="568" y="134"/>
                  </a:lnTo>
                  <a:lnTo>
                    <a:pt x="568" y="134"/>
                  </a:lnTo>
                  <a:lnTo>
                    <a:pt x="564" y="134"/>
                  </a:lnTo>
                  <a:lnTo>
                    <a:pt x="560" y="132"/>
                  </a:lnTo>
                  <a:lnTo>
                    <a:pt x="558" y="130"/>
                  </a:lnTo>
                  <a:lnTo>
                    <a:pt x="558" y="126"/>
                  </a:lnTo>
                  <a:lnTo>
                    <a:pt x="558" y="110"/>
                  </a:lnTo>
                  <a:lnTo>
                    <a:pt x="558" y="110"/>
                  </a:lnTo>
                  <a:lnTo>
                    <a:pt x="558" y="108"/>
                  </a:lnTo>
                  <a:lnTo>
                    <a:pt x="560" y="104"/>
                  </a:lnTo>
                  <a:lnTo>
                    <a:pt x="564" y="104"/>
                  </a:lnTo>
                  <a:lnTo>
                    <a:pt x="568" y="102"/>
                  </a:lnTo>
                  <a:lnTo>
                    <a:pt x="602" y="102"/>
                  </a:lnTo>
                  <a:lnTo>
                    <a:pt x="602" y="102"/>
                  </a:lnTo>
                  <a:lnTo>
                    <a:pt x="606" y="104"/>
                  </a:lnTo>
                  <a:lnTo>
                    <a:pt x="608" y="104"/>
                  </a:lnTo>
                  <a:lnTo>
                    <a:pt x="610" y="108"/>
                  </a:lnTo>
                  <a:lnTo>
                    <a:pt x="612" y="110"/>
                  </a:lnTo>
                  <a:lnTo>
                    <a:pt x="612" y="126"/>
                  </a:lnTo>
                  <a:close/>
                  <a:moveTo>
                    <a:pt x="602" y="64"/>
                  </a:moveTo>
                  <a:lnTo>
                    <a:pt x="568" y="64"/>
                  </a:lnTo>
                  <a:lnTo>
                    <a:pt x="568" y="64"/>
                  </a:lnTo>
                  <a:lnTo>
                    <a:pt x="564" y="64"/>
                  </a:lnTo>
                  <a:lnTo>
                    <a:pt x="560" y="62"/>
                  </a:lnTo>
                  <a:lnTo>
                    <a:pt x="558" y="58"/>
                  </a:lnTo>
                  <a:lnTo>
                    <a:pt x="558" y="56"/>
                  </a:lnTo>
                  <a:lnTo>
                    <a:pt x="558" y="40"/>
                  </a:lnTo>
                  <a:lnTo>
                    <a:pt x="558" y="40"/>
                  </a:lnTo>
                  <a:lnTo>
                    <a:pt x="558" y="36"/>
                  </a:lnTo>
                  <a:lnTo>
                    <a:pt x="560" y="34"/>
                  </a:lnTo>
                  <a:lnTo>
                    <a:pt x="564" y="32"/>
                  </a:lnTo>
                  <a:lnTo>
                    <a:pt x="568" y="32"/>
                  </a:lnTo>
                  <a:lnTo>
                    <a:pt x="602" y="32"/>
                  </a:lnTo>
                  <a:lnTo>
                    <a:pt x="602" y="32"/>
                  </a:lnTo>
                  <a:lnTo>
                    <a:pt x="606" y="32"/>
                  </a:lnTo>
                  <a:lnTo>
                    <a:pt x="608" y="34"/>
                  </a:lnTo>
                  <a:lnTo>
                    <a:pt x="610" y="36"/>
                  </a:lnTo>
                  <a:lnTo>
                    <a:pt x="612" y="40"/>
                  </a:lnTo>
                  <a:lnTo>
                    <a:pt x="612" y="56"/>
                  </a:lnTo>
                  <a:lnTo>
                    <a:pt x="612" y="56"/>
                  </a:lnTo>
                  <a:lnTo>
                    <a:pt x="610" y="58"/>
                  </a:lnTo>
                  <a:lnTo>
                    <a:pt x="608" y="62"/>
                  </a:lnTo>
                  <a:lnTo>
                    <a:pt x="606" y="64"/>
                  </a:lnTo>
                  <a:lnTo>
                    <a:pt x="602" y="64"/>
                  </a:lnTo>
                  <a:lnTo>
                    <a:pt x="602" y="64"/>
                  </a:lnTo>
                  <a:close/>
                </a:path>
              </a:pathLst>
            </a:custGeom>
            <a:solidFill>
              <a:srgbClr val="000000"/>
            </a:solidFill>
            <a:ln w="9525">
              <a:noFill/>
              <a:round/>
              <a:headEnd/>
              <a:tailEnd/>
            </a:ln>
          </p:spPr>
          <p:txBody>
            <a:bodyPr/>
            <a:lstStyle/>
            <a:p>
              <a:pPr>
                <a:defRPr/>
              </a:pPr>
              <a:endParaRPr lang="da-DK" sz="1350">
                <a:ea typeface="ＭＳ Ｐゴシック" pitchFamily="-97" charset="-128"/>
              </a:endParaRPr>
            </a:p>
          </p:txBody>
        </p:sp>
        <p:sp>
          <p:nvSpPr>
            <p:cNvPr id="35" name="Freeform 1002"/>
            <p:cNvSpPr>
              <a:spLocks/>
            </p:cNvSpPr>
            <p:nvPr/>
          </p:nvSpPr>
          <p:spPr bwMode="auto">
            <a:xfrm>
              <a:off x="1684337" y="1954212"/>
              <a:ext cx="3175" cy="914400"/>
            </a:xfrm>
            <a:custGeom>
              <a:avLst/>
              <a:gdLst/>
              <a:ahLst/>
              <a:cxnLst>
                <a:cxn ang="0">
                  <a:pos x="0" y="2"/>
                </a:cxn>
                <a:cxn ang="0">
                  <a:pos x="0" y="2"/>
                </a:cxn>
                <a:cxn ang="0">
                  <a:pos x="2" y="0"/>
                </a:cxn>
                <a:cxn ang="0">
                  <a:pos x="2" y="0"/>
                </a:cxn>
                <a:cxn ang="0">
                  <a:pos x="0" y="2"/>
                </a:cxn>
                <a:cxn ang="0">
                  <a:pos x="0" y="572"/>
                </a:cxn>
                <a:cxn ang="0">
                  <a:pos x="0" y="572"/>
                </a:cxn>
                <a:cxn ang="0">
                  <a:pos x="2" y="576"/>
                </a:cxn>
                <a:cxn ang="0">
                  <a:pos x="2" y="576"/>
                </a:cxn>
                <a:cxn ang="0">
                  <a:pos x="0" y="572"/>
                </a:cxn>
                <a:cxn ang="0">
                  <a:pos x="0" y="2"/>
                </a:cxn>
              </a:cxnLst>
              <a:rect l="0" t="0" r="r" b="b"/>
              <a:pathLst>
                <a:path w="2" h="576">
                  <a:moveTo>
                    <a:pt x="0" y="2"/>
                  </a:moveTo>
                  <a:lnTo>
                    <a:pt x="0" y="2"/>
                  </a:lnTo>
                  <a:lnTo>
                    <a:pt x="2" y="0"/>
                  </a:lnTo>
                  <a:lnTo>
                    <a:pt x="2" y="0"/>
                  </a:lnTo>
                  <a:lnTo>
                    <a:pt x="0" y="2"/>
                  </a:lnTo>
                  <a:lnTo>
                    <a:pt x="0" y="572"/>
                  </a:lnTo>
                  <a:lnTo>
                    <a:pt x="0" y="572"/>
                  </a:lnTo>
                  <a:lnTo>
                    <a:pt x="2" y="576"/>
                  </a:lnTo>
                  <a:lnTo>
                    <a:pt x="2" y="576"/>
                  </a:lnTo>
                  <a:lnTo>
                    <a:pt x="0" y="572"/>
                  </a:lnTo>
                  <a:lnTo>
                    <a:pt x="0" y="2"/>
                  </a:lnTo>
                  <a:close/>
                </a:path>
              </a:pathLst>
            </a:custGeom>
            <a:solidFill>
              <a:srgbClr val="000000"/>
            </a:solidFill>
            <a:ln w="9525">
              <a:noFill/>
              <a:round/>
              <a:headEnd/>
              <a:tailEnd/>
            </a:ln>
          </p:spPr>
          <p:txBody>
            <a:bodyPr/>
            <a:lstStyle/>
            <a:p>
              <a:pPr>
                <a:defRPr/>
              </a:pPr>
              <a:endParaRPr lang="da-DK" sz="1350">
                <a:ea typeface="ＭＳ Ｐゴシック" pitchFamily="-97" charset="-128"/>
              </a:endParaRPr>
            </a:p>
          </p:txBody>
        </p:sp>
        <p:sp>
          <p:nvSpPr>
            <p:cNvPr id="36" name="Freeform 1003"/>
            <p:cNvSpPr>
              <a:spLocks/>
            </p:cNvSpPr>
            <p:nvPr/>
          </p:nvSpPr>
          <p:spPr bwMode="auto">
            <a:xfrm>
              <a:off x="2389187" y="2916237"/>
              <a:ext cx="15875" cy="914400"/>
            </a:xfrm>
            <a:custGeom>
              <a:avLst/>
              <a:gdLst/>
              <a:ahLst/>
              <a:cxnLst>
                <a:cxn ang="0">
                  <a:pos x="6" y="0"/>
                </a:cxn>
                <a:cxn ang="0">
                  <a:pos x="0" y="0"/>
                </a:cxn>
                <a:cxn ang="0">
                  <a:pos x="0" y="0"/>
                </a:cxn>
                <a:cxn ang="0">
                  <a:pos x="4" y="0"/>
                </a:cxn>
                <a:cxn ang="0">
                  <a:pos x="4" y="2"/>
                </a:cxn>
                <a:cxn ang="0">
                  <a:pos x="4" y="574"/>
                </a:cxn>
                <a:cxn ang="0">
                  <a:pos x="4" y="574"/>
                </a:cxn>
                <a:cxn ang="0">
                  <a:pos x="4" y="576"/>
                </a:cxn>
                <a:cxn ang="0">
                  <a:pos x="0" y="576"/>
                </a:cxn>
                <a:cxn ang="0">
                  <a:pos x="6" y="576"/>
                </a:cxn>
                <a:cxn ang="0">
                  <a:pos x="6" y="576"/>
                </a:cxn>
                <a:cxn ang="0">
                  <a:pos x="10" y="576"/>
                </a:cxn>
                <a:cxn ang="0">
                  <a:pos x="10" y="574"/>
                </a:cxn>
                <a:cxn ang="0">
                  <a:pos x="10" y="2"/>
                </a:cxn>
                <a:cxn ang="0">
                  <a:pos x="10" y="2"/>
                </a:cxn>
                <a:cxn ang="0">
                  <a:pos x="10" y="0"/>
                </a:cxn>
                <a:cxn ang="0">
                  <a:pos x="6" y="0"/>
                </a:cxn>
                <a:cxn ang="0">
                  <a:pos x="6" y="0"/>
                </a:cxn>
              </a:cxnLst>
              <a:rect l="0" t="0" r="r" b="b"/>
              <a:pathLst>
                <a:path w="10" h="576">
                  <a:moveTo>
                    <a:pt x="6" y="0"/>
                  </a:moveTo>
                  <a:lnTo>
                    <a:pt x="0" y="0"/>
                  </a:lnTo>
                  <a:lnTo>
                    <a:pt x="0" y="0"/>
                  </a:lnTo>
                  <a:lnTo>
                    <a:pt x="4" y="0"/>
                  </a:lnTo>
                  <a:lnTo>
                    <a:pt x="4" y="2"/>
                  </a:lnTo>
                  <a:lnTo>
                    <a:pt x="4" y="574"/>
                  </a:lnTo>
                  <a:lnTo>
                    <a:pt x="4" y="574"/>
                  </a:lnTo>
                  <a:lnTo>
                    <a:pt x="4" y="576"/>
                  </a:lnTo>
                  <a:lnTo>
                    <a:pt x="0" y="576"/>
                  </a:lnTo>
                  <a:lnTo>
                    <a:pt x="6" y="576"/>
                  </a:lnTo>
                  <a:lnTo>
                    <a:pt x="6" y="576"/>
                  </a:lnTo>
                  <a:lnTo>
                    <a:pt x="10" y="576"/>
                  </a:lnTo>
                  <a:lnTo>
                    <a:pt x="10" y="574"/>
                  </a:lnTo>
                  <a:lnTo>
                    <a:pt x="10" y="2"/>
                  </a:lnTo>
                  <a:lnTo>
                    <a:pt x="10" y="2"/>
                  </a:lnTo>
                  <a:lnTo>
                    <a:pt x="10" y="0"/>
                  </a:lnTo>
                  <a:lnTo>
                    <a:pt x="6" y="0"/>
                  </a:lnTo>
                  <a:lnTo>
                    <a:pt x="6" y="0"/>
                  </a:lnTo>
                  <a:close/>
                </a:path>
              </a:pathLst>
            </a:custGeom>
            <a:solidFill>
              <a:srgbClr val="000000"/>
            </a:solidFill>
            <a:ln w="9525">
              <a:noFill/>
              <a:round/>
              <a:headEnd/>
              <a:tailEnd/>
            </a:ln>
          </p:spPr>
          <p:txBody>
            <a:bodyPr/>
            <a:lstStyle/>
            <a:p>
              <a:pPr>
                <a:defRPr/>
              </a:pPr>
              <a:endParaRPr lang="da-DK" sz="1350">
                <a:ea typeface="ＭＳ Ｐゴシック" pitchFamily="-97" charset="-128"/>
              </a:endParaRPr>
            </a:p>
          </p:txBody>
        </p:sp>
        <p:sp>
          <p:nvSpPr>
            <p:cNvPr id="37" name="Freeform 1004"/>
            <p:cNvSpPr>
              <a:spLocks/>
            </p:cNvSpPr>
            <p:nvPr/>
          </p:nvSpPr>
          <p:spPr bwMode="auto">
            <a:xfrm>
              <a:off x="1684337" y="2916237"/>
              <a:ext cx="3175" cy="914400"/>
            </a:xfrm>
            <a:custGeom>
              <a:avLst/>
              <a:gdLst/>
              <a:ahLst/>
              <a:cxnLst>
                <a:cxn ang="0">
                  <a:pos x="0" y="2"/>
                </a:cxn>
                <a:cxn ang="0">
                  <a:pos x="0" y="2"/>
                </a:cxn>
                <a:cxn ang="0">
                  <a:pos x="2" y="0"/>
                </a:cxn>
                <a:cxn ang="0">
                  <a:pos x="2" y="0"/>
                </a:cxn>
                <a:cxn ang="0">
                  <a:pos x="0" y="2"/>
                </a:cxn>
                <a:cxn ang="0">
                  <a:pos x="0" y="574"/>
                </a:cxn>
                <a:cxn ang="0">
                  <a:pos x="0" y="574"/>
                </a:cxn>
                <a:cxn ang="0">
                  <a:pos x="2" y="576"/>
                </a:cxn>
                <a:cxn ang="0">
                  <a:pos x="2" y="576"/>
                </a:cxn>
                <a:cxn ang="0">
                  <a:pos x="0" y="574"/>
                </a:cxn>
                <a:cxn ang="0">
                  <a:pos x="0" y="2"/>
                </a:cxn>
              </a:cxnLst>
              <a:rect l="0" t="0" r="r" b="b"/>
              <a:pathLst>
                <a:path w="2" h="576">
                  <a:moveTo>
                    <a:pt x="0" y="2"/>
                  </a:moveTo>
                  <a:lnTo>
                    <a:pt x="0" y="2"/>
                  </a:lnTo>
                  <a:lnTo>
                    <a:pt x="2" y="0"/>
                  </a:lnTo>
                  <a:lnTo>
                    <a:pt x="2" y="0"/>
                  </a:lnTo>
                  <a:lnTo>
                    <a:pt x="0" y="2"/>
                  </a:lnTo>
                  <a:lnTo>
                    <a:pt x="0" y="574"/>
                  </a:lnTo>
                  <a:lnTo>
                    <a:pt x="0" y="574"/>
                  </a:lnTo>
                  <a:lnTo>
                    <a:pt x="2" y="576"/>
                  </a:lnTo>
                  <a:lnTo>
                    <a:pt x="2" y="576"/>
                  </a:lnTo>
                  <a:lnTo>
                    <a:pt x="0" y="574"/>
                  </a:lnTo>
                  <a:lnTo>
                    <a:pt x="0" y="2"/>
                  </a:lnTo>
                  <a:close/>
                </a:path>
              </a:pathLst>
            </a:custGeom>
            <a:solidFill>
              <a:srgbClr val="000000"/>
            </a:solidFill>
            <a:ln w="9525">
              <a:noFill/>
              <a:round/>
              <a:headEnd/>
              <a:tailEnd/>
            </a:ln>
          </p:spPr>
          <p:txBody>
            <a:bodyPr/>
            <a:lstStyle/>
            <a:p>
              <a:pPr>
                <a:defRPr/>
              </a:pPr>
              <a:endParaRPr lang="da-DK" sz="1350">
                <a:ea typeface="ＭＳ Ｐゴシック" pitchFamily="-97" charset="-128"/>
              </a:endParaRPr>
            </a:p>
          </p:txBody>
        </p:sp>
        <p:sp>
          <p:nvSpPr>
            <p:cNvPr id="38" name="Freeform 1005"/>
            <p:cNvSpPr>
              <a:spLocks/>
            </p:cNvSpPr>
            <p:nvPr/>
          </p:nvSpPr>
          <p:spPr bwMode="auto">
            <a:xfrm>
              <a:off x="2389187" y="3878263"/>
              <a:ext cx="15875" cy="917575"/>
            </a:xfrm>
            <a:custGeom>
              <a:avLst/>
              <a:gdLst/>
              <a:ahLst/>
              <a:cxnLst>
                <a:cxn ang="0">
                  <a:pos x="6" y="0"/>
                </a:cxn>
                <a:cxn ang="0">
                  <a:pos x="0" y="0"/>
                </a:cxn>
                <a:cxn ang="0">
                  <a:pos x="0" y="0"/>
                </a:cxn>
                <a:cxn ang="0">
                  <a:pos x="4" y="0"/>
                </a:cxn>
                <a:cxn ang="0">
                  <a:pos x="4" y="4"/>
                </a:cxn>
                <a:cxn ang="0">
                  <a:pos x="4" y="574"/>
                </a:cxn>
                <a:cxn ang="0">
                  <a:pos x="4" y="574"/>
                </a:cxn>
                <a:cxn ang="0">
                  <a:pos x="4" y="576"/>
                </a:cxn>
                <a:cxn ang="0">
                  <a:pos x="0" y="578"/>
                </a:cxn>
                <a:cxn ang="0">
                  <a:pos x="6" y="578"/>
                </a:cxn>
                <a:cxn ang="0">
                  <a:pos x="6" y="578"/>
                </a:cxn>
                <a:cxn ang="0">
                  <a:pos x="10" y="576"/>
                </a:cxn>
                <a:cxn ang="0">
                  <a:pos x="10" y="574"/>
                </a:cxn>
                <a:cxn ang="0">
                  <a:pos x="10" y="4"/>
                </a:cxn>
                <a:cxn ang="0">
                  <a:pos x="10" y="4"/>
                </a:cxn>
                <a:cxn ang="0">
                  <a:pos x="10" y="0"/>
                </a:cxn>
                <a:cxn ang="0">
                  <a:pos x="6" y="0"/>
                </a:cxn>
                <a:cxn ang="0">
                  <a:pos x="6" y="0"/>
                </a:cxn>
              </a:cxnLst>
              <a:rect l="0" t="0" r="r" b="b"/>
              <a:pathLst>
                <a:path w="10" h="578">
                  <a:moveTo>
                    <a:pt x="6" y="0"/>
                  </a:moveTo>
                  <a:lnTo>
                    <a:pt x="0" y="0"/>
                  </a:lnTo>
                  <a:lnTo>
                    <a:pt x="0" y="0"/>
                  </a:lnTo>
                  <a:lnTo>
                    <a:pt x="4" y="0"/>
                  </a:lnTo>
                  <a:lnTo>
                    <a:pt x="4" y="4"/>
                  </a:lnTo>
                  <a:lnTo>
                    <a:pt x="4" y="574"/>
                  </a:lnTo>
                  <a:lnTo>
                    <a:pt x="4" y="574"/>
                  </a:lnTo>
                  <a:lnTo>
                    <a:pt x="4" y="576"/>
                  </a:lnTo>
                  <a:lnTo>
                    <a:pt x="0" y="578"/>
                  </a:lnTo>
                  <a:lnTo>
                    <a:pt x="6" y="578"/>
                  </a:lnTo>
                  <a:lnTo>
                    <a:pt x="6" y="578"/>
                  </a:lnTo>
                  <a:lnTo>
                    <a:pt x="10" y="576"/>
                  </a:lnTo>
                  <a:lnTo>
                    <a:pt x="10" y="574"/>
                  </a:lnTo>
                  <a:lnTo>
                    <a:pt x="10" y="4"/>
                  </a:lnTo>
                  <a:lnTo>
                    <a:pt x="10" y="4"/>
                  </a:lnTo>
                  <a:lnTo>
                    <a:pt x="10" y="0"/>
                  </a:lnTo>
                  <a:lnTo>
                    <a:pt x="6" y="0"/>
                  </a:lnTo>
                  <a:lnTo>
                    <a:pt x="6" y="0"/>
                  </a:lnTo>
                  <a:close/>
                </a:path>
              </a:pathLst>
            </a:custGeom>
            <a:solidFill>
              <a:srgbClr val="000000"/>
            </a:solidFill>
            <a:ln w="9525">
              <a:noFill/>
              <a:round/>
              <a:headEnd/>
              <a:tailEnd/>
            </a:ln>
          </p:spPr>
          <p:txBody>
            <a:bodyPr/>
            <a:lstStyle/>
            <a:p>
              <a:pPr>
                <a:defRPr/>
              </a:pPr>
              <a:endParaRPr lang="da-DK" sz="1350">
                <a:ea typeface="ＭＳ Ｐゴシック" pitchFamily="-97" charset="-128"/>
              </a:endParaRPr>
            </a:p>
          </p:txBody>
        </p:sp>
        <p:sp>
          <p:nvSpPr>
            <p:cNvPr id="39" name="Freeform 1006"/>
            <p:cNvSpPr>
              <a:spLocks/>
            </p:cNvSpPr>
            <p:nvPr/>
          </p:nvSpPr>
          <p:spPr bwMode="auto">
            <a:xfrm>
              <a:off x="1684337" y="3878263"/>
              <a:ext cx="3175" cy="914400"/>
            </a:xfrm>
            <a:custGeom>
              <a:avLst/>
              <a:gdLst/>
              <a:ahLst/>
              <a:cxnLst>
                <a:cxn ang="0">
                  <a:pos x="0" y="4"/>
                </a:cxn>
                <a:cxn ang="0">
                  <a:pos x="0" y="4"/>
                </a:cxn>
                <a:cxn ang="0">
                  <a:pos x="2" y="0"/>
                </a:cxn>
                <a:cxn ang="0">
                  <a:pos x="2" y="0"/>
                </a:cxn>
                <a:cxn ang="0">
                  <a:pos x="0" y="4"/>
                </a:cxn>
                <a:cxn ang="0">
                  <a:pos x="0" y="574"/>
                </a:cxn>
                <a:cxn ang="0">
                  <a:pos x="0" y="574"/>
                </a:cxn>
                <a:cxn ang="0">
                  <a:pos x="2" y="576"/>
                </a:cxn>
                <a:cxn ang="0">
                  <a:pos x="2" y="576"/>
                </a:cxn>
                <a:cxn ang="0">
                  <a:pos x="0" y="574"/>
                </a:cxn>
                <a:cxn ang="0">
                  <a:pos x="0" y="4"/>
                </a:cxn>
              </a:cxnLst>
              <a:rect l="0" t="0" r="r" b="b"/>
              <a:pathLst>
                <a:path w="2" h="576">
                  <a:moveTo>
                    <a:pt x="0" y="4"/>
                  </a:moveTo>
                  <a:lnTo>
                    <a:pt x="0" y="4"/>
                  </a:lnTo>
                  <a:lnTo>
                    <a:pt x="2" y="0"/>
                  </a:lnTo>
                  <a:lnTo>
                    <a:pt x="2" y="0"/>
                  </a:lnTo>
                  <a:lnTo>
                    <a:pt x="0" y="4"/>
                  </a:lnTo>
                  <a:lnTo>
                    <a:pt x="0" y="574"/>
                  </a:lnTo>
                  <a:lnTo>
                    <a:pt x="0" y="574"/>
                  </a:lnTo>
                  <a:lnTo>
                    <a:pt x="2" y="576"/>
                  </a:lnTo>
                  <a:lnTo>
                    <a:pt x="2" y="576"/>
                  </a:lnTo>
                  <a:lnTo>
                    <a:pt x="0" y="574"/>
                  </a:lnTo>
                  <a:lnTo>
                    <a:pt x="0" y="4"/>
                  </a:lnTo>
                  <a:close/>
                </a:path>
              </a:pathLst>
            </a:custGeom>
            <a:solidFill>
              <a:srgbClr val="000000"/>
            </a:solidFill>
            <a:ln w="9525">
              <a:noFill/>
              <a:round/>
              <a:headEnd/>
              <a:tailEnd/>
            </a:ln>
          </p:spPr>
          <p:txBody>
            <a:bodyPr/>
            <a:lstStyle/>
            <a:p>
              <a:pPr>
                <a:defRPr/>
              </a:pPr>
              <a:endParaRPr lang="da-DK" sz="1350">
                <a:ea typeface="ＭＳ Ｐゴシック" pitchFamily="-97" charset="-128"/>
              </a:endParaRPr>
            </a:p>
          </p:txBody>
        </p:sp>
        <p:sp>
          <p:nvSpPr>
            <p:cNvPr id="40" name="Freeform 1007"/>
            <p:cNvSpPr>
              <a:spLocks/>
            </p:cNvSpPr>
            <p:nvPr/>
          </p:nvSpPr>
          <p:spPr bwMode="auto">
            <a:xfrm>
              <a:off x="1684337" y="989012"/>
              <a:ext cx="711200" cy="917575"/>
            </a:xfrm>
            <a:custGeom>
              <a:avLst/>
              <a:gdLst/>
              <a:ahLst/>
              <a:cxnLst>
                <a:cxn ang="0">
                  <a:pos x="4" y="578"/>
                </a:cxn>
                <a:cxn ang="0">
                  <a:pos x="446" y="578"/>
                </a:cxn>
                <a:cxn ang="0">
                  <a:pos x="446" y="578"/>
                </a:cxn>
                <a:cxn ang="0">
                  <a:pos x="448" y="576"/>
                </a:cxn>
                <a:cxn ang="0">
                  <a:pos x="448" y="574"/>
                </a:cxn>
                <a:cxn ang="0">
                  <a:pos x="448" y="4"/>
                </a:cxn>
                <a:cxn ang="0">
                  <a:pos x="448" y="4"/>
                </a:cxn>
                <a:cxn ang="0">
                  <a:pos x="448" y="2"/>
                </a:cxn>
                <a:cxn ang="0">
                  <a:pos x="444" y="0"/>
                </a:cxn>
                <a:cxn ang="0">
                  <a:pos x="4" y="0"/>
                </a:cxn>
                <a:cxn ang="0">
                  <a:pos x="4" y="0"/>
                </a:cxn>
                <a:cxn ang="0">
                  <a:pos x="2" y="2"/>
                </a:cxn>
                <a:cxn ang="0">
                  <a:pos x="2" y="2"/>
                </a:cxn>
                <a:cxn ang="0">
                  <a:pos x="0" y="4"/>
                </a:cxn>
                <a:cxn ang="0">
                  <a:pos x="0" y="574"/>
                </a:cxn>
                <a:cxn ang="0">
                  <a:pos x="0" y="574"/>
                </a:cxn>
                <a:cxn ang="0">
                  <a:pos x="0" y="576"/>
                </a:cxn>
                <a:cxn ang="0">
                  <a:pos x="0" y="576"/>
                </a:cxn>
                <a:cxn ang="0">
                  <a:pos x="0" y="576"/>
                </a:cxn>
                <a:cxn ang="0">
                  <a:pos x="0" y="576"/>
                </a:cxn>
                <a:cxn ang="0">
                  <a:pos x="2" y="578"/>
                </a:cxn>
                <a:cxn ang="0">
                  <a:pos x="2" y="578"/>
                </a:cxn>
                <a:cxn ang="0">
                  <a:pos x="2" y="578"/>
                </a:cxn>
                <a:cxn ang="0">
                  <a:pos x="2" y="578"/>
                </a:cxn>
                <a:cxn ang="0">
                  <a:pos x="4" y="578"/>
                </a:cxn>
                <a:cxn ang="0">
                  <a:pos x="4" y="578"/>
                </a:cxn>
                <a:cxn ang="0">
                  <a:pos x="4" y="578"/>
                </a:cxn>
                <a:cxn ang="0">
                  <a:pos x="4" y="578"/>
                </a:cxn>
              </a:cxnLst>
              <a:rect l="0" t="0" r="r" b="b"/>
              <a:pathLst>
                <a:path w="448" h="578">
                  <a:moveTo>
                    <a:pt x="4" y="578"/>
                  </a:moveTo>
                  <a:lnTo>
                    <a:pt x="446" y="578"/>
                  </a:lnTo>
                  <a:lnTo>
                    <a:pt x="446" y="578"/>
                  </a:lnTo>
                  <a:lnTo>
                    <a:pt x="448" y="576"/>
                  </a:lnTo>
                  <a:lnTo>
                    <a:pt x="448" y="574"/>
                  </a:lnTo>
                  <a:lnTo>
                    <a:pt x="448" y="4"/>
                  </a:lnTo>
                  <a:lnTo>
                    <a:pt x="448" y="4"/>
                  </a:lnTo>
                  <a:lnTo>
                    <a:pt x="448" y="2"/>
                  </a:lnTo>
                  <a:lnTo>
                    <a:pt x="444" y="0"/>
                  </a:lnTo>
                  <a:lnTo>
                    <a:pt x="4" y="0"/>
                  </a:lnTo>
                  <a:lnTo>
                    <a:pt x="4" y="0"/>
                  </a:lnTo>
                  <a:lnTo>
                    <a:pt x="2" y="2"/>
                  </a:lnTo>
                  <a:lnTo>
                    <a:pt x="2" y="2"/>
                  </a:lnTo>
                  <a:lnTo>
                    <a:pt x="0" y="4"/>
                  </a:lnTo>
                  <a:lnTo>
                    <a:pt x="0" y="574"/>
                  </a:lnTo>
                  <a:lnTo>
                    <a:pt x="0" y="574"/>
                  </a:lnTo>
                  <a:lnTo>
                    <a:pt x="0" y="576"/>
                  </a:lnTo>
                  <a:lnTo>
                    <a:pt x="0" y="576"/>
                  </a:lnTo>
                  <a:lnTo>
                    <a:pt x="0" y="576"/>
                  </a:lnTo>
                  <a:lnTo>
                    <a:pt x="0" y="576"/>
                  </a:lnTo>
                  <a:lnTo>
                    <a:pt x="2" y="578"/>
                  </a:lnTo>
                  <a:lnTo>
                    <a:pt x="2" y="578"/>
                  </a:lnTo>
                  <a:lnTo>
                    <a:pt x="2" y="578"/>
                  </a:lnTo>
                  <a:lnTo>
                    <a:pt x="2" y="578"/>
                  </a:lnTo>
                  <a:lnTo>
                    <a:pt x="4" y="578"/>
                  </a:lnTo>
                  <a:lnTo>
                    <a:pt x="4" y="578"/>
                  </a:lnTo>
                  <a:lnTo>
                    <a:pt x="4" y="578"/>
                  </a:lnTo>
                  <a:lnTo>
                    <a:pt x="4" y="578"/>
                  </a:lnTo>
                  <a:close/>
                </a:path>
              </a:pathLst>
            </a:custGeom>
            <a:solidFill>
              <a:srgbClr val="FFFFFF"/>
            </a:solidFill>
            <a:ln w="9525">
              <a:noFill/>
              <a:round/>
              <a:headEnd/>
              <a:tailEnd/>
            </a:ln>
          </p:spPr>
          <p:txBody>
            <a:bodyPr/>
            <a:lstStyle/>
            <a:p>
              <a:pPr>
                <a:defRPr/>
              </a:pPr>
              <a:endParaRPr lang="da-DK" sz="1350">
                <a:ea typeface="ＭＳ Ｐゴシック" pitchFamily="-97" charset="-128"/>
              </a:endParaRPr>
            </a:p>
          </p:txBody>
        </p:sp>
        <p:sp>
          <p:nvSpPr>
            <p:cNvPr id="41" name="Freeform 1008"/>
            <p:cNvSpPr>
              <a:spLocks/>
            </p:cNvSpPr>
            <p:nvPr/>
          </p:nvSpPr>
          <p:spPr bwMode="auto">
            <a:xfrm>
              <a:off x="1684337" y="992187"/>
              <a:ext cx="3175" cy="911225"/>
            </a:xfrm>
            <a:custGeom>
              <a:avLst/>
              <a:gdLst/>
              <a:ahLst/>
              <a:cxnLst>
                <a:cxn ang="0">
                  <a:pos x="0" y="2"/>
                </a:cxn>
                <a:cxn ang="0">
                  <a:pos x="0" y="2"/>
                </a:cxn>
                <a:cxn ang="0">
                  <a:pos x="2" y="0"/>
                </a:cxn>
                <a:cxn ang="0">
                  <a:pos x="2" y="0"/>
                </a:cxn>
                <a:cxn ang="0">
                  <a:pos x="0" y="2"/>
                </a:cxn>
                <a:cxn ang="0">
                  <a:pos x="0" y="572"/>
                </a:cxn>
                <a:cxn ang="0">
                  <a:pos x="0" y="572"/>
                </a:cxn>
                <a:cxn ang="0">
                  <a:pos x="0" y="574"/>
                </a:cxn>
                <a:cxn ang="0">
                  <a:pos x="0" y="574"/>
                </a:cxn>
                <a:cxn ang="0">
                  <a:pos x="0" y="572"/>
                </a:cxn>
                <a:cxn ang="0">
                  <a:pos x="0" y="2"/>
                </a:cxn>
              </a:cxnLst>
              <a:rect l="0" t="0" r="r" b="b"/>
              <a:pathLst>
                <a:path w="2" h="574">
                  <a:moveTo>
                    <a:pt x="0" y="2"/>
                  </a:moveTo>
                  <a:lnTo>
                    <a:pt x="0" y="2"/>
                  </a:lnTo>
                  <a:lnTo>
                    <a:pt x="2" y="0"/>
                  </a:lnTo>
                  <a:lnTo>
                    <a:pt x="2" y="0"/>
                  </a:lnTo>
                  <a:lnTo>
                    <a:pt x="0" y="2"/>
                  </a:lnTo>
                  <a:lnTo>
                    <a:pt x="0" y="572"/>
                  </a:lnTo>
                  <a:lnTo>
                    <a:pt x="0" y="572"/>
                  </a:lnTo>
                  <a:lnTo>
                    <a:pt x="0" y="574"/>
                  </a:lnTo>
                  <a:lnTo>
                    <a:pt x="0" y="574"/>
                  </a:lnTo>
                  <a:lnTo>
                    <a:pt x="0" y="572"/>
                  </a:lnTo>
                  <a:lnTo>
                    <a:pt x="0" y="2"/>
                  </a:lnTo>
                  <a:close/>
                </a:path>
              </a:pathLst>
            </a:custGeom>
            <a:solidFill>
              <a:srgbClr val="FFFFFF"/>
            </a:solidFill>
            <a:ln w="9525">
              <a:noFill/>
              <a:round/>
              <a:headEnd/>
              <a:tailEnd/>
            </a:ln>
          </p:spPr>
          <p:txBody>
            <a:bodyPr/>
            <a:lstStyle/>
            <a:p>
              <a:pPr>
                <a:defRPr/>
              </a:pPr>
              <a:endParaRPr lang="da-DK" sz="1350">
                <a:ea typeface="ＭＳ Ｐゴシック" pitchFamily="-97" charset="-128"/>
              </a:endParaRPr>
            </a:p>
          </p:txBody>
        </p:sp>
        <p:sp>
          <p:nvSpPr>
            <p:cNvPr id="42" name="Freeform 1009"/>
            <p:cNvSpPr>
              <a:spLocks/>
            </p:cNvSpPr>
            <p:nvPr/>
          </p:nvSpPr>
          <p:spPr bwMode="auto">
            <a:xfrm>
              <a:off x="1684337" y="-935038"/>
              <a:ext cx="711200" cy="917575"/>
            </a:xfrm>
            <a:custGeom>
              <a:avLst/>
              <a:gdLst/>
              <a:ahLst/>
              <a:cxnLst>
                <a:cxn ang="0">
                  <a:pos x="448" y="574"/>
                </a:cxn>
                <a:cxn ang="0">
                  <a:pos x="448" y="2"/>
                </a:cxn>
                <a:cxn ang="0">
                  <a:pos x="448" y="2"/>
                </a:cxn>
                <a:cxn ang="0">
                  <a:pos x="448" y="0"/>
                </a:cxn>
                <a:cxn ang="0">
                  <a:pos x="444" y="0"/>
                </a:cxn>
                <a:cxn ang="0">
                  <a:pos x="4" y="0"/>
                </a:cxn>
                <a:cxn ang="0">
                  <a:pos x="4" y="0"/>
                </a:cxn>
                <a:cxn ang="0">
                  <a:pos x="2" y="0"/>
                </a:cxn>
                <a:cxn ang="0">
                  <a:pos x="2" y="0"/>
                </a:cxn>
                <a:cxn ang="0">
                  <a:pos x="0" y="2"/>
                </a:cxn>
                <a:cxn ang="0">
                  <a:pos x="0" y="574"/>
                </a:cxn>
                <a:cxn ang="0">
                  <a:pos x="0" y="574"/>
                </a:cxn>
                <a:cxn ang="0">
                  <a:pos x="2" y="576"/>
                </a:cxn>
                <a:cxn ang="0">
                  <a:pos x="2" y="576"/>
                </a:cxn>
                <a:cxn ang="0">
                  <a:pos x="4" y="578"/>
                </a:cxn>
                <a:cxn ang="0">
                  <a:pos x="444" y="578"/>
                </a:cxn>
                <a:cxn ang="0">
                  <a:pos x="444" y="578"/>
                </a:cxn>
                <a:cxn ang="0">
                  <a:pos x="448" y="576"/>
                </a:cxn>
                <a:cxn ang="0">
                  <a:pos x="448" y="574"/>
                </a:cxn>
                <a:cxn ang="0">
                  <a:pos x="448" y="574"/>
                </a:cxn>
              </a:cxnLst>
              <a:rect l="0" t="0" r="r" b="b"/>
              <a:pathLst>
                <a:path w="448" h="578">
                  <a:moveTo>
                    <a:pt x="448" y="574"/>
                  </a:moveTo>
                  <a:lnTo>
                    <a:pt x="448" y="2"/>
                  </a:lnTo>
                  <a:lnTo>
                    <a:pt x="448" y="2"/>
                  </a:lnTo>
                  <a:lnTo>
                    <a:pt x="448" y="0"/>
                  </a:lnTo>
                  <a:lnTo>
                    <a:pt x="444" y="0"/>
                  </a:lnTo>
                  <a:lnTo>
                    <a:pt x="4" y="0"/>
                  </a:lnTo>
                  <a:lnTo>
                    <a:pt x="4" y="0"/>
                  </a:lnTo>
                  <a:lnTo>
                    <a:pt x="2" y="0"/>
                  </a:lnTo>
                  <a:lnTo>
                    <a:pt x="2" y="0"/>
                  </a:lnTo>
                  <a:lnTo>
                    <a:pt x="0" y="2"/>
                  </a:lnTo>
                  <a:lnTo>
                    <a:pt x="0" y="574"/>
                  </a:lnTo>
                  <a:lnTo>
                    <a:pt x="0" y="574"/>
                  </a:lnTo>
                  <a:lnTo>
                    <a:pt x="2" y="576"/>
                  </a:lnTo>
                  <a:lnTo>
                    <a:pt x="2" y="576"/>
                  </a:lnTo>
                  <a:lnTo>
                    <a:pt x="4" y="578"/>
                  </a:lnTo>
                  <a:lnTo>
                    <a:pt x="444" y="578"/>
                  </a:lnTo>
                  <a:lnTo>
                    <a:pt x="444" y="578"/>
                  </a:lnTo>
                  <a:lnTo>
                    <a:pt x="448" y="576"/>
                  </a:lnTo>
                  <a:lnTo>
                    <a:pt x="448" y="574"/>
                  </a:lnTo>
                  <a:lnTo>
                    <a:pt x="448" y="574"/>
                  </a:lnTo>
                  <a:close/>
                </a:path>
              </a:pathLst>
            </a:custGeom>
            <a:blipFill>
              <a:blip r:embed="rId2" cstate="email">
                <a:extLst>
                  <a:ext uri="{28A0092B-C50C-407E-A947-70E740481C1C}">
                    <a14:useLocalDpi xmlns:a14="http://schemas.microsoft.com/office/drawing/2010/main"/>
                  </a:ext>
                </a:extLst>
              </a:blip>
              <a:stretch>
                <a:fillRect/>
              </a:stretch>
            </a:blipFill>
            <a:ln w="9525">
              <a:noFill/>
              <a:round/>
              <a:headEnd/>
              <a:tailEnd/>
            </a:ln>
          </p:spPr>
          <p:txBody>
            <a:bodyPr/>
            <a:lstStyle/>
            <a:p>
              <a:pPr>
                <a:defRPr/>
              </a:pPr>
              <a:endParaRPr lang="da-DK" sz="1350">
                <a:ea typeface="ＭＳ Ｐゴシック" pitchFamily="-97" charset="-128"/>
              </a:endParaRPr>
            </a:p>
          </p:txBody>
        </p:sp>
        <p:sp>
          <p:nvSpPr>
            <p:cNvPr id="43" name="Freeform 1010"/>
            <p:cNvSpPr>
              <a:spLocks/>
            </p:cNvSpPr>
            <p:nvPr/>
          </p:nvSpPr>
          <p:spPr bwMode="auto">
            <a:xfrm>
              <a:off x="1684337" y="-935038"/>
              <a:ext cx="3175" cy="914400"/>
            </a:xfrm>
            <a:custGeom>
              <a:avLst/>
              <a:gdLst/>
              <a:ahLst/>
              <a:cxnLst>
                <a:cxn ang="0">
                  <a:pos x="0" y="2"/>
                </a:cxn>
                <a:cxn ang="0">
                  <a:pos x="0" y="2"/>
                </a:cxn>
                <a:cxn ang="0">
                  <a:pos x="2" y="0"/>
                </a:cxn>
                <a:cxn ang="0">
                  <a:pos x="2" y="0"/>
                </a:cxn>
                <a:cxn ang="0">
                  <a:pos x="0" y="2"/>
                </a:cxn>
                <a:cxn ang="0">
                  <a:pos x="0" y="574"/>
                </a:cxn>
                <a:cxn ang="0">
                  <a:pos x="0" y="574"/>
                </a:cxn>
                <a:cxn ang="0">
                  <a:pos x="2" y="576"/>
                </a:cxn>
                <a:cxn ang="0">
                  <a:pos x="2" y="576"/>
                </a:cxn>
                <a:cxn ang="0">
                  <a:pos x="0" y="574"/>
                </a:cxn>
                <a:cxn ang="0">
                  <a:pos x="0" y="2"/>
                </a:cxn>
              </a:cxnLst>
              <a:rect l="0" t="0" r="r" b="b"/>
              <a:pathLst>
                <a:path w="2" h="576">
                  <a:moveTo>
                    <a:pt x="0" y="2"/>
                  </a:moveTo>
                  <a:lnTo>
                    <a:pt x="0" y="2"/>
                  </a:lnTo>
                  <a:lnTo>
                    <a:pt x="2" y="0"/>
                  </a:lnTo>
                  <a:lnTo>
                    <a:pt x="2" y="0"/>
                  </a:lnTo>
                  <a:lnTo>
                    <a:pt x="0" y="2"/>
                  </a:lnTo>
                  <a:lnTo>
                    <a:pt x="0" y="574"/>
                  </a:lnTo>
                  <a:lnTo>
                    <a:pt x="0" y="574"/>
                  </a:lnTo>
                  <a:lnTo>
                    <a:pt x="2" y="576"/>
                  </a:lnTo>
                  <a:lnTo>
                    <a:pt x="2" y="576"/>
                  </a:lnTo>
                  <a:lnTo>
                    <a:pt x="0" y="574"/>
                  </a:lnTo>
                  <a:lnTo>
                    <a:pt x="0" y="2"/>
                  </a:lnTo>
                  <a:close/>
                </a:path>
              </a:pathLst>
            </a:custGeom>
            <a:solidFill>
              <a:srgbClr val="FFFFFF"/>
            </a:solidFill>
            <a:ln w="9525">
              <a:noFill/>
              <a:round/>
              <a:headEnd/>
              <a:tailEnd/>
            </a:ln>
          </p:spPr>
          <p:txBody>
            <a:bodyPr/>
            <a:lstStyle/>
            <a:p>
              <a:pPr>
                <a:defRPr/>
              </a:pPr>
              <a:endParaRPr lang="da-DK" sz="1350">
                <a:ea typeface="ＭＳ Ｐゴシック" pitchFamily="-97" charset="-128"/>
              </a:endParaRPr>
            </a:p>
          </p:txBody>
        </p:sp>
        <p:sp>
          <p:nvSpPr>
            <p:cNvPr id="44" name="Freeform 1011"/>
            <p:cNvSpPr>
              <a:spLocks/>
            </p:cNvSpPr>
            <p:nvPr/>
          </p:nvSpPr>
          <p:spPr bwMode="auto">
            <a:xfrm>
              <a:off x="1684337" y="26987"/>
              <a:ext cx="711200" cy="917575"/>
            </a:xfrm>
            <a:custGeom>
              <a:avLst/>
              <a:gdLst/>
              <a:ahLst/>
              <a:cxnLst>
                <a:cxn ang="0">
                  <a:pos x="448" y="574"/>
                </a:cxn>
                <a:cxn ang="0">
                  <a:pos x="448" y="4"/>
                </a:cxn>
                <a:cxn ang="0">
                  <a:pos x="448" y="4"/>
                </a:cxn>
                <a:cxn ang="0">
                  <a:pos x="448" y="0"/>
                </a:cxn>
                <a:cxn ang="0">
                  <a:pos x="444" y="0"/>
                </a:cxn>
                <a:cxn ang="0">
                  <a:pos x="4" y="0"/>
                </a:cxn>
                <a:cxn ang="0">
                  <a:pos x="4" y="0"/>
                </a:cxn>
                <a:cxn ang="0">
                  <a:pos x="2" y="0"/>
                </a:cxn>
                <a:cxn ang="0">
                  <a:pos x="2" y="0"/>
                </a:cxn>
                <a:cxn ang="0">
                  <a:pos x="0" y="4"/>
                </a:cxn>
                <a:cxn ang="0">
                  <a:pos x="0" y="574"/>
                </a:cxn>
                <a:cxn ang="0">
                  <a:pos x="0" y="574"/>
                </a:cxn>
                <a:cxn ang="0">
                  <a:pos x="2" y="576"/>
                </a:cxn>
                <a:cxn ang="0">
                  <a:pos x="2" y="576"/>
                </a:cxn>
                <a:cxn ang="0">
                  <a:pos x="4" y="578"/>
                </a:cxn>
                <a:cxn ang="0">
                  <a:pos x="444" y="578"/>
                </a:cxn>
                <a:cxn ang="0">
                  <a:pos x="444" y="578"/>
                </a:cxn>
                <a:cxn ang="0">
                  <a:pos x="448" y="576"/>
                </a:cxn>
                <a:cxn ang="0">
                  <a:pos x="448" y="574"/>
                </a:cxn>
                <a:cxn ang="0">
                  <a:pos x="448" y="574"/>
                </a:cxn>
              </a:cxnLst>
              <a:rect l="0" t="0" r="r" b="b"/>
              <a:pathLst>
                <a:path w="448" h="578">
                  <a:moveTo>
                    <a:pt x="448" y="574"/>
                  </a:moveTo>
                  <a:lnTo>
                    <a:pt x="448" y="4"/>
                  </a:lnTo>
                  <a:lnTo>
                    <a:pt x="448" y="4"/>
                  </a:lnTo>
                  <a:lnTo>
                    <a:pt x="448" y="0"/>
                  </a:lnTo>
                  <a:lnTo>
                    <a:pt x="444" y="0"/>
                  </a:lnTo>
                  <a:lnTo>
                    <a:pt x="4" y="0"/>
                  </a:lnTo>
                  <a:lnTo>
                    <a:pt x="4" y="0"/>
                  </a:lnTo>
                  <a:lnTo>
                    <a:pt x="2" y="0"/>
                  </a:lnTo>
                  <a:lnTo>
                    <a:pt x="2" y="0"/>
                  </a:lnTo>
                  <a:lnTo>
                    <a:pt x="0" y="4"/>
                  </a:lnTo>
                  <a:lnTo>
                    <a:pt x="0" y="574"/>
                  </a:lnTo>
                  <a:lnTo>
                    <a:pt x="0" y="574"/>
                  </a:lnTo>
                  <a:lnTo>
                    <a:pt x="2" y="576"/>
                  </a:lnTo>
                  <a:lnTo>
                    <a:pt x="2" y="576"/>
                  </a:lnTo>
                  <a:lnTo>
                    <a:pt x="4" y="578"/>
                  </a:lnTo>
                  <a:lnTo>
                    <a:pt x="444" y="578"/>
                  </a:lnTo>
                  <a:lnTo>
                    <a:pt x="444" y="578"/>
                  </a:lnTo>
                  <a:lnTo>
                    <a:pt x="448" y="576"/>
                  </a:lnTo>
                  <a:lnTo>
                    <a:pt x="448" y="574"/>
                  </a:lnTo>
                  <a:lnTo>
                    <a:pt x="448" y="574"/>
                  </a:lnTo>
                  <a:close/>
                </a:path>
              </a:pathLst>
            </a:custGeom>
            <a:solidFill>
              <a:srgbClr val="FFFFFF"/>
            </a:solidFill>
            <a:ln w="9525">
              <a:noFill/>
              <a:round/>
              <a:headEnd/>
              <a:tailEnd/>
            </a:ln>
          </p:spPr>
          <p:txBody>
            <a:bodyPr/>
            <a:lstStyle/>
            <a:p>
              <a:pPr>
                <a:defRPr/>
              </a:pPr>
              <a:endParaRPr lang="da-DK" sz="1350">
                <a:ea typeface="ＭＳ Ｐゴシック" pitchFamily="-97" charset="-128"/>
              </a:endParaRPr>
            </a:p>
          </p:txBody>
        </p:sp>
        <p:sp>
          <p:nvSpPr>
            <p:cNvPr id="45" name="Freeform 1012"/>
            <p:cNvSpPr>
              <a:spLocks/>
            </p:cNvSpPr>
            <p:nvPr/>
          </p:nvSpPr>
          <p:spPr bwMode="auto">
            <a:xfrm>
              <a:off x="1684337" y="26987"/>
              <a:ext cx="3175" cy="914400"/>
            </a:xfrm>
            <a:custGeom>
              <a:avLst/>
              <a:gdLst/>
              <a:ahLst/>
              <a:cxnLst>
                <a:cxn ang="0">
                  <a:pos x="0" y="4"/>
                </a:cxn>
                <a:cxn ang="0">
                  <a:pos x="0" y="4"/>
                </a:cxn>
                <a:cxn ang="0">
                  <a:pos x="2" y="0"/>
                </a:cxn>
                <a:cxn ang="0">
                  <a:pos x="2" y="0"/>
                </a:cxn>
                <a:cxn ang="0">
                  <a:pos x="0" y="4"/>
                </a:cxn>
                <a:cxn ang="0">
                  <a:pos x="0" y="574"/>
                </a:cxn>
                <a:cxn ang="0">
                  <a:pos x="0" y="574"/>
                </a:cxn>
                <a:cxn ang="0">
                  <a:pos x="2" y="576"/>
                </a:cxn>
                <a:cxn ang="0">
                  <a:pos x="2" y="576"/>
                </a:cxn>
                <a:cxn ang="0">
                  <a:pos x="0" y="574"/>
                </a:cxn>
                <a:cxn ang="0">
                  <a:pos x="0" y="4"/>
                </a:cxn>
              </a:cxnLst>
              <a:rect l="0" t="0" r="r" b="b"/>
              <a:pathLst>
                <a:path w="2" h="576">
                  <a:moveTo>
                    <a:pt x="0" y="4"/>
                  </a:moveTo>
                  <a:lnTo>
                    <a:pt x="0" y="4"/>
                  </a:lnTo>
                  <a:lnTo>
                    <a:pt x="2" y="0"/>
                  </a:lnTo>
                  <a:lnTo>
                    <a:pt x="2" y="0"/>
                  </a:lnTo>
                  <a:lnTo>
                    <a:pt x="0" y="4"/>
                  </a:lnTo>
                  <a:lnTo>
                    <a:pt x="0" y="574"/>
                  </a:lnTo>
                  <a:lnTo>
                    <a:pt x="0" y="574"/>
                  </a:lnTo>
                  <a:lnTo>
                    <a:pt x="2" y="576"/>
                  </a:lnTo>
                  <a:lnTo>
                    <a:pt x="2" y="576"/>
                  </a:lnTo>
                  <a:lnTo>
                    <a:pt x="0" y="574"/>
                  </a:lnTo>
                  <a:lnTo>
                    <a:pt x="0" y="4"/>
                  </a:lnTo>
                  <a:close/>
                </a:path>
              </a:pathLst>
            </a:custGeom>
            <a:solidFill>
              <a:srgbClr val="FFFFFF"/>
            </a:solidFill>
            <a:ln w="9525">
              <a:noFill/>
              <a:round/>
              <a:headEnd/>
              <a:tailEnd/>
            </a:ln>
          </p:spPr>
          <p:txBody>
            <a:bodyPr/>
            <a:lstStyle/>
            <a:p>
              <a:pPr>
                <a:defRPr/>
              </a:pPr>
              <a:endParaRPr lang="da-DK" sz="1350">
                <a:ea typeface="ＭＳ Ｐゴシック" pitchFamily="-97" charset="-128"/>
              </a:endParaRPr>
            </a:p>
          </p:txBody>
        </p:sp>
        <p:sp>
          <p:nvSpPr>
            <p:cNvPr id="46" name="Freeform 1103"/>
            <p:cNvSpPr>
              <a:spLocks/>
            </p:cNvSpPr>
            <p:nvPr/>
          </p:nvSpPr>
          <p:spPr bwMode="auto">
            <a:xfrm>
              <a:off x="1684337" y="3878263"/>
              <a:ext cx="720725" cy="917575"/>
            </a:xfrm>
            <a:custGeom>
              <a:avLst/>
              <a:gdLst/>
              <a:ahLst/>
              <a:cxnLst>
                <a:cxn ang="0">
                  <a:pos x="454" y="574"/>
                </a:cxn>
                <a:cxn ang="0">
                  <a:pos x="454" y="574"/>
                </a:cxn>
                <a:cxn ang="0">
                  <a:pos x="454" y="576"/>
                </a:cxn>
                <a:cxn ang="0">
                  <a:pos x="450" y="578"/>
                </a:cxn>
                <a:cxn ang="0">
                  <a:pos x="444" y="578"/>
                </a:cxn>
                <a:cxn ang="0">
                  <a:pos x="4" y="578"/>
                </a:cxn>
                <a:cxn ang="0">
                  <a:pos x="4" y="578"/>
                </a:cxn>
                <a:cxn ang="0">
                  <a:pos x="4" y="578"/>
                </a:cxn>
                <a:cxn ang="0">
                  <a:pos x="2" y="576"/>
                </a:cxn>
                <a:cxn ang="0">
                  <a:pos x="2" y="576"/>
                </a:cxn>
                <a:cxn ang="0">
                  <a:pos x="0" y="574"/>
                </a:cxn>
                <a:cxn ang="0">
                  <a:pos x="0" y="4"/>
                </a:cxn>
                <a:cxn ang="0">
                  <a:pos x="0" y="4"/>
                </a:cxn>
                <a:cxn ang="0">
                  <a:pos x="2" y="0"/>
                </a:cxn>
                <a:cxn ang="0">
                  <a:pos x="2" y="0"/>
                </a:cxn>
                <a:cxn ang="0">
                  <a:pos x="4" y="0"/>
                </a:cxn>
                <a:cxn ang="0">
                  <a:pos x="4" y="0"/>
                </a:cxn>
                <a:cxn ang="0">
                  <a:pos x="444" y="0"/>
                </a:cxn>
                <a:cxn ang="0">
                  <a:pos x="450" y="0"/>
                </a:cxn>
                <a:cxn ang="0">
                  <a:pos x="450" y="0"/>
                </a:cxn>
                <a:cxn ang="0">
                  <a:pos x="454" y="0"/>
                </a:cxn>
                <a:cxn ang="0">
                  <a:pos x="454" y="4"/>
                </a:cxn>
                <a:cxn ang="0">
                  <a:pos x="454" y="574"/>
                </a:cxn>
              </a:cxnLst>
              <a:rect l="0" t="0" r="r" b="b"/>
              <a:pathLst>
                <a:path w="454" h="578">
                  <a:moveTo>
                    <a:pt x="454" y="574"/>
                  </a:moveTo>
                  <a:lnTo>
                    <a:pt x="454" y="574"/>
                  </a:lnTo>
                  <a:lnTo>
                    <a:pt x="454" y="576"/>
                  </a:lnTo>
                  <a:lnTo>
                    <a:pt x="450" y="578"/>
                  </a:lnTo>
                  <a:lnTo>
                    <a:pt x="444" y="578"/>
                  </a:lnTo>
                  <a:lnTo>
                    <a:pt x="4" y="578"/>
                  </a:lnTo>
                  <a:lnTo>
                    <a:pt x="4" y="578"/>
                  </a:lnTo>
                  <a:lnTo>
                    <a:pt x="4" y="578"/>
                  </a:lnTo>
                  <a:lnTo>
                    <a:pt x="2" y="576"/>
                  </a:lnTo>
                  <a:lnTo>
                    <a:pt x="2" y="576"/>
                  </a:lnTo>
                  <a:lnTo>
                    <a:pt x="0" y="574"/>
                  </a:lnTo>
                  <a:lnTo>
                    <a:pt x="0" y="4"/>
                  </a:lnTo>
                  <a:lnTo>
                    <a:pt x="0" y="4"/>
                  </a:lnTo>
                  <a:lnTo>
                    <a:pt x="2" y="0"/>
                  </a:lnTo>
                  <a:lnTo>
                    <a:pt x="2" y="0"/>
                  </a:lnTo>
                  <a:lnTo>
                    <a:pt x="4" y="0"/>
                  </a:lnTo>
                  <a:lnTo>
                    <a:pt x="4" y="0"/>
                  </a:lnTo>
                  <a:lnTo>
                    <a:pt x="444" y="0"/>
                  </a:lnTo>
                  <a:lnTo>
                    <a:pt x="450" y="0"/>
                  </a:lnTo>
                  <a:lnTo>
                    <a:pt x="450" y="0"/>
                  </a:lnTo>
                  <a:lnTo>
                    <a:pt x="454" y="0"/>
                  </a:lnTo>
                  <a:lnTo>
                    <a:pt x="454" y="4"/>
                  </a:lnTo>
                  <a:lnTo>
                    <a:pt x="454" y="574"/>
                  </a:lnTo>
                  <a:close/>
                </a:path>
              </a:pathLst>
            </a:custGeom>
            <a:blipFill>
              <a:blip r:embed="rId3" cstate="email">
                <a:extLst>
                  <a:ext uri="{28A0092B-C50C-407E-A947-70E740481C1C}">
                    <a14:useLocalDpi xmlns:a14="http://schemas.microsoft.com/office/drawing/2010/main"/>
                  </a:ext>
                </a:extLst>
              </a:blip>
              <a:stretch>
                <a:fillRect/>
              </a:stretch>
            </a:blipFill>
            <a:ln w="9525">
              <a:noFill/>
              <a:round/>
              <a:headEnd/>
              <a:tailEnd/>
            </a:ln>
          </p:spPr>
          <p:txBody>
            <a:bodyPr/>
            <a:lstStyle/>
            <a:p>
              <a:pPr>
                <a:defRPr/>
              </a:pPr>
              <a:endParaRPr lang="da-DK" sz="1350">
                <a:ea typeface="ＭＳ Ｐゴシック" pitchFamily="-97" charset="-128"/>
              </a:endParaRPr>
            </a:p>
          </p:txBody>
        </p:sp>
        <p:sp>
          <p:nvSpPr>
            <p:cNvPr id="47" name="Freeform 1104"/>
            <p:cNvSpPr>
              <a:spLocks/>
            </p:cNvSpPr>
            <p:nvPr/>
          </p:nvSpPr>
          <p:spPr bwMode="auto">
            <a:xfrm>
              <a:off x="1684337" y="2916237"/>
              <a:ext cx="720725" cy="914400"/>
            </a:xfrm>
            <a:custGeom>
              <a:avLst/>
              <a:gdLst/>
              <a:ahLst/>
              <a:cxnLst>
                <a:cxn ang="0">
                  <a:pos x="454" y="574"/>
                </a:cxn>
                <a:cxn ang="0">
                  <a:pos x="454" y="574"/>
                </a:cxn>
                <a:cxn ang="0">
                  <a:pos x="454" y="576"/>
                </a:cxn>
                <a:cxn ang="0">
                  <a:pos x="450" y="576"/>
                </a:cxn>
                <a:cxn ang="0">
                  <a:pos x="444" y="576"/>
                </a:cxn>
                <a:cxn ang="0">
                  <a:pos x="4" y="576"/>
                </a:cxn>
                <a:cxn ang="0">
                  <a:pos x="4" y="576"/>
                </a:cxn>
                <a:cxn ang="0">
                  <a:pos x="4" y="576"/>
                </a:cxn>
                <a:cxn ang="0">
                  <a:pos x="2" y="576"/>
                </a:cxn>
                <a:cxn ang="0">
                  <a:pos x="2" y="576"/>
                </a:cxn>
                <a:cxn ang="0">
                  <a:pos x="0" y="574"/>
                </a:cxn>
                <a:cxn ang="0">
                  <a:pos x="0" y="2"/>
                </a:cxn>
                <a:cxn ang="0">
                  <a:pos x="0" y="2"/>
                </a:cxn>
                <a:cxn ang="0">
                  <a:pos x="2" y="0"/>
                </a:cxn>
                <a:cxn ang="0">
                  <a:pos x="2" y="0"/>
                </a:cxn>
                <a:cxn ang="0">
                  <a:pos x="4" y="0"/>
                </a:cxn>
                <a:cxn ang="0">
                  <a:pos x="4" y="0"/>
                </a:cxn>
                <a:cxn ang="0">
                  <a:pos x="444" y="0"/>
                </a:cxn>
                <a:cxn ang="0">
                  <a:pos x="450" y="0"/>
                </a:cxn>
                <a:cxn ang="0">
                  <a:pos x="450" y="0"/>
                </a:cxn>
                <a:cxn ang="0">
                  <a:pos x="454" y="0"/>
                </a:cxn>
                <a:cxn ang="0">
                  <a:pos x="454" y="2"/>
                </a:cxn>
                <a:cxn ang="0">
                  <a:pos x="454" y="574"/>
                </a:cxn>
              </a:cxnLst>
              <a:rect l="0" t="0" r="r" b="b"/>
              <a:pathLst>
                <a:path w="454" h="576">
                  <a:moveTo>
                    <a:pt x="454" y="574"/>
                  </a:moveTo>
                  <a:lnTo>
                    <a:pt x="454" y="574"/>
                  </a:lnTo>
                  <a:lnTo>
                    <a:pt x="454" y="576"/>
                  </a:lnTo>
                  <a:lnTo>
                    <a:pt x="450" y="576"/>
                  </a:lnTo>
                  <a:lnTo>
                    <a:pt x="444" y="576"/>
                  </a:lnTo>
                  <a:lnTo>
                    <a:pt x="4" y="576"/>
                  </a:lnTo>
                  <a:lnTo>
                    <a:pt x="4" y="576"/>
                  </a:lnTo>
                  <a:lnTo>
                    <a:pt x="4" y="576"/>
                  </a:lnTo>
                  <a:lnTo>
                    <a:pt x="2" y="576"/>
                  </a:lnTo>
                  <a:lnTo>
                    <a:pt x="2" y="576"/>
                  </a:lnTo>
                  <a:lnTo>
                    <a:pt x="0" y="574"/>
                  </a:lnTo>
                  <a:lnTo>
                    <a:pt x="0" y="2"/>
                  </a:lnTo>
                  <a:lnTo>
                    <a:pt x="0" y="2"/>
                  </a:lnTo>
                  <a:lnTo>
                    <a:pt x="2" y="0"/>
                  </a:lnTo>
                  <a:lnTo>
                    <a:pt x="2" y="0"/>
                  </a:lnTo>
                  <a:lnTo>
                    <a:pt x="4" y="0"/>
                  </a:lnTo>
                  <a:lnTo>
                    <a:pt x="4" y="0"/>
                  </a:lnTo>
                  <a:lnTo>
                    <a:pt x="444" y="0"/>
                  </a:lnTo>
                  <a:lnTo>
                    <a:pt x="450" y="0"/>
                  </a:lnTo>
                  <a:lnTo>
                    <a:pt x="450" y="0"/>
                  </a:lnTo>
                  <a:lnTo>
                    <a:pt x="454" y="0"/>
                  </a:lnTo>
                  <a:lnTo>
                    <a:pt x="454" y="2"/>
                  </a:lnTo>
                  <a:lnTo>
                    <a:pt x="454" y="574"/>
                  </a:lnTo>
                  <a:close/>
                </a:path>
              </a:pathLst>
            </a:custGeom>
            <a:blipFill dpi="0" rotWithShape="1">
              <a:blip r:embed="rId4" cstate="email">
                <a:extLst>
                  <a:ext uri="{28A0092B-C50C-407E-A947-70E740481C1C}">
                    <a14:useLocalDpi xmlns:a14="http://schemas.microsoft.com/office/drawing/2010/main"/>
                  </a:ext>
                </a:extLst>
              </a:blip>
              <a:srcRect/>
              <a:stretch>
                <a:fillRect/>
              </a:stretch>
            </a:blipFill>
            <a:ln w="9525">
              <a:noFill/>
              <a:round/>
              <a:headEnd/>
              <a:tailEnd/>
            </a:ln>
          </p:spPr>
          <p:txBody>
            <a:bodyPr/>
            <a:lstStyle/>
            <a:p>
              <a:pPr>
                <a:defRPr/>
              </a:pPr>
              <a:endParaRPr lang="da-DK" sz="1350">
                <a:ea typeface="ＭＳ Ｐゴシック" pitchFamily="-97" charset="-128"/>
              </a:endParaRPr>
            </a:p>
          </p:txBody>
        </p:sp>
        <p:sp>
          <p:nvSpPr>
            <p:cNvPr id="48" name="Freeform 1105"/>
            <p:cNvSpPr>
              <a:spLocks/>
            </p:cNvSpPr>
            <p:nvPr/>
          </p:nvSpPr>
          <p:spPr bwMode="auto">
            <a:xfrm>
              <a:off x="1684337" y="1951037"/>
              <a:ext cx="720725" cy="917575"/>
            </a:xfrm>
            <a:custGeom>
              <a:avLst/>
              <a:gdLst/>
              <a:ahLst/>
              <a:cxnLst>
                <a:cxn ang="0">
                  <a:pos x="454" y="574"/>
                </a:cxn>
                <a:cxn ang="0">
                  <a:pos x="454" y="574"/>
                </a:cxn>
                <a:cxn ang="0">
                  <a:pos x="454" y="578"/>
                </a:cxn>
                <a:cxn ang="0">
                  <a:pos x="450" y="578"/>
                </a:cxn>
                <a:cxn ang="0">
                  <a:pos x="444" y="578"/>
                </a:cxn>
                <a:cxn ang="0">
                  <a:pos x="4" y="578"/>
                </a:cxn>
                <a:cxn ang="0">
                  <a:pos x="4" y="578"/>
                </a:cxn>
                <a:cxn ang="0">
                  <a:pos x="4" y="578"/>
                </a:cxn>
                <a:cxn ang="0">
                  <a:pos x="2" y="578"/>
                </a:cxn>
                <a:cxn ang="0">
                  <a:pos x="2" y="578"/>
                </a:cxn>
                <a:cxn ang="0">
                  <a:pos x="0" y="574"/>
                </a:cxn>
                <a:cxn ang="0">
                  <a:pos x="0" y="4"/>
                </a:cxn>
                <a:cxn ang="0">
                  <a:pos x="0" y="4"/>
                </a:cxn>
                <a:cxn ang="0">
                  <a:pos x="2" y="2"/>
                </a:cxn>
                <a:cxn ang="0">
                  <a:pos x="2" y="2"/>
                </a:cxn>
                <a:cxn ang="0">
                  <a:pos x="4" y="0"/>
                </a:cxn>
                <a:cxn ang="0">
                  <a:pos x="4" y="0"/>
                </a:cxn>
                <a:cxn ang="0">
                  <a:pos x="444" y="0"/>
                </a:cxn>
                <a:cxn ang="0">
                  <a:pos x="450" y="0"/>
                </a:cxn>
                <a:cxn ang="0">
                  <a:pos x="450" y="0"/>
                </a:cxn>
                <a:cxn ang="0">
                  <a:pos x="454" y="2"/>
                </a:cxn>
                <a:cxn ang="0">
                  <a:pos x="454" y="4"/>
                </a:cxn>
                <a:cxn ang="0">
                  <a:pos x="454" y="574"/>
                </a:cxn>
              </a:cxnLst>
              <a:rect l="0" t="0" r="r" b="b"/>
              <a:pathLst>
                <a:path w="454" h="578">
                  <a:moveTo>
                    <a:pt x="454" y="574"/>
                  </a:moveTo>
                  <a:lnTo>
                    <a:pt x="454" y="574"/>
                  </a:lnTo>
                  <a:lnTo>
                    <a:pt x="454" y="578"/>
                  </a:lnTo>
                  <a:lnTo>
                    <a:pt x="450" y="578"/>
                  </a:lnTo>
                  <a:lnTo>
                    <a:pt x="444" y="578"/>
                  </a:lnTo>
                  <a:lnTo>
                    <a:pt x="4" y="578"/>
                  </a:lnTo>
                  <a:lnTo>
                    <a:pt x="4" y="578"/>
                  </a:lnTo>
                  <a:lnTo>
                    <a:pt x="4" y="578"/>
                  </a:lnTo>
                  <a:lnTo>
                    <a:pt x="2" y="578"/>
                  </a:lnTo>
                  <a:lnTo>
                    <a:pt x="2" y="578"/>
                  </a:lnTo>
                  <a:lnTo>
                    <a:pt x="0" y="574"/>
                  </a:lnTo>
                  <a:lnTo>
                    <a:pt x="0" y="4"/>
                  </a:lnTo>
                  <a:lnTo>
                    <a:pt x="0" y="4"/>
                  </a:lnTo>
                  <a:lnTo>
                    <a:pt x="2" y="2"/>
                  </a:lnTo>
                  <a:lnTo>
                    <a:pt x="2" y="2"/>
                  </a:lnTo>
                  <a:lnTo>
                    <a:pt x="4" y="0"/>
                  </a:lnTo>
                  <a:lnTo>
                    <a:pt x="4" y="0"/>
                  </a:lnTo>
                  <a:lnTo>
                    <a:pt x="444" y="0"/>
                  </a:lnTo>
                  <a:lnTo>
                    <a:pt x="450" y="0"/>
                  </a:lnTo>
                  <a:lnTo>
                    <a:pt x="450" y="0"/>
                  </a:lnTo>
                  <a:lnTo>
                    <a:pt x="454" y="2"/>
                  </a:lnTo>
                  <a:lnTo>
                    <a:pt x="454" y="4"/>
                  </a:lnTo>
                  <a:lnTo>
                    <a:pt x="454" y="574"/>
                  </a:lnTo>
                  <a:close/>
                </a:path>
              </a:pathLst>
            </a:custGeom>
            <a:blipFill dpi="0" rotWithShape="1">
              <a:blip r:embed="rId5" cstate="email">
                <a:extLst>
                  <a:ext uri="{28A0092B-C50C-407E-A947-70E740481C1C}">
                    <a14:useLocalDpi xmlns:a14="http://schemas.microsoft.com/office/drawing/2010/main"/>
                  </a:ext>
                </a:extLst>
              </a:blip>
              <a:srcRect/>
              <a:stretch>
                <a:fillRect/>
              </a:stretch>
            </a:blipFill>
            <a:ln w="9525">
              <a:noFill/>
              <a:round/>
              <a:headEnd/>
              <a:tailEnd/>
            </a:ln>
          </p:spPr>
          <p:txBody>
            <a:bodyPr/>
            <a:lstStyle/>
            <a:p>
              <a:pPr>
                <a:defRPr/>
              </a:pPr>
              <a:endParaRPr lang="da-DK" sz="1350">
                <a:ea typeface="ＭＳ Ｐゴシック" pitchFamily="-97" charset="-128"/>
              </a:endParaRPr>
            </a:p>
          </p:txBody>
        </p:sp>
        <p:sp>
          <p:nvSpPr>
            <p:cNvPr id="49" name="Freeform 1106"/>
            <p:cNvSpPr>
              <a:spLocks/>
            </p:cNvSpPr>
            <p:nvPr/>
          </p:nvSpPr>
          <p:spPr bwMode="auto">
            <a:xfrm>
              <a:off x="1684337" y="989012"/>
              <a:ext cx="720725" cy="917575"/>
            </a:xfrm>
            <a:custGeom>
              <a:avLst/>
              <a:gdLst/>
              <a:ahLst/>
              <a:cxnLst>
                <a:cxn ang="0">
                  <a:pos x="450" y="0"/>
                </a:cxn>
                <a:cxn ang="0">
                  <a:pos x="444" y="0"/>
                </a:cxn>
                <a:cxn ang="0">
                  <a:pos x="4" y="0"/>
                </a:cxn>
                <a:cxn ang="0">
                  <a:pos x="4" y="0"/>
                </a:cxn>
                <a:cxn ang="0">
                  <a:pos x="2" y="2"/>
                </a:cxn>
                <a:cxn ang="0">
                  <a:pos x="2" y="2"/>
                </a:cxn>
                <a:cxn ang="0">
                  <a:pos x="0" y="4"/>
                </a:cxn>
                <a:cxn ang="0">
                  <a:pos x="0" y="574"/>
                </a:cxn>
                <a:cxn ang="0">
                  <a:pos x="0" y="574"/>
                </a:cxn>
                <a:cxn ang="0">
                  <a:pos x="0" y="576"/>
                </a:cxn>
                <a:cxn ang="0">
                  <a:pos x="0" y="576"/>
                </a:cxn>
                <a:cxn ang="0">
                  <a:pos x="0" y="576"/>
                </a:cxn>
                <a:cxn ang="0">
                  <a:pos x="0" y="576"/>
                </a:cxn>
                <a:cxn ang="0">
                  <a:pos x="2" y="578"/>
                </a:cxn>
                <a:cxn ang="0">
                  <a:pos x="2" y="578"/>
                </a:cxn>
                <a:cxn ang="0">
                  <a:pos x="2" y="578"/>
                </a:cxn>
                <a:cxn ang="0">
                  <a:pos x="2" y="578"/>
                </a:cxn>
                <a:cxn ang="0">
                  <a:pos x="2" y="578"/>
                </a:cxn>
                <a:cxn ang="0">
                  <a:pos x="4" y="578"/>
                </a:cxn>
                <a:cxn ang="0">
                  <a:pos x="450" y="578"/>
                </a:cxn>
                <a:cxn ang="0">
                  <a:pos x="450" y="578"/>
                </a:cxn>
                <a:cxn ang="0">
                  <a:pos x="454" y="576"/>
                </a:cxn>
                <a:cxn ang="0">
                  <a:pos x="454" y="574"/>
                </a:cxn>
                <a:cxn ang="0">
                  <a:pos x="454" y="4"/>
                </a:cxn>
                <a:cxn ang="0">
                  <a:pos x="454" y="4"/>
                </a:cxn>
                <a:cxn ang="0">
                  <a:pos x="454" y="2"/>
                </a:cxn>
                <a:cxn ang="0">
                  <a:pos x="450" y="0"/>
                </a:cxn>
                <a:cxn ang="0">
                  <a:pos x="450" y="0"/>
                </a:cxn>
              </a:cxnLst>
              <a:rect l="0" t="0" r="r" b="b"/>
              <a:pathLst>
                <a:path w="454" h="578">
                  <a:moveTo>
                    <a:pt x="450" y="0"/>
                  </a:moveTo>
                  <a:lnTo>
                    <a:pt x="444" y="0"/>
                  </a:lnTo>
                  <a:lnTo>
                    <a:pt x="4" y="0"/>
                  </a:lnTo>
                  <a:lnTo>
                    <a:pt x="4" y="0"/>
                  </a:lnTo>
                  <a:lnTo>
                    <a:pt x="2" y="2"/>
                  </a:lnTo>
                  <a:lnTo>
                    <a:pt x="2" y="2"/>
                  </a:lnTo>
                  <a:lnTo>
                    <a:pt x="0" y="4"/>
                  </a:lnTo>
                  <a:lnTo>
                    <a:pt x="0" y="574"/>
                  </a:lnTo>
                  <a:lnTo>
                    <a:pt x="0" y="574"/>
                  </a:lnTo>
                  <a:lnTo>
                    <a:pt x="0" y="576"/>
                  </a:lnTo>
                  <a:lnTo>
                    <a:pt x="0" y="576"/>
                  </a:lnTo>
                  <a:lnTo>
                    <a:pt x="0" y="576"/>
                  </a:lnTo>
                  <a:lnTo>
                    <a:pt x="0" y="576"/>
                  </a:lnTo>
                  <a:lnTo>
                    <a:pt x="2" y="578"/>
                  </a:lnTo>
                  <a:lnTo>
                    <a:pt x="2" y="578"/>
                  </a:lnTo>
                  <a:lnTo>
                    <a:pt x="2" y="578"/>
                  </a:lnTo>
                  <a:lnTo>
                    <a:pt x="2" y="578"/>
                  </a:lnTo>
                  <a:lnTo>
                    <a:pt x="2" y="578"/>
                  </a:lnTo>
                  <a:lnTo>
                    <a:pt x="4" y="578"/>
                  </a:lnTo>
                  <a:lnTo>
                    <a:pt x="450" y="578"/>
                  </a:lnTo>
                  <a:lnTo>
                    <a:pt x="450" y="578"/>
                  </a:lnTo>
                  <a:lnTo>
                    <a:pt x="454" y="576"/>
                  </a:lnTo>
                  <a:lnTo>
                    <a:pt x="454" y="574"/>
                  </a:lnTo>
                  <a:lnTo>
                    <a:pt x="454" y="4"/>
                  </a:lnTo>
                  <a:lnTo>
                    <a:pt x="454" y="4"/>
                  </a:lnTo>
                  <a:lnTo>
                    <a:pt x="454" y="2"/>
                  </a:lnTo>
                  <a:lnTo>
                    <a:pt x="450" y="0"/>
                  </a:lnTo>
                  <a:lnTo>
                    <a:pt x="450" y="0"/>
                  </a:lnTo>
                  <a:close/>
                </a:path>
              </a:pathLst>
            </a:custGeom>
            <a:blipFill>
              <a:blip r:embed="rId6" cstate="email">
                <a:extLst>
                  <a:ext uri="{28A0092B-C50C-407E-A947-70E740481C1C}">
                    <a14:useLocalDpi xmlns:a14="http://schemas.microsoft.com/office/drawing/2010/main"/>
                  </a:ext>
                </a:extLst>
              </a:blip>
              <a:stretch>
                <a:fillRect/>
              </a:stretch>
            </a:blipFill>
            <a:ln w="9525">
              <a:noFill/>
              <a:round/>
              <a:headEnd/>
              <a:tailEnd/>
            </a:ln>
          </p:spPr>
          <p:txBody>
            <a:bodyPr/>
            <a:lstStyle/>
            <a:p>
              <a:pPr>
                <a:defRPr/>
              </a:pPr>
              <a:endParaRPr lang="da-DK" sz="1350">
                <a:ea typeface="ＭＳ Ｐゴシック" pitchFamily="-97" charset="-128"/>
              </a:endParaRPr>
            </a:p>
          </p:txBody>
        </p:sp>
        <p:sp>
          <p:nvSpPr>
            <p:cNvPr id="50" name="Freeform 1107"/>
            <p:cNvSpPr>
              <a:spLocks/>
            </p:cNvSpPr>
            <p:nvPr/>
          </p:nvSpPr>
          <p:spPr bwMode="auto">
            <a:xfrm>
              <a:off x="1684337" y="-935038"/>
              <a:ext cx="720725" cy="917575"/>
            </a:xfrm>
            <a:custGeom>
              <a:avLst/>
              <a:gdLst/>
              <a:ahLst/>
              <a:cxnLst>
                <a:cxn ang="0">
                  <a:pos x="450" y="0"/>
                </a:cxn>
                <a:cxn ang="0">
                  <a:pos x="444" y="0"/>
                </a:cxn>
                <a:cxn ang="0">
                  <a:pos x="4" y="0"/>
                </a:cxn>
                <a:cxn ang="0">
                  <a:pos x="4" y="0"/>
                </a:cxn>
                <a:cxn ang="0">
                  <a:pos x="2" y="0"/>
                </a:cxn>
                <a:cxn ang="0">
                  <a:pos x="2" y="0"/>
                </a:cxn>
                <a:cxn ang="0">
                  <a:pos x="0" y="2"/>
                </a:cxn>
                <a:cxn ang="0">
                  <a:pos x="0" y="574"/>
                </a:cxn>
                <a:cxn ang="0">
                  <a:pos x="0" y="574"/>
                </a:cxn>
                <a:cxn ang="0">
                  <a:pos x="2" y="576"/>
                </a:cxn>
                <a:cxn ang="0">
                  <a:pos x="2" y="576"/>
                </a:cxn>
                <a:cxn ang="0">
                  <a:pos x="4" y="578"/>
                </a:cxn>
                <a:cxn ang="0">
                  <a:pos x="444" y="578"/>
                </a:cxn>
                <a:cxn ang="0">
                  <a:pos x="450" y="578"/>
                </a:cxn>
                <a:cxn ang="0">
                  <a:pos x="450" y="578"/>
                </a:cxn>
                <a:cxn ang="0">
                  <a:pos x="454" y="576"/>
                </a:cxn>
                <a:cxn ang="0">
                  <a:pos x="454" y="574"/>
                </a:cxn>
                <a:cxn ang="0">
                  <a:pos x="454" y="2"/>
                </a:cxn>
                <a:cxn ang="0">
                  <a:pos x="454" y="2"/>
                </a:cxn>
                <a:cxn ang="0">
                  <a:pos x="454" y="0"/>
                </a:cxn>
                <a:cxn ang="0">
                  <a:pos x="450" y="0"/>
                </a:cxn>
                <a:cxn ang="0">
                  <a:pos x="450" y="0"/>
                </a:cxn>
              </a:cxnLst>
              <a:rect l="0" t="0" r="r" b="b"/>
              <a:pathLst>
                <a:path w="454" h="578">
                  <a:moveTo>
                    <a:pt x="450" y="0"/>
                  </a:moveTo>
                  <a:lnTo>
                    <a:pt x="444" y="0"/>
                  </a:lnTo>
                  <a:lnTo>
                    <a:pt x="4" y="0"/>
                  </a:lnTo>
                  <a:lnTo>
                    <a:pt x="4" y="0"/>
                  </a:lnTo>
                  <a:lnTo>
                    <a:pt x="2" y="0"/>
                  </a:lnTo>
                  <a:lnTo>
                    <a:pt x="2" y="0"/>
                  </a:lnTo>
                  <a:lnTo>
                    <a:pt x="0" y="2"/>
                  </a:lnTo>
                  <a:lnTo>
                    <a:pt x="0" y="574"/>
                  </a:lnTo>
                  <a:lnTo>
                    <a:pt x="0" y="574"/>
                  </a:lnTo>
                  <a:lnTo>
                    <a:pt x="2" y="576"/>
                  </a:lnTo>
                  <a:lnTo>
                    <a:pt x="2" y="576"/>
                  </a:lnTo>
                  <a:lnTo>
                    <a:pt x="4" y="578"/>
                  </a:lnTo>
                  <a:lnTo>
                    <a:pt x="444" y="578"/>
                  </a:lnTo>
                  <a:lnTo>
                    <a:pt x="450" y="578"/>
                  </a:lnTo>
                  <a:lnTo>
                    <a:pt x="450" y="578"/>
                  </a:lnTo>
                  <a:lnTo>
                    <a:pt x="454" y="576"/>
                  </a:lnTo>
                  <a:lnTo>
                    <a:pt x="454" y="574"/>
                  </a:lnTo>
                  <a:lnTo>
                    <a:pt x="454" y="2"/>
                  </a:lnTo>
                  <a:lnTo>
                    <a:pt x="454" y="2"/>
                  </a:lnTo>
                  <a:lnTo>
                    <a:pt x="454" y="0"/>
                  </a:lnTo>
                  <a:lnTo>
                    <a:pt x="450" y="0"/>
                  </a:lnTo>
                  <a:lnTo>
                    <a:pt x="450" y="0"/>
                  </a:lnTo>
                  <a:close/>
                </a:path>
              </a:pathLst>
            </a:custGeom>
            <a:noFill/>
            <a:ln w="9525">
              <a:noFill/>
              <a:miter lim="800000"/>
              <a:headEnd/>
              <a:tailEnd/>
            </a:ln>
          </p:spPr>
          <p:txBody>
            <a:bodyPr/>
            <a:lstStyle/>
            <a:p>
              <a:pPr>
                <a:defRPr/>
              </a:pPr>
              <a:endParaRPr lang="da-DK" sz="1350">
                <a:ea typeface="ＭＳ Ｐゴシック" pitchFamily="-97" charset="-128"/>
              </a:endParaRPr>
            </a:p>
          </p:txBody>
        </p:sp>
        <p:sp>
          <p:nvSpPr>
            <p:cNvPr id="51" name="Freeform 1108"/>
            <p:cNvSpPr>
              <a:spLocks/>
            </p:cNvSpPr>
            <p:nvPr/>
          </p:nvSpPr>
          <p:spPr bwMode="auto">
            <a:xfrm>
              <a:off x="1684337" y="26987"/>
              <a:ext cx="720725" cy="917575"/>
            </a:xfrm>
            <a:custGeom>
              <a:avLst/>
              <a:gdLst/>
              <a:ahLst/>
              <a:cxnLst>
                <a:cxn ang="0">
                  <a:pos x="450" y="0"/>
                </a:cxn>
                <a:cxn ang="0">
                  <a:pos x="444" y="0"/>
                </a:cxn>
                <a:cxn ang="0">
                  <a:pos x="4" y="0"/>
                </a:cxn>
                <a:cxn ang="0">
                  <a:pos x="4" y="0"/>
                </a:cxn>
                <a:cxn ang="0">
                  <a:pos x="2" y="0"/>
                </a:cxn>
                <a:cxn ang="0">
                  <a:pos x="2" y="0"/>
                </a:cxn>
                <a:cxn ang="0">
                  <a:pos x="0" y="4"/>
                </a:cxn>
                <a:cxn ang="0">
                  <a:pos x="0" y="574"/>
                </a:cxn>
                <a:cxn ang="0">
                  <a:pos x="0" y="574"/>
                </a:cxn>
                <a:cxn ang="0">
                  <a:pos x="2" y="576"/>
                </a:cxn>
                <a:cxn ang="0">
                  <a:pos x="2" y="576"/>
                </a:cxn>
                <a:cxn ang="0">
                  <a:pos x="4" y="578"/>
                </a:cxn>
                <a:cxn ang="0">
                  <a:pos x="444" y="578"/>
                </a:cxn>
                <a:cxn ang="0">
                  <a:pos x="450" y="578"/>
                </a:cxn>
                <a:cxn ang="0">
                  <a:pos x="450" y="578"/>
                </a:cxn>
                <a:cxn ang="0">
                  <a:pos x="454" y="576"/>
                </a:cxn>
                <a:cxn ang="0">
                  <a:pos x="454" y="574"/>
                </a:cxn>
                <a:cxn ang="0">
                  <a:pos x="454" y="4"/>
                </a:cxn>
                <a:cxn ang="0">
                  <a:pos x="454" y="4"/>
                </a:cxn>
                <a:cxn ang="0">
                  <a:pos x="454" y="0"/>
                </a:cxn>
                <a:cxn ang="0">
                  <a:pos x="450" y="0"/>
                </a:cxn>
                <a:cxn ang="0">
                  <a:pos x="450" y="0"/>
                </a:cxn>
              </a:cxnLst>
              <a:rect l="0" t="0" r="r" b="b"/>
              <a:pathLst>
                <a:path w="454" h="578">
                  <a:moveTo>
                    <a:pt x="450" y="0"/>
                  </a:moveTo>
                  <a:lnTo>
                    <a:pt x="444" y="0"/>
                  </a:lnTo>
                  <a:lnTo>
                    <a:pt x="4" y="0"/>
                  </a:lnTo>
                  <a:lnTo>
                    <a:pt x="4" y="0"/>
                  </a:lnTo>
                  <a:lnTo>
                    <a:pt x="2" y="0"/>
                  </a:lnTo>
                  <a:lnTo>
                    <a:pt x="2" y="0"/>
                  </a:lnTo>
                  <a:lnTo>
                    <a:pt x="0" y="4"/>
                  </a:lnTo>
                  <a:lnTo>
                    <a:pt x="0" y="574"/>
                  </a:lnTo>
                  <a:lnTo>
                    <a:pt x="0" y="574"/>
                  </a:lnTo>
                  <a:lnTo>
                    <a:pt x="2" y="576"/>
                  </a:lnTo>
                  <a:lnTo>
                    <a:pt x="2" y="576"/>
                  </a:lnTo>
                  <a:lnTo>
                    <a:pt x="4" y="578"/>
                  </a:lnTo>
                  <a:lnTo>
                    <a:pt x="444" y="578"/>
                  </a:lnTo>
                  <a:lnTo>
                    <a:pt x="450" y="578"/>
                  </a:lnTo>
                  <a:lnTo>
                    <a:pt x="450" y="578"/>
                  </a:lnTo>
                  <a:lnTo>
                    <a:pt x="454" y="576"/>
                  </a:lnTo>
                  <a:lnTo>
                    <a:pt x="454" y="574"/>
                  </a:lnTo>
                  <a:lnTo>
                    <a:pt x="454" y="4"/>
                  </a:lnTo>
                  <a:lnTo>
                    <a:pt x="454" y="4"/>
                  </a:lnTo>
                  <a:lnTo>
                    <a:pt x="454" y="0"/>
                  </a:lnTo>
                  <a:lnTo>
                    <a:pt x="450" y="0"/>
                  </a:lnTo>
                  <a:lnTo>
                    <a:pt x="450" y="0"/>
                  </a:lnTo>
                  <a:close/>
                </a:path>
              </a:pathLst>
            </a:custGeom>
            <a:blipFill dpi="0" rotWithShape="1">
              <a:blip r:embed="rId7" cstate="email">
                <a:extLst>
                  <a:ext uri="{28A0092B-C50C-407E-A947-70E740481C1C}">
                    <a14:useLocalDpi xmlns:a14="http://schemas.microsoft.com/office/drawing/2010/main"/>
                  </a:ext>
                </a:extLst>
              </a:blip>
              <a:srcRect/>
              <a:stretch>
                <a:fillRect/>
              </a:stretch>
            </a:blipFill>
            <a:ln w="9525">
              <a:noFill/>
              <a:round/>
              <a:headEnd/>
              <a:tailEnd/>
            </a:ln>
          </p:spPr>
          <p:txBody>
            <a:bodyPr/>
            <a:lstStyle/>
            <a:p>
              <a:pPr>
                <a:defRPr/>
              </a:pPr>
              <a:endParaRPr lang="da-DK" sz="1350">
                <a:ea typeface="ＭＳ Ｐゴシック" pitchFamily="-97" charset="-128"/>
              </a:endParaRPr>
            </a:p>
          </p:txBody>
        </p:sp>
      </p:grpSp>
      <p:sp>
        <p:nvSpPr>
          <p:cNvPr id="52" name="Rectangle 51"/>
          <p:cNvSpPr/>
          <p:nvPr/>
        </p:nvSpPr>
        <p:spPr>
          <a:xfrm>
            <a:off x="0" y="1417638"/>
            <a:ext cx="1571604" cy="5083196"/>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Tree>
    <p:extLst>
      <p:ext uri="{BB962C8B-B14F-4D97-AF65-F5344CB8AC3E}">
        <p14:creationId xmlns:p14="http://schemas.microsoft.com/office/powerpoint/2010/main" val="988379209"/>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No Title">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Footer Placeholder 4"/>
          <p:cNvSpPr>
            <a:spLocks noGrp="1"/>
          </p:cNvSpPr>
          <p:nvPr>
            <p:ph type="ftr" sz="quarter" idx="10"/>
          </p:nvPr>
        </p:nvSpPr>
        <p:spPr/>
        <p:txBody>
          <a:bodyPr/>
          <a:lstStyle>
            <a:lvl1pPr>
              <a:defRPr/>
            </a:lvl1pPr>
          </a:lstStyle>
          <a:p>
            <a:r>
              <a:rPr lang="en-GB" smtClean="0"/>
              <a:t>Trusted. Independent. Global.</a:t>
            </a:r>
            <a:endParaRPr lang="en-GB" dirty="0"/>
          </a:p>
        </p:txBody>
      </p:sp>
      <p:sp>
        <p:nvSpPr>
          <p:cNvPr id="5" name="Slide Number Placeholder 5"/>
          <p:cNvSpPr>
            <a:spLocks noGrp="1"/>
          </p:cNvSpPr>
          <p:nvPr>
            <p:ph type="sldNum" sz="quarter" idx="11"/>
          </p:nvPr>
        </p:nvSpPr>
        <p:spPr/>
        <p:txBody>
          <a:bodyPr/>
          <a:lstStyle>
            <a:lvl1pPr>
              <a:defRPr/>
            </a:lvl1pPr>
          </a:lstStyle>
          <a:p>
            <a:fld id="{FD821319-5EAF-462C-8D4A-8B19FE65E8D4}" type="slidenum">
              <a:rPr lang="en-GB" smtClean="0"/>
              <a:pPr/>
              <a:t>‹№›</a:t>
            </a:fld>
            <a:endParaRPr lang="en-GB" dirty="0"/>
          </a:p>
        </p:txBody>
      </p:sp>
    </p:spTree>
    <p:extLst>
      <p:ext uri="{BB962C8B-B14F-4D97-AF65-F5344CB8AC3E}">
        <p14:creationId xmlns:p14="http://schemas.microsoft.com/office/powerpoint/2010/main" val="536786575"/>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Footer Placeholder 4"/>
          <p:cNvSpPr>
            <a:spLocks noGrp="1"/>
          </p:cNvSpPr>
          <p:nvPr>
            <p:ph type="ftr" sz="quarter" idx="10"/>
          </p:nvPr>
        </p:nvSpPr>
        <p:spPr/>
        <p:txBody>
          <a:bodyPr/>
          <a:lstStyle>
            <a:lvl1pPr>
              <a:defRPr/>
            </a:lvl1pPr>
          </a:lstStyle>
          <a:p>
            <a:r>
              <a:rPr lang="en-GB" smtClean="0"/>
              <a:t>Trusted. Independent. Global.</a:t>
            </a:r>
            <a:endParaRPr lang="en-GB"/>
          </a:p>
        </p:txBody>
      </p:sp>
      <p:sp>
        <p:nvSpPr>
          <p:cNvPr id="5" name="Slide Number Placeholder 5"/>
          <p:cNvSpPr>
            <a:spLocks noGrp="1"/>
          </p:cNvSpPr>
          <p:nvPr>
            <p:ph type="sldNum" sz="quarter" idx="11"/>
          </p:nvPr>
        </p:nvSpPr>
        <p:spPr/>
        <p:txBody>
          <a:bodyPr/>
          <a:lstStyle>
            <a:lvl1pPr>
              <a:defRPr/>
            </a:lvl1pPr>
          </a:lstStyle>
          <a:p>
            <a:fld id="{FD821319-5EAF-462C-8D4A-8B19FE65E8D4}" type="slidenum">
              <a:rPr lang="en-GB" smtClean="0"/>
              <a:t>‹№›</a:t>
            </a:fld>
            <a:endParaRPr lang="en-GB"/>
          </a:p>
        </p:txBody>
      </p:sp>
    </p:spTree>
    <p:extLst>
      <p:ext uri="{BB962C8B-B14F-4D97-AF65-F5344CB8AC3E}">
        <p14:creationId xmlns:p14="http://schemas.microsoft.com/office/powerpoint/2010/main" val="1216324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42845" y="1600202"/>
            <a:ext cx="4352956"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648200" y="1600202"/>
            <a:ext cx="4352956"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Footer Placeholder 4"/>
          <p:cNvSpPr>
            <a:spLocks noGrp="1"/>
          </p:cNvSpPr>
          <p:nvPr>
            <p:ph type="ftr" sz="quarter" idx="10"/>
          </p:nvPr>
        </p:nvSpPr>
        <p:spPr/>
        <p:txBody>
          <a:bodyPr/>
          <a:lstStyle>
            <a:lvl1pPr>
              <a:defRPr/>
            </a:lvl1pPr>
          </a:lstStyle>
          <a:p>
            <a:r>
              <a:rPr lang="en-GB" smtClean="0"/>
              <a:t>Trusted. Independent. Global.</a:t>
            </a:r>
            <a:endParaRPr lang="en-GB"/>
          </a:p>
        </p:txBody>
      </p:sp>
      <p:sp>
        <p:nvSpPr>
          <p:cNvPr id="6" name="Slide Number Placeholder 5"/>
          <p:cNvSpPr>
            <a:spLocks noGrp="1"/>
          </p:cNvSpPr>
          <p:nvPr>
            <p:ph type="sldNum" sz="quarter" idx="11"/>
          </p:nvPr>
        </p:nvSpPr>
        <p:spPr/>
        <p:txBody>
          <a:bodyPr/>
          <a:lstStyle>
            <a:lvl1pPr>
              <a:defRPr/>
            </a:lvl1pPr>
          </a:lstStyle>
          <a:p>
            <a:fld id="{FD821319-5EAF-462C-8D4A-8B19FE65E8D4}" type="slidenum">
              <a:rPr lang="en-GB" smtClean="0"/>
              <a:t>‹№›</a:t>
            </a:fld>
            <a:endParaRPr lang="en-GB"/>
          </a:p>
        </p:txBody>
      </p:sp>
    </p:spTree>
    <p:extLst>
      <p:ext uri="{BB962C8B-B14F-4D97-AF65-F5344CB8AC3E}">
        <p14:creationId xmlns:p14="http://schemas.microsoft.com/office/powerpoint/2010/main" val="379126325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wo Content, No Titl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57200" y="6356352"/>
            <a:ext cx="2133600" cy="365125"/>
          </a:xfrm>
          <a:prstGeom prst="rect">
            <a:avLst/>
          </a:prstGeom>
        </p:spPr>
        <p:txBody>
          <a:bodyPr/>
          <a:lstStyle>
            <a:lvl1pPr fontAlgn="auto">
              <a:spcBef>
                <a:spcPts val="0"/>
              </a:spcBef>
              <a:spcAft>
                <a:spcPts val="0"/>
              </a:spcAft>
              <a:defRPr>
                <a:latin typeface="+mn-lt"/>
                <a:cs typeface="+mn-cs"/>
              </a:defRPr>
            </a:lvl1pPr>
          </a:lstStyle>
          <a:p>
            <a:fld id="{5B37D67C-7A36-4C56-B461-979F20E4F073}" type="datetimeFigureOut">
              <a:rPr lang="en-GB" smtClean="0"/>
              <a:t>29/03/2018</a:t>
            </a:fld>
            <a:endParaRPr lang="en-GB"/>
          </a:p>
        </p:txBody>
      </p:sp>
      <p:sp>
        <p:nvSpPr>
          <p:cNvPr id="6" name="Footer Placeholder 5"/>
          <p:cNvSpPr>
            <a:spLocks noGrp="1"/>
          </p:cNvSpPr>
          <p:nvPr>
            <p:ph type="ftr" sz="quarter" idx="11"/>
          </p:nvPr>
        </p:nvSpPr>
        <p:spPr/>
        <p:txBody>
          <a:bodyPr/>
          <a:lstStyle>
            <a:lvl1pPr>
              <a:defRPr/>
            </a:lvl1pPr>
          </a:lstStyle>
          <a:p>
            <a:r>
              <a:rPr lang="en-GB" smtClean="0"/>
              <a:t>Trusted. Independent. Global.</a:t>
            </a:r>
            <a:endParaRPr lang="en-GB" dirty="0"/>
          </a:p>
        </p:txBody>
      </p:sp>
      <p:sp>
        <p:nvSpPr>
          <p:cNvPr id="7" name="Slide Number Placeholder 6"/>
          <p:cNvSpPr>
            <a:spLocks noGrp="1"/>
          </p:cNvSpPr>
          <p:nvPr>
            <p:ph type="sldNum" sz="quarter" idx="12"/>
          </p:nvPr>
        </p:nvSpPr>
        <p:spPr/>
        <p:txBody>
          <a:bodyPr/>
          <a:lstStyle>
            <a:lvl1pPr>
              <a:defRPr/>
            </a:lvl1pPr>
          </a:lstStyle>
          <a:p>
            <a:fld id="{FD821319-5EAF-462C-8D4A-8B19FE65E8D4}" type="slidenum">
              <a:rPr lang="en-GB" smtClean="0"/>
              <a:pPr/>
              <a:t>‹№›</a:t>
            </a:fld>
            <a:endParaRPr lang="en-GB" dirty="0"/>
          </a:p>
        </p:txBody>
      </p:sp>
    </p:spTree>
    <p:extLst>
      <p:ext uri="{BB962C8B-B14F-4D97-AF65-F5344CB8AC3E}">
        <p14:creationId xmlns:p14="http://schemas.microsoft.com/office/powerpoint/2010/main" val="3306142050"/>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Methodology">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0" y="5795979"/>
            <a:ext cx="9144000" cy="714356"/>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142845" y="428605"/>
            <a:ext cx="8858312" cy="5286413"/>
          </a:xfrm>
        </p:spPr>
        <p:txBody>
          <a:bodyPr/>
          <a:lstStyle>
            <a:lvl1pPr>
              <a:buClr>
                <a:schemeClr val="tx1">
                  <a:lumMod val="50000"/>
                  <a:lumOff val="50000"/>
                </a:schemeClr>
              </a:buClr>
              <a:buFont typeface="Wingdings" pitchFamily="2" charset="2"/>
              <a:buChar char="§"/>
              <a:defRPr sz="2100"/>
            </a:lvl1pPr>
            <a:lvl2pPr>
              <a:buClr>
                <a:schemeClr val="tx1">
                  <a:lumMod val="50000"/>
                  <a:lumOff val="50000"/>
                </a:schemeClr>
              </a:buClr>
              <a:buFont typeface="Wingdings" pitchFamily="2" charset="2"/>
              <a:buChar char="§"/>
              <a:defRPr sz="1800"/>
            </a:lvl2pPr>
            <a:lvl3pPr>
              <a:buClr>
                <a:schemeClr val="tx1">
                  <a:lumMod val="50000"/>
                  <a:lumOff val="50000"/>
                </a:schemeClr>
              </a:buClr>
              <a:buFont typeface="Wingdings" pitchFamily="2" charset="2"/>
              <a:buChar char="§"/>
              <a:defRPr sz="1500"/>
            </a:lvl3pPr>
            <a:lvl4pPr>
              <a:buClr>
                <a:schemeClr val="tx1">
                  <a:lumMod val="50000"/>
                  <a:lumOff val="50000"/>
                </a:schemeClr>
              </a:buClr>
              <a:buFont typeface="Wingdings" pitchFamily="2" charset="2"/>
              <a:buChar char="§"/>
              <a:defRPr sz="1350"/>
            </a:lvl4pPr>
            <a:lvl5pPr>
              <a:buClr>
                <a:schemeClr val="tx1">
                  <a:lumMod val="50000"/>
                  <a:lumOff val="50000"/>
                </a:schemeClr>
              </a:buClr>
              <a:buFont typeface="Wingdings" pitchFamily="2" charset="2"/>
              <a:buChar cha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Date Placeholder 4"/>
          <p:cNvSpPr>
            <a:spLocks noGrp="1"/>
          </p:cNvSpPr>
          <p:nvPr>
            <p:ph type="dt" sz="half" idx="10"/>
          </p:nvPr>
        </p:nvSpPr>
        <p:spPr>
          <a:xfrm>
            <a:off x="457200" y="6356352"/>
            <a:ext cx="2133600" cy="365125"/>
          </a:xfrm>
          <a:prstGeom prst="rect">
            <a:avLst/>
          </a:prstGeom>
        </p:spPr>
        <p:txBody>
          <a:bodyPr/>
          <a:lstStyle>
            <a:lvl1pPr fontAlgn="auto">
              <a:spcBef>
                <a:spcPts val="0"/>
              </a:spcBef>
              <a:spcAft>
                <a:spcPts val="0"/>
              </a:spcAft>
              <a:defRPr>
                <a:latin typeface="+mn-lt"/>
                <a:cs typeface="+mn-cs"/>
              </a:defRPr>
            </a:lvl1pPr>
          </a:lstStyle>
          <a:p>
            <a:fld id="{5B37D67C-7A36-4C56-B461-979F20E4F073}" type="datetimeFigureOut">
              <a:rPr lang="en-GB" smtClean="0"/>
              <a:t>29/03/2018</a:t>
            </a:fld>
            <a:endParaRPr lang="en-GB"/>
          </a:p>
        </p:txBody>
      </p:sp>
      <p:sp>
        <p:nvSpPr>
          <p:cNvPr id="6" name="Footer Placeholder 5"/>
          <p:cNvSpPr>
            <a:spLocks noGrp="1"/>
          </p:cNvSpPr>
          <p:nvPr>
            <p:ph type="ftr" sz="quarter" idx="11"/>
          </p:nvPr>
        </p:nvSpPr>
        <p:spPr/>
        <p:txBody>
          <a:bodyPr/>
          <a:lstStyle>
            <a:lvl1pPr>
              <a:defRPr/>
            </a:lvl1pPr>
          </a:lstStyle>
          <a:p>
            <a:r>
              <a:rPr lang="en-GB" smtClean="0"/>
              <a:t>Trusted. Independent. Global.</a:t>
            </a:r>
            <a:endParaRPr lang="en-GB" dirty="0"/>
          </a:p>
        </p:txBody>
      </p:sp>
      <p:sp>
        <p:nvSpPr>
          <p:cNvPr id="7" name="Slide Number Placeholder 6"/>
          <p:cNvSpPr>
            <a:spLocks noGrp="1"/>
          </p:cNvSpPr>
          <p:nvPr>
            <p:ph type="sldNum" sz="quarter" idx="12"/>
          </p:nvPr>
        </p:nvSpPr>
        <p:spPr/>
        <p:txBody>
          <a:bodyPr/>
          <a:lstStyle>
            <a:lvl1pPr>
              <a:defRPr/>
            </a:lvl1pPr>
          </a:lstStyle>
          <a:p>
            <a:fld id="{FD821319-5EAF-462C-8D4A-8B19FE65E8D4}" type="slidenum">
              <a:rPr lang="en-GB" smtClean="0"/>
              <a:pPr/>
              <a:t>‹№›</a:t>
            </a:fld>
            <a:endParaRPr lang="en-GB" dirty="0"/>
          </a:p>
        </p:txBody>
      </p:sp>
    </p:spTree>
    <p:extLst>
      <p:ext uri="{BB962C8B-B14F-4D97-AF65-F5344CB8AC3E}">
        <p14:creationId xmlns:p14="http://schemas.microsoft.com/office/powerpoint/2010/main" val="3701010115"/>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457200" y="6356352"/>
            <a:ext cx="2133600" cy="365125"/>
          </a:xfrm>
          <a:prstGeom prst="rect">
            <a:avLst/>
          </a:prstGeom>
        </p:spPr>
        <p:txBody>
          <a:bodyPr/>
          <a:lstStyle>
            <a:lvl1pPr fontAlgn="auto">
              <a:spcBef>
                <a:spcPts val="0"/>
              </a:spcBef>
              <a:spcAft>
                <a:spcPts val="0"/>
              </a:spcAft>
              <a:defRPr>
                <a:latin typeface="+mn-lt"/>
                <a:cs typeface="+mn-cs"/>
              </a:defRPr>
            </a:lvl1pPr>
          </a:lstStyle>
          <a:p>
            <a:endParaRPr lang="en-GB"/>
          </a:p>
        </p:txBody>
      </p:sp>
      <p:sp>
        <p:nvSpPr>
          <p:cNvPr id="8" name="Footer Placeholder 7"/>
          <p:cNvSpPr>
            <a:spLocks noGrp="1"/>
          </p:cNvSpPr>
          <p:nvPr>
            <p:ph type="ftr" sz="quarter" idx="11"/>
          </p:nvPr>
        </p:nvSpPr>
        <p:spPr/>
        <p:txBody>
          <a:bodyPr/>
          <a:lstStyle>
            <a:lvl1pPr>
              <a:defRPr/>
            </a:lvl1pPr>
          </a:lstStyle>
          <a:p>
            <a:r>
              <a:rPr lang="en-GB" smtClean="0"/>
              <a:t>Trusted. Independent. Global.</a:t>
            </a:r>
            <a:endParaRPr lang="en-GB"/>
          </a:p>
        </p:txBody>
      </p:sp>
      <p:sp>
        <p:nvSpPr>
          <p:cNvPr id="9" name="Slide Number Placeholder 8"/>
          <p:cNvSpPr>
            <a:spLocks noGrp="1"/>
          </p:cNvSpPr>
          <p:nvPr>
            <p:ph type="sldNum" sz="quarter" idx="12"/>
          </p:nvPr>
        </p:nvSpPr>
        <p:spPr/>
        <p:txBody>
          <a:bodyPr/>
          <a:lstStyle>
            <a:lvl1pPr>
              <a:defRPr/>
            </a:lvl1pPr>
          </a:lstStyle>
          <a:p>
            <a:fld id="{FD821319-5EAF-462C-8D4A-8B19FE65E8D4}" type="slidenum">
              <a:rPr lang="en-GB" smtClean="0"/>
              <a:t>‹№›</a:t>
            </a:fld>
            <a:endParaRPr lang="en-GB"/>
          </a:p>
        </p:txBody>
      </p:sp>
    </p:spTree>
    <p:extLst>
      <p:ext uri="{BB962C8B-B14F-4D97-AF65-F5344CB8AC3E}">
        <p14:creationId xmlns:p14="http://schemas.microsoft.com/office/powerpoint/2010/main" val="360989589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Rectangle 12"/>
          <p:cNvSpPr/>
          <p:nvPr/>
        </p:nvSpPr>
        <p:spPr>
          <a:xfrm>
            <a:off x="0" y="6500815"/>
            <a:ext cx="9144000" cy="357187"/>
          </a:xfrm>
          <a:prstGeom prst="rect">
            <a:avLst/>
          </a:prstGeom>
          <a:solidFill>
            <a:schemeClr val="tx1">
              <a:lumMod val="85000"/>
              <a:lumOff val="15000"/>
            </a:schemeClr>
          </a:solidFill>
          <a:ln>
            <a:noFill/>
          </a:ln>
        </p:spPr>
        <p:style>
          <a:lnRef idx="2">
            <a:schemeClr val="dk1">
              <a:shade val="50000"/>
            </a:schemeClr>
          </a:lnRef>
          <a:fillRef idx="1">
            <a:schemeClr val="dk1"/>
          </a:fillRef>
          <a:effectRef idx="0">
            <a:schemeClr val="dk1"/>
          </a:effectRef>
          <a:fontRef idx="minor">
            <a:schemeClr val="lt1"/>
          </a:fontRef>
        </p:style>
        <p:txBody>
          <a:bodyPr tIns="0" bIns="0" anchor="ctr"/>
          <a:lstStyle/>
          <a:p>
            <a:pPr algn="ctr" fontAlgn="auto">
              <a:spcBef>
                <a:spcPts val="0"/>
              </a:spcBef>
              <a:spcAft>
                <a:spcPts val="0"/>
              </a:spcAft>
              <a:defRPr/>
            </a:pPr>
            <a:endParaRPr lang="en-GB" sz="1350" i="1" dirty="0"/>
          </a:p>
        </p:txBody>
      </p:sp>
      <p:sp>
        <p:nvSpPr>
          <p:cNvPr id="10" name="Rectangle 9"/>
          <p:cNvSpPr/>
          <p:nvPr/>
        </p:nvSpPr>
        <p:spPr>
          <a:xfrm>
            <a:off x="0" y="0"/>
            <a:ext cx="9144000" cy="357188"/>
          </a:xfrm>
          <a:prstGeom prst="rect">
            <a:avLst/>
          </a:prstGeom>
          <a:solidFill>
            <a:schemeClr val="tx1">
              <a:lumMod val="85000"/>
              <a:lumOff val="15000"/>
            </a:schemeClr>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GB" sz="1350"/>
          </a:p>
        </p:txBody>
      </p:sp>
      <p:sp>
        <p:nvSpPr>
          <p:cNvPr id="2" name="Title Placeholder 1"/>
          <p:cNvSpPr>
            <a:spLocks noGrp="1"/>
          </p:cNvSpPr>
          <p:nvPr>
            <p:ph type="title"/>
          </p:nvPr>
        </p:nvSpPr>
        <p:spPr>
          <a:xfrm>
            <a:off x="142875" y="500065"/>
            <a:ext cx="8858250" cy="917575"/>
          </a:xfrm>
          <a:prstGeom prst="rect">
            <a:avLst/>
          </a:prstGeom>
        </p:spPr>
        <p:txBody>
          <a:bodyPr vert="horz" lIns="91440" tIns="45720" rIns="91440" bIns="45720" rtlCol="0" anchor="ctr">
            <a:normAutofit/>
          </a:bodyPr>
          <a:lstStyle/>
          <a:p>
            <a:r>
              <a:rPr lang="en-US" smtClean="0"/>
              <a:t>Click to edit Master title style</a:t>
            </a:r>
            <a:endParaRPr lang="en-GB" dirty="0"/>
          </a:p>
        </p:txBody>
      </p:sp>
      <p:sp>
        <p:nvSpPr>
          <p:cNvPr id="3" name="Text Placeholder 2"/>
          <p:cNvSpPr>
            <a:spLocks noGrp="1"/>
          </p:cNvSpPr>
          <p:nvPr>
            <p:ph type="body" idx="1"/>
          </p:nvPr>
        </p:nvSpPr>
        <p:spPr>
          <a:xfrm>
            <a:off x="142875" y="1571627"/>
            <a:ext cx="8858250" cy="478631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Footer Placeholder 4"/>
          <p:cNvSpPr>
            <a:spLocks noGrp="1"/>
          </p:cNvSpPr>
          <p:nvPr>
            <p:ph type="ftr" sz="quarter" idx="3"/>
          </p:nvPr>
        </p:nvSpPr>
        <p:spPr>
          <a:xfrm>
            <a:off x="1" y="6500815"/>
            <a:ext cx="7000875" cy="357187"/>
          </a:xfrm>
          <a:prstGeom prst="rect">
            <a:avLst/>
          </a:prstGeom>
        </p:spPr>
        <p:txBody>
          <a:bodyPr vert="horz" lIns="91440" tIns="45720" rIns="91440" bIns="45720" rtlCol="0" anchor="ctr"/>
          <a:lstStyle>
            <a:lvl1pPr algn="l" fontAlgn="auto">
              <a:spcBef>
                <a:spcPts val="0"/>
              </a:spcBef>
              <a:spcAft>
                <a:spcPts val="0"/>
              </a:spcAft>
              <a:defRPr sz="1050" b="0" i="0" smtClean="0">
                <a:solidFill>
                  <a:schemeClr val="bg1"/>
                </a:solidFill>
                <a:latin typeface="+mn-lt"/>
                <a:cs typeface="+mn-cs"/>
              </a:defRPr>
            </a:lvl1pPr>
          </a:lstStyle>
          <a:p>
            <a:r>
              <a:rPr lang="en-GB" smtClean="0"/>
              <a:t>Trusted. Independent. Global.</a:t>
            </a:r>
            <a:endParaRPr lang="en-GB" dirty="0"/>
          </a:p>
        </p:txBody>
      </p:sp>
      <p:sp>
        <p:nvSpPr>
          <p:cNvPr id="6" name="Slide Number Placeholder 5"/>
          <p:cNvSpPr>
            <a:spLocks noGrp="1"/>
          </p:cNvSpPr>
          <p:nvPr>
            <p:ph type="sldNum" sz="quarter" idx="4"/>
          </p:nvPr>
        </p:nvSpPr>
        <p:spPr>
          <a:xfrm>
            <a:off x="7010400" y="6500815"/>
            <a:ext cx="2133600" cy="357187"/>
          </a:xfrm>
          <a:prstGeom prst="rect">
            <a:avLst/>
          </a:prstGeom>
        </p:spPr>
        <p:txBody>
          <a:bodyPr vert="horz" lIns="91440" tIns="45720" rIns="91440" bIns="45720" rtlCol="0" anchor="ctr"/>
          <a:lstStyle>
            <a:lvl1pPr algn="r" fontAlgn="auto">
              <a:spcBef>
                <a:spcPts val="0"/>
              </a:spcBef>
              <a:spcAft>
                <a:spcPts val="0"/>
              </a:spcAft>
              <a:defRPr sz="1050" i="0" smtClean="0">
                <a:solidFill>
                  <a:schemeClr val="bg1"/>
                </a:solidFill>
                <a:latin typeface="+mn-lt"/>
                <a:cs typeface="+mn-cs"/>
              </a:defRPr>
            </a:lvl1pPr>
          </a:lstStyle>
          <a:p>
            <a:fld id="{FD821319-5EAF-462C-8D4A-8B19FE65E8D4}" type="slidenum">
              <a:rPr lang="en-GB" smtClean="0"/>
              <a:pPr/>
              <a:t>‹№›</a:t>
            </a:fld>
            <a:endParaRPr lang="en-GB" dirty="0"/>
          </a:p>
        </p:txBody>
      </p:sp>
      <p:pic>
        <p:nvPicPr>
          <p:cNvPr id="11" name="Picture 10"/>
          <p:cNvPicPr>
            <a:picLocks noChangeAspect="1"/>
          </p:cNvPicPr>
          <p:nvPr/>
        </p:nvPicPr>
        <p:blipFill>
          <a:blip r:embed="rId24" cstate="email">
            <a:extLst>
              <a:ext uri="{28A0092B-C50C-407E-A947-70E740481C1C}">
                <a14:useLocalDpi xmlns:a14="http://schemas.microsoft.com/office/drawing/2010/main"/>
              </a:ext>
            </a:extLst>
          </a:blip>
          <a:stretch>
            <a:fillRect/>
          </a:stretch>
        </p:blipFill>
        <p:spPr>
          <a:xfrm>
            <a:off x="35140" y="70594"/>
            <a:ext cx="2160001" cy="216000"/>
          </a:xfrm>
          <a:prstGeom prst="rect">
            <a:avLst/>
          </a:prstGeom>
        </p:spPr>
      </p:pic>
    </p:spTree>
    <p:extLst>
      <p:ext uri="{BB962C8B-B14F-4D97-AF65-F5344CB8AC3E}">
        <p14:creationId xmlns:p14="http://schemas.microsoft.com/office/powerpoint/2010/main" val="3133005572"/>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 id="2147483702" r:id="rId16"/>
    <p:sldLayoutId id="2147483703" r:id="rId17"/>
    <p:sldLayoutId id="2147483704" r:id="rId18"/>
    <p:sldLayoutId id="2147483705" r:id="rId19"/>
    <p:sldLayoutId id="2147483706" r:id="rId20"/>
    <p:sldLayoutId id="2147483707" r:id="rId21"/>
    <p:sldLayoutId id="2147483708" r:id="rId22"/>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hf hdr="0" dt="0"/>
  <p:txStyles>
    <p:titleStyle>
      <a:lvl1pPr algn="l" rtl="0" eaLnBrk="1" fontAlgn="base" hangingPunct="1">
        <a:spcBef>
          <a:spcPct val="0"/>
        </a:spcBef>
        <a:spcAft>
          <a:spcPct val="0"/>
        </a:spcAft>
        <a:defRPr sz="3600" b="1" kern="1200" cap="all">
          <a:ln w="12700">
            <a:solidFill>
              <a:schemeClr val="bg1">
                <a:lumMod val="50000"/>
              </a:schemeClr>
            </a:solidFill>
            <a:prstDash val="solid"/>
          </a:ln>
          <a:solidFill>
            <a:schemeClr val="bg1">
              <a:lumMod val="85000"/>
            </a:schemeClr>
          </a:solidFill>
          <a:effectLst/>
          <a:latin typeface="+mj-lt"/>
          <a:ea typeface="+mj-ea"/>
          <a:cs typeface="+mj-cs"/>
        </a:defRPr>
      </a:lvl1pPr>
      <a:lvl2pPr algn="l" rtl="0" eaLnBrk="1" fontAlgn="base" hangingPunct="1">
        <a:spcBef>
          <a:spcPct val="0"/>
        </a:spcBef>
        <a:spcAft>
          <a:spcPct val="0"/>
        </a:spcAft>
        <a:defRPr sz="2700" b="1">
          <a:solidFill>
            <a:schemeClr val="tx1"/>
          </a:solidFill>
          <a:latin typeface="Gill Sans MT" pitchFamily="34" charset="0"/>
        </a:defRPr>
      </a:lvl2pPr>
      <a:lvl3pPr algn="l" rtl="0" eaLnBrk="1" fontAlgn="base" hangingPunct="1">
        <a:spcBef>
          <a:spcPct val="0"/>
        </a:spcBef>
        <a:spcAft>
          <a:spcPct val="0"/>
        </a:spcAft>
        <a:defRPr sz="2700" b="1">
          <a:solidFill>
            <a:schemeClr val="tx1"/>
          </a:solidFill>
          <a:latin typeface="Gill Sans MT" pitchFamily="34" charset="0"/>
        </a:defRPr>
      </a:lvl3pPr>
      <a:lvl4pPr algn="l" rtl="0" eaLnBrk="1" fontAlgn="base" hangingPunct="1">
        <a:spcBef>
          <a:spcPct val="0"/>
        </a:spcBef>
        <a:spcAft>
          <a:spcPct val="0"/>
        </a:spcAft>
        <a:defRPr sz="2700" b="1">
          <a:solidFill>
            <a:schemeClr val="tx1"/>
          </a:solidFill>
          <a:latin typeface="Gill Sans MT" pitchFamily="34" charset="0"/>
        </a:defRPr>
      </a:lvl4pPr>
      <a:lvl5pPr algn="l" rtl="0" eaLnBrk="1" fontAlgn="base" hangingPunct="1">
        <a:spcBef>
          <a:spcPct val="0"/>
        </a:spcBef>
        <a:spcAft>
          <a:spcPct val="0"/>
        </a:spcAft>
        <a:defRPr sz="2700" b="1">
          <a:solidFill>
            <a:schemeClr val="tx1"/>
          </a:solidFill>
          <a:latin typeface="Gill Sans MT" pitchFamily="34" charset="0"/>
        </a:defRPr>
      </a:lvl5pPr>
      <a:lvl6pPr marL="342900" algn="l" rtl="0" eaLnBrk="1" fontAlgn="base" hangingPunct="1">
        <a:spcBef>
          <a:spcPct val="0"/>
        </a:spcBef>
        <a:spcAft>
          <a:spcPct val="0"/>
        </a:spcAft>
        <a:defRPr sz="2700" b="1">
          <a:solidFill>
            <a:schemeClr val="tx1"/>
          </a:solidFill>
          <a:latin typeface="Gill Sans MT" pitchFamily="34" charset="0"/>
        </a:defRPr>
      </a:lvl6pPr>
      <a:lvl7pPr marL="685800" algn="l" rtl="0" eaLnBrk="1" fontAlgn="base" hangingPunct="1">
        <a:spcBef>
          <a:spcPct val="0"/>
        </a:spcBef>
        <a:spcAft>
          <a:spcPct val="0"/>
        </a:spcAft>
        <a:defRPr sz="2700" b="1">
          <a:solidFill>
            <a:schemeClr val="tx1"/>
          </a:solidFill>
          <a:latin typeface="Gill Sans MT" pitchFamily="34" charset="0"/>
        </a:defRPr>
      </a:lvl7pPr>
      <a:lvl8pPr marL="1028700" algn="l" rtl="0" eaLnBrk="1" fontAlgn="base" hangingPunct="1">
        <a:spcBef>
          <a:spcPct val="0"/>
        </a:spcBef>
        <a:spcAft>
          <a:spcPct val="0"/>
        </a:spcAft>
        <a:defRPr sz="2700" b="1">
          <a:solidFill>
            <a:schemeClr val="tx1"/>
          </a:solidFill>
          <a:latin typeface="Gill Sans MT" pitchFamily="34" charset="0"/>
        </a:defRPr>
      </a:lvl8pPr>
      <a:lvl9pPr marL="1371600" algn="l" rtl="0" eaLnBrk="1" fontAlgn="base" hangingPunct="1">
        <a:spcBef>
          <a:spcPct val="0"/>
        </a:spcBef>
        <a:spcAft>
          <a:spcPct val="0"/>
        </a:spcAft>
        <a:defRPr sz="2700" b="1">
          <a:solidFill>
            <a:schemeClr val="tx1"/>
          </a:solidFill>
          <a:latin typeface="Gill Sans MT" pitchFamily="34" charset="0"/>
        </a:defRPr>
      </a:lvl9pPr>
    </p:titleStyle>
    <p:bodyStyle>
      <a:lvl1pPr marL="257175" indent="-257175" algn="l" rtl="0" eaLnBrk="1" fontAlgn="base" hangingPunct="1">
        <a:spcBef>
          <a:spcPct val="20000"/>
        </a:spcBef>
        <a:spcAft>
          <a:spcPct val="0"/>
        </a:spcAft>
        <a:buClr>
          <a:srgbClr val="7F7F7F"/>
        </a:buClr>
        <a:buSzPct val="80000"/>
        <a:buFont typeface="Wingdings" pitchFamily="2" charset="2"/>
        <a:buChar char="§"/>
        <a:defRPr sz="2800" kern="1200">
          <a:solidFill>
            <a:schemeClr val="tx1"/>
          </a:solidFill>
          <a:effectLst/>
          <a:latin typeface="+mn-lt"/>
          <a:ea typeface="+mn-ea"/>
          <a:cs typeface="+mn-cs"/>
        </a:defRPr>
      </a:lvl1pPr>
      <a:lvl2pPr marL="557213" indent="-214313" algn="l" rtl="0" eaLnBrk="1" fontAlgn="base" hangingPunct="1">
        <a:spcBef>
          <a:spcPct val="20000"/>
        </a:spcBef>
        <a:spcAft>
          <a:spcPct val="0"/>
        </a:spcAft>
        <a:buClr>
          <a:srgbClr val="7F7F7F"/>
        </a:buClr>
        <a:buSzPct val="80000"/>
        <a:buFont typeface="Wingdings" pitchFamily="2" charset="2"/>
        <a:buChar char="§"/>
        <a:defRPr sz="2400" kern="1200">
          <a:solidFill>
            <a:schemeClr val="tx1"/>
          </a:solidFill>
          <a:effectLst/>
          <a:latin typeface="+mn-lt"/>
          <a:ea typeface="+mn-ea"/>
          <a:cs typeface="+mn-cs"/>
        </a:defRPr>
      </a:lvl2pPr>
      <a:lvl3pPr marL="857250" indent="-171450" algn="l" rtl="0" eaLnBrk="1" fontAlgn="base" hangingPunct="1">
        <a:spcBef>
          <a:spcPct val="20000"/>
        </a:spcBef>
        <a:spcAft>
          <a:spcPct val="0"/>
        </a:spcAft>
        <a:buClr>
          <a:srgbClr val="7F7F7F"/>
        </a:buClr>
        <a:buSzPct val="80000"/>
        <a:buFont typeface="Wingdings" pitchFamily="2" charset="2"/>
        <a:buChar char="§"/>
        <a:defRPr sz="1800" kern="1200">
          <a:solidFill>
            <a:schemeClr val="tx1"/>
          </a:solidFill>
          <a:effectLst/>
          <a:latin typeface="+mn-lt"/>
          <a:ea typeface="+mn-ea"/>
          <a:cs typeface="+mn-cs"/>
        </a:defRPr>
      </a:lvl3pPr>
      <a:lvl4pPr marL="1200150" indent="-171450" algn="l" rtl="0" eaLnBrk="1" fontAlgn="base" hangingPunct="1">
        <a:spcBef>
          <a:spcPct val="20000"/>
        </a:spcBef>
        <a:spcAft>
          <a:spcPct val="0"/>
        </a:spcAft>
        <a:buClr>
          <a:srgbClr val="7F7F7F"/>
        </a:buClr>
        <a:buSzPct val="80000"/>
        <a:buFont typeface="Wingdings" pitchFamily="2" charset="2"/>
        <a:buChar char="§"/>
        <a:defRPr sz="2400" kern="1200">
          <a:solidFill>
            <a:schemeClr val="tx1"/>
          </a:solidFill>
          <a:effectLst/>
          <a:latin typeface="+mn-lt"/>
          <a:ea typeface="+mn-ea"/>
          <a:cs typeface="+mn-cs"/>
        </a:defRPr>
      </a:lvl4pPr>
      <a:lvl5pPr marL="1543050" indent="-171450" algn="l" rtl="0" eaLnBrk="1" fontAlgn="base" hangingPunct="1">
        <a:spcBef>
          <a:spcPct val="20000"/>
        </a:spcBef>
        <a:spcAft>
          <a:spcPct val="0"/>
        </a:spcAft>
        <a:buClr>
          <a:srgbClr val="7F7F7F"/>
        </a:buClr>
        <a:buSzPct val="80000"/>
        <a:buFont typeface="Wingdings" pitchFamily="2" charset="2"/>
        <a:buChar char="§"/>
        <a:defRPr sz="2400" kern="1200">
          <a:solidFill>
            <a:schemeClr val="tx1"/>
          </a:solidFill>
          <a:effectLst/>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10.xml"/><Relationship Id="rId5" Type="http://schemas.openxmlformats.org/officeDocument/2006/relationships/chart" Target="../charts/chart8.xml"/><Relationship Id="rId4" Type="http://schemas.openxmlformats.org/officeDocument/2006/relationships/chart" Target="../charts/char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10.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chart" Target="../charts/chart15.xml"/><Relationship Id="rId3" Type="http://schemas.openxmlformats.org/officeDocument/2006/relationships/chart" Target="../charts/chart10.xml"/><Relationship Id="rId7" Type="http://schemas.openxmlformats.org/officeDocument/2006/relationships/chart" Target="../charts/chart14.xml"/><Relationship Id="rId2" Type="http://schemas.openxmlformats.org/officeDocument/2006/relationships/chart" Target="../charts/chart9.xml"/><Relationship Id="rId1" Type="http://schemas.openxmlformats.org/officeDocument/2006/relationships/slideLayout" Target="../slideLayouts/slideLayout10.xml"/><Relationship Id="rId6" Type="http://schemas.openxmlformats.org/officeDocument/2006/relationships/chart" Target="../charts/chart13.xml"/><Relationship Id="rId5" Type="http://schemas.openxmlformats.org/officeDocument/2006/relationships/chart" Target="../charts/chart12.xml"/><Relationship Id="rId10" Type="http://schemas.openxmlformats.org/officeDocument/2006/relationships/image" Target="../media/image25.emf"/><Relationship Id="rId4" Type="http://schemas.openxmlformats.org/officeDocument/2006/relationships/chart" Target="../charts/chart11.xml"/><Relationship Id="rId9" Type="http://schemas.openxmlformats.org/officeDocument/2006/relationships/chart" Target="../charts/chart16.xml"/></Relationships>
</file>

<file path=ppt/slides/_rels/slide22.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chart" Target="../charts/chart18.xml"/><Relationship Id="rId7" Type="http://schemas.openxmlformats.org/officeDocument/2006/relationships/image" Target="../media/image25.emf"/><Relationship Id="rId2" Type="http://schemas.openxmlformats.org/officeDocument/2006/relationships/chart" Target="../charts/chart17.xml"/><Relationship Id="rId1" Type="http://schemas.openxmlformats.org/officeDocument/2006/relationships/slideLayout" Target="../slideLayouts/slideLayout10.xml"/><Relationship Id="rId6" Type="http://schemas.openxmlformats.org/officeDocument/2006/relationships/chart" Target="../charts/chart21.xml"/><Relationship Id="rId5" Type="http://schemas.openxmlformats.org/officeDocument/2006/relationships/chart" Target="../charts/chart20.xml"/><Relationship Id="rId4" Type="http://schemas.openxmlformats.org/officeDocument/2006/relationships/chart" Target="../charts/chart1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image" Target="../media/image25.emf"/><Relationship Id="rId1" Type="http://schemas.openxmlformats.org/officeDocument/2006/relationships/slideLayout" Target="../slideLayouts/slideLayout6.xml"/><Relationship Id="rId4" Type="http://schemas.openxmlformats.org/officeDocument/2006/relationships/chart" Target="../charts/chart23.xml"/></Relationships>
</file>

<file path=ppt/slides/_rels/slide26.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chart" Target="../charts/chart24.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image" Target="../media/image25.emf"/><Relationship Id="rId1" Type="http://schemas.openxmlformats.org/officeDocument/2006/relationships/slideLayout" Target="../slideLayouts/slideLayout6.xml"/><Relationship Id="rId4" Type="http://schemas.openxmlformats.org/officeDocument/2006/relationships/chart" Target="../charts/chart26.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0.xml"/><Relationship Id="rId5" Type="http://schemas.openxmlformats.org/officeDocument/2006/relationships/image" Target="../media/image29.png"/><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hyperlink" Target="http://www.iu.qs.com/" TargetMode="External"/><Relationship Id="rId7" Type="http://schemas.openxmlformats.org/officeDocument/2006/relationships/image" Target="../media/image33.jpeg"/><Relationship Id="rId2" Type="http://schemas.openxmlformats.org/officeDocument/2006/relationships/hyperlink" Target="http://www.topuniversities.com/" TargetMode="External"/><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png"/><Relationship Id="rId4" Type="http://schemas.openxmlformats.org/officeDocument/2006/relationships/image" Target="../media/image30.png"/><Relationship Id="rId9" Type="http://schemas.openxmlformats.org/officeDocument/2006/relationships/image" Target="../media/image35.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hyperlink" Target="http://www.iu.qs.com/" TargetMode="External"/><Relationship Id="rId2" Type="http://schemas.openxmlformats.org/officeDocument/2006/relationships/hyperlink" Target="http://www.topuniversities.com/" TargetMode="External"/><Relationship Id="rId1" Type="http://schemas.openxmlformats.org/officeDocument/2006/relationships/slideLayout" Target="../slideLayouts/slideLayout5.xml"/><Relationship Id="rId6" Type="http://schemas.openxmlformats.org/officeDocument/2006/relationships/hyperlink" Target="mailto:intelligenceunit@qs.com" TargetMode="External"/><Relationship Id="rId5" Type="http://schemas.openxmlformats.org/officeDocument/2006/relationships/hyperlink" Target="mailto:ben@qs.com" TargetMode="External"/><Relationship Id="rId4" Type="http://schemas.openxmlformats.org/officeDocument/2006/relationships/hyperlink" Target="http://www.facebook.com/universityrankings"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normAutofit fontScale="77500" lnSpcReduction="20000"/>
          </a:bodyPr>
          <a:lstStyle/>
          <a:p>
            <a:r>
              <a:rPr lang="en-GB" dirty="0" smtClean="0"/>
              <a:t>Ben Sowter</a:t>
            </a:r>
          </a:p>
          <a:p>
            <a:r>
              <a:rPr lang="en-GB" dirty="0" smtClean="0"/>
              <a:t>Head of Division, QS Intelligence Unit</a:t>
            </a:r>
          </a:p>
          <a:p>
            <a:endParaRPr lang="en-GB" dirty="0" smtClean="0"/>
          </a:p>
          <a:p>
            <a:r>
              <a:rPr lang="en-GB" dirty="0" smtClean="0"/>
              <a:t>September 2012</a:t>
            </a:r>
            <a:endParaRPr lang="en-GB" dirty="0"/>
          </a:p>
        </p:txBody>
      </p:sp>
      <p:sp>
        <p:nvSpPr>
          <p:cNvPr id="4" name="Title 3"/>
          <p:cNvSpPr>
            <a:spLocks noGrp="1"/>
          </p:cNvSpPr>
          <p:nvPr>
            <p:ph type="title"/>
          </p:nvPr>
        </p:nvSpPr>
        <p:spPr/>
        <p:txBody>
          <a:bodyPr>
            <a:normAutofit fontScale="90000"/>
          </a:bodyPr>
          <a:lstStyle/>
          <a:p>
            <a:r>
              <a:rPr lang="en-GB" dirty="0" smtClean="0"/>
              <a:t>GLOBAL OVERVIEW AND THE PERFORMANCE OF GREEK UNIVERSITIES</a:t>
            </a:r>
            <a:endParaRPr lang="en-GB" dirty="0"/>
          </a:p>
        </p:txBody>
      </p:sp>
      <p:sp>
        <p:nvSpPr>
          <p:cNvPr id="9" name="Footer Placeholder 8"/>
          <p:cNvSpPr>
            <a:spLocks noGrp="1"/>
          </p:cNvSpPr>
          <p:nvPr>
            <p:ph type="ftr" sz="quarter" idx="11"/>
          </p:nvPr>
        </p:nvSpPr>
        <p:spPr/>
        <p:txBody>
          <a:bodyPr/>
          <a:lstStyle/>
          <a:p>
            <a:r>
              <a:rPr lang="en-GB" smtClean="0"/>
              <a:t>Trusted. Independent. Global.</a:t>
            </a:r>
            <a:endParaRPr lang="en-GB"/>
          </a:p>
        </p:txBody>
      </p:sp>
      <p:pic>
        <p:nvPicPr>
          <p:cNvPr id="10" name="Picture 9"/>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915816" y="1628800"/>
            <a:ext cx="3384376" cy="879598"/>
          </a:xfrm>
          <a:prstGeom prst="rect">
            <a:avLst/>
          </a:prstGeom>
        </p:spPr>
      </p:pic>
    </p:spTree>
    <p:extLst>
      <p:ext uri="{BB962C8B-B14F-4D97-AF65-F5344CB8AC3E}">
        <p14:creationId xmlns:p14="http://schemas.microsoft.com/office/powerpoint/2010/main" val="324340158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Indicators</a:t>
            </a:r>
            <a:endParaRPr lang="en-GB" dirty="0"/>
          </a:p>
        </p:txBody>
      </p:sp>
      <p:sp>
        <p:nvSpPr>
          <p:cNvPr id="3" name="Footer Placeholder 2"/>
          <p:cNvSpPr>
            <a:spLocks noGrp="1"/>
          </p:cNvSpPr>
          <p:nvPr>
            <p:ph type="ftr" sz="quarter" idx="10"/>
          </p:nvPr>
        </p:nvSpPr>
        <p:spPr/>
        <p:txBody>
          <a:bodyPr/>
          <a:lstStyle/>
          <a:p>
            <a:r>
              <a:rPr lang="en-GB" smtClean="0"/>
              <a:t>Trusted. Independent. Global.</a:t>
            </a:r>
            <a:endParaRPr lang="en-GB"/>
          </a:p>
        </p:txBody>
      </p:sp>
      <p:sp>
        <p:nvSpPr>
          <p:cNvPr id="4" name="Slide Number Placeholder 3"/>
          <p:cNvSpPr>
            <a:spLocks noGrp="1"/>
          </p:cNvSpPr>
          <p:nvPr>
            <p:ph type="sldNum" sz="quarter" idx="11"/>
          </p:nvPr>
        </p:nvSpPr>
        <p:spPr/>
        <p:txBody>
          <a:bodyPr/>
          <a:lstStyle/>
          <a:p>
            <a:fld id="{FD821319-5EAF-462C-8D4A-8B19FE65E8D4}" type="slidenum">
              <a:rPr lang="en-GB" smtClean="0"/>
              <a:t>10</a:t>
            </a:fld>
            <a:endParaRPr lang="en-GB"/>
          </a:p>
        </p:txBody>
      </p:sp>
      <p:sp>
        <p:nvSpPr>
          <p:cNvPr id="8" name="Rectangle 7"/>
          <p:cNvSpPr/>
          <p:nvPr/>
        </p:nvSpPr>
        <p:spPr>
          <a:xfrm>
            <a:off x="943370" y="1410228"/>
            <a:ext cx="2880000" cy="4869973"/>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GB" sz="2000" b="1" dirty="0" smtClean="0">
                <a:effectLst>
                  <a:innerShdw blurRad="63500" dist="50800" dir="13500000">
                    <a:prstClr val="black">
                      <a:alpha val="50000"/>
                    </a:prstClr>
                  </a:innerShdw>
                </a:effectLst>
              </a:rPr>
              <a:t>Academic Reputation</a:t>
            </a:r>
            <a:endParaRPr lang="en-GB" sz="2000" b="1" dirty="0">
              <a:effectLst>
                <a:innerShdw blurRad="63500" dist="50800" dir="13500000">
                  <a:prstClr val="black">
                    <a:alpha val="50000"/>
                  </a:prstClr>
                </a:innerShdw>
              </a:effectLst>
            </a:endParaRPr>
          </a:p>
        </p:txBody>
      </p:sp>
      <p:sp>
        <p:nvSpPr>
          <p:cNvPr id="9" name="Rectangle 8"/>
          <p:cNvSpPr/>
          <p:nvPr/>
        </p:nvSpPr>
        <p:spPr>
          <a:xfrm>
            <a:off x="3857484" y="1410228"/>
            <a:ext cx="4320000" cy="1596578"/>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GB" sz="2000" b="1" dirty="0" smtClean="0">
                <a:effectLst>
                  <a:innerShdw blurRad="63500" dist="50800" dir="13500000">
                    <a:prstClr val="black">
                      <a:alpha val="50000"/>
                    </a:prstClr>
                  </a:innerShdw>
                </a:effectLst>
              </a:rPr>
              <a:t>Faculty Student</a:t>
            </a:r>
            <a:endParaRPr lang="en-GB" sz="2000" b="1" dirty="0">
              <a:effectLst>
                <a:innerShdw blurRad="63500" dist="50800" dir="13500000">
                  <a:prstClr val="black">
                    <a:alpha val="50000"/>
                  </a:prstClr>
                </a:innerShdw>
              </a:effectLst>
            </a:endParaRPr>
          </a:p>
        </p:txBody>
      </p:sp>
      <p:sp>
        <p:nvSpPr>
          <p:cNvPr id="10" name="Rectangle 9"/>
          <p:cNvSpPr/>
          <p:nvPr/>
        </p:nvSpPr>
        <p:spPr>
          <a:xfrm>
            <a:off x="3857484" y="3037661"/>
            <a:ext cx="4320000" cy="1602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000" b="1" dirty="0" smtClean="0">
                <a:effectLst>
                  <a:innerShdw blurRad="63500" dist="50800" dir="13500000">
                    <a:prstClr val="black">
                      <a:alpha val="50000"/>
                    </a:prstClr>
                  </a:innerShdw>
                </a:effectLst>
              </a:rPr>
              <a:t>Citations per Faculty</a:t>
            </a:r>
            <a:endParaRPr lang="en-GB" sz="2000" b="1" dirty="0">
              <a:effectLst>
                <a:innerShdw blurRad="63500" dist="50800" dir="13500000">
                  <a:prstClr val="black">
                    <a:alpha val="50000"/>
                  </a:prstClr>
                </a:innerShdw>
              </a:effectLst>
            </a:endParaRPr>
          </a:p>
        </p:txBody>
      </p:sp>
      <p:sp>
        <p:nvSpPr>
          <p:cNvPr id="11" name="Rectangle 10"/>
          <p:cNvSpPr/>
          <p:nvPr/>
        </p:nvSpPr>
        <p:spPr>
          <a:xfrm>
            <a:off x="3849864" y="4670517"/>
            <a:ext cx="2181600" cy="1609684"/>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GB" sz="2000" b="1" dirty="0" smtClean="0">
                <a:effectLst>
                  <a:innerShdw blurRad="63500" dist="50800" dir="13500000">
                    <a:prstClr val="black">
                      <a:alpha val="50000"/>
                    </a:prstClr>
                  </a:innerShdw>
                </a:effectLst>
              </a:rPr>
              <a:t>Employer Reputation</a:t>
            </a:r>
            <a:endParaRPr lang="en-GB" sz="2000" b="1" dirty="0">
              <a:effectLst>
                <a:innerShdw blurRad="63500" dist="50800" dir="13500000">
                  <a:prstClr val="black">
                    <a:alpha val="50000"/>
                  </a:prstClr>
                </a:innerShdw>
              </a:effectLst>
            </a:endParaRPr>
          </a:p>
        </p:txBody>
      </p:sp>
      <p:sp>
        <p:nvSpPr>
          <p:cNvPr id="12" name="Rectangle 11"/>
          <p:cNvSpPr/>
          <p:nvPr/>
        </p:nvSpPr>
        <p:spPr>
          <a:xfrm>
            <a:off x="6059218" y="4668504"/>
            <a:ext cx="2120402" cy="799200"/>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GB" sz="2000" b="1" dirty="0" smtClean="0">
                <a:effectLst>
                  <a:innerShdw blurRad="63500" dist="50800" dir="13500000">
                    <a:prstClr val="black">
                      <a:alpha val="50000"/>
                    </a:prstClr>
                  </a:innerShdw>
                </a:effectLst>
              </a:rPr>
              <a:t>International Faculty</a:t>
            </a:r>
            <a:endParaRPr lang="en-GB" sz="2000" b="1" dirty="0">
              <a:effectLst>
                <a:innerShdw blurRad="63500" dist="50800" dir="13500000">
                  <a:prstClr val="black">
                    <a:alpha val="50000"/>
                  </a:prstClr>
                </a:innerShdw>
              </a:effectLst>
            </a:endParaRPr>
          </a:p>
        </p:txBody>
      </p:sp>
      <p:sp>
        <p:nvSpPr>
          <p:cNvPr id="13" name="Rectangle 12"/>
          <p:cNvSpPr/>
          <p:nvPr/>
        </p:nvSpPr>
        <p:spPr>
          <a:xfrm>
            <a:off x="6059218" y="5481001"/>
            <a:ext cx="2120402" cy="799200"/>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GB" sz="2000" b="1" dirty="0" smtClean="0">
                <a:effectLst>
                  <a:innerShdw blurRad="63500" dist="50800" dir="13500000">
                    <a:prstClr val="black">
                      <a:alpha val="50000"/>
                    </a:prstClr>
                  </a:innerShdw>
                </a:effectLst>
              </a:rPr>
              <a:t>International Students</a:t>
            </a:r>
            <a:endParaRPr lang="en-GB" sz="2000" b="1" dirty="0">
              <a:effectLst>
                <a:innerShdw blurRad="63500" dist="50800" dir="13500000">
                  <a:prstClr val="black">
                    <a:alpha val="50000"/>
                  </a:prstClr>
                </a:innerShdw>
              </a:effectLst>
            </a:endParaRPr>
          </a:p>
        </p:txBody>
      </p:sp>
    </p:spTree>
    <p:extLst>
      <p:ext uri="{BB962C8B-B14F-4D97-AF65-F5344CB8AC3E}">
        <p14:creationId xmlns:p14="http://schemas.microsoft.com/office/powerpoint/2010/main" val="25161539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0-#ppt_w/2"/>
                                          </p:val>
                                        </p:tav>
                                        <p:tav tm="100000">
                                          <p:val>
                                            <p:strVal val="#ppt_x"/>
                                          </p:val>
                                        </p:tav>
                                      </p:tavLst>
                                    </p:anim>
                                    <p:anim calcmode="lin" valueType="num">
                                      <p:cBhvr additive="base">
                                        <p:cTn id="8"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1000" fill="hold"/>
                                        <p:tgtEl>
                                          <p:spTgt spid="9"/>
                                        </p:tgtEl>
                                        <p:attrNameLst>
                                          <p:attrName>ppt_x</p:attrName>
                                        </p:attrNameLst>
                                      </p:cBhvr>
                                      <p:tavLst>
                                        <p:tav tm="0">
                                          <p:val>
                                            <p:strVal val="#ppt_x"/>
                                          </p:val>
                                        </p:tav>
                                        <p:tav tm="100000">
                                          <p:val>
                                            <p:strVal val="#ppt_x"/>
                                          </p:val>
                                        </p:tav>
                                      </p:tavLst>
                                    </p:anim>
                                    <p:anim calcmode="lin" valueType="num">
                                      <p:cBhvr additive="base">
                                        <p:cTn id="14" dur="10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1000" fill="hold"/>
                                        <p:tgtEl>
                                          <p:spTgt spid="10"/>
                                        </p:tgtEl>
                                        <p:attrNameLst>
                                          <p:attrName>ppt_x</p:attrName>
                                        </p:attrNameLst>
                                      </p:cBhvr>
                                      <p:tavLst>
                                        <p:tav tm="0">
                                          <p:val>
                                            <p:strVal val="1+#ppt_w/2"/>
                                          </p:val>
                                        </p:tav>
                                        <p:tav tm="100000">
                                          <p:val>
                                            <p:strVal val="#ppt_x"/>
                                          </p:val>
                                        </p:tav>
                                      </p:tavLst>
                                    </p:anim>
                                    <p:anim calcmode="lin" valueType="num">
                                      <p:cBhvr additive="base">
                                        <p:cTn id="20" dur="10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1000" fill="hold"/>
                                        <p:tgtEl>
                                          <p:spTgt spid="11"/>
                                        </p:tgtEl>
                                        <p:attrNameLst>
                                          <p:attrName>ppt_x</p:attrName>
                                        </p:attrNameLst>
                                      </p:cBhvr>
                                      <p:tavLst>
                                        <p:tav tm="0">
                                          <p:val>
                                            <p:strVal val="#ppt_x"/>
                                          </p:val>
                                        </p:tav>
                                        <p:tav tm="100000">
                                          <p:val>
                                            <p:strVal val="#ppt_x"/>
                                          </p:val>
                                        </p:tav>
                                      </p:tavLst>
                                    </p:anim>
                                    <p:anim calcmode="lin" valueType="num">
                                      <p:cBhvr additive="base">
                                        <p:cTn id="26" dur="10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1000" fill="hold"/>
                                        <p:tgtEl>
                                          <p:spTgt spid="12"/>
                                        </p:tgtEl>
                                        <p:attrNameLst>
                                          <p:attrName>ppt_x</p:attrName>
                                        </p:attrNameLst>
                                      </p:cBhvr>
                                      <p:tavLst>
                                        <p:tav tm="0">
                                          <p:val>
                                            <p:strVal val="1+#ppt_w/2"/>
                                          </p:val>
                                        </p:tav>
                                        <p:tav tm="100000">
                                          <p:val>
                                            <p:strVal val="#ppt_x"/>
                                          </p:val>
                                        </p:tav>
                                      </p:tavLst>
                                    </p:anim>
                                    <p:anim calcmode="lin" valueType="num">
                                      <p:cBhvr additive="base">
                                        <p:cTn id="32" dur="10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1000" fill="hold"/>
                                        <p:tgtEl>
                                          <p:spTgt spid="13"/>
                                        </p:tgtEl>
                                        <p:attrNameLst>
                                          <p:attrName>ppt_x</p:attrName>
                                        </p:attrNameLst>
                                      </p:cBhvr>
                                      <p:tavLst>
                                        <p:tav tm="0">
                                          <p:val>
                                            <p:strVal val="#ppt_x"/>
                                          </p:val>
                                        </p:tav>
                                        <p:tav tm="100000">
                                          <p:val>
                                            <p:strVal val="#ppt_x"/>
                                          </p:val>
                                        </p:tav>
                                      </p:tavLst>
                                    </p:anim>
                                    <p:anim calcmode="lin" valueType="num">
                                      <p:cBhvr additive="base">
                                        <p:cTn id="38" dur="10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2012 HIGHLIGHTS</a:t>
            </a:r>
            <a:endParaRPr lang="en-GB" dirty="0"/>
          </a:p>
        </p:txBody>
      </p:sp>
      <p:sp>
        <p:nvSpPr>
          <p:cNvPr id="6" name="Content Placeholder 5"/>
          <p:cNvSpPr>
            <a:spLocks noGrp="1"/>
          </p:cNvSpPr>
          <p:nvPr>
            <p:ph sz="half" idx="1"/>
          </p:nvPr>
        </p:nvSpPr>
        <p:spPr>
          <a:xfrm>
            <a:off x="142845" y="1600202"/>
            <a:ext cx="4352956" cy="4709118"/>
          </a:xfrm>
        </p:spPr>
        <p:txBody>
          <a:bodyPr rIns="0">
            <a:normAutofit fontScale="92500" lnSpcReduction="10000"/>
          </a:bodyPr>
          <a:lstStyle/>
          <a:p>
            <a:r>
              <a:rPr lang="en-GB" sz="3200" b="1" dirty="0" smtClean="0">
                <a:solidFill>
                  <a:srgbClr val="FEB80A"/>
                </a:solidFill>
              </a:rPr>
              <a:t>46,079</a:t>
            </a:r>
            <a:r>
              <a:rPr lang="en-GB" dirty="0" smtClean="0"/>
              <a:t> </a:t>
            </a:r>
            <a:r>
              <a:rPr lang="en-GB" sz="2400" spc="-90" dirty="0" smtClean="0"/>
              <a:t>academic respondents</a:t>
            </a:r>
          </a:p>
          <a:p>
            <a:r>
              <a:rPr lang="en-GB" sz="3200" b="1" dirty="0" smtClean="0">
                <a:solidFill>
                  <a:srgbClr val="FEB80A"/>
                </a:solidFill>
              </a:rPr>
              <a:t>25,564</a:t>
            </a:r>
            <a:r>
              <a:rPr lang="en-GB" dirty="0" smtClean="0"/>
              <a:t> </a:t>
            </a:r>
            <a:r>
              <a:rPr lang="en-GB" sz="2400" spc="-90" dirty="0" smtClean="0"/>
              <a:t>employer respondents</a:t>
            </a:r>
          </a:p>
          <a:p>
            <a:r>
              <a:rPr lang="en-GB" sz="3200" b="1" dirty="0" smtClean="0">
                <a:solidFill>
                  <a:srgbClr val="FEB80A"/>
                </a:solidFill>
              </a:rPr>
              <a:t>729</a:t>
            </a:r>
            <a:r>
              <a:rPr lang="en-GB" dirty="0" smtClean="0"/>
              <a:t> </a:t>
            </a:r>
            <a:r>
              <a:rPr lang="en-GB" sz="2400" dirty="0"/>
              <a:t>institutions </a:t>
            </a:r>
            <a:r>
              <a:rPr lang="en-GB" sz="2400" dirty="0" smtClean="0"/>
              <a:t>ranked</a:t>
            </a:r>
            <a:endParaRPr lang="en-GB" dirty="0" smtClean="0"/>
          </a:p>
          <a:p>
            <a:r>
              <a:rPr lang="en-GB" sz="3200" b="1" dirty="0" smtClean="0">
                <a:solidFill>
                  <a:srgbClr val="FEB80A"/>
                </a:solidFill>
              </a:rPr>
              <a:t>72</a:t>
            </a:r>
            <a:r>
              <a:rPr lang="en-GB" dirty="0" smtClean="0"/>
              <a:t> </a:t>
            </a:r>
            <a:r>
              <a:rPr lang="en-GB" sz="2400" dirty="0" smtClean="0"/>
              <a:t>countries overall</a:t>
            </a:r>
          </a:p>
          <a:p>
            <a:r>
              <a:rPr lang="en-GB" sz="3200" b="1" dirty="0" smtClean="0">
                <a:solidFill>
                  <a:srgbClr val="FEB80A"/>
                </a:solidFill>
              </a:rPr>
              <a:t>32</a:t>
            </a:r>
            <a:r>
              <a:rPr lang="en-GB" sz="2400" dirty="0" smtClean="0"/>
              <a:t> countries in top </a:t>
            </a:r>
            <a:r>
              <a:rPr lang="en-GB" sz="3200" b="1" dirty="0" smtClean="0">
                <a:solidFill>
                  <a:srgbClr val="FEB80A"/>
                </a:solidFill>
              </a:rPr>
              <a:t>200</a:t>
            </a:r>
            <a:endParaRPr lang="en-GB" sz="3200" b="1" dirty="0">
              <a:solidFill>
                <a:srgbClr val="FEB80A"/>
              </a:solidFill>
            </a:endParaRPr>
          </a:p>
          <a:p>
            <a:r>
              <a:rPr lang="en-GB" sz="3200" b="1" dirty="0" smtClean="0">
                <a:solidFill>
                  <a:srgbClr val="FEB80A"/>
                </a:solidFill>
              </a:rPr>
              <a:t>19m</a:t>
            </a:r>
            <a:r>
              <a:rPr lang="en-GB" sz="2400" dirty="0" smtClean="0"/>
              <a:t> students at ranked institutions</a:t>
            </a:r>
          </a:p>
          <a:p>
            <a:r>
              <a:rPr lang="en-GB" sz="3200" b="1" dirty="0" smtClean="0">
                <a:solidFill>
                  <a:srgbClr val="FEB80A"/>
                </a:solidFill>
              </a:rPr>
              <a:t>16m</a:t>
            </a:r>
            <a:r>
              <a:rPr lang="en-GB" sz="2400" dirty="0" smtClean="0"/>
              <a:t> self-citations excluded</a:t>
            </a:r>
          </a:p>
          <a:p>
            <a:r>
              <a:rPr lang="en-GB" sz="3200" b="1" dirty="0" smtClean="0">
                <a:solidFill>
                  <a:schemeClr val="accent2"/>
                </a:solidFill>
              </a:rPr>
              <a:t>1m</a:t>
            </a:r>
            <a:r>
              <a:rPr lang="en-GB" sz="2400" dirty="0" smtClean="0">
                <a:solidFill>
                  <a:schemeClr val="accent2"/>
                </a:solidFill>
              </a:rPr>
              <a:t> </a:t>
            </a:r>
            <a:r>
              <a:rPr lang="en-GB" sz="2400" dirty="0" smtClean="0"/>
              <a:t>visits in first week</a:t>
            </a:r>
            <a:endParaRPr lang="en-GB" sz="2400" dirty="0"/>
          </a:p>
        </p:txBody>
      </p:sp>
      <p:sp>
        <p:nvSpPr>
          <p:cNvPr id="7" name="Content Placeholder 6"/>
          <p:cNvSpPr>
            <a:spLocks noGrp="1"/>
          </p:cNvSpPr>
          <p:nvPr>
            <p:ph sz="half" idx="2"/>
          </p:nvPr>
        </p:nvSpPr>
        <p:spPr>
          <a:xfrm>
            <a:off x="4648200" y="1600202"/>
            <a:ext cx="4352956" cy="4709118"/>
          </a:xfrm>
        </p:spPr>
        <p:txBody>
          <a:bodyPr>
            <a:normAutofit fontScale="92500" lnSpcReduction="10000"/>
          </a:bodyPr>
          <a:lstStyle/>
          <a:p>
            <a:r>
              <a:rPr lang="en-GB" sz="2400" dirty="0" err="1" smtClean="0"/>
              <a:t>Avg</a:t>
            </a:r>
            <a:r>
              <a:rPr lang="en-GB" sz="2400" dirty="0" smtClean="0"/>
              <a:t> change in position:</a:t>
            </a:r>
          </a:p>
          <a:p>
            <a:pPr lvl="1"/>
            <a:r>
              <a:rPr lang="en-GB" sz="2000" dirty="0" smtClean="0"/>
              <a:t>Top 100 – </a:t>
            </a:r>
            <a:r>
              <a:rPr lang="en-GB" sz="2800" b="1" dirty="0" smtClean="0">
                <a:solidFill>
                  <a:srgbClr val="FEB80A"/>
                </a:solidFill>
              </a:rPr>
              <a:t>4.6</a:t>
            </a:r>
            <a:r>
              <a:rPr lang="en-GB" sz="2000" dirty="0" smtClean="0"/>
              <a:t> places</a:t>
            </a:r>
          </a:p>
          <a:p>
            <a:pPr lvl="1"/>
            <a:r>
              <a:rPr lang="en-GB" sz="2000" dirty="0" smtClean="0"/>
              <a:t>Top 200 – </a:t>
            </a:r>
            <a:r>
              <a:rPr lang="en-GB" sz="2800" b="1" dirty="0" smtClean="0">
                <a:solidFill>
                  <a:srgbClr val="FEB80A"/>
                </a:solidFill>
              </a:rPr>
              <a:t>9.1</a:t>
            </a:r>
            <a:r>
              <a:rPr lang="en-GB" sz="2000" dirty="0" smtClean="0"/>
              <a:t> places</a:t>
            </a:r>
            <a:endParaRPr lang="en-GB" sz="2000" dirty="0"/>
          </a:p>
          <a:p>
            <a:r>
              <a:rPr lang="en-GB" sz="2400" dirty="0" smtClean="0"/>
              <a:t>Top </a:t>
            </a:r>
            <a:r>
              <a:rPr lang="en-GB" sz="3200" b="1" dirty="0" smtClean="0">
                <a:solidFill>
                  <a:srgbClr val="FEB80A"/>
                </a:solidFill>
              </a:rPr>
              <a:t>100</a:t>
            </a:r>
            <a:r>
              <a:rPr lang="en-GB" sz="2400" dirty="0" smtClean="0"/>
              <a:t> an average of </a:t>
            </a:r>
            <a:r>
              <a:rPr lang="en-GB" sz="3200" b="1" dirty="0" smtClean="0">
                <a:solidFill>
                  <a:srgbClr val="FEB80A"/>
                </a:solidFill>
              </a:rPr>
              <a:t>7</a:t>
            </a:r>
            <a:r>
              <a:rPr lang="en-GB" sz="2400" dirty="0" smtClean="0"/>
              <a:t> years younger than 2010</a:t>
            </a:r>
          </a:p>
          <a:p>
            <a:r>
              <a:rPr lang="en-GB" sz="3200" b="1" dirty="0" smtClean="0">
                <a:solidFill>
                  <a:srgbClr val="FEB80A"/>
                </a:solidFill>
              </a:rPr>
              <a:t>9.2%</a:t>
            </a:r>
            <a:r>
              <a:rPr lang="en-GB" sz="2400" dirty="0" smtClean="0"/>
              <a:t> growth in international students at top </a:t>
            </a:r>
            <a:r>
              <a:rPr lang="en-GB" sz="3200" b="1" dirty="0" smtClean="0">
                <a:solidFill>
                  <a:srgbClr val="FEB80A"/>
                </a:solidFill>
              </a:rPr>
              <a:t>200</a:t>
            </a:r>
          </a:p>
          <a:p>
            <a:r>
              <a:rPr lang="en-GB" sz="3200" b="1" dirty="0" smtClean="0">
                <a:solidFill>
                  <a:schemeClr val="accent2"/>
                </a:solidFill>
              </a:rPr>
              <a:t>35%</a:t>
            </a:r>
            <a:r>
              <a:rPr lang="en-GB" sz="2400" dirty="0" smtClean="0"/>
              <a:t> of all international students at top </a:t>
            </a:r>
            <a:r>
              <a:rPr lang="en-GB" sz="3200" b="1" dirty="0" smtClean="0">
                <a:solidFill>
                  <a:schemeClr val="accent2"/>
                </a:solidFill>
              </a:rPr>
              <a:t>3%</a:t>
            </a:r>
            <a:r>
              <a:rPr lang="en-GB" sz="2400" dirty="0" smtClean="0"/>
              <a:t> of institutions</a:t>
            </a:r>
            <a:endParaRPr lang="en-GB" sz="2400" dirty="0"/>
          </a:p>
        </p:txBody>
      </p:sp>
      <p:sp>
        <p:nvSpPr>
          <p:cNvPr id="3" name="Footer Placeholder 2"/>
          <p:cNvSpPr>
            <a:spLocks noGrp="1"/>
          </p:cNvSpPr>
          <p:nvPr>
            <p:ph type="ftr" sz="quarter" idx="10"/>
          </p:nvPr>
        </p:nvSpPr>
        <p:spPr/>
        <p:txBody>
          <a:bodyPr/>
          <a:lstStyle/>
          <a:p>
            <a:r>
              <a:rPr lang="en-GB" i="0" dirty="0" smtClean="0"/>
              <a:t>Trusted. Independent. Global.</a:t>
            </a:r>
            <a:endParaRPr lang="en-GB" i="0" dirty="0"/>
          </a:p>
        </p:txBody>
      </p:sp>
      <p:sp>
        <p:nvSpPr>
          <p:cNvPr id="4" name="Slide Number Placeholder 3"/>
          <p:cNvSpPr>
            <a:spLocks noGrp="1"/>
          </p:cNvSpPr>
          <p:nvPr>
            <p:ph type="sldNum" sz="quarter" idx="11"/>
          </p:nvPr>
        </p:nvSpPr>
        <p:spPr/>
        <p:txBody>
          <a:bodyPr/>
          <a:lstStyle/>
          <a:p>
            <a:fld id="{BD1017CE-3A45-4F32-A3AB-7E0D3A5582DC}" type="slidenum">
              <a:rPr lang="en-GB" smtClean="0"/>
              <a:pPr/>
              <a:t>11</a:t>
            </a:fld>
            <a:endParaRPr lang="en-GB" dirty="0"/>
          </a:p>
        </p:txBody>
      </p:sp>
    </p:spTree>
    <p:extLst>
      <p:ext uri="{BB962C8B-B14F-4D97-AF65-F5344CB8AC3E}">
        <p14:creationId xmlns:p14="http://schemas.microsoft.com/office/powerpoint/2010/main" val="2454649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ontent Placeholder 6"/>
          <p:cNvGraphicFramePr>
            <a:graphicFrameLocks/>
          </p:cNvGraphicFramePr>
          <p:nvPr>
            <p:extLst>
              <p:ext uri="{D42A27DB-BD31-4B8C-83A1-F6EECF244321}">
                <p14:modId xmlns:p14="http://schemas.microsoft.com/office/powerpoint/2010/main" val="2987981137"/>
              </p:ext>
            </p:extLst>
          </p:nvPr>
        </p:nvGraphicFramePr>
        <p:xfrm>
          <a:off x="0" y="1507644"/>
          <a:ext cx="9144000" cy="48736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ontent Placeholder 8"/>
          <p:cNvGraphicFramePr>
            <a:graphicFrameLocks noGrp="1"/>
          </p:cNvGraphicFramePr>
          <p:nvPr>
            <p:ph idx="1"/>
            <p:extLst>
              <p:ext uri="{D42A27DB-BD31-4B8C-83A1-F6EECF244321}">
                <p14:modId xmlns:p14="http://schemas.microsoft.com/office/powerpoint/2010/main" val="1668595637"/>
              </p:ext>
            </p:extLst>
          </p:nvPr>
        </p:nvGraphicFramePr>
        <p:xfrm>
          <a:off x="323528" y="1484778"/>
          <a:ext cx="8568953" cy="4932000"/>
        </p:xfrm>
        <a:graphic>
          <a:graphicData uri="http://schemas.openxmlformats.org/drawingml/2006/table">
            <a:tbl>
              <a:tblPr firstRow="1" bandRow="1">
                <a:tableStyleId>{2D5ABB26-0587-4C30-8999-92F81FD0307C}</a:tableStyleId>
              </a:tblPr>
              <a:tblGrid>
                <a:gridCol w="439435">
                  <a:extLst>
                    <a:ext uri="{9D8B030D-6E8A-4147-A177-3AD203B41FA5}">
                      <a16:colId xmlns:a16="http://schemas.microsoft.com/office/drawing/2014/main" val="20000"/>
                    </a:ext>
                  </a:extLst>
                </a:gridCol>
                <a:gridCol w="439434">
                  <a:extLst>
                    <a:ext uri="{9D8B030D-6E8A-4147-A177-3AD203B41FA5}">
                      <a16:colId xmlns:a16="http://schemas.microsoft.com/office/drawing/2014/main" val="20001"/>
                    </a:ext>
                  </a:extLst>
                </a:gridCol>
                <a:gridCol w="4687291">
                  <a:extLst>
                    <a:ext uri="{9D8B030D-6E8A-4147-A177-3AD203B41FA5}">
                      <a16:colId xmlns:a16="http://schemas.microsoft.com/office/drawing/2014/main" val="20002"/>
                    </a:ext>
                  </a:extLst>
                </a:gridCol>
                <a:gridCol w="2270406">
                  <a:extLst>
                    <a:ext uri="{9D8B030D-6E8A-4147-A177-3AD203B41FA5}">
                      <a16:colId xmlns:a16="http://schemas.microsoft.com/office/drawing/2014/main" val="20003"/>
                    </a:ext>
                  </a:extLst>
                </a:gridCol>
                <a:gridCol w="732387">
                  <a:extLst>
                    <a:ext uri="{9D8B030D-6E8A-4147-A177-3AD203B41FA5}">
                      <a16:colId xmlns:a16="http://schemas.microsoft.com/office/drawing/2014/main" val="20004"/>
                    </a:ext>
                  </a:extLst>
                </a:gridCol>
              </a:tblGrid>
              <a:tr h="246600">
                <a:tc>
                  <a:txBody>
                    <a:bodyPr/>
                    <a:lstStyle/>
                    <a:p>
                      <a:pPr algn="ctr"/>
                      <a:r>
                        <a:rPr lang="en-GB" sz="1400" b="1" dirty="0" smtClean="0">
                          <a:solidFill>
                            <a:schemeClr val="tx1"/>
                          </a:solidFill>
                          <a:effectLst>
                            <a:glow rad="190500">
                              <a:schemeClr val="bg1"/>
                            </a:glow>
                          </a:effectLst>
                        </a:rPr>
                        <a:t>1</a:t>
                      </a:r>
                      <a:endParaRPr lang="en-GB" sz="1400" b="1" dirty="0">
                        <a:solidFill>
                          <a:schemeClr val="tx1"/>
                        </a:solidFill>
                        <a:effectLst>
                          <a:glow rad="190500">
                            <a:schemeClr val="bg1"/>
                          </a:glow>
                        </a:effectLst>
                      </a:endParaRPr>
                    </a:p>
                  </a:txBody>
                  <a:tcPr marL="0" marR="0" marT="0" marB="0" anchor="ctr">
                    <a:noFill/>
                  </a:tcPr>
                </a:tc>
                <a:tc>
                  <a:txBody>
                    <a:bodyPr/>
                    <a:lstStyle/>
                    <a:p>
                      <a:endParaRPr lang="en-GB" sz="1400" b="1" dirty="0">
                        <a:solidFill>
                          <a:schemeClr val="tx1"/>
                        </a:solidFill>
                        <a:effectLst>
                          <a:glow rad="190500">
                            <a:schemeClr val="bg1"/>
                          </a:glow>
                        </a:effectLst>
                      </a:endParaRPr>
                    </a:p>
                  </a:txBody>
                  <a:tcPr marL="0" marR="0" marT="0" marB="0" anchor="ctr">
                    <a:noFill/>
                  </a:tcPr>
                </a:tc>
                <a:tc>
                  <a:txBody>
                    <a:bodyPr/>
                    <a:lstStyle/>
                    <a:p>
                      <a:pPr algn="l" fontAlgn="ctr"/>
                      <a:r>
                        <a:rPr lang="en-GB" sz="1400" b="1" i="0" u="none" strike="noStrike" dirty="0" smtClean="0">
                          <a:solidFill>
                            <a:schemeClr val="tx1"/>
                          </a:solidFill>
                          <a:effectLst>
                            <a:glow rad="190500">
                              <a:schemeClr val="bg1"/>
                            </a:glow>
                          </a:effectLst>
                          <a:latin typeface="+mn-lt"/>
                        </a:rPr>
                        <a:t>Massachusetts Institute </a:t>
                      </a:r>
                      <a:r>
                        <a:rPr lang="en-GB" sz="1400" b="1" i="0" u="none" strike="noStrike" dirty="0">
                          <a:solidFill>
                            <a:schemeClr val="tx1"/>
                          </a:solidFill>
                          <a:effectLst>
                            <a:glow rad="190500">
                              <a:schemeClr val="bg1"/>
                            </a:glow>
                          </a:effectLst>
                          <a:latin typeface="+mn-lt"/>
                        </a:rPr>
                        <a:t>of Technology (MIT) </a:t>
                      </a:r>
                    </a:p>
                  </a:txBody>
                  <a:tcPr marL="108000" marR="0" marT="0" marB="0" anchor="ctr">
                    <a:noFill/>
                  </a:tcPr>
                </a:tc>
                <a:tc>
                  <a:txBody>
                    <a:bodyPr/>
                    <a:lstStyle/>
                    <a:p>
                      <a:endParaRPr lang="en-GB" sz="1400" b="1" dirty="0">
                        <a:solidFill>
                          <a:schemeClr val="tx1"/>
                        </a:solidFill>
                        <a:effectLst>
                          <a:glow rad="190500">
                            <a:schemeClr val="bg1"/>
                          </a:glow>
                        </a:effectLst>
                      </a:endParaRPr>
                    </a:p>
                  </a:txBody>
                  <a:tcPr marL="0" marR="0" marT="0" marB="0" anchor="ctr">
                    <a:noFill/>
                  </a:tcPr>
                </a:tc>
                <a:tc>
                  <a:txBody>
                    <a:bodyPr/>
                    <a:lstStyle/>
                    <a:p>
                      <a:pPr algn="ctr"/>
                      <a:r>
                        <a:rPr lang="en-GB" sz="1400" b="1" dirty="0" smtClean="0">
                          <a:solidFill>
                            <a:schemeClr val="tx1"/>
                          </a:solidFill>
                          <a:effectLst>
                            <a:glow rad="190500">
                              <a:schemeClr val="bg1"/>
                            </a:glow>
                          </a:effectLst>
                        </a:rPr>
                        <a:t>1</a:t>
                      </a:r>
                      <a:endParaRPr lang="en-GB" sz="1400" b="1" dirty="0">
                        <a:solidFill>
                          <a:schemeClr val="tx1"/>
                        </a:solidFill>
                        <a:effectLst>
                          <a:glow rad="190500">
                            <a:schemeClr val="bg1"/>
                          </a:glow>
                        </a:effectLst>
                      </a:endParaRPr>
                    </a:p>
                  </a:txBody>
                  <a:tcPr marL="0" marR="0" marT="0" marB="0" anchor="ctr">
                    <a:noFill/>
                  </a:tcPr>
                </a:tc>
                <a:extLst>
                  <a:ext uri="{0D108BD9-81ED-4DB2-BD59-A6C34878D82A}">
                    <a16:rowId xmlns:a16="http://schemas.microsoft.com/office/drawing/2014/main" val="10000"/>
                  </a:ext>
                </a:extLst>
              </a:tr>
              <a:tr h="246600">
                <a:tc>
                  <a:txBody>
                    <a:bodyPr/>
                    <a:lstStyle/>
                    <a:p>
                      <a:pPr algn="ctr"/>
                      <a:r>
                        <a:rPr lang="en-GB" sz="1400" b="1" dirty="0" smtClean="0">
                          <a:solidFill>
                            <a:schemeClr val="tx1"/>
                          </a:solidFill>
                          <a:effectLst>
                            <a:glow rad="190500">
                              <a:schemeClr val="bg1"/>
                            </a:glow>
                          </a:effectLst>
                        </a:rPr>
                        <a:t>2</a:t>
                      </a:r>
                      <a:endParaRPr lang="en-GB" sz="1400" b="1" dirty="0">
                        <a:solidFill>
                          <a:schemeClr val="tx1"/>
                        </a:solidFill>
                        <a:effectLst>
                          <a:glow rad="190500">
                            <a:schemeClr val="bg1"/>
                          </a:glow>
                        </a:effectLst>
                      </a:endParaRPr>
                    </a:p>
                  </a:txBody>
                  <a:tcPr marL="0" marR="0" marT="0" marB="0" anchor="ctr">
                    <a:noFill/>
                  </a:tcPr>
                </a:tc>
                <a:tc>
                  <a:txBody>
                    <a:bodyPr/>
                    <a:lstStyle/>
                    <a:p>
                      <a:endParaRPr lang="en-GB" sz="1400" b="1" dirty="0">
                        <a:solidFill>
                          <a:schemeClr val="tx1"/>
                        </a:solidFill>
                        <a:effectLst>
                          <a:glow rad="190500">
                            <a:schemeClr val="bg1"/>
                          </a:glow>
                        </a:effectLst>
                      </a:endParaRPr>
                    </a:p>
                  </a:txBody>
                  <a:tcPr marL="0" marR="0" marT="0" marB="0" anchor="ctr">
                    <a:noFill/>
                  </a:tcPr>
                </a:tc>
                <a:tc>
                  <a:txBody>
                    <a:bodyPr/>
                    <a:lstStyle/>
                    <a:p>
                      <a:pPr algn="l" fontAlgn="ctr"/>
                      <a:r>
                        <a:rPr lang="en-GB" sz="1400" b="1" i="0" u="none" strike="noStrike" dirty="0">
                          <a:solidFill>
                            <a:schemeClr val="tx1"/>
                          </a:solidFill>
                          <a:effectLst>
                            <a:glow rad="190500">
                              <a:schemeClr val="bg1"/>
                            </a:glow>
                          </a:effectLst>
                          <a:latin typeface="+mn-lt"/>
                        </a:rPr>
                        <a:t>University of Cambridge</a:t>
                      </a:r>
                    </a:p>
                  </a:txBody>
                  <a:tcPr marL="108000" marR="0" marT="0" marB="0" anchor="ctr">
                    <a:noFill/>
                  </a:tcPr>
                </a:tc>
                <a:tc>
                  <a:txBody>
                    <a:bodyPr/>
                    <a:lstStyle/>
                    <a:p>
                      <a:endParaRPr lang="en-GB" sz="1400" b="1" dirty="0">
                        <a:solidFill>
                          <a:schemeClr val="tx1"/>
                        </a:solidFill>
                        <a:effectLst>
                          <a:glow rad="190500">
                            <a:schemeClr val="bg1"/>
                          </a:glow>
                        </a:effectLst>
                      </a:endParaRPr>
                    </a:p>
                  </a:txBody>
                  <a:tcPr marL="0" marR="0" marT="0" marB="0" anchor="ctr">
                    <a:noFill/>
                  </a:tcPr>
                </a:tc>
                <a:tc>
                  <a:txBody>
                    <a:bodyPr/>
                    <a:lstStyle/>
                    <a:p>
                      <a:pPr algn="ctr"/>
                      <a:r>
                        <a:rPr lang="en-GB" sz="1400" b="1" dirty="0" smtClean="0">
                          <a:solidFill>
                            <a:schemeClr val="tx1"/>
                          </a:solidFill>
                          <a:effectLst>
                            <a:glow rad="190500">
                              <a:schemeClr val="bg1"/>
                            </a:glow>
                          </a:effectLst>
                        </a:rPr>
                        <a:t>2</a:t>
                      </a:r>
                      <a:endParaRPr lang="en-GB" sz="1400" b="1" dirty="0">
                        <a:solidFill>
                          <a:schemeClr val="tx1"/>
                        </a:solidFill>
                        <a:effectLst>
                          <a:glow rad="190500">
                            <a:schemeClr val="bg1"/>
                          </a:glow>
                        </a:effectLst>
                      </a:endParaRPr>
                    </a:p>
                  </a:txBody>
                  <a:tcPr marL="0" marR="0" marT="0" marB="0" anchor="ctr">
                    <a:noFill/>
                  </a:tcPr>
                </a:tc>
                <a:extLst>
                  <a:ext uri="{0D108BD9-81ED-4DB2-BD59-A6C34878D82A}">
                    <a16:rowId xmlns:a16="http://schemas.microsoft.com/office/drawing/2014/main" val="10001"/>
                  </a:ext>
                </a:extLst>
              </a:tr>
              <a:tr h="246600">
                <a:tc>
                  <a:txBody>
                    <a:bodyPr/>
                    <a:lstStyle/>
                    <a:p>
                      <a:pPr algn="ctr"/>
                      <a:r>
                        <a:rPr lang="en-GB" sz="1400" b="1" dirty="0" smtClean="0">
                          <a:solidFill>
                            <a:schemeClr val="tx1"/>
                          </a:solidFill>
                          <a:effectLst>
                            <a:glow rad="190500">
                              <a:schemeClr val="bg1"/>
                            </a:glow>
                          </a:effectLst>
                        </a:rPr>
                        <a:t>3</a:t>
                      </a:r>
                      <a:endParaRPr lang="en-GB" sz="1400" b="1" dirty="0">
                        <a:solidFill>
                          <a:schemeClr val="tx1"/>
                        </a:solidFill>
                        <a:effectLst>
                          <a:glow rad="190500">
                            <a:schemeClr val="bg1"/>
                          </a:glow>
                        </a:effectLst>
                      </a:endParaRPr>
                    </a:p>
                  </a:txBody>
                  <a:tcPr marL="0" marR="0" marT="0" marB="0" anchor="ctr">
                    <a:noFill/>
                  </a:tcPr>
                </a:tc>
                <a:tc>
                  <a:txBody>
                    <a:bodyPr/>
                    <a:lstStyle/>
                    <a:p>
                      <a:endParaRPr lang="en-GB" sz="1400" b="1" dirty="0">
                        <a:solidFill>
                          <a:schemeClr val="tx1"/>
                        </a:solidFill>
                        <a:effectLst>
                          <a:glow rad="190500">
                            <a:schemeClr val="bg1"/>
                          </a:glow>
                        </a:effectLst>
                      </a:endParaRPr>
                    </a:p>
                  </a:txBody>
                  <a:tcPr marL="0" marR="0" marT="0" marB="0" anchor="ctr">
                    <a:noFill/>
                  </a:tcPr>
                </a:tc>
                <a:tc>
                  <a:txBody>
                    <a:bodyPr/>
                    <a:lstStyle/>
                    <a:p>
                      <a:pPr algn="l" fontAlgn="ctr"/>
                      <a:r>
                        <a:rPr lang="en-GB" sz="1400" b="1" i="0" u="none" strike="noStrike" dirty="0">
                          <a:solidFill>
                            <a:schemeClr val="tx1"/>
                          </a:solidFill>
                          <a:effectLst>
                            <a:glow rad="190500">
                              <a:schemeClr val="bg1"/>
                            </a:glow>
                          </a:effectLst>
                          <a:latin typeface="+mn-lt"/>
                        </a:rPr>
                        <a:t>Harvard University</a:t>
                      </a:r>
                    </a:p>
                  </a:txBody>
                  <a:tcPr marL="108000" marR="0" marT="0" marB="0" anchor="ctr">
                    <a:noFill/>
                  </a:tcPr>
                </a:tc>
                <a:tc>
                  <a:txBody>
                    <a:bodyPr/>
                    <a:lstStyle/>
                    <a:p>
                      <a:endParaRPr lang="en-GB" sz="1400" b="1" dirty="0">
                        <a:solidFill>
                          <a:schemeClr val="tx1"/>
                        </a:solidFill>
                        <a:effectLst>
                          <a:glow rad="190500">
                            <a:schemeClr val="bg1"/>
                          </a:glow>
                        </a:effectLst>
                      </a:endParaRPr>
                    </a:p>
                  </a:txBody>
                  <a:tcPr marL="0" marR="0" marT="0" marB="0" anchor="ctr">
                    <a:noFill/>
                  </a:tcPr>
                </a:tc>
                <a:tc>
                  <a:txBody>
                    <a:bodyPr/>
                    <a:lstStyle/>
                    <a:p>
                      <a:pPr algn="ctr"/>
                      <a:r>
                        <a:rPr lang="en-GB" sz="1400" b="1" dirty="0" smtClean="0">
                          <a:solidFill>
                            <a:schemeClr val="tx1"/>
                          </a:solidFill>
                          <a:effectLst>
                            <a:glow rad="190500">
                              <a:schemeClr val="bg1"/>
                            </a:glow>
                          </a:effectLst>
                        </a:rPr>
                        <a:t>3</a:t>
                      </a:r>
                      <a:endParaRPr lang="en-GB" sz="1400" b="1" dirty="0">
                        <a:solidFill>
                          <a:schemeClr val="tx1"/>
                        </a:solidFill>
                        <a:effectLst>
                          <a:glow rad="190500">
                            <a:schemeClr val="bg1"/>
                          </a:glow>
                        </a:effectLst>
                      </a:endParaRPr>
                    </a:p>
                  </a:txBody>
                  <a:tcPr marL="0" marR="0" marT="0" marB="0" anchor="ctr">
                    <a:noFill/>
                  </a:tcPr>
                </a:tc>
                <a:extLst>
                  <a:ext uri="{0D108BD9-81ED-4DB2-BD59-A6C34878D82A}">
                    <a16:rowId xmlns:a16="http://schemas.microsoft.com/office/drawing/2014/main" val="10002"/>
                  </a:ext>
                </a:extLst>
              </a:tr>
              <a:tr h="246600">
                <a:tc>
                  <a:txBody>
                    <a:bodyPr/>
                    <a:lstStyle/>
                    <a:p>
                      <a:pPr algn="ctr"/>
                      <a:r>
                        <a:rPr lang="en-GB" sz="1400" b="1" dirty="0" smtClean="0">
                          <a:solidFill>
                            <a:schemeClr val="tx1"/>
                          </a:solidFill>
                          <a:effectLst>
                            <a:glow rad="190500">
                              <a:schemeClr val="bg1"/>
                            </a:glow>
                          </a:effectLst>
                        </a:rPr>
                        <a:t>4</a:t>
                      </a:r>
                      <a:endParaRPr lang="en-GB" sz="1400" b="1" dirty="0">
                        <a:solidFill>
                          <a:schemeClr val="tx1"/>
                        </a:solidFill>
                        <a:effectLst>
                          <a:glow rad="190500">
                            <a:schemeClr val="bg1"/>
                          </a:glow>
                        </a:effectLst>
                      </a:endParaRPr>
                    </a:p>
                  </a:txBody>
                  <a:tcPr marL="0" marR="0" marT="0" marB="0" anchor="ctr">
                    <a:noFill/>
                  </a:tcPr>
                </a:tc>
                <a:tc>
                  <a:txBody>
                    <a:bodyPr/>
                    <a:lstStyle/>
                    <a:p>
                      <a:endParaRPr lang="en-GB" sz="1400" b="1" dirty="0">
                        <a:solidFill>
                          <a:schemeClr val="tx1"/>
                        </a:solidFill>
                        <a:effectLst>
                          <a:glow rad="190500">
                            <a:schemeClr val="bg1"/>
                          </a:glow>
                        </a:effectLst>
                      </a:endParaRPr>
                    </a:p>
                  </a:txBody>
                  <a:tcPr marL="0" marR="0" marT="0" marB="0" anchor="ctr">
                    <a:noFill/>
                  </a:tcPr>
                </a:tc>
                <a:tc>
                  <a:txBody>
                    <a:bodyPr/>
                    <a:lstStyle/>
                    <a:p>
                      <a:pPr algn="l" fontAlgn="ctr"/>
                      <a:r>
                        <a:rPr lang="en-GB" sz="1400" b="1" i="0" u="none" strike="noStrike" dirty="0">
                          <a:solidFill>
                            <a:schemeClr val="tx1"/>
                          </a:solidFill>
                          <a:effectLst>
                            <a:glow rad="190500">
                              <a:schemeClr val="bg1"/>
                            </a:glow>
                          </a:effectLst>
                          <a:latin typeface="+mn-lt"/>
                        </a:rPr>
                        <a:t>UCL (University College London)</a:t>
                      </a:r>
                    </a:p>
                  </a:txBody>
                  <a:tcPr marL="108000" marR="0" marT="0" marB="0" anchor="ctr">
                    <a:noFill/>
                  </a:tcPr>
                </a:tc>
                <a:tc>
                  <a:txBody>
                    <a:bodyPr/>
                    <a:lstStyle/>
                    <a:p>
                      <a:endParaRPr lang="en-GB" sz="1400" b="1" dirty="0">
                        <a:solidFill>
                          <a:schemeClr val="tx1"/>
                        </a:solidFill>
                        <a:effectLst>
                          <a:glow rad="190500">
                            <a:schemeClr val="bg1"/>
                          </a:glow>
                        </a:effectLst>
                      </a:endParaRPr>
                    </a:p>
                  </a:txBody>
                  <a:tcPr marL="0" marR="0" marT="0" marB="0" anchor="ctr">
                    <a:noFill/>
                  </a:tcPr>
                </a:tc>
                <a:tc>
                  <a:txBody>
                    <a:bodyPr/>
                    <a:lstStyle/>
                    <a:p>
                      <a:pPr algn="ctr"/>
                      <a:r>
                        <a:rPr lang="en-GB" sz="1400" b="1" dirty="0" smtClean="0">
                          <a:solidFill>
                            <a:schemeClr val="tx1"/>
                          </a:solidFill>
                          <a:effectLst>
                            <a:glow rad="190500">
                              <a:schemeClr val="bg1"/>
                            </a:glow>
                          </a:effectLst>
                        </a:rPr>
                        <a:t>4</a:t>
                      </a:r>
                      <a:endParaRPr lang="en-GB" sz="1400" b="1" dirty="0">
                        <a:solidFill>
                          <a:schemeClr val="tx1"/>
                        </a:solidFill>
                        <a:effectLst>
                          <a:glow rad="190500">
                            <a:schemeClr val="bg1"/>
                          </a:glow>
                        </a:effectLst>
                      </a:endParaRPr>
                    </a:p>
                  </a:txBody>
                  <a:tcPr marL="0" marR="0" marT="0" marB="0" anchor="ctr">
                    <a:noFill/>
                  </a:tcPr>
                </a:tc>
                <a:extLst>
                  <a:ext uri="{0D108BD9-81ED-4DB2-BD59-A6C34878D82A}">
                    <a16:rowId xmlns:a16="http://schemas.microsoft.com/office/drawing/2014/main" val="10003"/>
                  </a:ext>
                </a:extLst>
              </a:tr>
              <a:tr h="246600">
                <a:tc>
                  <a:txBody>
                    <a:bodyPr/>
                    <a:lstStyle/>
                    <a:p>
                      <a:pPr algn="ctr"/>
                      <a:r>
                        <a:rPr lang="en-GB" sz="1400" b="1" dirty="0" smtClean="0">
                          <a:solidFill>
                            <a:schemeClr val="tx1"/>
                          </a:solidFill>
                          <a:effectLst>
                            <a:glow rad="190500">
                              <a:schemeClr val="bg1"/>
                            </a:glow>
                          </a:effectLst>
                        </a:rPr>
                        <a:t>5</a:t>
                      </a:r>
                      <a:endParaRPr lang="en-GB" sz="1400" b="1" dirty="0">
                        <a:solidFill>
                          <a:schemeClr val="tx1"/>
                        </a:solidFill>
                        <a:effectLst>
                          <a:glow rad="190500">
                            <a:schemeClr val="bg1"/>
                          </a:glow>
                        </a:effectLst>
                      </a:endParaRPr>
                    </a:p>
                  </a:txBody>
                  <a:tcPr marL="0" marR="0" marT="0" marB="0" anchor="ctr">
                    <a:noFill/>
                  </a:tcPr>
                </a:tc>
                <a:tc>
                  <a:txBody>
                    <a:bodyPr/>
                    <a:lstStyle/>
                    <a:p>
                      <a:endParaRPr lang="en-GB" sz="1400" b="1" dirty="0">
                        <a:solidFill>
                          <a:schemeClr val="tx1"/>
                        </a:solidFill>
                        <a:effectLst>
                          <a:glow rad="190500">
                            <a:schemeClr val="bg1"/>
                          </a:glow>
                        </a:effectLst>
                      </a:endParaRPr>
                    </a:p>
                  </a:txBody>
                  <a:tcPr marL="0" marR="0" marT="0" marB="0" anchor="ctr">
                    <a:noFill/>
                  </a:tcPr>
                </a:tc>
                <a:tc>
                  <a:txBody>
                    <a:bodyPr/>
                    <a:lstStyle/>
                    <a:p>
                      <a:pPr algn="l" fontAlgn="ctr"/>
                      <a:r>
                        <a:rPr lang="en-GB" sz="1400" b="1" i="0" u="none" strike="noStrike" dirty="0">
                          <a:solidFill>
                            <a:schemeClr val="tx1"/>
                          </a:solidFill>
                          <a:effectLst>
                            <a:glow rad="190500">
                              <a:schemeClr val="bg1"/>
                            </a:glow>
                          </a:effectLst>
                          <a:latin typeface="+mn-lt"/>
                        </a:rPr>
                        <a:t>University of Oxford</a:t>
                      </a:r>
                    </a:p>
                  </a:txBody>
                  <a:tcPr marL="108000" marR="0" marT="0" marB="0" anchor="ctr">
                    <a:noFill/>
                  </a:tcPr>
                </a:tc>
                <a:tc>
                  <a:txBody>
                    <a:bodyPr/>
                    <a:lstStyle/>
                    <a:p>
                      <a:endParaRPr lang="en-GB" sz="1400" b="1" dirty="0">
                        <a:solidFill>
                          <a:schemeClr val="tx1"/>
                        </a:solidFill>
                        <a:effectLst>
                          <a:glow rad="190500">
                            <a:schemeClr val="bg1"/>
                          </a:glow>
                        </a:effectLst>
                      </a:endParaRPr>
                    </a:p>
                  </a:txBody>
                  <a:tcPr marL="0" marR="0" marT="0" marB="0" anchor="ctr">
                    <a:noFill/>
                  </a:tcPr>
                </a:tc>
                <a:tc>
                  <a:txBody>
                    <a:bodyPr/>
                    <a:lstStyle/>
                    <a:p>
                      <a:pPr algn="ctr"/>
                      <a:r>
                        <a:rPr lang="en-GB" sz="1400" b="1" dirty="0" smtClean="0">
                          <a:solidFill>
                            <a:schemeClr val="tx1"/>
                          </a:solidFill>
                          <a:effectLst>
                            <a:glow rad="190500">
                              <a:schemeClr val="bg1"/>
                            </a:glow>
                          </a:effectLst>
                        </a:rPr>
                        <a:t>5</a:t>
                      </a:r>
                      <a:endParaRPr lang="en-GB" sz="1400" b="1" dirty="0">
                        <a:solidFill>
                          <a:schemeClr val="tx1"/>
                        </a:solidFill>
                        <a:effectLst>
                          <a:glow rad="190500">
                            <a:schemeClr val="bg1"/>
                          </a:glow>
                        </a:effectLst>
                      </a:endParaRPr>
                    </a:p>
                  </a:txBody>
                  <a:tcPr marL="0" marR="0" marT="0" marB="0" anchor="ctr">
                    <a:noFill/>
                  </a:tcPr>
                </a:tc>
                <a:extLst>
                  <a:ext uri="{0D108BD9-81ED-4DB2-BD59-A6C34878D82A}">
                    <a16:rowId xmlns:a16="http://schemas.microsoft.com/office/drawing/2014/main" val="10004"/>
                  </a:ext>
                </a:extLst>
              </a:tr>
              <a:tr h="246600">
                <a:tc>
                  <a:txBody>
                    <a:bodyPr/>
                    <a:lstStyle/>
                    <a:p>
                      <a:pPr algn="ctr"/>
                      <a:r>
                        <a:rPr lang="en-GB" sz="1400" b="1" dirty="0" smtClean="0">
                          <a:solidFill>
                            <a:schemeClr val="tx1"/>
                          </a:solidFill>
                          <a:effectLst>
                            <a:glow rad="190500">
                              <a:schemeClr val="bg1"/>
                            </a:glow>
                          </a:effectLst>
                        </a:rPr>
                        <a:t>6</a:t>
                      </a:r>
                      <a:endParaRPr lang="en-GB" sz="1400" b="1" dirty="0">
                        <a:solidFill>
                          <a:schemeClr val="tx1"/>
                        </a:solidFill>
                        <a:effectLst>
                          <a:glow rad="190500">
                            <a:schemeClr val="bg1"/>
                          </a:glow>
                        </a:effectLst>
                      </a:endParaRPr>
                    </a:p>
                  </a:txBody>
                  <a:tcPr marL="0" marR="0" marT="0" marB="0" anchor="ctr">
                    <a:noFill/>
                  </a:tcPr>
                </a:tc>
                <a:tc>
                  <a:txBody>
                    <a:bodyPr/>
                    <a:lstStyle/>
                    <a:p>
                      <a:endParaRPr lang="en-GB" sz="1400" b="1" dirty="0">
                        <a:solidFill>
                          <a:schemeClr val="tx1"/>
                        </a:solidFill>
                        <a:effectLst>
                          <a:glow rad="190500">
                            <a:schemeClr val="bg1"/>
                          </a:glow>
                        </a:effectLst>
                      </a:endParaRPr>
                    </a:p>
                  </a:txBody>
                  <a:tcPr marL="0" marR="0" marT="0" marB="0" anchor="ctr">
                    <a:noFill/>
                  </a:tcPr>
                </a:tc>
                <a:tc>
                  <a:txBody>
                    <a:bodyPr/>
                    <a:lstStyle/>
                    <a:p>
                      <a:pPr algn="l" fontAlgn="ctr"/>
                      <a:r>
                        <a:rPr lang="en-GB" sz="1400" b="1" i="0" u="none" strike="noStrike" dirty="0">
                          <a:solidFill>
                            <a:schemeClr val="tx1"/>
                          </a:solidFill>
                          <a:effectLst>
                            <a:glow rad="190500">
                              <a:schemeClr val="bg1"/>
                            </a:glow>
                          </a:effectLst>
                          <a:latin typeface="+mn-lt"/>
                        </a:rPr>
                        <a:t>Imperial College London</a:t>
                      </a:r>
                    </a:p>
                  </a:txBody>
                  <a:tcPr marL="108000" marR="0" marT="0" marB="0" anchor="ctr">
                    <a:noFill/>
                  </a:tcPr>
                </a:tc>
                <a:tc>
                  <a:txBody>
                    <a:bodyPr/>
                    <a:lstStyle/>
                    <a:p>
                      <a:endParaRPr lang="en-GB" sz="1400" b="1" dirty="0">
                        <a:solidFill>
                          <a:schemeClr val="tx1"/>
                        </a:solidFill>
                        <a:effectLst>
                          <a:glow rad="190500">
                            <a:schemeClr val="bg1"/>
                          </a:glow>
                        </a:effectLst>
                      </a:endParaRPr>
                    </a:p>
                  </a:txBody>
                  <a:tcPr marL="0" marR="0" marT="0" marB="0" anchor="ctr">
                    <a:noFill/>
                  </a:tcPr>
                </a:tc>
                <a:tc>
                  <a:txBody>
                    <a:bodyPr/>
                    <a:lstStyle/>
                    <a:p>
                      <a:pPr algn="ctr"/>
                      <a:r>
                        <a:rPr lang="en-GB" sz="1400" b="1" dirty="0" smtClean="0">
                          <a:solidFill>
                            <a:schemeClr val="tx1"/>
                          </a:solidFill>
                          <a:effectLst>
                            <a:glow rad="190500">
                              <a:schemeClr val="bg1"/>
                            </a:glow>
                          </a:effectLst>
                        </a:rPr>
                        <a:t>6</a:t>
                      </a:r>
                      <a:endParaRPr lang="en-GB" sz="1400" b="1" dirty="0">
                        <a:solidFill>
                          <a:schemeClr val="tx1"/>
                        </a:solidFill>
                        <a:effectLst>
                          <a:glow rad="190500">
                            <a:schemeClr val="bg1"/>
                          </a:glow>
                        </a:effectLst>
                      </a:endParaRPr>
                    </a:p>
                  </a:txBody>
                  <a:tcPr marL="0" marR="0" marT="0" marB="0" anchor="ctr">
                    <a:noFill/>
                  </a:tcPr>
                </a:tc>
                <a:extLst>
                  <a:ext uri="{0D108BD9-81ED-4DB2-BD59-A6C34878D82A}">
                    <a16:rowId xmlns:a16="http://schemas.microsoft.com/office/drawing/2014/main" val="10005"/>
                  </a:ext>
                </a:extLst>
              </a:tr>
              <a:tr h="246600">
                <a:tc>
                  <a:txBody>
                    <a:bodyPr/>
                    <a:lstStyle/>
                    <a:p>
                      <a:pPr algn="ctr"/>
                      <a:r>
                        <a:rPr lang="en-GB" sz="1400" b="1" dirty="0" smtClean="0">
                          <a:solidFill>
                            <a:schemeClr val="tx1"/>
                          </a:solidFill>
                          <a:effectLst>
                            <a:glow rad="190500">
                              <a:schemeClr val="bg1"/>
                            </a:glow>
                          </a:effectLst>
                        </a:rPr>
                        <a:t>7</a:t>
                      </a:r>
                      <a:endParaRPr lang="en-GB" sz="1400" b="1" dirty="0">
                        <a:solidFill>
                          <a:schemeClr val="tx1"/>
                        </a:solidFill>
                        <a:effectLst>
                          <a:glow rad="190500">
                            <a:schemeClr val="bg1"/>
                          </a:glow>
                        </a:effectLst>
                      </a:endParaRPr>
                    </a:p>
                  </a:txBody>
                  <a:tcPr marL="0" marR="0" marT="0" marB="0" anchor="ctr">
                    <a:noFill/>
                  </a:tcPr>
                </a:tc>
                <a:tc>
                  <a:txBody>
                    <a:bodyPr/>
                    <a:lstStyle/>
                    <a:p>
                      <a:endParaRPr lang="en-GB" sz="1400" b="1" dirty="0">
                        <a:solidFill>
                          <a:schemeClr val="tx1"/>
                        </a:solidFill>
                        <a:effectLst>
                          <a:glow rad="190500">
                            <a:schemeClr val="bg1"/>
                          </a:glow>
                        </a:effectLst>
                      </a:endParaRPr>
                    </a:p>
                  </a:txBody>
                  <a:tcPr marL="0" marR="0" marT="0" marB="0" anchor="ctr">
                    <a:noFill/>
                  </a:tcPr>
                </a:tc>
                <a:tc>
                  <a:txBody>
                    <a:bodyPr/>
                    <a:lstStyle/>
                    <a:p>
                      <a:pPr algn="l" fontAlgn="ctr"/>
                      <a:r>
                        <a:rPr lang="en-GB" sz="1400" b="1" i="0" u="none" strike="noStrike" dirty="0">
                          <a:solidFill>
                            <a:schemeClr val="tx1"/>
                          </a:solidFill>
                          <a:effectLst>
                            <a:glow rad="190500">
                              <a:schemeClr val="bg1"/>
                            </a:glow>
                          </a:effectLst>
                          <a:latin typeface="+mn-lt"/>
                        </a:rPr>
                        <a:t>Yale University</a:t>
                      </a:r>
                    </a:p>
                  </a:txBody>
                  <a:tcPr marL="108000" marR="0" marT="0" marB="0" anchor="ctr">
                    <a:noFill/>
                  </a:tcPr>
                </a:tc>
                <a:tc>
                  <a:txBody>
                    <a:bodyPr/>
                    <a:lstStyle/>
                    <a:p>
                      <a:endParaRPr lang="en-GB" sz="1400" b="1" dirty="0">
                        <a:solidFill>
                          <a:schemeClr val="tx1"/>
                        </a:solidFill>
                        <a:effectLst>
                          <a:glow rad="190500">
                            <a:schemeClr val="bg1"/>
                          </a:glow>
                        </a:effectLst>
                      </a:endParaRPr>
                    </a:p>
                  </a:txBody>
                  <a:tcPr marL="0" marR="0" marT="0" marB="0" anchor="ctr">
                    <a:noFill/>
                  </a:tcPr>
                </a:tc>
                <a:tc>
                  <a:txBody>
                    <a:bodyPr/>
                    <a:lstStyle/>
                    <a:p>
                      <a:pPr algn="ctr"/>
                      <a:r>
                        <a:rPr lang="en-GB" sz="1400" b="1" dirty="0" smtClean="0">
                          <a:solidFill>
                            <a:schemeClr val="tx1"/>
                          </a:solidFill>
                          <a:effectLst>
                            <a:glow rad="190500">
                              <a:schemeClr val="bg1"/>
                            </a:glow>
                          </a:effectLst>
                        </a:rPr>
                        <a:t>7</a:t>
                      </a:r>
                      <a:endParaRPr lang="en-GB" sz="1400" b="1" dirty="0">
                        <a:solidFill>
                          <a:schemeClr val="tx1"/>
                        </a:solidFill>
                        <a:effectLst>
                          <a:glow rad="190500">
                            <a:schemeClr val="bg1"/>
                          </a:glow>
                        </a:effectLst>
                      </a:endParaRPr>
                    </a:p>
                  </a:txBody>
                  <a:tcPr marL="0" marR="0" marT="0" marB="0" anchor="ctr">
                    <a:noFill/>
                  </a:tcPr>
                </a:tc>
                <a:extLst>
                  <a:ext uri="{0D108BD9-81ED-4DB2-BD59-A6C34878D82A}">
                    <a16:rowId xmlns:a16="http://schemas.microsoft.com/office/drawing/2014/main" val="10006"/>
                  </a:ext>
                </a:extLst>
              </a:tr>
              <a:tr h="246600">
                <a:tc>
                  <a:txBody>
                    <a:bodyPr/>
                    <a:lstStyle/>
                    <a:p>
                      <a:pPr algn="ctr"/>
                      <a:r>
                        <a:rPr lang="en-GB" sz="1400" b="1" dirty="0" smtClean="0">
                          <a:solidFill>
                            <a:schemeClr val="tx1"/>
                          </a:solidFill>
                          <a:effectLst>
                            <a:glow rad="190500">
                              <a:schemeClr val="bg1"/>
                            </a:glow>
                          </a:effectLst>
                        </a:rPr>
                        <a:t>8</a:t>
                      </a:r>
                      <a:endParaRPr lang="en-GB" sz="1400" b="1" dirty="0">
                        <a:solidFill>
                          <a:schemeClr val="tx1"/>
                        </a:solidFill>
                        <a:effectLst>
                          <a:glow rad="190500">
                            <a:schemeClr val="bg1"/>
                          </a:glow>
                        </a:effectLst>
                      </a:endParaRPr>
                    </a:p>
                  </a:txBody>
                  <a:tcPr marL="0" marR="0" marT="0" marB="0" anchor="ctr">
                    <a:noFill/>
                  </a:tcPr>
                </a:tc>
                <a:tc>
                  <a:txBody>
                    <a:bodyPr/>
                    <a:lstStyle/>
                    <a:p>
                      <a:endParaRPr lang="en-GB" sz="1400" b="1" dirty="0">
                        <a:solidFill>
                          <a:schemeClr val="tx1"/>
                        </a:solidFill>
                        <a:effectLst>
                          <a:glow rad="190500">
                            <a:schemeClr val="bg1"/>
                          </a:glow>
                        </a:effectLst>
                      </a:endParaRPr>
                    </a:p>
                  </a:txBody>
                  <a:tcPr marL="0" marR="0" marT="0" marB="0" anchor="ctr">
                    <a:noFill/>
                  </a:tcPr>
                </a:tc>
                <a:tc>
                  <a:txBody>
                    <a:bodyPr/>
                    <a:lstStyle/>
                    <a:p>
                      <a:pPr algn="l" fontAlgn="ctr"/>
                      <a:r>
                        <a:rPr lang="en-GB" sz="1400" b="1" i="0" u="none" strike="noStrike" dirty="0">
                          <a:solidFill>
                            <a:schemeClr val="tx1"/>
                          </a:solidFill>
                          <a:effectLst>
                            <a:glow rad="190500">
                              <a:schemeClr val="bg1"/>
                            </a:glow>
                          </a:effectLst>
                          <a:latin typeface="+mn-lt"/>
                        </a:rPr>
                        <a:t>University of Chicago</a:t>
                      </a:r>
                    </a:p>
                  </a:txBody>
                  <a:tcPr marL="108000" marR="0" marT="0" marB="0" anchor="ctr">
                    <a:noFill/>
                  </a:tcPr>
                </a:tc>
                <a:tc>
                  <a:txBody>
                    <a:bodyPr/>
                    <a:lstStyle/>
                    <a:p>
                      <a:endParaRPr lang="en-GB" sz="1400" b="1" dirty="0">
                        <a:solidFill>
                          <a:schemeClr val="tx1"/>
                        </a:solidFill>
                        <a:effectLst>
                          <a:glow rad="190500">
                            <a:schemeClr val="bg1"/>
                          </a:glow>
                        </a:effectLst>
                      </a:endParaRPr>
                    </a:p>
                  </a:txBody>
                  <a:tcPr marL="0" marR="0" marT="0" marB="0" anchor="ctr">
                    <a:noFill/>
                  </a:tcPr>
                </a:tc>
                <a:tc>
                  <a:txBody>
                    <a:bodyPr/>
                    <a:lstStyle/>
                    <a:p>
                      <a:pPr algn="ctr"/>
                      <a:r>
                        <a:rPr lang="en-GB" sz="1400" b="1" dirty="0" smtClean="0">
                          <a:solidFill>
                            <a:schemeClr val="tx1"/>
                          </a:solidFill>
                          <a:effectLst>
                            <a:glow rad="190500">
                              <a:schemeClr val="bg1"/>
                            </a:glow>
                          </a:effectLst>
                        </a:rPr>
                        <a:t>8</a:t>
                      </a:r>
                      <a:endParaRPr lang="en-GB" sz="1400" b="1" dirty="0">
                        <a:solidFill>
                          <a:schemeClr val="tx1"/>
                        </a:solidFill>
                        <a:effectLst>
                          <a:glow rad="190500">
                            <a:schemeClr val="bg1"/>
                          </a:glow>
                        </a:effectLst>
                      </a:endParaRPr>
                    </a:p>
                  </a:txBody>
                  <a:tcPr marL="0" marR="0" marT="0" marB="0" anchor="ctr">
                    <a:noFill/>
                  </a:tcPr>
                </a:tc>
                <a:extLst>
                  <a:ext uri="{0D108BD9-81ED-4DB2-BD59-A6C34878D82A}">
                    <a16:rowId xmlns:a16="http://schemas.microsoft.com/office/drawing/2014/main" val="10007"/>
                  </a:ext>
                </a:extLst>
              </a:tr>
              <a:tr h="246600">
                <a:tc>
                  <a:txBody>
                    <a:bodyPr/>
                    <a:lstStyle/>
                    <a:p>
                      <a:pPr algn="ctr"/>
                      <a:r>
                        <a:rPr lang="en-GB" sz="1400" b="1" dirty="0" smtClean="0">
                          <a:solidFill>
                            <a:schemeClr val="tx1"/>
                          </a:solidFill>
                          <a:effectLst>
                            <a:glow rad="190500">
                              <a:schemeClr val="bg1"/>
                            </a:glow>
                          </a:effectLst>
                        </a:rPr>
                        <a:t>9</a:t>
                      </a:r>
                      <a:endParaRPr lang="en-GB" sz="1400" b="1" dirty="0">
                        <a:solidFill>
                          <a:schemeClr val="tx1"/>
                        </a:solidFill>
                        <a:effectLst>
                          <a:glow rad="190500">
                            <a:schemeClr val="bg1"/>
                          </a:glow>
                        </a:effectLst>
                      </a:endParaRPr>
                    </a:p>
                  </a:txBody>
                  <a:tcPr marL="0" marR="0" marT="0" marB="0" anchor="ctr">
                    <a:noFill/>
                  </a:tcPr>
                </a:tc>
                <a:tc>
                  <a:txBody>
                    <a:bodyPr/>
                    <a:lstStyle/>
                    <a:p>
                      <a:endParaRPr lang="en-GB" sz="1400" b="1" dirty="0">
                        <a:solidFill>
                          <a:schemeClr val="tx1"/>
                        </a:solidFill>
                        <a:effectLst>
                          <a:glow rad="190500">
                            <a:schemeClr val="bg1"/>
                          </a:glow>
                        </a:effectLst>
                      </a:endParaRPr>
                    </a:p>
                  </a:txBody>
                  <a:tcPr marL="0" marR="0" marT="0" marB="0" anchor="ctr">
                    <a:noFill/>
                  </a:tcPr>
                </a:tc>
                <a:tc>
                  <a:txBody>
                    <a:bodyPr/>
                    <a:lstStyle/>
                    <a:p>
                      <a:pPr algn="l" fontAlgn="ctr"/>
                      <a:r>
                        <a:rPr lang="en-GB" sz="1400" b="1" i="0" u="none" strike="noStrike" dirty="0" smtClean="0">
                          <a:solidFill>
                            <a:schemeClr val="tx1"/>
                          </a:solidFill>
                          <a:effectLst>
                            <a:glow rad="190500">
                              <a:schemeClr val="bg1"/>
                            </a:glow>
                          </a:effectLst>
                          <a:latin typeface="+mn-lt"/>
                        </a:rPr>
                        <a:t>Princeton </a:t>
                      </a:r>
                      <a:r>
                        <a:rPr lang="en-GB" sz="1400" b="1" i="0" u="none" strike="noStrike" dirty="0">
                          <a:solidFill>
                            <a:schemeClr val="tx1"/>
                          </a:solidFill>
                          <a:effectLst>
                            <a:glow rad="190500">
                              <a:schemeClr val="bg1"/>
                            </a:glow>
                          </a:effectLst>
                          <a:latin typeface="+mn-lt"/>
                        </a:rPr>
                        <a:t>University</a:t>
                      </a:r>
                    </a:p>
                  </a:txBody>
                  <a:tcPr marL="108000" marR="0" marT="0" marB="0" anchor="ctr">
                    <a:noFill/>
                  </a:tcPr>
                </a:tc>
                <a:tc>
                  <a:txBody>
                    <a:bodyPr/>
                    <a:lstStyle/>
                    <a:p>
                      <a:endParaRPr lang="en-GB" sz="1400" b="1" dirty="0">
                        <a:solidFill>
                          <a:schemeClr val="tx1"/>
                        </a:solidFill>
                        <a:effectLst>
                          <a:glow rad="190500">
                            <a:schemeClr val="bg1"/>
                          </a:glow>
                        </a:effectLst>
                      </a:endParaRPr>
                    </a:p>
                  </a:txBody>
                  <a:tcPr marL="0" marR="0" marT="0" marB="0" anchor="ctr">
                    <a:noFill/>
                  </a:tcPr>
                </a:tc>
                <a:tc>
                  <a:txBody>
                    <a:bodyPr/>
                    <a:lstStyle/>
                    <a:p>
                      <a:pPr algn="ctr"/>
                      <a:r>
                        <a:rPr lang="en-GB" sz="1400" b="1" dirty="0" smtClean="0">
                          <a:solidFill>
                            <a:schemeClr val="tx1"/>
                          </a:solidFill>
                          <a:effectLst>
                            <a:glow rad="190500">
                              <a:schemeClr val="bg1"/>
                            </a:glow>
                          </a:effectLst>
                        </a:rPr>
                        <a:t>9</a:t>
                      </a:r>
                      <a:endParaRPr lang="en-GB" sz="1400" b="1" dirty="0">
                        <a:solidFill>
                          <a:schemeClr val="tx1"/>
                        </a:solidFill>
                        <a:effectLst>
                          <a:glow rad="190500">
                            <a:schemeClr val="bg1"/>
                          </a:glow>
                        </a:effectLst>
                      </a:endParaRPr>
                    </a:p>
                  </a:txBody>
                  <a:tcPr marL="0" marR="0" marT="0" marB="0" anchor="ctr">
                    <a:noFill/>
                  </a:tcPr>
                </a:tc>
                <a:extLst>
                  <a:ext uri="{0D108BD9-81ED-4DB2-BD59-A6C34878D82A}">
                    <a16:rowId xmlns:a16="http://schemas.microsoft.com/office/drawing/2014/main" val="10008"/>
                  </a:ext>
                </a:extLst>
              </a:tr>
              <a:tr h="246600">
                <a:tc>
                  <a:txBody>
                    <a:bodyPr/>
                    <a:lstStyle/>
                    <a:p>
                      <a:pPr algn="ctr"/>
                      <a:r>
                        <a:rPr lang="en-GB" sz="1400" b="1" dirty="0" smtClean="0">
                          <a:solidFill>
                            <a:schemeClr val="tx1"/>
                          </a:solidFill>
                          <a:effectLst>
                            <a:glow rad="190500">
                              <a:schemeClr val="bg1"/>
                            </a:glow>
                          </a:effectLst>
                        </a:rPr>
                        <a:t>10</a:t>
                      </a:r>
                      <a:endParaRPr lang="en-GB" sz="1400" b="1" dirty="0">
                        <a:solidFill>
                          <a:schemeClr val="tx1"/>
                        </a:solidFill>
                        <a:effectLst>
                          <a:glow rad="190500">
                            <a:schemeClr val="bg1"/>
                          </a:glow>
                        </a:effectLst>
                      </a:endParaRPr>
                    </a:p>
                  </a:txBody>
                  <a:tcPr marL="0" marR="0" marT="0" marB="0" anchor="ctr">
                    <a:noFill/>
                  </a:tcPr>
                </a:tc>
                <a:tc>
                  <a:txBody>
                    <a:bodyPr/>
                    <a:lstStyle/>
                    <a:p>
                      <a:endParaRPr lang="en-GB" sz="1400" b="1" dirty="0">
                        <a:solidFill>
                          <a:schemeClr val="tx1"/>
                        </a:solidFill>
                        <a:effectLst>
                          <a:glow rad="190500">
                            <a:schemeClr val="bg1"/>
                          </a:glow>
                        </a:effectLst>
                      </a:endParaRPr>
                    </a:p>
                  </a:txBody>
                  <a:tcPr marL="0" marR="0" marT="0" marB="0" anchor="ctr">
                    <a:noFill/>
                  </a:tcPr>
                </a:tc>
                <a:tc>
                  <a:txBody>
                    <a:bodyPr/>
                    <a:lstStyle/>
                    <a:p>
                      <a:pPr algn="l" fontAlgn="ctr"/>
                      <a:r>
                        <a:rPr lang="en-GB" sz="1400" b="1" i="0" u="none" strike="noStrike" dirty="0">
                          <a:solidFill>
                            <a:schemeClr val="tx1"/>
                          </a:solidFill>
                          <a:effectLst>
                            <a:glow rad="190500">
                              <a:schemeClr val="bg1"/>
                            </a:glow>
                          </a:effectLst>
                          <a:latin typeface="+mn-lt"/>
                        </a:rPr>
                        <a:t>California Institute of Technology (Caltech)</a:t>
                      </a:r>
                    </a:p>
                  </a:txBody>
                  <a:tcPr marL="108000" marR="0" marT="0" marB="0" anchor="ctr">
                    <a:noFill/>
                  </a:tcPr>
                </a:tc>
                <a:tc>
                  <a:txBody>
                    <a:bodyPr/>
                    <a:lstStyle/>
                    <a:p>
                      <a:endParaRPr lang="en-GB" sz="1400" b="1" dirty="0">
                        <a:solidFill>
                          <a:schemeClr val="tx1"/>
                        </a:solidFill>
                        <a:effectLst>
                          <a:glow rad="190500">
                            <a:schemeClr val="bg1"/>
                          </a:glow>
                        </a:effectLst>
                      </a:endParaRPr>
                    </a:p>
                  </a:txBody>
                  <a:tcPr marL="0" marR="0" marT="0" marB="0" anchor="ctr">
                    <a:noFill/>
                  </a:tcPr>
                </a:tc>
                <a:tc>
                  <a:txBody>
                    <a:bodyPr/>
                    <a:lstStyle/>
                    <a:p>
                      <a:pPr algn="ctr"/>
                      <a:r>
                        <a:rPr lang="en-GB" sz="1400" b="1" dirty="0" smtClean="0">
                          <a:solidFill>
                            <a:schemeClr val="tx1"/>
                          </a:solidFill>
                          <a:effectLst>
                            <a:glow rad="190500">
                              <a:schemeClr val="bg1"/>
                            </a:glow>
                          </a:effectLst>
                        </a:rPr>
                        <a:t>10</a:t>
                      </a:r>
                      <a:endParaRPr lang="en-GB" sz="1400" b="1" dirty="0">
                        <a:solidFill>
                          <a:schemeClr val="tx1"/>
                        </a:solidFill>
                        <a:effectLst>
                          <a:glow rad="190500">
                            <a:schemeClr val="bg1"/>
                          </a:glow>
                        </a:effectLst>
                      </a:endParaRPr>
                    </a:p>
                  </a:txBody>
                  <a:tcPr marL="0" marR="0" marT="0" marB="0" anchor="ctr">
                    <a:noFill/>
                  </a:tcPr>
                </a:tc>
                <a:extLst>
                  <a:ext uri="{0D108BD9-81ED-4DB2-BD59-A6C34878D82A}">
                    <a16:rowId xmlns:a16="http://schemas.microsoft.com/office/drawing/2014/main" val="10009"/>
                  </a:ext>
                </a:extLst>
              </a:tr>
              <a:tr h="246600">
                <a:tc>
                  <a:txBody>
                    <a:bodyPr/>
                    <a:lstStyle/>
                    <a:p>
                      <a:pPr algn="ctr"/>
                      <a:r>
                        <a:rPr lang="en-GB" sz="1400" b="1" dirty="0" smtClean="0">
                          <a:solidFill>
                            <a:schemeClr val="tx1"/>
                          </a:solidFill>
                          <a:effectLst>
                            <a:glow rad="190500">
                              <a:schemeClr val="bg1"/>
                            </a:glow>
                          </a:effectLst>
                        </a:rPr>
                        <a:t>11</a:t>
                      </a:r>
                      <a:endParaRPr lang="en-GB" sz="1400" b="1" dirty="0">
                        <a:solidFill>
                          <a:schemeClr val="tx1"/>
                        </a:solidFill>
                        <a:effectLst>
                          <a:glow rad="190500">
                            <a:schemeClr val="bg1"/>
                          </a:glow>
                        </a:effectLst>
                      </a:endParaRPr>
                    </a:p>
                  </a:txBody>
                  <a:tcPr marL="0" marR="0" marT="0" marB="0" anchor="ctr">
                    <a:noFill/>
                  </a:tcPr>
                </a:tc>
                <a:tc>
                  <a:txBody>
                    <a:bodyPr/>
                    <a:lstStyle/>
                    <a:p>
                      <a:endParaRPr lang="en-GB" sz="1400" b="1" dirty="0">
                        <a:solidFill>
                          <a:schemeClr val="tx1"/>
                        </a:solidFill>
                        <a:effectLst>
                          <a:glow rad="190500">
                            <a:schemeClr val="bg1"/>
                          </a:glow>
                        </a:effectLst>
                      </a:endParaRPr>
                    </a:p>
                  </a:txBody>
                  <a:tcPr marL="0" marR="0" marT="0" marB="0" anchor="ctr">
                    <a:noFill/>
                  </a:tcPr>
                </a:tc>
                <a:tc>
                  <a:txBody>
                    <a:bodyPr/>
                    <a:lstStyle/>
                    <a:p>
                      <a:pPr algn="l" fontAlgn="ctr"/>
                      <a:r>
                        <a:rPr lang="en-GB" sz="1400" b="1" i="0" u="none" strike="noStrike" dirty="0">
                          <a:solidFill>
                            <a:schemeClr val="tx1"/>
                          </a:solidFill>
                          <a:effectLst>
                            <a:glow rad="190500">
                              <a:schemeClr val="bg1"/>
                            </a:glow>
                          </a:effectLst>
                          <a:latin typeface="+mn-lt"/>
                        </a:rPr>
                        <a:t>Columbia University</a:t>
                      </a:r>
                    </a:p>
                  </a:txBody>
                  <a:tcPr marL="108000" marR="0" marT="0" marB="0" anchor="ctr">
                    <a:noFill/>
                  </a:tcPr>
                </a:tc>
                <a:tc>
                  <a:txBody>
                    <a:bodyPr/>
                    <a:lstStyle/>
                    <a:p>
                      <a:endParaRPr lang="en-GB" sz="1400" b="1" dirty="0">
                        <a:solidFill>
                          <a:schemeClr val="tx1"/>
                        </a:solidFill>
                        <a:effectLst>
                          <a:glow rad="190500">
                            <a:schemeClr val="bg1"/>
                          </a:glow>
                        </a:effectLst>
                      </a:endParaRPr>
                    </a:p>
                  </a:txBody>
                  <a:tcPr marL="0" marR="0" marT="0" marB="0" anchor="ctr">
                    <a:noFill/>
                  </a:tcPr>
                </a:tc>
                <a:tc>
                  <a:txBody>
                    <a:bodyPr/>
                    <a:lstStyle/>
                    <a:p>
                      <a:pPr algn="ctr"/>
                      <a:r>
                        <a:rPr lang="en-GB" sz="1400" b="1" dirty="0" smtClean="0">
                          <a:solidFill>
                            <a:schemeClr val="tx1"/>
                          </a:solidFill>
                          <a:effectLst>
                            <a:glow rad="190500">
                              <a:schemeClr val="bg1"/>
                            </a:glow>
                          </a:effectLst>
                        </a:rPr>
                        <a:t>11</a:t>
                      </a:r>
                      <a:endParaRPr lang="en-GB" sz="1400" b="1" dirty="0">
                        <a:solidFill>
                          <a:schemeClr val="tx1"/>
                        </a:solidFill>
                        <a:effectLst>
                          <a:glow rad="190500">
                            <a:schemeClr val="bg1"/>
                          </a:glow>
                        </a:effectLst>
                      </a:endParaRPr>
                    </a:p>
                  </a:txBody>
                  <a:tcPr marL="0" marR="0" marT="0" marB="0" anchor="ctr">
                    <a:noFill/>
                  </a:tcPr>
                </a:tc>
                <a:extLst>
                  <a:ext uri="{0D108BD9-81ED-4DB2-BD59-A6C34878D82A}">
                    <a16:rowId xmlns:a16="http://schemas.microsoft.com/office/drawing/2014/main" val="10010"/>
                  </a:ext>
                </a:extLst>
              </a:tr>
              <a:tr h="246600">
                <a:tc>
                  <a:txBody>
                    <a:bodyPr/>
                    <a:lstStyle/>
                    <a:p>
                      <a:pPr algn="ctr"/>
                      <a:r>
                        <a:rPr lang="en-GB" sz="1400" b="1" dirty="0" smtClean="0">
                          <a:solidFill>
                            <a:schemeClr val="tx1"/>
                          </a:solidFill>
                          <a:effectLst>
                            <a:glow rad="190500">
                              <a:schemeClr val="bg1"/>
                            </a:glow>
                          </a:effectLst>
                        </a:rPr>
                        <a:t>12</a:t>
                      </a:r>
                      <a:endParaRPr lang="en-GB" sz="1400" b="1" dirty="0">
                        <a:solidFill>
                          <a:schemeClr val="tx1"/>
                        </a:solidFill>
                        <a:effectLst>
                          <a:glow rad="190500">
                            <a:schemeClr val="bg1"/>
                          </a:glow>
                        </a:effectLst>
                      </a:endParaRPr>
                    </a:p>
                  </a:txBody>
                  <a:tcPr marL="0" marR="0" marT="0" marB="0" anchor="ctr">
                    <a:noFill/>
                  </a:tcPr>
                </a:tc>
                <a:tc>
                  <a:txBody>
                    <a:bodyPr/>
                    <a:lstStyle/>
                    <a:p>
                      <a:endParaRPr lang="en-GB" sz="1400" b="1" dirty="0">
                        <a:solidFill>
                          <a:schemeClr val="tx1"/>
                        </a:solidFill>
                        <a:effectLst>
                          <a:glow rad="190500">
                            <a:schemeClr val="bg1"/>
                          </a:glow>
                        </a:effectLst>
                      </a:endParaRPr>
                    </a:p>
                  </a:txBody>
                  <a:tcPr marL="0" marR="0" marT="0" marB="0" anchor="ctr">
                    <a:noFill/>
                  </a:tcPr>
                </a:tc>
                <a:tc>
                  <a:txBody>
                    <a:bodyPr/>
                    <a:lstStyle/>
                    <a:p>
                      <a:pPr algn="l" fontAlgn="ctr"/>
                      <a:r>
                        <a:rPr lang="en-GB" sz="1400" b="1" i="0" u="none" strike="noStrike" dirty="0">
                          <a:solidFill>
                            <a:schemeClr val="tx1"/>
                          </a:solidFill>
                          <a:effectLst>
                            <a:glow rad="190500">
                              <a:schemeClr val="bg1"/>
                            </a:glow>
                          </a:effectLst>
                          <a:latin typeface="+mn-lt"/>
                        </a:rPr>
                        <a:t>University of Pennsylvania</a:t>
                      </a:r>
                    </a:p>
                  </a:txBody>
                  <a:tcPr marL="108000" marR="0" marT="0" marB="0" anchor="ctr">
                    <a:noFill/>
                  </a:tcPr>
                </a:tc>
                <a:tc>
                  <a:txBody>
                    <a:bodyPr/>
                    <a:lstStyle/>
                    <a:p>
                      <a:endParaRPr lang="en-GB" sz="1400" b="1" dirty="0">
                        <a:solidFill>
                          <a:schemeClr val="tx1"/>
                        </a:solidFill>
                        <a:effectLst>
                          <a:glow rad="190500">
                            <a:schemeClr val="bg1"/>
                          </a:glow>
                        </a:effectLst>
                      </a:endParaRPr>
                    </a:p>
                  </a:txBody>
                  <a:tcPr marL="0" marR="0" marT="0" marB="0" anchor="ctr">
                    <a:noFill/>
                  </a:tcPr>
                </a:tc>
                <a:tc>
                  <a:txBody>
                    <a:bodyPr/>
                    <a:lstStyle/>
                    <a:p>
                      <a:pPr algn="ctr"/>
                      <a:r>
                        <a:rPr lang="en-GB" sz="1400" b="1" dirty="0" smtClean="0">
                          <a:solidFill>
                            <a:schemeClr val="tx1"/>
                          </a:solidFill>
                          <a:effectLst>
                            <a:glow rad="190500">
                              <a:schemeClr val="bg1"/>
                            </a:glow>
                          </a:effectLst>
                        </a:rPr>
                        <a:t>12</a:t>
                      </a:r>
                      <a:endParaRPr lang="en-GB" sz="1400" b="1" dirty="0">
                        <a:solidFill>
                          <a:schemeClr val="tx1"/>
                        </a:solidFill>
                        <a:effectLst>
                          <a:glow rad="190500">
                            <a:schemeClr val="bg1"/>
                          </a:glow>
                        </a:effectLst>
                      </a:endParaRPr>
                    </a:p>
                  </a:txBody>
                  <a:tcPr marL="0" marR="0" marT="0" marB="0" anchor="ctr">
                    <a:noFill/>
                  </a:tcPr>
                </a:tc>
                <a:extLst>
                  <a:ext uri="{0D108BD9-81ED-4DB2-BD59-A6C34878D82A}">
                    <a16:rowId xmlns:a16="http://schemas.microsoft.com/office/drawing/2014/main" val="10011"/>
                  </a:ext>
                </a:extLst>
              </a:tr>
              <a:tr h="246600">
                <a:tc>
                  <a:txBody>
                    <a:bodyPr/>
                    <a:lstStyle/>
                    <a:p>
                      <a:pPr algn="ctr"/>
                      <a:r>
                        <a:rPr lang="en-GB" sz="1400" b="1" dirty="0" smtClean="0">
                          <a:solidFill>
                            <a:schemeClr val="tx1"/>
                          </a:solidFill>
                          <a:effectLst>
                            <a:glow rad="190500">
                              <a:schemeClr val="bg1"/>
                            </a:glow>
                          </a:effectLst>
                        </a:rPr>
                        <a:t>13</a:t>
                      </a:r>
                      <a:endParaRPr lang="en-GB" sz="1400" b="1" dirty="0">
                        <a:solidFill>
                          <a:schemeClr val="tx1"/>
                        </a:solidFill>
                        <a:effectLst>
                          <a:glow rad="190500">
                            <a:schemeClr val="bg1"/>
                          </a:glow>
                        </a:effectLst>
                      </a:endParaRPr>
                    </a:p>
                  </a:txBody>
                  <a:tcPr marL="0" marR="0" marT="0" marB="0" anchor="ctr">
                    <a:noFill/>
                  </a:tcPr>
                </a:tc>
                <a:tc>
                  <a:txBody>
                    <a:bodyPr/>
                    <a:lstStyle/>
                    <a:p>
                      <a:endParaRPr lang="en-GB" sz="1400" b="1" dirty="0">
                        <a:solidFill>
                          <a:schemeClr val="tx1"/>
                        </a:solidFill>
                        <a:effectLst>
                          <a:glow rad="190500">
                            <a:schemeClr val="bg1"/>
                          </a:glow>
                        </a:effectLst>
                      </a:endParaRPr>
                    </a:p>
                  </a:txBody>
                  <a:tcPr marL="0" marR="0" marT="0" marB="0" anchor="ctr">
                    <a:noFill/>
                  </a:tcPr>
                </a:tc>
                <a:tc>
                  <a:txBody>
                    <a:bodyPr/>
                    <a:lstStyle/>
                    <a:p>
                      <a:pPr algn="l" fontAlgn="ctr"/>
                      <a:r>
                        <a:rPr lang="en-GB" sz="1400" b="1" i="0" u="none" strike="noStrike" dirty="0">
                          <a:solidFill>
                            <a:schemeClr val="tx1"/>
                          </a:solidFill>
                          <a:effectLst>
                            <a:glow rad="190500">
                              <a:schemeClr val="bg1"/>
                            </a:glow>
                          </a:effectLst>
                          <a:latin typeface="+mn-lt"/>
                        </a:rPr>
                        <a:t>ETH Zurich (Swiss Federal Institute of Technology)</a:t>
                      </a:r>
                    </a:p>
                  </a:txBody>
                  <a:tcPr marL="108000" marR="0" marT="0" marB="0" anchor="ctr">
                    <a:noFill/>
                  </a:tcPr>
                </a:tc>
                <a:tc>
                  <a:txBody>
                    <a:bodyPr/>
                    <a:lstStyle/>
                    <a:p>
                      <a:endParaRPr lang="en-GB" sz="1400" b="1" dirty="0">
                        <a:solidFill>
                          <a:schemeClr val="tx1"/>
                        </a:solidFill>
                        <a:effectLst>
                          <a:glow rad="190500">
                            <a:schemeClr val="bg1"/>
                          </a:glow>
                        </a:effectLst>
                      </a:endParaRPr>
                    </a:p>
                  </a:txBody>
                  <a:tcPr marL="0" marR="0" marT="0" marB="0" anchor="ctr">
                    <a:noFill/>
                  </a:tcPr>
                </a:tc>
                <a:tc>
                  <a:txBody>
                    <a:bodyPr/>
                    <a:lstStyle/>
                    <a:p>
                      <a:pPr algn="ctr"/>
                      <a:r>
                        <a:rPr lang="en-GB" sz="1400" b="1" dirty="0" smtClean="0">
                          <a:solidFill>
                            <a:schemeClr val="tx1"/>
                          </a:solidFill>
                          <a:effectLst>
                            <a:glow rad="190500">
                              <a:schemeClr val="bg1"/>
                            </a:glow>
                          </a:effectLst>
                        </a:rPr>
                        <a:t>13</a:t>
                      </a:r>
                      <a:endParaRPr lang="en-GB" sz="1400" b="1" dirty="0">
                        <a:solidFill>
                          <a:schemeClr val="tx1"/>
                        </a:solidFill>
                        <a:effectLst>
                          <a:glow rad="190500">
                            <a:schemeClr val="bg1"/>
                          </a:glow>
                        </a:effectLst>
                      </a:endParaRPr>
                    </a:p>
                  </a:txBody>
                  <a:tcPr marL="0" marR="0" marT="0" marB="0" anchor="ctr">
                    <a:noFill/>
                  </a:tcPr>
                </a:tc>
                <a:extLst>
                  <a:ext uri="{0D108BD9-81ED-4DB2-BD59-A6C34878D82A}">
                    <a16:rowId xmlns:a16="http://schemas.microsoft.com/office/drawing/2014/main" val="10012"/>
                  </a:ext>
                </a:extLst>
              </a:tr>
              <a:tr h="246600">
                <a:tc>
                  <a:txBody>
                    <a:bodyPr/>
                    <a:lstStyle/>
                    <a:p>
                      <a:pPr algn="ctr"/>
                      <a:r>
                        <a:rPr lang="en-GB" sz="1400" b="1" dirty="0" smtClean="0">
                          <a:solidFill>
                            <a:schemeClr val="tx1"/>
                          </a:solidFill>
                          <a:effectLst>
                            <a:glow rad="190500">
                              <a:schemeClr val="bg1"/>
                            </a:glow>
                          </a:effectLst>
                        </a:rPr>
                        <a:t>14</a:t>
                      </a:r>
                      <a:endParaRPr lang="en-GB" sz="1400" b="1" dirty="0">
                        <a:solidFill>
                          <a:schemeClr val="tx1"/>
                        </a:solidFill>
                        <a:effectLst>
                          <a:glow rad="190500">
                            <a:schemeClr val="bg1"/>
                          </a:glow>
                        </a:effectLst>
                      </a:endParaRPr>
                    </a:p>
                  </a:txBody>
                  <a:tcPr marL="0" marR="0" marT="0" marB="0" anchor="ctr">
                    <a:noFill/>
                  </a:tcPr>
                </a:tc>
                <a:tc>
                  <a:txBody>
                    <a:bodyPr/>
                    <a:lstStyle/>
                    <a:p>
                      <a:endParaRPr lang="en-GB" sz="1400" b="1" dirty="0">
                        <a:solidFill>
                          <a:schemeClr val="tx1"/>
                        </a:solidFill>
                        <a:effectLst>
                          <a:glow rad="190500">
                            <a:schemeClr val="bg1"/>
                          </a:glow>
                        </a:effectLst>
                      </a:endParaRPr>
                    </a:p>
                  </a:txBody>
                  <a:tcPr marL="0" marR="0" marT="0" marB="0" anchor="ctr">
                    <a:noFill/>
                  </a:tcPr>
                </a:tc>
                <a:tc>
                  <a:txBody>
                    <a:bodyPr/>
                    <a:lstStyle/>
                    <a:p>
                      <a:pPr algn="l" fontAlgn="ctr"/>
                      <a:r>
                        <a:rPr lang="en-GB" sz="1400" b="1" i="0" u="none" strike="noStrike" dirty="0">
                          <a:solidFill>
                            <a:schemeClr val="tx1"/>
                          </a:solidFill>
                          <a:effectLst>
                            <a:glow rad="190500">
                              <a:schemeClr val="bg1"/>
                            </a:glow>
                          </a:effectLst>
                          <a:latin typeface="+mn-lt"/>
                        </a:rPr>
                        <a:t>Cornell University</a:t>
                      </a:r>
                    </a:p>
                  </a:txBody>
                  <a:tcPr marL="108000" marR="0" marT="0" marB="0" anchor="ctr">
                    <a:noFill/>
                  </a:tcPr>
                </a:tc>
                <a:tc>
                  <a:txBody>
                    <a:bodyPr/>
                    <a:lstStyle/>
                    <a:p>
                      <a:endParaRPr lang="en-GB" sz="1400" b="1" dirty="0">
                        <a:solidFill>
                          <a:schemeClr val="tx1"/>
                        </a:solidFill>
                        <a:effectLst>
                          <a:glow rad="190500">
                            <a:schemeClr val="bg1"/>
                          </a:glow>
                        </a:effectLst>
                      </a:endParaRPr>
                    </a:p>
                  </a:txBody>
                  <a:tcPr marL="0" marR="0" marT="0" marB="0" anchor="ctr">
                    <a:noFill/>
                  </a:tcPr>
                </a:tc>
                <a:tc>
                  <a:txBody>
                    <a:bodyPr/>
                    <a:lstStyle/>
                    <a:p>
                      <a:pPr algn="ctr"/>
                      <a:r>
                        <a:rPr lang="en-GB" sz="1400" b="1" dirty="0" smtClean="0">
                          <a:solidFill>
                            <a:schemeClr val="tx1"/>
                          </a:solidFill>
                          <a:effectLst>
                            <a:glow rad="190500">
                              <a:schemeClr val="bg1"/>
                            </a:glow>
                          </a:effectLst>
                        </a:rPr>
                        <a:t>14</a:t>
                      </a:r>
                      <a:endParaRPr lang="en-GB" sz="1400" b="1" dirty="0">
                        <a:solidFill>
                          <a:schemeClr val="tx1"/>
                        </a:solidFill>
                        <a:effectLst>
                          <a:glow rad="190500">
                            <a:schemeClr val="bg1"/>
                          </a:glow>
                        </a:effectLst>
                      </a:endParaRPr>
                    </a:p>
                  </a:txBody>
                  <a:tcPr marL="0" marR="0" marT="0" marB="0" anchor="ctr">
                    <a:noFill/>
                  </a:tcPr>
                </a:tc>
                <a:extLst>
                  <a:ext uri="{0D108BD9-81ED-4DB2-BD59-A6C34878D82A}">
                    <a16:rowId xmlns:a16="http://schemas.microsoft.com/office/drawing/2014/main" val="10013"/>
                  </a:ext>
                </a:extLst>
              </a:tr>
              <a:tr h="246600">
                <a:tc>
                  <a:txBody>
                    <a:bodyPr/>
                    <a:lstStyle/>
                    <a:p>
                      <a:pPr algn="ctr"/>
                      <a:r>
                        <a:rPr lang="en-GB" sz="1400" b="1" dirty="0" smtClean="0">
                          <a:solidFill>
                            <a:schemeClr val="tx1"/>
                          </a:solidFill>
                          <a:effectLst>
                            <a:glow rad="190500">
                              <a:schemeClr val="bg1"/>
                            </a:glow>
                          </a:effectLst>
                        </a:rPr>
                        <a:t>15</a:t>
                      </a:r>
                      <a:endParaRPr lang="en-GB" sz="1400" b="1" dirty="0">
                        <a:solidFill>
                          <a:schemeClr val="tx1"/>
                        </a:solidFill>
                        <a:effectLst>
                          <a:glow rad="190500">
                            <a:schemeClr val="bg1"/>
                          </a:glow>
                        </a:effectLst>
                      </a:endParaRPr>
                    </a:p>
                  </a:txBody>
                  <a:tcPr marL="0" marR="0" marT="0" marB="0" anchor="ctr">
                    <a:noFill/>
                  </a:tcPr>
                </a:tc>
                <a:tc>
                  <a:txBody>
                    <a:bodyPr/>
                    <a:lstStyle/>
                    <a:p>
                      <a:endParaRPr lang="en-GB" sz="1400" b="1" dirty="0">
                        <a:solidFill>
                          <a:schemeClr val="tx1"/>
                        </a:solidFill>
                        <a:effectLst>
                          <a:glow rad="190500">
                            <a:schemeClr val="bg1"/>
                          </a:glow>
                        </a:effectLst>
                      </a:endParaRPr>
                    </a:p>
                  </a:txBody>
                  <a:tcPr marL="0" marR="0" marT="0" marB="0" anchor="ctr">
                    <a:noFill/>
                  </a:tcPr>
                </a:tc>
                <a:tc>
                  <a:txBody>
                    <a:bodyPr/>
                    <a:lstStyle/>
                    <a:p>
                      <a:pPr algn="l" fontAlgn="ctr"/>
                      <a:r>
                        <a:rPr lang="en-GB" sz="1400" b="1" i="0" u="none" strike="noStrike" dirty="0">
                          <a:solidFill>
                            <a:schemeClr val="tx1"/>
                          </a:solidFill>
                          <a:effectLst>
                            <a:glow rad="190500">
                              <a:schemeClr val="bg1"/>
                            </a:glow>
                          </a:effectLst>
                          <a:latin typeface="+mn-lt"/>
                        </a:rPr>
                        <a:t>Stanford University</a:t>
                      </a:r>
                    </a:p>
                  </a:txBody>
                  <a:tcPr marL="108000" marR="0" marT="0" marB="0" anchor="ctr">
                    <a:noFill/>
                  </a:tcPr>
                </a:tc>
                <a:tc>
                  <a:txBody>
                    <a:bodyPr/>
                    <a:lstStyle/>
                    <a:p>
                      <a:endParaRPr lang="en-GB" sz="1400" b="1" dirty="0">
                        <a:solidFill>
                          <a:schemeClr val="tx1"/>
                        </a:solidFill>
                        <a:effectLst>
                          <a:glow rad="190500">
                            <a:schemeClr val="bg1"/>
                          </a:glow>
                        </a:effectLst>
                      </a:endParaRPr>
                    </a:p>
                  </a:txBody>
                  <a:tcPr marL="0" marR="0" marT="0" marB="0" anchor="ctr">
                    <a:noFill/>
                  </a:tcPr>
                </a:tc>
                <a:tc>
                  <a:txBody>
                    <a:bodyPr/>
                    <a:lstStyle/>
                    <a:p>
                      <a:pPr algn="ctr"/>
                      <a:r>
                        <a:rPr lang="en-GB" sz="1400" b="1" dirty="0" smtClean="0">
                          <a:solidFill>
                            <a:schemeClr val="tx1"/>
                          </a:solidFill>
                          <a:effectLst>
                            <a:glow rad="190500">
                              <a:schemeClr val="bg1"/>
                            </a:glow>
                          </a:effectLst>
                        </a:rPr>
                        <a:t>15</a:t>
                      </a:r>
                      <a:endParaRPr lang="en-GB" sz="1400" b="1" dirty="0">
                        <a:solidFill>
                          <a:schemeClr val="tx1"/>
                        </a:solidFill>
                        <a:effectLst>
                          <a:glow rad="190500">
                            <a:schemeClr val="bg1"/>
                          </a:glow>
                        </a:effectLst>
                      </a:endParaRPr>
                    </a:p>
                  </a:txBody>
                  <a:tcPr marL="0" marR="0" marT="0" marB="0" anchor="ctr">
                    <a:noFill/>
                  </a:tcPr>
                </a:tc>
                <a:extLst>
                  <a:ext uri="{0D108BD9-81ED-4DB2-BD59-A6C34878D82A}">
                    <a16:rowId xmlns:a16="http://schemas.microsoft.com/office/drawing/2014/main" val="10014"/>
                  </a:ext>
                </a:extLst>
              </a:tr>
              <a:tr h="246600">
                <a:tc>
                  <a:txBody>
                    <a:bodyPr/>
                    <a:lstStyle/>
                    <a:p>
                      <a:pPr algn="ctr"/>
                      <a:r>
                        <a:rPr lang="en-GB" sz="1400" b="1" dirty="0" smtClean="0">
                          <a:solidFill>
                            <a:schemeClr val="tx1"/>
                          </a:solidFill>
                          <a:effectLst>
                            <a:glow rad="190500">
                              <a:schemeClr val="bg1"/>
                            </a:glow>
                          </a:effectLst>
                        </a:rPr>
                        <a:t>16</a:t>
                      </a:r>
                      <a:endParaRPr lang="en-GB" sz="1400" b="1" dirty="0">
                        <a:solidFill>
                          <a:schemeClr val="tx1"/>
                        </a:solidFill>
                        <a:effectLst>
                          <a:glow rad="190500">
                            <a:schemeClr val="bg1"/>
                          </a:glow>
                        </a:effectLst>
                      </a:endParaRPr>
                    </a:p>
                  </a:txBody>
                  <a:tcPr marL="0" marR="0" marT="0" marB="0" anchor="ctr">
                    <a:noFill/>
                  </a:tcPr>
                </a:tc>
                <a:tc>
                  <a:txBody>
                    <a:bodyPr/>
                    <a:lstStyle/>
                    <a:p>
                      <a:endParaRPr lang="en-GB" sz="1400" b="1" dirty="0">
                        <a:solidFill>
                          <a:schemeClr val="tx1"/>
                        </a:solidFill>
                        <a:effectLst>
                          <a:glow rad="190500">
                            <a:schemeClr val="bg1"/>
                          </a:glow>
                        </a:effectLst>
                      </a:endParaRPr>
                    </a:p>
                  </a:txBody>
                  <a:tcPr marL="0" marR="0" marT="0" marB="0" anchor="ctr">
                    <a:noFill/>
                  </a:tcPr>
                </a:tc>
                <a:tc>
                  <a:txBody>
                    <a:bodyPr/>
                    <a:lstStyle/>
                    <a:p>
                      <a:pPr algn="l" fontAlgn="ctr"/>
                      <a:r>
                        <a:rPr lang="en-GB" sz="1400" b="1" i="0" u="none" strike="noStrike" dirty="0">
                          <a:solidFill>
                            <a:schemeClr val="tx1"/>
                          </a:solidFill>
                          <a:effectLst>
                            <a:glow rad="190500">
                              <a:schemeClr val="bg1"/>
                            </a:glow>
                          </a:effectLst>
                          <a:latin typeface="+mn-lt"/>
                        </a:rPr>
                        <a:t>Johns Hopkins University</a:t>
                      </a:r>
                    </a:p>
                  </a:txBody>
                  <a:tcPr marL="108000" marR="0" marT="0" marB="0" anchor="ctr">
                    <a:noFill/>
                  </a:tcPr>
                </a:tc>
                <a:tc>
                  <a:txBody>
                    <a:bodyPr/>
                    <a:lstStyle/>
                    <a:p>
                      <a:endParaRPr lang="en-GB" sz="1400" b="1" dirty="0">
                        <a:solidFill>
                          <a:schemeClr val="tx1"/>
                        </a:solidFill>
                        <a:effectLst>
                          <a:glow rad="190500">
                            <a:schemeClr val="bg1"/>
                          </a:glow>
                        </a:effectLst>
                      </a:endParaRPr>
                    </a:p>
                  </a:txBody>
                  <a:tcPr marL="0" marR="0" marT="0" marB="0" anchor="ctr">
                    <a:noFill/>
                  </a:tcPr>
                </a:tc>
                <a:tc>
                  <a:txBody>
                    <a:bodyPr/>
                    <a:lstStyle/>
                    <a:p>
                      <a:pPr algn="ctr"/>
                      <a:r>
                        <a:rPr lang="en-GB" sz="1400" b="1" dirty="0" smtClean="0">
                          <a:solidFill>
                            <a:schemeClr val="tx1"/>
                          </a:solidFill>
                          <a:effectLst>
                            <a:glow rad="190500">
                              <a:schemeClr val="bg1"/>
                            </a:glow>
                          </a:effectLst>
                        </a:rPr>
                        <a:t>16</a:t>
                      </a:r>
                      <a:endParaRPr lang="en-GB" sz="1400" b="1" dirty="0">
                        <a:solidFill>
                          <a:schemeClr val="tx1"/>
                        </a:solidFill>
                        <a:effectLst>
                          <a:glow rad="190500">
                            <a:schemeClr val="bg1"/>
                          </a:glow>
                        </a:effectLst>
                      </a:endParaRPr>
                    </a:p>
                  </a:txBody>
                  <a:tcPr marL="0" marR="0" marT="0" marB="0" anchor="ctr">
                    <a:noFill/>
                  </a:tcPr>
                </a:tc>
                <a:extLst>
                  <a:ext uri="{0D108BD9-81ED-4DB2-BD59-A6C34878D82A}">
                    <a16:rowId xmlns:a16="http://schemas.microsoft.com/office/drawing/2014/main" val="10015"/>
                  </a:ext>
                </a:extLst>
              </a:tr>
              <a:tr h="246600">
                <a:tc>
                  <a:txBody>
                    <a:bodyPr/>
                    <a:lstStyle/>
                    <a:p>
                      <a:pPr algn="ctr"/>
                      <a:r>
                        <a:rPr lang="en-GB" sz="1400" b="1" dirty="0" smtClean="0">
                          <a:solidFill>
                            <a:schemeClr val="tx1"/>
                          </a:solidFill>
                          <a:effectLst>
                            <a:glow rad="190500">
                              <a:schemeClr val="bg1"/>
                            </a:glow>
                          </a:effectLst>
                        </a:rPr>
                        <a:t>17</a:t>
                      </a:r>
                      <a:endParaRPr lang="en-GB" sz="1400" b="1" dirty="0">
                        <a:solidFill>
                          <a:schemeClr val="tx1"/>
                        </a:solidFill>
                        <a:effectLst>
                          <a:glow rad="190500">
                            <a:schemeClr val="bg1"/>
                          </a:glow>
                        </a:effectLst>
                      </a:endParaRPr>
                    </a:p>
                  </a:txBody>
                  <a:tcPr marL="0" marR="0" marT="0" marB="0" anchor="ctr">
                    <a:noFill/>
                  </a:tcPr>
                </a:tc>
                <a:tc>
                  <a:txBody>
                    <a:bodyPr/>
                    <a:lstStyle/>
                    <a:p>
                      <a:endParaRPr lang="en-GB" sz="1400" b="1" dirty="0">
                        <a:solidFill>
                          <a:schemeClr val="tx1"/>
                        </a:solidFill>
                        <a:effectLst>
                          <a:glow rad="190500">
                            <a:schemeClr val="bg1"/>
                          </a:glow>
                        </a:effectLst>
                      </a:endParaRPr>
                    </a:p>
                  </a:txBody>
                  <a:tcPr marL="0" marR="0" marT="0" marB="0" anchor="ctr">
                    <a:noFill/>
                  </a:tcPr>
                </a:tc>
                <a:tc>
                  <a:txBody>
                    <a:bodyPr/>
                    <a:lstStyle/>
                    <a:p>
                      <a:pPr algn="l" fontAlgn="ctr"/>
                      <a:r>
                        <a:rPr lang="en-GB" sz="1400" b="1" i="0" u="none" strike="noStrike" dirty="0">
                          <a:solidFill>
                            <a:schemeClr val="tx1"/>
                          </a:solidFill>
                          <a:effectLst>
                            <a:glow rad="190500">
                              <a:schemeClr val="bg1"/>
                            </a:glow>
                          </a:effectLst>
                          <a:latin typeface="+mn-lt"/>
                        </a:rPr>
                        <a:t>University of Michigan</a:t>
                      </a:r>
                    </a:p>
                  </a:txBody>
                  <a:tcPr marL="108000" marR="0" marT="0" marB="0" anchor="ctr">
                    <a:noFill/>
                  </a:tcPr>
                </a:tc>
                <a:tc>
                  <a:txBody>
                    <a:bodyPr/>
                    <a:lstStyle/>
                    <a:p>
                      <a:endParaRPr lang="en-GB" sz="1400" b="1" dirty="0">
                        <a:solidFill>
                          <a:schemeClr val="tx1"/>
                        </a:solidFill>
                        <a:effectLst>
                          <a:glow rad="190500">
                            <a:schemeClr val="bg1"/>
                          </a:glow>
                        </a:effectLst>
                      </a:endParaRPr>
                    </a:p>
                  </a:txBody>
                  <a:tcPr marL="0" marR="0" marT="0" marB="0" anchor="ctr">
                    <a:noFill/>
                  </a:tcPr>
                </a:tc>
                <a:tc>
                  <a:txBody>
                    <a:bodyPr/>
                    <a:lstStyle/>
                    <a:p>
                      <a:pPr algn="ctr"/>
                      <a:r>
                        <a:rPr lang="en-GB" sz="1400" b="1" dirty="0" smtClean="0">
                          <a:solidFill>
                            <a:schemeClr val="tx1"/>
                          </a:solidFill>
                          <a:effectLst>
                            <a:glow rad="190500">
                              <a:schemeClr val="bg1"/>
                            </a:glow>
                          </a:effectLst>
                        </a:rPr>
                        <a:t>17</a:t>
                      </a:r>
                      <a:endParaRPr lang="en-GB" sz="1400" b="1" dirty="0">
                        <a:solidFill>
                          <a:schemeClr val="tx1"/>
                        </a:solidFill>
                        <a:effectLst>
                          <a:glow rad="190500">
                            <a:schemeClr val="bg1"/>
                          </a:glow>
                        </a:effectLst>
                      </a:endParaRPr>
                    </a:p>
                  </a:txBody>
                  <a:tcPr marL="0" marR="0" marT="0" marB="0" anchor="ctr">
                    <a:noFill/>
                  </a:tcPr>
                </a:tc>
                <a:extLst>
                  <a:ext uri="{0D108BD9-81ED-4DB2-BD59-A6C34878D82A}">
                    <a16:rowId xmlns:a16="http://schemas.microsoft.com/office/drawing/2014/main" val="10016"/>
                  </a:ext>
                </a:extLst>
              </a:tr>
              <a:tr h="246600">
                <a:tc>
                  <a:txBody>
                    <a:bodyPr/>
                    <a:lstStyle/>
                    <a:p>
                      <a:pPr algn="ctr"/>
                      <a:r>
                        <a:rPr lang="en-GB" sz="1400" b="1" dirty="0" smtClean="0">
                          <a:solidFill>
                            <a:schemeClr val="tx1"/>
                          </a:solidFill>
                          <a:effectLst>
                            <a:glow rad="190500">
                              <a:schemeClr val="bg1"/>
                            </a:glow>
                          </a:effectLst>
                        </a:rPr>
                        <a:t>18</a:t>
                      </a:r>
                      <a:endParaRPr lang="en-GB" sz="1400" b="1" dirty="0">
                        <a:solidFill>
                          <a:schemeClr val="tx1"/>
                        </a:solidFill>
                        <a:effectLst>
                          <a:glow rad="190500">
                            <a:schemeClr val="bg1"/>
                          </a:glow>
                        </a:effectLst>
                      </a:endParaRPr>
                    </a:p>
                  </a:txBody>
                  <a:tcPr marL="0" marR="0" marT="0" marB="0" anchor="ctr">
                    <a:noFill/>
                  </a:tcPr>
                </a:tc>
                <a:tc>
                  <a:txBody>
                    <a:bodyPr/>
                    <a:lstStyle/>
                    <a:p>
                      <a:endParaRPr lang="en-GB" sz="1400" b="1" dirty="0">
                        <a:solidFill>
                          <a:schemeClr val="tx1"/>
                        </a:solidFill>
                        <a:effectLst>
                          <a:glow rad="190500">
                            <a:schemeClr val="bg1"/>
                          </a:glow>
                        </a:effectLst>
                      </a:endParaRPr>
                    </a:p>
                  </a:txBody>
                  <a:tcPr marL="0" marR="0" marT="0" marB="0" anchor="ctr">
                    <a:noFill/>
                  </a:tcPr>
                </a:tc>
                <a:tc>
                  <a:txBody>
                    <a:bodyPr/>
                    <a:lstStyle/>
                    <a:p>
                      <a:pPr algn="l" fontAlgn="ctr"/>
                      <a:r>
                        <a:rPr lang="en-GB" sz="1400" b="1" i="0" u="none" strike="noStrike" dirty="0">
                          <a:solidFill>
                            <a:schemeClr val="tx1"/>
                          </a:solidFill>
                          <a:effectLst>
                            <a:glow rad="190500">
                              <a:schemeClr val="bg1"/>
                            </a:glow>
                          </a:effectLst>
                          <a:latin typeface="+mn-lt"/>
                        </a:rPr>
                        <a:t>McGill University</a:t>
                      </a:r>
                    </a:p>
                  </a:txBody>
                  <a:tcPr marL="108000" marR="0" marT="0" marB="0" anchor="ctr">
                    <a:noFill/>
                  </a:tcPr>
                </a:tc>
                <a:tc>
                  <a:txBody>
                    <a:bodyPr/>
                    <a:lstStyle/>
                    <a:p>
                      <a:endParaRPr lang="en-GB" sz="1400" b="1" dirty="0">
                        <a:solidFill>
                          <a:schemeClr val="tx1"/>
                        </a:solidFill>
                        <a:effectLst>
                          <a:glow rad="190500">
                            <a:schemeClr val="bg1"/>
                          </a:glow>
                        </a:effectLst>
                      </a:endParaRPr>
                    </a:p>
                  </a:txBody>
                  <a:tcPr marL="0" marR="0" marT="0" marB="0" anchor="ctr">
                    <a:noFill/>
                  </a:tcPr>
                </a:tc>
                <a:tc>
                  <a:txBody>
                    <a:bodyPr/>
                    <a:lstStyle/>
                    <a:p>
                      <a:pPr algn="ctr"/>
                      <a:r>
                        <a:rPr lang="en-GB" sz="1400" b="1" dirty="0" smtClean="0">
                          <a:solidFill>
                            <a:schemeClr val="tx1"/>
                          </a:solidFill>
                          <a:effectLst>
                            <a:glow rad="190500">
                              <a:schemeClr val="bg1"/>
                            </a:glow>
                          </a:effectLst>
                        </a:rPr>
                        <a:t>18</a:t>
                      </a:r>
                      <a:endParaRPr lang="en-GB" sz="1400" b="1" dirty="0">
                        <a:solidFill>
                          <a:schemeClr val="tx1"/>
                        </a:solidFill>
                        <a:effectLst>
                          <a:glow rad="190500">
                            <a:schemeClr val="bg1"/>
                          </a:glow>
                        </a:effectLst>
                      </a:endParaRPr>
                    </a:p>
                  </a:txBody>
                  <a:tcPr marL="0" marR="0" marT="0" marB="0" anchor="ctr">
                    <a:noFill/>
                  </a:tcPr>
                </a:tc>
                <a:extLst>
                  <a:ext uri="{0D108BD9-81ED-4DB2-BD59-A6C34878D82A}">
                    <a16:rowId xmlns:a16="http://schemas.microsoft.com/office/drawing/2014/main" val="10017"/>
                  </a:ext>
                </a:extLst>
              </a:tr>
              <a:tr h="246600">
                <a:tc>
                  <a:txBody>
                    <a:bodyPr/>
                    <a:lstStyle/>
                    <a:p>
                      <a:pPr algn="ctr"/>
                      <a:r>
                        <a:rPr lang="en-GB" sz="1400" b="1" dirty="0" smtClean="0">
                          <a:solidFill>
                            <a:schemeClr val="tx1"/>
                          </a:solidFill>
                          <a:effectLst>
                            <a:glow rad="190500">
                              <a:schemeClr val="bg1"/>
                            </a:glow>
                          </a:effectLst>
                        </a:rPr>
                        <a:t>19</a:t>
                      </a:r>
                      <a:endParaRPr lang="en-GB" sz="1400" b="1" dirty="0">
                        <a:solidFill>
                          <a:schemeClr val="tx1"/>
                        </a:solidFill>
                        <a:effectLst>
                          <a:glow rad="190500">
                            <a:schemeClr val="bg1"/>
                          </a:glow>
                        </a:effectLst>
                      </a:endParaRPr>
                    </a:p>
                  </a:txBody>
                  <a:tcPr marL="0" marR="0" marT="0" marB="0" anchor="ctr">
                    <a:noFill/>
                  </a:tcPr>
                </a:tc>
                <a:tc>
                  <a:txBody>
                    <a:bodyPr/>
                    <a:lstStyle/>
                    <a:p>
                      <a:endParaRPr lang="en-GB" sz="1400" b="1" dirty="0">
                        <a:solidFill>
                          <a:schemeClr val="tx1"/>
                        </a:solidFill>
                        <a:effectLst>
                          <a:glow rad="190500">
                            <a:schemeClr val="bg1"/>
                          </a:glow>
                        </a:effectLst>
                      </a:endParaRPr>
                    </a:p>
                  </a:txBody>
                  <a:tcPr marL="0" marR="0" marT="0" marB="0" anchor="ctr">
                    <a:noFill/>
                  </a:tcPr>
                </a:tc>
                <a:tc>
                  <a:txBody>
                    <a:bodyPr/>
                    <a:lstStyle/>
                    <a:p>
                      <a:pPr algn="l" fontAlgn="ctr"/>
                      <a:r>
                        <a:rPr lang="en-GB" sz="1400" b="1" i="0" u="none" strike="noStrike" dirty="0">
                          <a:solidFill>
                            <a:schemeClr val="tx1"/>
                          </a:solidFill>
                          <a:effectLst>
                            <a:glow rad="190500">
                              <a:schemeClr val="bg1"/>
                            </a:glow>
                          </a:effectLst>
                          <a:latin typeface="+mn-lt"/>
                        </a:rPr>
                        <a:t>University of Toronto</a:t>
                      </a:r>
                    </a:p>
                  </a:txBody>
                  <a:tcPr marL="108000" marR="0" marT="0" marB="0" anchor="ctr">
                    <a:noFill/>
                  </a:tcPr>
                </a:tc>
                <a:tc>
                  <a:txBody>
                    <a:bodyPr/>
                    <a:lstStyle/>
                    <a:p>
                      <a:endParaRPr lang="en-GB" sz="1400" b="1" dirty="0">
                        <a:solidFill>
                          <a:schemeClr val="tx1"/>
                        </a:solidFill>
                        <a:effectLst>
                          <a:glow rad="190500">
                            <a:schemeClr val="bg1"/>
                          </a:glow>
                        </a:effectLst>
                      </a:endParaRPr>
                    </a:p>
                  </a:txBody>
                  <a:tcPr marL="0" marR="0" marT="0" marB="0" anchor="ctr">
                    <a:noFill/>
                  </a:tcPr>
                </a:tc>
                <a:tc>
                  <a:txBody>
                    <a:bodyPr/>
                    <a:lstStyle/>
                    <a:p>
                      <a:pPr algn="ctr"/>
                      <a:r>
                        <a:rPr lang="en-GB" sz="1400" b="1" dirty="0" smtClean="0">
                          <a:solidFill>
                            <a:schemeClr val="tx1"/>
                          </a:solidFill>
                          <a:effectLst>
                            <a:glow rad="190500">
                              <a:schemeClr val="bg1"/>
                            </a:glow>
                          </a:effectLst>
                        </a:rPr>
                        <a:t>19</a:t>
                      </a:r>
                      <a:endParaRPr lang="en-GB" sz="1400" b="1" dirty="0">
                        <a:solidFill>
                          <a:schemeClr val="tx1"/>
                        </a:solidFill>
                        <a:effectLst>
                          <a:glow rad="190500">
                            <a:schemeClr val="bg1"/>
                          </a:glow>
                        </a:effectLst>
                      </a:endParaRPr>
                    </a:p>
                  </a:txBody>
                  <a:tcPr marL="0" marR="0" marT="0" marB="0" anchor="ctr">
                    <a:noFill/>
                  </a:tcPr>
                </a:tc>
                <a:extLst>
                  <a:ext uri="{0D108BD9-81ED-4DB2-BD59-A6C34878D82A}">
                    <a16:rowId xmlns:a16="http://schemas.microsoft.com/office/drawing/2014/main" val="10018"/>
                  </a:ext>
                </a:extLst>
              </a:tr>
              <a:tr h="246600">
                <a:tc>
                  <a:txBody>
                    <a:bodyPr/>
                    <a:lstStyle/>
                    <a:p>
                      <a:pPr algn="ctr"/>
                      <a:r>
                        <a:rPr lang="en-GB" sz="1400" b="1" dirty="0" smtClean="0">
                          <a:solidFill>
                            <a:schemeClr val="tx1"/>
                          </a:solidFill>
                          <a:effectLst>
                            <a:glow rad="190500">
                              <a:schemeClr val="bg1"/>
                            </a:glow>
                          </a:effectLst>
                        </a:rPr>
                        <a:t>20</a:t>
                      </a:r>
                      <a:endParaRPr lang="en-GB" sz="1400" b="1" dirty="0">
                        <a:solidFill>
                          <a:schemeClr val="tx1"/>
                        </a:solidFill>
                        <a:effectLst>
                          <a:glow rad="190500">
                            <a:schemeClr val="bg1"/>
                          </a:glow>
                        </a:effectLst>
                      </a:endParaRPr>
                    </a:p>
                  </a:txBody>
                  <a:tcPr marL="0" marR="0" marT="0" marB="0" anchor="ctr">
                    <a:noFill/>
                  </a:tcPr>
                </a:tc>
                <a:tc>
                  <a:txBody>
                    <a:bodyPr/>
                    <a:lstStyle/>
                    <a:p>
                      <a:endParaRPr lang="en-GB" sz="1400" b="1" dirty="0">
                        <a:solidFill>
                          <a:schemeClr val="tx1"/>
                        </a:solidFill>
                        <a:effectLst>
                          <a:glow rad="190500">
                            <a:schemeClr val="bg1"/>
                          </a:glow>
                        </a:effectLst>
                      </a:endParaRPr>
                    </a:p>
                  </a:txBody>
                  <a:tcPr marL="0" marR="0" marT="0" marB="0" anchor="ctr">
                    <a:noFill/>
                  </a:tcPr>
                </a:tc>
                <a:tc>
                  <a:txBody>
                    <a:bodyPr/>
                    <a:lstStyle/>
                    <a:p>
                      <a:pPr algn="l" fontAlgn="ctr"/>
                      <a:r>
                        <a:rPr lang="en-GB" sz="1400" b="1" i="0" u="none" strike="noStrike" dirty="0">
                          <a:solidFill>
                            <a:schemeClr val="tx1"/>
                          </a:solidFill>
                          <a:effectLst>
                            <a:glow rad="190500">
                              <a:schemeClr val="bg1"/>
                            </a:glow>
                          </a:effectLst>
                          <a:latin typeface="+mn-lt"/>
                        </a:rPr>
                        <a:t>Duke University</a:t>
                      </a:r>
                    </a:p>
                  </a:txBody>
                  <a:tcPr marL="108000" marR="0" marT="0" marB="0" anchor="ctr">
                    <a:noFill/>
                  </a:tcPr>
                </a:tc>
                <a:tc>
                  <a:txBody>
                    <a:bodyPr/>
                    <a:lstStyle/>
                    <a:p>
                      <a:endParaRPr lang="en-GB" sz="1400" b="1" dirty="0">
                        <a:solidFill>
                          <a:schemeClr val="tx1"/>
                        </a:solidFill>
                        <a:effectLst>
                          <a:glow rad="190500">
                            <a:schemeClr val="bg1"/>
                          </a:glow>
                        </a:effectLst>
                      </a:endParaRPr>
                    </a:p>
                  </a:txBody>
                  <a:tcPr marL="0" marR="0" marT="0" marB="0" anchor="ctr">
                    <a:noFill/>
                  </a:tcPr>
                </a:tc>
                <a:tc>
                  <a:txBody>
                    <a:bodyPr/>
                    <a:lstStyle/>
                    <a:p>
                      <a:pPr algn="ctr"/>
                      <a:r>
                        <a:rPr lang="en-GB" sz="1400" b="1" dirty="0" smtClean="0">
                          <a:solidFill>
                            <a:schemeClr val="tx1"/>
                          </a:solidFill>
                          <a:effectLst>
                            <a:glow rad="190500">
                              <a:schemeClr val="bg1"/>
                            </a:glow>
                          </a:effectLst>
                        </a:rPr>
                        <a:t>20</a:t>
                      </a:r>
                      <a:endParaRPr lang="en-GB" sz="1400" b="1" dirty="0">
                        <a:solidFill>
                          <a:schemeClr val="tx1"/>
                        </a:solidFill>
                        <a:effectLst>
                          <a:glow rad="190500">
                            <a:schemeClr val="bg1"/>
                          </a:glow>
                        </a:effectLst>
                      </a:endParaRPr>
                    </a:p>
                  </a:txBody>
                  <a:tcPr marL="0" marR="0" marT="0" marB="0" anchor="ctr">
                    <a:noFill/>
                  </a:tcPr>
                </a:tc>
                <a:extLst>
                  <a:ext uri="{0D108BD9-81ED-4DB2-BD59-A6C34878D82A}">
                    <a16:rowId xmlns:a16="http://schemas.microsoft.com/office/drawing/2014/main" val="10019"/>
                  </a:ext>
                </a:extLst>
              </a:tr>
            </a:tbl>
          </a:graphicData>
        </a:graphic>
      </p:graphicFrame>
      <p:sp>
        <p:nvSpPr>
          <p:cNvPr id="4" name="Title 3"/>
          <p:cNvSpPr>
            <a:spLocks noGrp="1"/>
          </p:cNvSpPr>
          <p:nvPr>
            <p:ph type="title"/>
          </p:nvPr>
        </p:nvSpPr>
        <p:spPr/>
        <p:txBody>
          <a:bodyPr/>
          <a:lstStyle/>
          <a:p>
            <a:r>
              <a:rPr lang="en-GB" smtClean="0"/>
              <a:t>2012-2013: TOP 20</a:t>
            </a:r>
            <a:endParaRPr lang="en-GB" dirty="0"/>
          </a:p>
        </p:txBody>
      </p:sp>
      <p:pic>
        <p:nvPicPr>
          <p:cNvPr id="15" name="Picture 14" descr="World University Rankings.jpg"/>
          <p:cNvPicPr/>
          <p:nvPr/>
        </p:nvPicPr>
        <p:blipFill>
          <a:blip r:embed="rId4" cstate="email">
            <a:extLst>
              <a:ext uri="{28A0092B-C50C-407E-A947-70E740481C1C}">
                <a14:useLocalDpi xmlns:a14="http://schemas.microsoft.com/office/drawing/2010/main"/>
              </a:ext>
            </a:extLst>
          </a:blip>
          <a:stretch>
            <a:fillRect/>
          </a:stretch>
        </p:blipFill>
        <p:spPr>
          <a:xfrm>
            <a:off x="6516216" y="616848"/>
            <a:ext cx="2375605" cy="684007"/>
          </a:xfrm>
          <a:prstGeom prst="rect">
            <a:avLst/>
          </a:prstGeom>
        </p:spPr>
      </p:pic>
      <p:sp>
        <p:nvSpPr>
          <p:cNvPr id="10" name="Footer Placeholder 9"/>
          <p:cNvSpPr>
            <a:spLocks noGrp="1"/>
          </p:cNvSpPr>
          <p:nvPr>
            <p:ph type="ftr" sz="quarter" idx="10"/>
          </p:nvPr>
        </p:nvSpPr>
        <p:spPr/>
        <p:txBody>
          <a:bodyPr/>
          <a:lstStyle/>
          <a:p>
            <a:r>
              <a:rPr lang="en-GB" smtClean="0"/>
              <a:t>Trusted. Independent. Global.</a:t>
            </a:r>
            <a:endParaRPr lang="en-GB" dirty="0"/>
          </a:p>
        </p:txBody>
      </p:sp>
      <p:sp>
        <p:nvSpPr>
          <p:cNvPr id="11" name="Slide Number Placeholder 10"/>
          <p:cNvSpPr>
            <a:spLocks noGrp="1"/>
          </p:cNvSpPr>
          <p:nvPr>
            <p:ph type="sldNum" sz="quarter" idx="11"/>
          </p:nvPr>
        </p:nvSpPr>
        <p:spPr/>
        <p:txBody>
          <a:bodyPr/>
          <a:lstStyle/>
          <a:p>
            <a:fld id="{FD821319-5EAF-462C-8D4A-8B19FE65E8D4}" type="slidenum">
              <a:rPr lang="en-GB" smtClean="0"/>
              <a:t>12</a:t>
            </a:fld>
            <a:endParaRPr lang="en-GB" dirty="0"/>
          </a:p>
        </p:txBody>
      </p:sp>
    </p:spTree>
    <p:extLst>
      <p:ext uri="{BB962C8B-B14F-4D97-AF65-F5344CB8AC3E}">
        <p14:creationId xmlns:p14="http://schemas.microsoft.com/office/powerpoint/2010/main" val="2954574687"/>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idx="1"/>
            <p:extLst>
              <p:ext uri="{D42A27DB-BD31-4B8C-83A1-F6EECF244321}">
                <p14:modId xmlns:p14="http://schemas.microsoft.com/office/powerpoint/2010/main" val="436871909"/>
              </p:ext>
            </p:extLst>
          </p:nvPr>
        </p:nvGraphicFramePr>
        <p:xfrm>
          <a:off x="142875" y="1557338"/>
          <a:ext cx="8858250" cy="48006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itle 9"/>
          <p:cNvSpPr>
            <a:spLocks noGrp="1"/>
          </p:cNvSpPr>
          <p:nvPr>
            <p:ph type="title"/>
          </p:nvPr>
        </p:nvSpPr>
        <p:spPr/>
        <p:txBody>
          <a:bodyPr/>
          <a:lstStyle/>
          <a:p>
            <a:r>
              <a:rPr lang="en-GB" dirty="0" smtClean="0"/>
              <a:t>INSTITUTIONS IN TOP 200</a:t>
            </a:r>
            <a:endParaRPr lang="en-GB" dirty="0"/>
          </a:p>
        </p:txBody>
      </p:sp>
      <p:sp>
        <p:nvSpPr>
          <p:cNvPr id="4" name="Footer Placeholder 3"/>
          <p:cNvSpPr>
            <a:spLocks noGrp="1"/>
          </p:cNvSpPr>
          <p:nvPr>
            <p:ph type="ftr" sz="quarter" idx="10"/>
          </p:nvPr>
        </p:nvSpPr>
        <p:spPr/>
        <p:txBody>
          <a:bodyPr/>
          <a:lstStyle/>
          <a:p>
            <a:r>
              <a:rPr lang="en-GB" smtClean="0"/>
              <a:t>Trusted. Independent. Global.</a:t>
            </a:r>
            <a:endParaRPr lang="en-GB" dirty="0"/>
          </a:p>
        </p:txBody>
      </p:sp>
      <p:sp>
        <p:nvSpPr>
          <p:cNvPr id="5" name="Slide Number Placeholder 4"/>
          <p:cNvSpPr>
            <a:spLocks noGrp="1"/>
          </p:cNvSpPr>
          <p:nvPr>
            <p:ph type="sldNum" sz="quarter" idx="11"/>
          </p:nvPr>
        </p:nvSpPr>
        <p:spPr/>
        <p:txBody>
          <a:bodyPr/>
          <a:lstStyle/>
          <a:p>
            <a:fld id="{FD821319-5EAF-462C-8D4A-8B19FE65E8D4}" type="slidenum">
              <a:rPr lang="en-GB" smtClean="0"/>
              <a:t>13</a:t>
            </a:fld>
            <a:endParaRPr lang="en-GB" dirty="0"/>
          </a:p>
        </p:txBody>
      </p:sp>
    </p:spTree>
    <p:extLst>
      <p:ext uri="{BB962C8B-B14F-4D97-AF65-F5344CB8AC3E}">
        <p14:creationId xmlns:p14="http://schemas.microsoft.com/office/powerpoint/2010/main" val="3700072104"/>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smtClean="0"/>
              <a:t>Comparing Methodologies</a:t>
            </a:r>
            <a:endParaRPr lang="en-GB" dirty="0"/>
          </a:p>
        </p:txBody>
      </p:sp>
      <p:sp>
        <p:nvSpPr>
          <p:cNvPr id="2" name="Footer Placeholder 1"/>
          <p:cNvSpPr>
            <a:spLocks noGrp="1"/>
          </p:cNvSpPr>
          <p:nvPr>
            <p:ph type="ftr" sz="quarter" idx="10"/>
          </p:nvPr>
        </p:nvSpPr>
        <p:spPr/>
        <p:txBody>
          <a:bodyPr/>
          <a:lstStyle/>
          <a:p>
            <a:r>
              <a:rPr lang="en-GB" smtClean="0"/>
              <a:t>Trusted. Independent. Global.</a:t>
            </a:r>
            <a:endParaRPr lang="en-GB"/>
          </a:p>
        </p:txBody>
      </p:sp>
      <p:sp>
        <p:nvSpPr>
          <p:cNvPr id="3" name="Slide Number Placeholder 2"/>
          <p:cNvSpPr>
            <a:spLocks noGrp="1"/>
          </p:cNvSpPr>
          <p:nvPr>
            <p:ph type="sldNum" sz="quarter" idx="11"/>
          </p:nvPr>
        </p:nvSpPr>
        <p:spPr/>
        <p:txBody>
          <a:bodyPr/>
          <a:lstStyle/>
          <a:p>
            <a:fld id="{FD821319-5EAF-462C-8D4A-8B19FE65E8D4}" type="slidenum">
              <a:rPr lang="en-GB" smtClean="0"/>
              <a:pPr/>
              <a:t>14</a:t>
            </a:fld>
            <a:endParaRPr lang="en-GB"/>
          </a:p>
        </p:txBody>
      </p:sp>
      <p:graphicFrame>
        <p:nvGraphicFramePr>
          <p:cNvPr id="7" name="Content Placeholder 3"/>
          <p:cNvGraphicFramePr>
            <a:graphicFrameLocks/>
          </p:cNvGraphicFramePr>
          <p:nvPr>
            <p:extLst>
              <p:ext uri="{D42A27DB-BD31-4B8C-83A1-F6EECF244321}">
                <p14:modId xmlns:p14="http://schemas.microsoft.com/office/powerpoint/2010/main" val="1113718145"/>
              </p:ext>
            </p:extLst>
          </p:nvPr>
        </p:nvGraphicFramePr>
        <p:xfrm>
          <a:off x="4541" y="2640155"/>
          <a:ext cx="9144000" cy="93979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ontent Placeholder 3"/>
          <p:cNvGraphicFramePr>
            <a:graphicFrameLocks/>
          </p:cNvGraphicFramePr>
          <p:nvPr>
            <p:extLst>
              <p:ext uri="{D42A27DB-BD31-4B8C-83A1-F6EECF244321}">
                <p14:modId xmlns:p14="http://schemas.microsoft.com/office/powerpoint/2010/main" val="3911937184"/>
              </p:ext>
            </p:extLst>
          </p:nvPr>
        </p:nvGraphicFramePr>
        <p:xfrm>
          <a:off x="1" y="1417640"/>
          <a:ext cx="9144000" cy="93979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ontent Placeholder 3"/>
          <p:cNvGraphicFramePr>
            <a:graphicFrameLocks/>
          </p:cNvGraphicFramePr>
          <p:nvPr>
            <p:extLst>
              <p:ext uri="{D42A27DB-BD31-4B8C-83A1-F6EECF244321}">
                <p14:modId xmlns:p14="http://schemas.microsoft.com/office/powerpoint/2010/main" val="3121126134"/>
              </p:ext>
            </p:extLst>
          </p:nvPr>
        </p:nvGraphicFramePr>
        <p:xfrm>
          <a:off x="4541" y="3862670"/>
          <a:ext cx="9144000" cy="939792"/>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p:cNvSpPr txBox="1"/>
          <p:nvPr/>
        </p:nvSpPr>
        <p:spPr>
          <a:xfrm>
            <a:off x="13018" y="2721027"/>
            <a:ext cx="1577676" cy="523220"/>
          </a:xfrm>
          <a:prstGeom prst="rect">
            <a:avLst/>
          </a:prstGeom>
          <a:noFill/>
        </p:spPr>
        <p:txBody>
          <a:bodyPr wrap="none" rtlCol="0" anchor="ctr">
            <a:spAutoFit/>
          </a:bodyPr>
          <a:lstStyle/>
          <a:p>
            <a:r>
              <a:rPr lang="en-GB" sz="2800" b="1" dirty="0" smtClean="0">
                <a:ln w="10160">
                  <a:solidFill>
                    <a:schemeClr val="accent1"/>
                  </a:solidFill>
                  <a:prstDash val="solid"/>
                </a:ln>
                <a:solidFill>
                  <a:srgbClr val="FFFFFF"/>
                </a:solidFill>
                <a:effectLst>
                  <a:outerShdw blurRad="38100" dist="32000" dir="5400000" algn="tl">
                    <a:srgbClr val="000000">
                      <a:alpha val="30000"/>
                    </a:srgbClr>
                  </a:outerShdw>
                </a:effectLst>
              </a:rPr>
              <a:t>QS </a:t>
            </a:r>
            <a:r>
              <a:rPr lang="en-GB" sz="2000" b="1" dirty="0" smtClean="0">
                <a:ln w="10160">
                  <a:solidFill>
                    <a:schemeClr val="accent1"/>
                  </a:solidFill>
                  <a:prstDash val="solid"/>
                </a:ln>
                <a:solidFill>
                  <a:srgbClr val="FFFFFF"/>
                </a:solidFill>
                <a:effectLst>
                  <a:outerShdw blurRad="38100" dist="32000" dir="5400000" algn="tl">
                    <a:srgbClr val="000000">
                      <a:alpha val="30000"/>
                    </a:srgbClr>
                  </a:outerShdw>
                </a:effectLst>
              </a:rPr>
              <a:t>(2004)</a:t>
            </a:r>
            <a:endParaRPr lang="en-GB" sz="2000" b="1"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sp>
        <p:nvSpPr>
          <p:cNvPr id="12" name="TextBox 11"/>
          <p:cNvSpPr txBox="1"/>
          <p:nvPr/>
        </p:nvSpPr>
        <p:spPr>
          <a:xfrm>
            <a:off x="14044" y="1493613"/>
            <a:ext cx="2259529" cy="523220"/>
          </a:xfrm>
          <a:prstGeom prst="rect">
            <a:avLst/>
          </a:prstGeom>
          <a:noFill/>
        </p:spPr>
        <p:txBody>
          <a:bodyPr wrap="none" rtlCol="0" anchor="ctr">
            <a:spAutoFit/>
          </a:bodyPr>
          <a:lstStyle/>
          <a:p>
            <a:r>
              <a:rPr lang="en-GB" sz="2800" b="1" dirty="0" smtClean="0">
                <a:ln w="10160">
                  <a:solidFill>
                    <a:schemeClr val="accent1"/>
                  </a:solidFill>
                  <a:prstDash val="solid"/>
                </a:ln>
                <a:solidFill>
                  <a:srgbClr val="FFFFFF"/>
                </a:solidFill>
                <a:effectLst>
                  <a:outerShdw blurRad="38100" dist="32000" dir="5400000" algn="tl">
                    <a:srgbClr val="000000">
                      <a:alpha val="30000"/>
                    </a:srgbClr>
                  </a:outerShdw>
                </a:effectLst>
              </a:rPr>
              <a:t>ARWU </a:t>
            </a:r>
            <a:r>
              <a:rPr lang="en-GB" sz="2000" b="1" dirty="0" smtClean="0">
                <a:ln w="10160">
                  <a:solidFill>
                    <a:schemeClr val="accent1"/>
                  </a:solidFill>
                  <a:prstDash val="solid"/>
                </a:ln>
                <a:solidFill>
                  <a:srgbClr val="FFFFFF"/>
                </a:solidFill>
                <a:effectLst>
                  <a:outerShdw blurRad="38100" dist="32000" dir="5400000" algn="tl">
                    <a:srgbClr val="000000">
                      <a:alpha val="30000"/>
                    </a:srgbClr>
                  </a:outerShdw>
                </a:effectLst>
              </a:rPr>
              <a:t>(2003)</a:t>
            </a:r>
            <a:endParaRPr lang="en-GB" sz="2000" b="1"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sp>
        <p:nvSpPr>
          <p:cNvPr id="14" name="TextBox 13"/>
          <p:cNvSpPr txBox="1"/>
          <p:nvPr/>
        </p:nvSpPr>
        <p:spPr>
          <a:xfrm>
            <a:off x="14066" y="3948441"/>
            <a:ext cx="3918060" cy="523220"/>
          </a:xfrm>
          <a:prstGeom prst="rect">
            <a:avLst/>
          </a:prstGeom>
          <a:noFill/>
        </p:spPr>
        <p:txBody>
          <a:bodyPr wrap="none" rtlCol="0" anchor="ctr">
            <a:spAutoFit/>
          </a:bodyPr>
          <a:lstStyle/>
          <a:p>
            <a:r>
              <a:rPr lang="en-GB" sz="2800" b="1" dirty="0" smtClean="0">
                <a:ln w="10160">
                  <a:solidFill>
                    <a:schemeClr val="accent1"/>
                  </a:solidFill>
                  <a:prstDash val="solid"/>
                </a:ln>
                <a:solidFill>
                  <a:srgbClr val="FFFFFF"/>
                </a:solidFill>
                <a:effectLst>
                  <a:outerShdw blurRad="38100" dist="32000" dir="5400000" algn="tl">
                    <a:srgbClr val="000000">
                      <a:alpha val="30000"/>
                    </a:srgbClr>
                  </a:outerShdw>
                </a:effectLst>
              </a:rPr>
              <a:t>WEBOMETRICS </a:t>
            </a:r>
            <a:r>
              <a:rPr lang="en-GB" sz="2000" b="1" dirty="0" smtClean="0">
                <a:ln w="10160">
                  <a:solidFill>
                    <a:schemeClr val="accent1"/>
                  </a:solidFill>
                  <a:prstDash val="solid"/>
                </a:ln>
                <a:solidFill>
                  <a:srgbClr val="FFFFFF"/>
                </a:solidFill>
                <a:effectLst>
                  <a:outerShdw blurRad="38100" dist="32000" dir="5400000" algn="tl">
                    <a:srgbClr val="000000">
                      <a:alpha val="30000"/>
                    </a:srgbClr>
                  </a:outerShdw>
                </a:effectLst>
              </a:rPr>
              <a:t>(2007)</a:t>
            </a:r>
            <a:endParaRPr lang="en-GB" sz="2000" b="1"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graphicFrame>
        <p:nvGraphicFramePr>
          <p:cNvPr id="15" name="Content Placeholder 3"/>
          <p:cNvGraphicFramePr>
            <a:graphicFrameLocks/>
          </p:cNvGraphicFramePr>
          <p:nvPr>
            <p:extLst>
              <p:ext uri="{D42A27DB-BD31-4B8C-83A1-F6EECF244321}">
                <p14:modId xmlns:p14="http://schemas.microsoft.com/office/powerpoint/2010/main" val="2735787560"/>
              </p:ext>
            </p:extLst>
          </p:nvPr>
        </p:nvGraphicFramePr>
        <p:xfrm>
          <a:off x="0" y="5085184"/>
          <a:ext cx="9144000" cy="1254076"/>
        </p:xfrm>
        <a:graphic>
          <a:graphicData uri="http://schemas.openxmlformats.org/drawingml/2006/chart">
            <c:chart xmlns:c="http://schemas.openxmlformats.org/drawingml/2006/chart" xmlns:r="http://schemas.openxmlformats.org/officeDocument/2006/relationships" r:id="rId5"/>
          </a:graphicData>
        </a:graphic>
      </p:graphicFrame>
      <p:sp>
        <p:nvSpPr>
          <p:cNvPr id="16" name="TextBox 15"/>
          <p:cNvSpPr txBox="1"/>
          <p:nvPr/>
        </p:nvSpPr>
        <p:spPr>
          <a:xfrm>
            <a:off x="4541" y="5175854"/>
            <a:ext cx="1832553" cy="523220"/>
          </a:xfrm>
          <a:prstGeom prst="rect">
            <a:avLst/>
          </a:prstGeom>
          <a:noFill/>
        </p:spPr>
        <p:txBody>
          <a:bodyPr wrap="none" rtlCol="0" anchor="ctr">
            <a:spAutoFit/>
          </a:bodyPr>
          <a:lstStyle/>
          <a:p>
            <a:r>
              <a:rPr lang="en-GB" sz="2800" b="1" dirty="0" smtClean="0">
                <a:ln w="10160">
                  <a:solidFill>
                    <a:schemeClr val="accent1"/>
                  </a:solidFill>
                  <a:prstDash val="solid"/>
                </a:ln>
                <a:solidFill>
                  <a:srgbClr val="FFFFFF"/>
                </a:solidFill>
                <a:effectLst>
                  <a:outerShdw blurRad="38100" dist="32000" dir="5400000" algn="tl">
                    <a:srgbClr val="000000">
                      <a:alpha val="30000"/>
                    </a:srgbClr>
                  </a:outerShdw>
                </a:effectLst>
              </a:rPr>
              <a:t>THE </a:t>
            </a:r>
            <a:r>
              <a:rPr lang="en-GB" sz="2000" b="1" dirty="0" smtClean="0">
                <a:ln w="10160">
                  <a:solidFill>
                    <a:schemeClr val="accent1"/>
                  </a:solidFill>
                  <a:prstDash val="solid"/>
                </a:ln>
                <a:solidFill>
                  <a:srgbClr val="FFFFFF"/>
                </a:solidFill>
                <a:effectLst>
                  <a:outerShdw blurRad="38100" dist="32000" dir="5400000" algn="tl">
                    <a:srgbClr val="000000">
                      <a:alpha val="30000"/>
                    </a:srgbClr>
                  </a:outerShdw>
                </a:effectLst>
              </a:rPr>
              <a:t>(2010)</a:t>
            </a:r>
            <a:endParaRPr lang="en-GB" sz="2000" b="1"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spTree>
    <p:extLst>
      <p:ext uri="{BB962C8B-B14F-4D97-AF65-F5344CB8AC3E}">
        <p14:creationId xmlns:p14="http://schemas.microsoft.com/office/powerpoint/2010/main" val="34010328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9587" name="Group 83"/>
          <p:cNvGraphicFramePr>
            <a:graphicFrameLocks noGrp="1"/>
          </p:cNvGraphicFramePr>
          <p:nvPr>
            <p:ph idx="1"/>
            <p:extLst>
              <p:ext uri="{D42A27DB-BD31-4B8C-83A1-F6EECF244321}">
                <p14:modId xmlns:p14="http://schemas.microsoft.com/office/powerpoint/2010/main" val="3376159211"/>
              </p:ext>
            </p:extLst>
          </p:nvPr>
        </p:nvGraphicFramePr>
        <p:xfrm>
          <a:off x="285750" y="1643063"/>
          <a:ext cx="8606731" cy="4500583"/>
        </p:xfrm>
        <a:graphic>
          <a:graphicData uri="http://schemas.openxmlformats.org/drawingml/2006/table">
            <a:tbl>
              <a:tblPr firstRow="1">
                <a:tableStyleId>{1FECB4D8-DB02-4DC6-A0A2-4F2EBAE1DC90}</a:tableStyleId>
              </a:tblPr>
              <a:tblGrid>
                <a:gridCol w="522963">
                  <a:extLst>
                    <a:ext uri="{9D8B030D-6E8A-4147-A177-3AD203B41FA5}">
                      <a16:colId xmlns:a16="http://schemas.microsoft.com/office/drawing/2014/main" val="20000"/>
                    </a:ext>
                  </a:extLst>
                </a:gridCol>
                <a:gridCol w="2020942">
                  <a:extLst>
                    <a:ext uri="{9D8B030D-6E8A-4147-A177-3AD203B41FA5}">
                      <a16:colId xmlns:a16="http://schemas.microsoft.com/office/drawing/2014/main" val="20001"/>
                    </a:ext>
                  </a:extLst>
                </a:gridCol>
                <a:gridCol w="2020942">
                  <a:extLst>
                    <a:ext uri="{9D8B030D-6E8A-4147-A177-3AD203B41FA5}">
                      <a16:colId xmlns:a16="http://schemas.microsoft.com/office/drawing/2014/main" val="20002"/>
                    </a:ext>
                  </a:extLst>
                </a:gridCol>
                <a:gridCol w="2020942">
                  <a:extLst>
                    <a:ext uri="{9D8B030D-6E8A-4147-A177-3AD203B41FA5}">
                      <a16:colId xmlns:a16="http://schemas.microsoft.com/office/drawing/2014/main" val="20003"/>
                    </a:ext>
                  </a:extLst>
                </a:gridCol>
                <a:gridCol w="2020942">
                  <a:extLst>
                    <a:ext uri="{9D8B030D-6E8A-4147-A177-3AD203B41FA5}">
                      <a16:colId xmlns:a16="http://schemas.microsoft.com/office/drawing/2014/main" val="20004"/>
                    </a:ext>
                  </a:extLst>
                </a:gridCol>
              </a:tblGrid>
              <a:tr h="408740">
                <a:tc>
                  <a:txBody>
                    <a:bodyPr/>
                    <a:lstStyle/>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pPr>
                      <a:endParaRPr kumimoji="0" lang="en-GB" sz="1600" b="0" i="0" u="none" strike="noStrike" cap="none" normalizeH="0" baseline="0" dirty="0" smtClean="0">
                        <a:ln>
                          <a:noFill/>
                        </a:ln>
                        <a:solidFill>
                          <a:schemeClr val="tx1"/>
                        </a:solidFill>
                        <a:effectLst/>
                        <a:latin typeface="+mn-lt"/>
                      </a:endParaRPr>
                    </a:p>
                  </a:txBody>
                  <a:tcPr marL="90718" marR="90718"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GB" sz="1600" u="none" strike="noStrike" cap="none" normalizeH="0" baseline="0" dirty="0" smtClean="0">
                          <a:ln>
                            <a:noFill/>
                          </a:ln>
                          <a:effectLst/>
                        </a:rPr>
                        <a:t>ARWU</a:t>
                      </a:r>
                      <a:endParaRPr kumimoji="0" lang="en-GB" sz="1600" b="1" i="0" u="none" strike="noStrike" cap="none" normalizeH="0" baseline="0" dirty="0" smtClean="0">
                        <a:ln>
                          <a:noFill/>
                        </a:ln>
                        <a:solidFill>
                          <a:schemeClr val="tx1"/>
                        </a:solidFill>
                        <a:effectLst/>
                        <a:latin typeface="+mn-lt"/>
                      </a:endParaRPr>
                    </a:p>
                  </a:txBody>
                  <a:tcPr marL="90718" marR="90718"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GB" sz="1600" u="none" strike="noStrike" cap="none" normalizeH="0" baseline="0" dirty="0" smtClean="0">
                          <a:ln>
                            <a:noFill/>
                          </a:ln>
                          <a:effectLst/>
                        </a:rPr>
                        <a:t>QS</a:t>
                      </a:r>
                      <a:endParaRPr kumimoji="0" lang="en-GB" sz="1600" b="1" i="0" u="none" strike="noStrike" cap="none" normalizeH="0" baseline="0" dirty="0" smtClean="0">
                        <a:ln>
                          <a:noFill/>
                        </a:ln>
                        <a:solidFill>
                          <a:schemeClr val="bg1"/>
                        </a:solidFill>
                        <a:effectLst/>
                        <a:latin typeface="+mn-lt"/>
                      </a:endParaRPr>
                    </a:p>
                  </a:txBody>
                  <a:tcPr marL="90718" marR="90718"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GB" sz="1600" u="none" strike="noStrike" cap="none" normalizeH="0" baseline="0" dirty="0" err="1" smtClean="0">
                          <a:ln>
                            <a:noFill/>
                          </a:ln>
                          <a:effectLst/>
                        </a:rPr>
                        <a:t>Webometrics</a:t>
                      </a:r>
                      <a:endParaRPr kumimoji="0" lang="en-GB" sz="1600" b="1" i="0" u="none" strike="noStrike" cap="none" normalizeH="0" baseline="0" dirty="0" smtClean="0">
                        <a:ln>
                          <a:noFill/>
                        </a:ln>
                        <a:solidFill>
                          <a:schemeClr val="tx1"/>
                        </a:solidFill>
                        <a:effectLst/>
                        <a:latin typeface="+mn-lt"/>
                      </a:endParaRPr>
                    </a:p>
                  </a:txBody>
                  <a:tcPr marL="90718" marR="90718"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GB" sz="1600" u="none" strike="noStrike" cap="none" normalizeH="0" baseline="0" dirty="0" smtClean="0">
                          <a:ln>
                            <a:noFill/>
                          </a:ln>
                          <a:effectLst/>
                        </a:rPr>
                        <a:t>THE</a:t>
                      </a:r>
                      <a:endParaRPr kumimoji="0" lang="en-GB" sz="1600" b="1" i="0" u="none" strike="noStrike" cap="none" normalizeH="0" baseline="0" dirty="0" smtClean="0">
                        <a:ln>
                          <a:noFill/>
                        </a:ln>
                        <a:solidFill>
                          <a:schemeClr val="bg1"/>
                        </a:solidFill>
                        <a:effectLst/>
                        <a:latin typeface="+mn-lt"/>
                      </a:endParaRPr>
                    </a:p>
                  </a:txBody>
                  <a:tcPr marL="90718" marR="90718" anchor="ctr" horzOverflow="overflow"/>
                </a:tc>
                <a:extLst>
                  <a:ext uri="{0D108BD9-81ED-4DB2-BD59-A6C34878D82A}">
                    <a16:rowId xmlns:a16="http://schemas.microsoft.com/office/drawing/2014/main" val="10000"/>
                  </a:ext>
                </a:extLst>
              </a:tr>
              <a:tr h="410221">
                <a:tc>
                  <a:txBody>
                    <a:bodyPr/>
                    <a:lstStyle/>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pPr>
                      <a:r>
                        <a:rPr kumimoji="0" lang="en-GB" sz="1400" u="none" strike="noStrike" cap="none" normalizeH="0" baseline="0" dirty="0" smtClean="0">
                          <a:ln>
                            <a:noFill/>
                          </a:ln>
                          <a:effectLst/>
                        </a:rPr>
                        <a:t>1</a:t>
                      </a:r>
                      <a:endParaRPr kumimoji="0" lang="en-GB" sz="1400" b="0" i="0" u="none" strike="noStrike" cap="none" normalizeH="0" baseline="0" dirty="0" smtClean="0">
                        <a:ln>
                          <a:noFill/>
                        </a:ln>
                        <a:solidFill>
                          <a:schemeClr val="tx1"/>
                        </a:solidFill>
                        <a:effectLst/>
                        <a:latin typeface="+mn-lt"/>
                      </a:endParaRPr>
                    </a:p>
                  </a:txBody>
                  <a:tcPr marL="45720" marR="45720"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GB" sz="1400" u="none" strike="noStrike" cap="none" normalizeH="0" baseline="0" dirty="0" smtClean="0">
                          <a:ln>
                            <a:noFill/>
                          </a:ln>
                          <a:effectLst/>
                        </a:rPr>
                        <a:t>Harvard</a:t>
                      </a:r>
                      <a:endParaRPr kumimoji="0" lang="en-GB" sz="1400" b="0" i="0" u="none" strike="noStrike" cap="none" normalizeH="0" baseline="0" dirty="0" smtClean="0">
                        <a:ln>
                          <a:noFill/>
                        </a:ln>
                        <a:solidFill>
                          <a:schemeClr val="tx1"/>
                        </a:solidFill>
                        <a:effectLst/>
                        <a:latin typeface="+mn-lt"/>
                      </a:endParaRPr>
                    </a:p>
                  </a:txBody>
                  <a:tcPr marL="90718" marR="90718"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GB" sz="1400" u="none" strike="noStrike" cap="none" normalizeH="0" baseline="0" dirty="0" smtClean="0">
                          <a:ln>
                            <a:noFill/>
                          </a:ln>
                          <a:effectLst/>
                        </a:rPr>
                        <a:t>MIT</a:t>
                      </a:r>
                      <a:endParaRPr kumimoji="0" lang="en-GB" sz="1400" b="0" i="0" u="none" strike="noStrike" cap="none" normalizeH="0" baseline="0" dirty="0" smtClean="0">
                        <a:ln>
                          <a:noFill/>
                        </a:ln>
                        <a:solidFill>
                          <a:schemeClr val="tx1"/>
                        </a:solidFill>
                        <a:effectLst/>
                        <a:latin typeface="+mn-lt"/>
                      </a:endParaRPr>
                    </a:p>
                  </a:txBody>
                  <a:tcPr marL="90718" marR="90718"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GB" sz="1400" u="none" strike="noStrike" cap="none" normalizeH="0" baseline="0" dirty="0" smtClean="0">
                          <a:ln>
                            <a:noFill/>
                          </a:ln>
                          <a:effectLst/>
                        </a:rPr>
                        <a:t>Harvard</a:t>
                      </a:r>
                      <a:endParaRPr kumimoji="0" lang="en-GB" sz="1400" b="0" i="0" u="none" strike="noStrike" cap="none" normalizeH="0" baseline="0" dirty="0" smtClean="0">
                        <a:ln>
                          <a:noFill/>
                        </a:ln>
                        <a:solidFill>
                          <a:schemeClr val="tx1"/>
                        </a:solidFill>
                        <a:effectLst/>
                        <a:latin typeface="+mn-lt"/>
                      </a:endParaRPr>
                    </a:p>
                  </a:txBody>
                  <a:tcPr marL="90718" marR="90718"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GB" sz="1400" u="none" strike="noStrike" cap="none" normalizeH="0" baseline="0" dirty="0" smtClean="0">
                          <a:ln>
                            <a:noFill/>
                          </a:ln>
                          <a:effectLst/>
                        </a:rPr>
                        <a:t>Caltech</a:t>
                      </a:r>
                      <a:endParaRPr kumimoji="0" lang="en-GB" sz="1400" b="0" i="0" u="none" strike="noStrike" cap="none" normalizeH="0" baseline="0" dirty="0" smtClean="0">
                        <a:ln>
                          <a:noFill/>
                        </a:ln>
                        <a:solidFill>
                          <a:schemeClr val="tx1"/>
                        </a:solidFill>
                        <a:effectLst/>
                        <a:latin typeface="+mn-lt"/>
                      </a:endParaRPr>
                    </a:p>
                  </a:txBody>
                  <a:tcPr marL="90718" marR="90718" anchor="ctr" horzOverflow="overflow">
                    <a:solidFill>
                      <a:schemeClr val="tx2">
                        <a:lumMod val="20000"/>
                        <a:lumOff val="80000"/>
                      </a:schemeClr>
                    </a:solidFill>
                  </a:tcPr>
                </a:tc>
                <a:extLst>
                  <a:ext uri="{0D108BD9-81ED-4DB2-BD59-A6C34878D82A}">
                    <a16:rowId xmlns:a16="http://schemas.microsoft.com/office/drawing/2014/main" val="10001"/>
                  </a:ext>
                </a:extLst>
              </a:tr>
              <a:tr h="408740">
                <a:tc>
                  <a:txBody>
                    <a:bodyPr/>
                    <a:lstStyle/>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pPr>
                      <a:r>
                        <a:rPr kumimoji="0" lang="en-GB" sz="1400" u="none" strike="noStrike" cap="none" normalizeH="0" baseline="0" dirty="0" smtClean="0">
                          <a:ln>
                            <a:noFill/>
                          </a:ln>
                          <a:effectLst/>
                        </a:rPr>
                        <a:t>2</a:t>
                      </a:r>
                      <a:endParaRPr kumimoji="0" lang="en-GB" sz="1400" b="0" i="0" u="none" strike="noStrike" cap="none" normalizeH="0" baseline="0" dirty="0" smtClean="0">
                        <a:ln>
                          <a:noFill/>
                        </a:ln>
                        <a:solidFill>
                          <a:schemeClr val="tx1"/>
                        </a:solidFill>
                        <a:effectLst/>
                        <a:latin typeface="+mn-lt"/>
                      </a:endParaRPr>
                    </a:p>
                  </a:txBody>
                  <a:tcPr marL="45720" marR="45720"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GB" sz="1400" u="none" strike="noStrike" cap="none" normalizeH="0" baseline="0" dirty="0" smtClean="0">
                          <a:ln>
                            <a:noFill/>
                          </a:ln>
                          <a:effectLst/>
                        </a:rPr>
                        <a:t>Stanford</a:t>
                      </a:r>
                      <a:endParaRPr kumimoji="0" lang="en-GB" sz="1400" b="0" i="0" u="none" strike="noStrike" cap="none" normalizeH="0" baseline="0" dirty="0" smtClean="0">
                        <a:ln>
                          <a:noFill/>
                        </a:ln>
                        <a:solidFill>
                          <a:schemeClr val="tx1"/>
                        </a:solidFill>
                        <a:effectLst/>
                        <a:latin typeface="+mn-lt"/>
                      </a:endParaRPr>
                    </a:p>
                  </a:txBody>
                  <a:tcPr marL="90718" marR="90718"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GB" sz="1400" u="none" strike="noStrike" cap="none" normalizeH="0" baseline="0" dirty="0" smtClean="0">
                          <a:ln>
                            <a:noFill/>
                          </a:ln>
                          <a:effectLst/>
                        </a:rPr>
                        <a:t>Cambridge</a:t>
                      </a:r>
                      <a:endParaRPr kumimoji="0" lang="en-GB" sz="1400" b="0" i="0" u="none" strike="noStrike" cap="none" normalizeH="0" baseline="0" dirty="0" smtClean="0">
                        <a:ln>
                          <a:noFill/>
                        </a:ln>
                        <a:solidFill>
                          <a:schemeClr val="tx1"/>
                        </a:solidFill>
                        <a:effectLst/>
                        <a:latin typeface="+mn-lt"/>
                      </a:endParaRPr>
                    </a:p>
                  </a:txBody>
                  <a:tcPr marL="90718" marR="90718"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GB" sz="1400" u="none" strike="noStrike" cap="none" normalizeH="0" baseline="0" dirty="0" smtClean="0">
                          <a:ln>
                            <a:noFill/>
                          </a:ln>
                          <a:effectLst/>
                        </a:rPr>
                        <a:t>MIT</a:t>
                      </a:r>
                      <a:endParaRPr kumimoji="0" lang="en-GB" sz="1400" b="0" i="0" u="none" strike="noStrike" cap="none" normalizeH="0" baseline="0" dirty="0" smtClean="0">
                        <a:ln>
                          <a:noFill/>
                        </a:ln>
                        <a:solidFill>
                          <a:schemeClr val="tx1"/>
                        </a:solidFill>
                        <a:effectLst/>
                        <a:latin typeface="+mn-lt"/>
                      </a:endParaRPr>
                    </a:p>
                  </a:txBody>
                  <a:tcPr marL="90718" marR="90718"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GB" sz="1400" u="none" strike="noStrike" cap="none" normalizeH="0" baseline="0" dirty="0" smtClean="0">
                          <a:ln>
                            <a:noFill/>
                          </a:ln>
                          <a:effectLst/>
                        </a:rPr>
                        <a:t>Harvard</a:t>
                      </a:r>
                      <a:endParaRPr kumimoji="0" lang="en-GB" sz="1400" b="0" i="0" u="none" strike="noStrike" cap="none" normalizeH="0" baseline="0" dirty="0" smtClean="0">
                        <a:ln>
                          <a:noFill/>
                        </a:ln>
                        <a:solidFill>
                          <a:schemeClr val="tx1"/>
                        </a:solidFill>
                        <a:effectLst/>
                        <a:latin typeface="+mn-lt"/>
                      </a:endParaRPr>
                    </a:p>
                  </a:txBody>
                  <a:tcPr marL="90718" marR="90718" anchor="ctr" horzOverflow="overflow">
                    <a:solidFill>
                      <a:schemeClr val="tx2">
                        <a:lumMod val="20000"/>
                        <a:lumOff val="80000"/>
                      </a:schemeClr>
                    </a:solidFill>
                  </a:tcPr>
                </a:tc>
                <a:extLst>
                  <a:ext uri="{0D108BD9-81ED-4DB2-BD59-A6C34878D82A}">
                    <a16:rowId xmlns:a16="http://schemas.microsoft.com/office/drawing/2014/main" val="10002"/>
                  </a:ext>
                </a:extLst>
              </a:tr>
              <a:tr h="408740">
                <a:tc>
                  <a:txBody>
                    <a:bodyPr/>
                    <a:lstStyle/>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pPr>
                      <a:r>
                        <a:rPr kumimoji="0" lang="en-GB" sz="1400" u="none" strike="noStrike" cap="none" normalizeH="0" baseline="0" dirty="0" smtClean="0">
                          <a:ln>
                            <a:noFill/>
                          </a:ln>
                          <a:effectLst/>
                        </a:rPr>
                        <a:t>3</a:t>
                      </a:r>
                      <a:endParaRPr kumimoji="0" lang="en-GB" sz="1400" b="0" i="0" u="none" strike="noStrike" cap="none" normalizeH="0" baseline="0" dirty="0" smtClean="0">
                        <a:ln>
                          <a:noFill/>
                        </a:ln>
                        <a:solidFill>
                          <a:schemeClr val="tx1"/>
                        </a:solidFill>
                        <a:effectLst/>
                        <a:latin typeface="+mn-lt"/>
                      </a:endParaRPr>
                    </a:p>
                  </a:txBody>
                  <a:tcPr marL="45720" marR="45720"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GB" sz="1400" u="none" strike="noStrike" cap="none" normalizeH="0" baseline="0" dirty="0" smtClean="0">
                          <a:ln>
                            <a:noFill/>
                          </a:ln>
                          <a:effectLst/>
                        </a:rPr>
                        <a:t>MIT</a:t>
                      </a:r>
                      <a:endParaRPr kumimoji="0" lang="en-GB" sz="1400" b="0" i="0" u="none" strike="noStrike" cap="none" normalizeH="0" baseline="0" dirty="0" smtClean="0">
                        <a:ln>
                          <a:noFill/>
                        </a:ln>
                        <a:solidFill>
                          <a:schemeClr val="tx1"/>
                        </a:solidFill>
                        <a:effectLst/>
                        <a:latin typeface="+mn-lt"/>
                      </a:endParaRPr>
                    </a:p>
                  </a:txBody>
                  <a:tcPr marL="90718" marR="90718"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GB" sz="1400" u="none" strike="noStrike" cap="none" normalizeH="0" baseline="0" dirty="0" smtClean="0">
                          <a:ln>
                            <a:noFill/>
                          </a:ln>
                          <a:effectLst/>
                        </a:rPr>
                        <a:t>Harvard</a:t>
                      </a:r>
                      <a:endParaRPr kumimoji="0" lang="en-GB" sz="1400" b="0" i="0" u="none" strike="noStrike" cap="none" normalizeH="0" baseline="0" dirty="0" smtClean="0">
                        <a:ln>
                          <a:noFill/>
                        </a:ln>
                        <a:solidFill>
                          <a:schemeClr val="tx1"/>
                        </a:solidFill>
                        <a:effectLst/>
                        <a:latin typeface="+mn-lt"/>
                      </a:endParaRPr>
                    </a:p>
                  </a:txBody>
                  <a:tcPr marL="90718" marR="90718"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GB" sz="1400" u="none" strike="noStrike" cap="none" normalizeH="0" baseline="0" dirty="0" smtClean="0">
                          <a:ln>
                            <a:noFill/>
                          </a:ln>
                          <a:effectLst/>
                        </a:rPr>
                        <a:t>Stanford</a:t>
                      </a:r>
                      <a:endParaRPr kumimoji="0" lang="en-GB" sz="1400" b="0" i="0" u="none" strike="noStrike" cap="none" normalizeH="0" baseline="0" dirty="0" smtClean="0">
                        <a:ln>
                          <a:noFill/>
                        </a:ln>
                        <a:solidFill>
                          <a:schemeClr val="tx1"/>
                        </a:solidFill>
                        <a:effectLst/>
                        <a:latin typeface="+mn-lt"/>
                      </a:endParaRPr>
                    </a:p>
                  </a:txBody>
                  <a:tcPr marL="90718" marR="90718"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GB" sz="1400" u="none" strike="noStrike" cap="none" normalizeH="0" baseline="0" dirty="0" smtClean="0">
                          <a:ln>
                            <a:noFill/>
                          </a:ln>
                          <a:effectLst/>
                        </a:rPr>
                        <a:t>Stanford</a:t>
                      </a:r>
                      <a:endParaRPr kumimoji="0" lang="en-GB" sz="1400" b="0" i="0" u="none" strike="noStrike" cap="none" normalizeH="0" baseline="0" dirty="0" smtClean="0">
                        <a:ln>
                          <a:noFill/>
                        </a:ln>
                        <a:solidFill>
                          <a:schemeClr val="tx1"/>
                        </a:solidFill>
                        <a:effectLst/>
                        <a:latin typeface="+mn-lt"/>
                      </a:endParaRPr>
                    </a:p>
                  </a:txBody>
                  <a:tcPr marL="90718" marR="90718" anchor="ctr" horzOverflow="overflow">
                    <a:solidFill>
                      <a:schemeClr val="tx2">
                        <a:lumMod val="20000"/>
                        <a:lumOff val="80000"/>
                      </a:schemeClr>
                    </a:solidFill>
                  </a:tcPr>
                </a:tc>
                <a:extLst>
                  <a:ext uri="{0D108BD9-81ED-4DB2-BD59-A6C34878D82A}">
                    <a16:rowId xmlns:a16="http://schemas.microsoft.com/office/drawing/2014/main" val="10003"/>
                  </a:ext>
                </a:extLst>
              </a:tr>
              <a:tr h="408740">
                <a:tc>
                  <a:txBody>
                    <a:bodyPr/>
                    <a:lstStyle/>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pPr>
                      <a:r>
                        <a:rPr kumimoji="0" lang="en-GB" sz="1400" u="none" strike="noStrike" cap="none" normalizeH="0" baseline="0" dirty="0" smtClean="0">
                          <a:ln>
                            <a:noFill/>
                          </a:ln>
                          <a:effectLst/>
                        </a:rPr>
                        <a:t>4</a:t>
                      </a:r>
                      <a:endParaRPr kumimoji="0" lang="en-GB" sz="1400" b="0" i="0" u="none" strike="noStrike" cap="none" normalizeH="0" baseline="0" dirty="0" smtClean="0">
                        <a:ln>
                          <a:noFill/>
                        </a:ln>
                        <a:solidFill>
                          <a:schemeClr val="tx1"/>
                        </a:solidFill>
                        <a:effectLst/>
                        <a:latin typeface="+mn-lt"/>
                      </a:endParaRPr>
                    </a:p>
                  </a:txBody>
                  <a:tcPr marL="45720" marR="45720"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GB" sz="1400" u="none" strike="noStrike" cap="none" normalizeH="0" baseline="0" dirty="0" smtClean="0">
                          <a:ln>
                            <a:noFill/>
                          </a:ln>
                          <a:effectLst/>
                        </a:rPr>
                        <a:t>Berkeley</a:t>
                      </a:r>
                      <a:endParaRPr kumimoji="0" lang="en-GB" sz="1400" b="0" i="0" u="none" strike="noStrike" cap="none" normalizeH="0" baseline="0" dirty="0" smtClean="0">
                        <a:ln>
                          <a:noFill/>
                        </a:ln>
                        <a:solidFill>
                          <a:schemeClr val="tx1"/>
                        </a:solidFill>
                        <a:effectLst/>
                        <a:latin typeface="+mn-lt"/>
                      </a:endParaRPr>
                    </a:p>
                  </a:txBody>
                  <a:tcPr marL="90718" marR="90718"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GB" sz="1400" u="none" strike="noStrike" cap="none" normalizeH="0" baseline="0" dirty="0" smtClean="0">
                          <a:ln>
                            <a:noFill/>
                          </a:ln>
                          <a:effectLst/>
                        </a:rPr>
                        <a:t>UCL</a:t>
                      </a:r>
                      <a:endParaRPr kumimoji="0" lang="en-GB" sz="1400" b="0" i="0" u="none" strike="noStrike" cap="none" normalizeH="0" baseline="0" dirty="0" smtClean="0">
                        <a:ln>
                          <a:noFill/>
                        </a:ln>
                        <a:solidFill>
                          <a:schemeClr val="tx1"/>
                        </a:solidFill>
                        <a:effectLst/>
                        <a:latin typeface="+mn-lt"/>
                      </a:endParaRPr>
                    </a:p>
                  </a:txBody>
                  <a:tcPr marL="90718" marR="90718"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GB" sz="1400" u="none" strike="noStrike" cap="none" normalizeH="0" baseline="0" dirty="0" smtClean="0">
                          <a:ln>
                            <a:noFill/>
                          </a:ln>
                          <a:effectLst/>
                        </a:rPr>
                        <a:t>Berkeley</a:t>
                      </a:r>
                      <a:endParaRPr kumimoji="0" lang="en-GB" sz="1400" b="0" i="0" u="none" strike="noStrike" cap="none" normalizeH="0" baseline="0" dirty="0" smtClean="0">
                        <a:ln>
                          <a:noFill/>
                        </a:ln>
                        <a:solidFill>
                          <a:schemeClr val="tx1"/>
                        </a:solidFill>
                        <a:effectLst/>
                        <a:latin typeface="+mn-lt"/>
                      </a:endParaRPr>
                    </a:p>
                  </a:txBody>
                  <a:tcPr marL="90718" marR="90718"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GB" sz="1400" u="none" strike="noStrike" cap="none" normalizeH="0" baseline="0" dirty="0" smtClean="0">
                          <a:ln>
                            <a:noFill/>
                          </a:ln>
                          <a:effectLst/>
                        </a:rPr>
                        <a:t>Oxford</a:t>
                      </a:r>
                      <a:endParaRPr kumimoji="0" lang="en-GB" sz="1400" b="0" i="0" u="none" strike="noStrike" cap="none" normalizeH="0" baseline="0" dirty="0" smtClean="0">
                        <a:ln>
                          <a:noFill/>
                        </a:ln>
                        <a:solidFill>
                          <a:schemeClr val="tx1"/>
                        </a:solidFill>
                        <a:effectLst/>
                        <a:latin typeface="+mn-lt"/>
                      </a:endParaRPr>
                    </a:p>
                  </a:txBody>
                  <a:tcPr marL="90718" marR="90718" anchor="ctr" horzOverflow="overflow">
                    <a:solidFill>
                      <a:schemeClr val="tx2">
                        <a:lumMod val="20000"/>
                        <a:lumOff val="80000"/>
                      </a:schemeClr>
                    </a:solidFill>
                  </a:tcPr>
                </a:tc>
                <a:extLst>
                  <a:ext uri="{0D108BD9-81ED-4DB2-BD59-A6C34878D82A}">
                    <a16:rowId xmlns:a16="http://schemas.microsoft.com/office/drawing/2014/main" val="10004"/>
                  </a:ext>
                </a:extLst>
              </a:tr>
              <a:tr h="410221">
                <a:tc>
                  <a:txBody>
                    <a:bodyPr/>
                    <a:lstStyle/>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pPr>
                      <a:r>
                        <a:rPr kumimoji="0" lang="en-GB" sz="1400" u="none" strike="noStrike" cap="none" normalizeH="0" baseline="0" dirty="0" smtClean="0">
                          <a:ln>
                            <a:noFill/>
                          </a:ln>
                          <a:effectLst/>
                        </a:rPr>
                        <a:t>5</a:t>
                      </a:r>
                      <a:endParaRPr kumimoji="0" lang="en-GB" sz="1400" b="0" i="0" u="none" strike="noStrike" cap="none" normalizeH="0" baseline="0" dirty="0" smtClean="0">
                        <a:ln>
                          <a:noFill/>
                        </a:ln>
                        <a:solidFill>
                          <a:schemeClr val="tx1"/>
                        </a:solidFill>
                        <a:effectLst/>
                        <a:latin typeface="+mn-lt"/>
                      </a:endParaRPr>
                    </a:p>
                  </a:txBody>
                  <a:tcPr marL="45720" marR="45720"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GB" sz="1400" u="none" strike="noStrike" cap="none" normalizeH="0" baseline="0" dirty="0" smtClean="0">
                          <a:ln>
                            <a:noFill/>
                          </a:ln>
                          <a:effectLst/>
                        </a:rPr>
                        <a:t>Cambridge</a:t>
                      </a:r>
                      <a:endParaRPr kumimoji="0" lang="en-GB" sz="1400" b="0" i="0" u="none" strike="noStrike" cap="none" normalizeH="0" baseline="0" dirty="0" smtClean="0">
                        <a:ln>
                          <a:noFill/>
                        </a:ln>
                        <a:solidFill>
                          <a:schemeClr val="tx1"/>
                        </a:solidFill>
                        <a:effectLst/>
                        <a:latin typeface="+mn-lt"/>
                      </a:endParaRPr>
                    </a:p>
                  </a:txBody>
                  <a:tcPr marL="90718" marR="90718" anchor="ctr" horzOverflow="overflow"/>
                </a:tc>
                <a:tc>
                  <a:txBody>
                    <a:bodyPr/>
                    <a:lstStyle/>
                    <a:p>
                      <a:r>
                        <a:rPr lang="en-GB" sz="1400" dirty="0" smtClean="0"/>
                        <a:t>Oxford</a:t>
                      </a:r>
                      <a:endParaRPr lang="en-GB" dirty="0"/>
                    </a:p>
                  </a:txBody>
                  <a:tcPr marL="90718" marR="90718"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GB" sz="1400" u="none" strike="noStrike" cap="none" normalizeH="0" baseline="0" dirty="0" smtClean="0">
                          <a:ln>
                            <a:noFill/>
                          </a:ln>
                          <a:effectLst/>
                        </a:rPr>
                        <a:t>Cornell</a:t>
                      </a:r>
                      <a:endParaRPr kumimoji="0" lang="en-GB" sz="1400" b="0" i="0" u="none" strike="noStrike" cap="none" normalizeH="0" baseline="0" dirty="0" smtClean="0">
                        <a:ln>
                          <a:noFill/>
                        </a:ln>
                        <a:solidFill>
                          <a:schemeClr val="tx1"/>
                        </a:solidFill>
                        <a:effectLst/>
                        <a:latin typeface="+mn-lt"/>
                      </a:endParaRPr>
                    </a:p>
                  </a:txBody>
                  <a:tcPr marL="90718" marR="90718"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GB" sz="1400" u="none" strike="noStrike" cap="none" normalizeH="0" baseline="0" dirty="0" smtClean="0">
                          <a:ln>
                            <a:noFill/>
                          </a:ln>
                          <a:effectLst/>
                        </a:rPr>
                        <a:t>Princeton</a:t>
                      </a:r>
                      <a:endParaRPr kumimoji="0" lang="en-GB" sz="1400" b="0" i="0" u="none" strike="noStrike" cap="none" normalizeH="0" baseline="0" dirty="0" smtClean="0">
                        <a:ln>
                          <a:noFill/>
                        </a:ln>
                        <a:solidFill>
                          <a:schemeClr val="tx1"/>
                        </a:solidFill>
                        <a:effectLst/>
                        <a:latin typeface="+mn-lt"/>
                      </a:endParaRPr>
                    </a:p>
                  </a:txBody>
                  <a:tcPr marL="90718" marR="90718" anchor="ctr" horzOverflow="overflow">
                    <a:solidFill>
                      <a:schemeClr val="tx2">
                        <a:lumMod val="20000"/>
                        <a:lumOff val="80000"/>
                      </a:schemeClr>
                    </a:solidFill>
                  </a:tcPr>
                </a:tc>
                <a:extLst>
                  <a:ext uri="{0D108BD9-81ED-4DB2-BD59-A6C34878D82A}">
                    <a16:rowId xmlns:a16="http://schemas.microsoft.com/office/drawing/2014/main" val="10005"/>
                  </a:ext>
                </a:extLst>
              </a:tr>
              <a:tr h="408740">
                <a:tc>
                  <a:txBody>
                    <a:bodyPr/>
                    <a:lstStyle/>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pPr>
                      <a:r>
                        <a:rPr kumimoji="0" lang="en-GB" sz="1400" u="none" strike="noStrike" cap="none" normalizeH="0" baseline="0" dirty="0" smtClean="0">
                          <a:ln>
                            <a:noFill/>
                          </a:ln>
                          <a:effectLst/>
                        </a:rPr>
                        <a:t>6</a:t>
                      </a:r>
                      <a:endParaRPr kumimoji="0" lang="en-GB" sz="1400" b="0" i="0" u="none" strike="noStrike" cap="none" normalizeH="0" baseline="0" dirty="0" smtClean="0">
                        <a:ln>
                          <a:noFill/>
                        </a:ln>
                        <a:solidFill>
                          <a:schemeClr val="tx1"/>
                        </a:solidFill>
                        <a:effectLst/>
                        <a:latin typeface="+mn-lt"/>
                      </a:endParaRPr>
                    </a:p>
                  </a:txBody>
                  <a:tcPr marL="45720" marR="45720"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GB" sz="1400" u="none" strike="noStrike" cap="none" normalizeH="0" baseline="0" dirty="0" smtClean="0">
                          <a:ln>
                            <a:noFill/>
                          </a:ln>
                          <a:effectLst/>
                        </a:rPr>
                        <a:t>Caltech</a:t>
                      </a:r>
                      <a:endParaRPr kumimoji="0" lang="en-GB" sz="1400" b="0" i="0" u="none" strike="noStrike" cap="none" normalizeH="0" baseline="0" dirty="0" smtClean="0">
                        <a:ln>
                          <a:noFill/>
                        </a:ln>
                        <a:solidFill>
                          <a:schemeClr val="tx1"/>
                        </a:solidFill>
                        <a:effectLst/>
                        <a:latin typeface="+mn-lt"/>
                      </a:endParaRPr>
                    </a:p>
                  </a:txBody>
                  <a:tcPr marL="90718" marR="90718"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GB" sz="1400" u="none" strike="noStrike" cap="none" normalizeH="0" baseline="0" dirty="0" smtClean="0">
                          <a:ln>
                            <a:noFill/>
                          </a:ln>
                          <a:effectLst/>
                        </a:rPr>
                        <a:t>Imperial</a:t>
                      </a:r>
                      <a:endParaRPr kumimoji="0" lang="en-GB" sz="1400" b="0" i="0" u="none" strike="noStrike" cap="none" normalizeH="0" baseline="0" dirty="0" smtClean="0">
                        <a:ln>
                          <a:noFill/>
                        </a:ln>
                        <a:solidFill>
                          <a:schemeClr val="tx1"/>
                        </a:solidFill>
                        <a:effectLst/>
                        <a:latin typeface="+mn-lt"/>
                      </a:endParaRPr>
                    </a:p>
                  </a:txBody>
                  <a:tcPr marL="90718" marR="90718"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GB" sz="1400" u="none" strike="noStrike" cap="none" normalizeH="0" baseline="0" dirty="0" smtClean="0">
                          <a:ln>
                            <a:noFill/>
                          </a:ln>
                          <a:effectLst/>
                        </a:rPr>
                        <a:t>Minnesota</a:t>
                      </a:r>
                      <a:endParaRPr kumimoji="0" lang="en-GB" sz="1400" b="0" i="0" u="none" strike="noStrike" cap="none" normalizeH="0" baseline="0" dirty="0" smtClean="0">
                        <a:ln>
                          <a:noFill/>
                        </a:ln>
                        <a:solidFill>
                          <a:schemeClr val="tx1"/>
                        </a:solidFill>
                        <a:effectLst/>
                        <a:latin typeface="+mn-lt"/>
                      </a:endParaRPr>
                    </a:p>
                  </a:txBody>
                  <a:tcPr marL="90718" marR="90718"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GB" sz="1400" u="none" strike="noStrike" cap="none" normalizeH="0" baseline="0" dirty="0" smtClean="0">
                          <a:ln>
                            <a:noFill/>
                          </a:ln>
                          <a:effectLst/>
                        </a:rPr>
                        <a:t>Cambridge</a:t>
                      </a:r>
                      <a:endParaRPr kumimoji="0" lang="en-GB" sz="1400" b="0" i="0" u="none" strike="noStrike" cap="none" normalizeH="0" baseline="0" dirty="0" smtClean="0">
                        <a:ln>
                          <a:noFill/>
                        </a:ln>
                        <a:solidFill>
                          <a:schemeClr val="tx1"/>
                        </a:solidFill>
                        <a:effectLst/>
                        <a:latin typeface="+mn-lt"/>
                      </a:endParaRPr>
                    </a:p>
                  </a:txBody>
                  <a:tcPr marL="90718" marR="90718" anchor="ctr" horzOverflow="overflow">
                    <a:solidFill>
                      <a:schemeClr val="tx2">
                        <a:lumMod val="20000"/>
                        <a:lumOff val="80000"/>
                      </a:schemeClr>
                    </a:solidFill>
                  </a:tcPr>
                </a:tc>
                <a:extLst>
                  <a:ext uri="{0D108BD9-81ED-4DB2-BD59-A6C34878D82A}">
                    <a16:rowId xmlns:a16="http://schemas.microsoft.com/office/drawing/2014/main" val="10006"/>
                  </a:ext>
                </a:extLst>
              </a:tr>
              <a:tr h="408740">
                <a:tc>
                  <a:txBody>
                    <a:bodyPr/>
                    <a:lstStyle/>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pPr>
                      <a:r>
                        <a:rPr kumimoji="0" lang="en-GB" sz="1400" u="none" strike="noStrike" cap="none" normalizeH="0" baseline="0" smtClean="0">
                          <a:ln>
                            <a:noFill/>
                          </a:ln>
                          <a:effectLst/>
                        </a:rPr>
                        <a:t>7</a:t>
                      </a:r>
                      <a:endParaRPr kumimoji="0" lang="en-GB" sz="1400" b="0" i="0" u="none" strike="noStrike" cap="none" normalizeH="0" baseline="0" smtClean="0">
                        <a:ln>
                          <a:noFill/>
                        </a:ln>
                        <a:solidFill>
                          <a:schemeClr val="tx1"/>
                        </a:solidFill>
                        <a:effectLst/>
                        <a:latin typeface="+mn-lt"/>
                      </a:endParaRPr>
                    </a:p>
                  </a:txBody>
                  <a:tcPr marL="45720" marR="45720"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GB" sz="1400" u="none" strike="noStrike" cap="none" normalizeH="0" baseline="0" dirty="0" smtClean="0">
                          <a:ln>
                            <a:noFill/>
                          </a:ln>
                          <a:effectLst/>
                        </a:rPr>
                        <a:t>Princeton</a:t>
                      </a:r>
                      <a:endParaRPr kumimoji="0" lang="en-GB" sz="1400" b="0" i="0" u="none" strike="noStrike" cap="none" normalizeH="0" baseline="0" dirty="0" smtClean="0">
                        <a:ln>
                          <a:noFill/>
                        </a:ln>
                        <a:solidFill>
                          <a:schemeClr val="tx1"/>
                        </a:solidFill>
                        <a:effectLst/>
                        <a:latin typeface="+mn-lt"/>
                      </a:endParaRPr>
                    </a:p>
                  </a:txBody>
                  <a:tcPr marL="90718" marR="90718"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GB" sz="1400" u="none" strike="noStrike" cap="none" normalizeH="0" baseline="0" dirty="0" smtClean="0">
                          <a:ln>
                            <a:noFill/>
                          </a:ln>
                          <a:effectLst/>
                        </a:rPr>
                        <a:t>Yale</a:t>
                      </a:r>
                      <a:endParaRPr kumimoji="0" lang="en-GB" sz="1400" b="0" i="0" u="none" strike="noStrike" cap="none" normalizeH="0" baseline="0" dirty="0" smtClean="0">
                        <a:ln>
                          <a:noFill/>
                        </a:ln>
                        <a:solidFill>
                          <a:schemeClr val="tx1"/>
                        </a:solidFill>
                        <a:effectLst/>
                        <a:latin typeface="+mn-lt"/>
                      </a:endParaRPr>
                    </a:p>
                  </a:txBody>
                  <a:tcPr marL="90718" marR="90718"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GB" sz="1400" u="none" strike="noStrike" cap="none" normalizeH="0" baseline="0" dirty="0" smtClean="0">
                          <a:ln>
                            <a:noFill/>
                          </a:ln>
                          <a:effectLst/>
                        </a:rPr>
                        <a:t>Pennsylvania</a:t>
                      </a:r>
                      <a:endParaRPr kumimoji="0" lang="en-GB" sz="1400" b="0" i="0" u="none" strike="noStrike" cap="none" normalizeH="0" baseline="0" dirty="0" smtClean="0">
                        <a:ln>
                          <a:noFill/>
                        </a:ln>
                        <a:solidFill>
                          <a:schemeClr val="tx1"/>
                        </a:solidFill>
                        <a:effectLst/>
                        <a:latin typeface="+mn-lt"/>
                      </a:endParaRPr>
                    </a:p>
                  </a:txBody>
                  <a:tcPr marL="90718" marR="90718"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GB" sz="1400" u="none" strike="noStrike" cap="none" normalizeH="0" baseline="0" dirty="0" smtClean="0">
                          <a:ln>
                            <a:noFill/>
                          </a:ln>
                          <a:effectLst/>
                        </a:rPr>
                        <a:t>MIT</a:t>
                      </a:r>
                      <a:endParaRPr kumimoji="0" lang="en-GB" sz="1400" b="0" i="0" u="none" strike="noStrike" cap="none" normalizeH="0" baseline="0" dirty="0" smtClean="0">
                        <a:ln>
                          <a:noFill/>
                        </a:ln>
                        <a:solidFill>
                          <a:schemeClr val="tx1"/>
                        </a:solidFill>
                        <a:effectLst/>
                        <a:latin typeface="+mn-lt"/>
                      </a:endParaRPr>
                    </a:p>
                  </a:txBody>
                  <a:tcPr marL="90718" marR="90718" anchor="ctr" horzOverflow="overflow">
                    <a:solidFill>
                      <a:schemeClr val="tx2">
                        <a:lumMod val="20000"/>
                        <a:lumOff val="80000"/>
                      </a:schemeClr>
                    </a:solidFill>
                  </a:tcPr>
                </a:tc>
                <a:extLst>
                  <a:ext uri="{0D108BD9-81ED-4DB2-BD59-A6C34878D82A}">
                    <a16:rowId xmlns:a16="http://schemas.microsoft.com/office/drawing/2014/main" val="10007"/>
                  </a:ext>
                </a:extLst>
              </a:tr>
              <a:tr h="408740">
                <a:tc>
                  <a:txBody>
                    <a:bodyPr/>
                    <a:lstStyle/>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pPr>
                      <a:r>
                        <a:rPr kumimoji="0" lang="en-GB" sz="1400" u="none" strike="noStrike" cap="none" normalizeH="0" baseline="0" dirty="0" smtClean="0">
                          <a:ln>
                            <a:noFill/>
                          </a:ln>
                          <a:effectLst/>
                        </a:rPr>
                        <a:t>8</a:t>
                      </a:r>
                      <a:endParaRPr kumimoji="0" lang="en-GB" sz="1400" b="0" i="0" u="none" strike="noStrike" cap="none" normalizeH="0" baseline="0" dirty="0" smtClean="0">
                        <a:ln>
                          <a:noFill/>
                        </a:ln>
                        <a:solidFill>
                          <a:schemeClr val="tx1"/>
                        </a:solidFill>
                        <a:effectLst/>
                        <a:latin typeface="+mn-lt"/>
                      </a:endParaRPr>
                    </a:p>
                  </a:txBody>
                  <a:tcPr marL="45720" marR="45720"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GB" sz="1400" u="none" strike="noStrike" cap="none" normalizeH="0" baseline="0" dirty="0" smtClean="0">
                          <a:ln>
                            <a:noFill/>
                          </a:ln>
                          <a:effectLst/>
                        </a:rPr>
                        <a:t>Columbia</a:t>
                      </a:r>
                      <a:endParaRPr kumimoji="0" lang="en-GB" sz="1400" b="0" i="0" u="none" strike="noStrike" cap="none" normalizeH="0" baseline="0" dirty="0" smtClean="0">
                        <a:ln>
                          <a:noFill/>
                        </a:ln>
                        <a:solidFill>
                          <a:schemeClr val="tx1"/>
                        </a:solidFill>
                        <a:effectLst/>
                        <a:latin typeface="+mn-lt"/>
                      </a:endParaRPr>
                    </a:p>
                  </a:txBody>
                  <a:tcPr marL="90718" marR="90718"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GB" sz="1400" u="none" strike="noStrike" cap="none" normalizeH="0" baseline="0" dirty="0" smtClean="0">
                          <a:ln>
                            <a:noFill/>
                          </a:ln>
                          <a:effectLst/>
                        </a:rPr>
                        <a:t>Chicago</a:t>
                      </a:r>
                      <a:endParaRPr kumimoji="0" lang="en-GB" sz="1400" b="0" i="0" u="none" strike="noStrike" cap="none" normalizeH="0" baseline="0" dirty="0" smtClean="0">
                        <a:ln>
                          <a:noFill/>
                        </a:ln>
                        <a:solidFill>
                          <a:schemeClr val="tx1"/>
                        </a:solidFill>
                        <a:effectLst/>
                        <a:latin typeface="+mn-lt"/>
                      </a:endParaRPr>
                    </a:p>
                  </a:txBody>
                  <a:tcPr marL="90718" marR="90718"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GB" sz="1400" u="none" strike="noStrike" cap="none" normalizeH="0" baseline="0" dirty="0" smtClean="0">
                          <a:ln>
                            <a:noFill/>
                          </a:ln>
                          <a:effectLst/>
                        </a:rPr>
                        <a:t>Wisconsin</a:t>
                      </a:r>
                      <a:endParaRPr kumimoji="0" lang="en-GB" sz="1400" b="0" i="0" u="none" strike="noStrike" cap="none" normalizeH="0" baseline="0" dirty="0" smtClean="0">
                        <a:ln>
                          <a:noFill/>
                        </a:ln>
                        <a:solidFill>
                          <a:schemeClr val="tx1"/>
                        </a:solidFill>
                        <a:effectLst/>
                        <a:latin typeface="+mn-lt"/>
                      </a:endParaRPr>
                    </a:p>
                  </a:txBody>
                  <a:tcPr marL="90718" marR="90718"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GB" sz="1400" u="none" strike="noStrike" cap="none" normalizeH="0" baseline="0" dirty="0" smtClean="0">
                          <a:ln>
                            <a:noFill/>
                          </a:ln>
                          <a:effectLst/>
                        </a:rPr>
                        <a:t>Imperial</a:t>
                      </a:r>
                      <a:endParaRPr kumimoji="0" lang="en-GB" sz="1400" b="0" i="0" u="none" strike="noStrike" cap="none" normalizeH="0" baseline="0" dirty="0" smtClean="0">
                        <a:ln>
                          <a:noFill/>
                        </a:ln>
                        <a:solidFill>
                          <a:schemeClr val="tx1"/>
                        </a:solidFill>
                        <a:effectLst/>
                        <a:latin typeface="+mn-lt"/>
                      </a:endParaRPr>
                    </a:p>
                  </a:txBody>
                  <a:tcPr marL="90718" marR="90718" anchor="ctr" horzOverflow="overflow">
                    <a:solidFill>
                      <a:schemeClr val="tx2">
                        <a:lumMod val="20000"/>
                        <a:lumOff val="80000"/>
                      </a:schemeClr>
                    </a:solidFill>
                  </a:tcPr>
                </a:tc>
                <a:extLst>
                  <a:ext uri="{0D108BD9-81ED-4DB2-BD59-A6C34878D82A}">
                    <a16:rowId xmlns:a16="http://schemas.microsoft.com/office/drawing/2014/main" val="10008"/>
                  </a:ext>
                </a:extLst>
              </a:tr>
              <a:tr h="410221">
                <a:tc>
                  <a:txBody>
                    <a:bodyPr/>
                    <a:lstStyle/>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pPr>
                      <a:r>
                        <a:rPr kumimoji="0" lang="en-GB" sz="1400" u="none" strike="noStrike" cap="none" normalizeH="0" baseline="0" dirty="0" smtClean="0">
                          <a:ln>
                            <a:noFill/>
                          </a:ln>
                          <a:effectLst/>
                        </a:rPr>
                        <a:t>9</a:t>
                      </a:r>
                      <a:endParaRPr kumimoji="0" lang="en-GB" sz="1400" b="0" i="0" u="none" strike="noStrike" cap="none" normalizeH="0" baseline="0" dirty="0" smtClean="0">
                        <a:ln>
                          <a:noFill/>
                        </a:ln>
                        <a:solidFill>
                          <a:schemeClr val="tx1"/>
                        </a:solidFill>
                        <a:effectLst/>
                        <a:latin typeface="+mn-lt"/>
                      </a:endParaRPr>
                    </a:p>
                  </a:txBody>
                  <a:tcPr marL="45720" marR="45720"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GB" sz="1400" u="none" strike="noStrike" cap="none" normalizeH="0" baseline="0" dirty="0" smtClean="0">
                          <a:ln>
                            <a:noFill/>
                          </a:ln>
                          <a:effectLst/>
                        </a:rPr>
                        <a:t>Chicago</a:t>
                      </a:r>
                      <a:endParaRPr kumimoji="0" lang="en-GB" sz="1400" b="0" i="0" u="none" strike="noStrike" cap="none" normalizeH="0" baseline="0" dirty="0" smtClean="0">
                        <a:ln>
                          <a:noFill/>
                        </a:ln>
                        <a:solidFill>
                          <a:schemeClr val="tx1"/>
                        </a:solidFill>
                        <a:effectLst/>
                        <a:latin typeface="+mn-lt"/>
                      </a:endParaRPr>
                    </a:p>
                  </a:txBody>
                  <a:tcPr marL="90718" marR="90718"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GB" sz="1400" u="none" strike="noStrike" cap="none" normalizeH="0" baseline="0" dirty="0" smtClean="0">
                          <a:ln>
                            <a:noFill/>
                          </a:ln>
                          <a:effectLst/>
                        </a:rPr>
                        <a:t>Princeton</a:t>
                      </a:r>
                      <a:endParaRPr kumimoji="0" lang="en-GB" sz="1400" b="0" i="0" u="none" strike="noStrike" cap="none" normalizeH="0" baseline="0" dirty="0" smtClean="0">
                        <a:ln>
                          <a:noFill/>
                        </a:ln>
                        <a:solidFill>
                          <a:schemeClr val="tx1"/>
                        </a:solidFill>
                        <a:effectLst/>
                        <a:latin typeface="+mn-lt"/>
                      </a:endParaRPr>
                    </a:p>
                  </a:txBody>
                  <a:tcPr marL="90718" marR="90718"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GB" sz="1400" u="none" strike="noStrike" cap="none" normalizeH="0" baseline="0" dirty="0" smtClean="0">
                          <a:ln>
                            <a:noFill/>
                          </a:ln>
                          <a:effectLst/>
                        </a:rPr>
                        <a:t>UIUC</a:t>
                      </a:r>
                      <a:endParaRPr kumimoji="0" lang="en-GB" sz="1400" b="0" i="0" u="none" strike="noStrike" cap="none" normalizeH="0" baseline="0" dirty="0" smtClean="0">
                        <a:ln>
                          <a:noFill/>
                        </a:ln>
                        <a:solidFill>
                          <a:schemeClr val="tx1"/>
                        </a:solidFill>
                        <a:effectLst/>
                        <a:latin typeface="+mn-lt"/>
                      </a:endParaRPr>
                    </a:p>
                  </a:txBody>
                  <a:tcPr marL="90718" marR="90718"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GB" sz="1400" u="none" strike="noStrike" cap="none" normalizeH="0" baseline="0" dirty="0" smtClean="0">
                          <a:ln>
                            <a:noFill/>
                          </a:ln>
                          <a:effectLst/>
                        </a:rPr>
                        <a:t>Chicago</a:t>
                      </a:r>
                      <a:endParaRPr kumimoji="0" lang="en-GB" sz="1400" b="0" i="0" u="none" strike="noStrike" cap="none" normalizeH="0" baseline="0" dirty="0" smtClean="0">
                        <a:ln>
                          <a:noFill/>
                        </a:ln>
                        <a:solidFill>
                          <a:schemeClr val="tx1"/>
                        </a:solidFill>
                        <a:effectLst/>
                        <a:latin typeface="+mn-lt"/>
                      </a:endParaRPr>
                    </a:p>
                  </a:txBody>
                  <a:tcPr marL="90718" marR="90718" anchor="ctr" horzOverflow="overflow">
                    <a:solidFill>
                      <a:schemeClr val="tx2">
                        <a:lumMod val="20000"/>
                        <a:lumOff val="80000"/>
                      </a:schemeClr>
                    </a:solidFill>
                  </a:tcPr>
                </a:tc>
                <a:extLst>
                  <a:ext uri="{0D108BD9-81ED-4DB2-BD59-A6C34878D82A}">
                    <a16:rowId xmlns:a16="http://schemas.microsoft.com/office/drawing/2014/main" val="10009"/>
                  </a:ext>
                </a:extLst>
              </a:tr>
              <a:tr h="408740">
                <a:tc>
                  <a:txBody>
                    <a:bodyPr/>
                    <a:lstStyle/>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pPr>
                      <a:r>
                        <a:rPr kumimoji="0" lang="en-GB" sz="1400" u="none" strike="noStrike" cap="none" normalizeH="0" baseline="0" dirty="0" smtClean="0">
                          <a:ln>
                            <a:noFill/>
                          </a:ln>
                          <a:effectLst/>
                        </a:rPr>
                        <a:t>10</a:t>
                      </a:r>
                      <a:endParaRPr kumimoji="0" lang="en-GB" sz="1400" b="0" i="0" u="none" strike="noStrike" cap="none" normalizeH="0" baseline="0" dirty="0" smtClean="0">
                        <a:ln>
                          <a:noFill/>
                        </a:ln>
                        <a:solidFill>
                          <a:schemeClr val="tx1"/>
                        </a:solidFill>
                        <a:effectLst/>
                        <a:latin typeface="+mn-lt"/>
                      </a:endParaRPr>
                    </a:p>
                  </a:txBody>
                  <a:tcPr marL="45720" marR="45720"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GB" sz="1400" u="none" strike="noStrike" cap="none" normalizeH="0" baseline="0" dirty="0" smtClean="0">
                          <a:ln>
                            <a:noFill/>
                          </a:ln>
                          <a:effectLst/>
                        </a:rPr>
                        <a:t>Oxford</a:t>
                      </a:r>
                      <a:endParaRPr kumimoji="0" lang="en-GB" sz="1400" b="0" i="0" u="none" strike="noStrike" cap="none" normalizeH="0" baseline="0" dirty="0" smtClean="0">
                        <a:ln>
                          <a:noFill/>
                        </a:ln>
                        <a:solidFill>
                          <a:schemeClr val="tx1"/>
                        </a:solidFill>
                        <a:effectLst/>
                        <a:latin typeface="+mn-lt"/>
                      </a:endParaRPr>
                    </a:p>
                  </a:txBody>
                  <a:tcPr marL="90718" marR="90718"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GB" sz="1400" u="none" strike="noStrike" cap="none" normalizeH="0" baseline="0" dirty="0" smtClean="0">
                          <a:ln>
                            <a:noFill/>
                          </a:ln>
                          <a:effectLst/>
                        </a:rPr>
                        <a:t>Caltech</a:t>
                      </a:r>
                      <a:endParaRPr kumimoji="0" lang="en-GB" sz="1400" b="0" i="0" u="none" strike="noStrike" cap="none" normalizeH="0" baseline="0" dirty="0" smtClean="0">
                        <a:ln>
                          <a:noFill/>
                        </a:ln>
                        <a:solidFill>
                          <a:schemeClr val="tx1"/>
                        </a:solidFill>
                        <a:effectLst/>
                        <a:latin typeface="+mn-lt"/>
                      </a:endParaRPr>
                    </a:p>
                  </a:txBody>
                  <a:tcPr marL="90718" marR="90718"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GB" sz="1400" u="none" strike="noStrike" cap="none" normalizeH="0" baseline="0" dirty="0" smtClean="0">
                          <a:ln>
                            <a:noFill/>
                          </a:ln>
                          <a:effectLst/>
                        </a:rPr>
                        <a:t>Michigan State</a:t>
                      </a:r>
                      <a:endParaRPr kumimoji="0" lang="en-GB" sz="1400" b="0" i="0" u="none" strike="noStrike" cap="none" normalizeH="0" baseline="0" dirty="0" smtClean="0">
                        <a:ln>
                          <a:noFill/>
                        </a:ln>
                        <a:solidFill>
                          <a:schemeClr val="tx1"/>
                        </a:solidFill>
                        <a:effectLst/>
                        <a:latin typeface="+mn-lt"/>
                      </a:endParaRPr>
                    </a:p>
                  </a:txBody>
                  <a:tcPr marL="90718" marR="90718"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GB" sz="1400" u="none" strike="noStrike" cap="none" normalizeH="0" baseline="0" dirty="0" smtClean="0">
                          <a:ln>
                            <a:noFill/>
                          </a:ln>
                          <a:effectLst/>
                        </a:rPr>
                        <a:t>Berkeley</a:t>
                      </a:r>
                      <a:endParaRPr kumimoji="0" lang="en-GB" sz="1400" b="0" i="0" u="none" strike="noStrike" cap="none" normalizeH="0" baseline="0" dirty="0" smtClean="0">
                        <a:ln>
                          <a:noFill/>
                        </a:ln>
                        <a:solidFill>
                          <a:schemeClr val="tx1"/>
                        </a:solidFill>
                        <a:effectLst/>
                        <a:latin typeface="+mn-lt"/>
                      </a:endParaRPr>
                    </a:p>
                  </a:txBody>
                  <a:tcPr marL="90718" marR="90718" anchor="ctr" horzOverflow="overflow">
                    <a:solidFill>
                      <a:schemeClr val="tx2">
                        <a:lumMod val="20000"/>
                        <a:lumOff val="80000"/>
                      </a:schemeClr>
                    </a:solidFill>
                  </a:tcPr>
                </a:tc>
                <a:extLst>
                  <a:ext uri="{0D108BD9-81ED-4DB2-BD59-A6C34878D82A}">
                    <a16:rowId xmlns:a16="http://schemas.microsoft.com/office/drawing/2014/main" val="10010"/>
                  </a:ext>
                </a:extLst>
              </a:tr>
            </a:tbl>
          </a:graphicData>
        </a:graphic>
      </p:graphicFrame>
      <p:sp>
        <p:nvSpPr>
          <p:cNvPr id="3" name="Footer Placeholder 2"/>
          <p:cNvSpPr>
            <a:spLocks noGrp="1"/>
          </p:cNvSpPr>
          <p:nvPr>
            <p:ph type="ftr" sz="quarter" idx="10"/>
          </p:nvPr>
        </p:nvSpPr>
        <p:spPr/>
        <p:txBody>
          <a:bodyPr/>
          <a:lstStyle/>
          <a:p>
            <a:r>
              <a:rPr lang="en-GB" smtClean="0"/>
              <a:t>Trusted. Independent. Global.</a:t>
            </a:r>
            <a:endParaRPr lang="en-GB" dirty="0"/>
          </a:p>
        </p:txBody>
      </p:sp>
      <p:sp>
        <p:nvSpPr>
          <p:cNvPr id="6" name="Slide Number Placeholder 5"/>
          <p:cNvSpPr>
            <a:spLocks noGrp="1"/>
          </p:cNvSpPr>
          <p:nvPr>
            <p:ph type="sldNum" sz="quarter" idx="11"/>
          </p:nvPr>
        </p:nvSpPr>
        <p:spPr/>
        <p:txBody>
          <a:bodyPr/>
          <a:lstStyle/>
          <a:p>
            <a:fld id="{FD821319-5EAF-462C-8D4A-8B19FE65E8D4}" type="slidenum">
              <a:rPr lang="en-GB" smtClean="0"/>
              <a:t>15</a:t>
            </a:fld>
            <a:endParaRPr lang="en-GB" dirty="0"/>
          </a:p>
        </p:txBody>
      </p:sp>
      <p:sp>
        <p:nvSpPr>
          <p:cNvPr id="149506" name="Rectangle 2"/>
          <p:cNvSpPr>
            <a:spLocks noGrp="1" noChangeArrowheads="1"/>
          </p:cNvSpPr>
          <p:nvPr>
            <p:ph type="title"/>
          </p:nvPr>
        </p:nvSpPr>
        <p:spPr/>
        <p:txBody>
          <a:bodyPr/>
          <a:lstStyle/>
          <a:p>
            <a:r>
              <a:rPr lang="en-GB" smtClean="0"/>
              <a:t>Comparing Results</a:t>
            </a:r>
            <a:endParaRPr lang="en-GB" dirty="0"/>
          </a:p>
        </p:txBody>
      </p:sp>
      <p:sp>
        <p:nvSpPr>
          <p:cNvPr id="2" name="TextBox 1"/>
          <p:cNvSpPr txBox="1"/>
          <p:nvPr/>
        </p:nvSpPr>
        <p:spPr>
          <a:xfrm>
            <a:off x="702618" y="6193879"/>
            <a:ext cx="1296144" cy="276999"/>
          </a:xfrm>
          <a:prstGeom prst="rect">
            <a:avLst/>
          </a:prstGeom>
          <a:noFill/>
        </p:spPr>
        <p:txBody>
          <a:bodyPr wrap="square" rtlCol="0">
            <a:spAutoFit/>
          </a:bodyPr>
          <a:lstStyle/>
          <a:p>
            <a:r>
              <a:rPr lang="en-GB" sz="1200" dirty="0" smtClean="0">
                <a:solidFill>
                  <a:schemeClr val="bg1">
                    <a:lumMod val="50000"/>
                  </a:schemeClr>
                </a:solidFill>
              </a:rPr>
              <a:t>August 2012</a:t>
            </a:r>
            <a:endParaRPr lang="en-GB" sz="1200" dirty="0">
              <a:solidFill>
                <a:schemeClr val="bg1">
                  <a:lumMod val="50000"/>
                </a:schemeClr>
              </a:solidFill>
            </a:endParaRPr>
          </a:p>
        </p:txBody>
      </p:sp>
      <p:sp>
        <p:nvSpPr>
          <p:cNvPr id="7" name="TextBox 6"/>
          <p:cNvSpPr txBox="1"/>
          <p:nvPr/>
        </p:nvSpPr>
        <p:spPr>
          <a:xfrm>
            <a:off x="2804170" y="6192231"/>
            <a:ext cx="1392535" cy="276999"/>
          </a:xfrm>
          <a:prstGeom prst="rect">
            <a:avLst/>
          </a:prstGeom>
          <a:noFill/>
        </p:spPr>
        <p:txBody>
          <a:bodyPr wrap="square" rtlCol="0">
            <a:spAutoFit/>
          </a:bodyPr>
          <a:lstStyle/>
          <a:p>
            <a:r>
              <a:rPr lang="en-GB" sz="1200" dirty="0" smtClean="0">
                <a:solidFill>
                  <a:schemeClr val="bg1">
                    <a:lumMod val="50000"/>
                  </a:schemeClr>
                </a:solidFill>
              </a:rPr>
              <a:t>September 2012</a:t>
            </a:r>
            <a:endParaRPr lang="en-GB" sz="1200" dirty="0">
              <a:solidFill>
                <a:schemeClr val="bg1">
                  <a:lumMod val="50000"/>
                </a:schemeClr>
              </a:solidFill>
            </a:endParaRPr>
          </a:p>
        </p:txBody>
      </p:sp>
      <p:sp>
        <p:nvSpPr>
          <p:cNvPr id="9" name="TextBox 8"/>
          <p:cNvSpPr txBox="1"/>
          <p:nvPr/>
        </p:nvSpPr>
        <p:spPr>
          <a:xfrm>
            <a:off x="6878570" y="6192230"/>
            <a:ext cx="1608559" cy="276999"/>
          </a:xfrm>
          <a:prstGeom prst="rect">
            <a:avLst/>
          </a:prstGeom>
          <a:noFill/>
        </p:spPr>
        <p:txBody>
          <a:bodyPr wrap="square" rtlCol="0">
            <a:spAutoFit/>
          </a:bodyPr>
          <a:lstStyle/>
          <a:p>
            <a:r>
              <a:rPr lang="en-GB" sz="1200" dirty="0" smtClean="0">
                <a:solidFill>
                  <a:schemeClr val="bg1">
                    <a:lumMod val="50000"/>
                  </a:schemeClr>
                </a:solidFill>
              </a:rPr>
              <a:t>October 2011</a:t>
            </a:r>
            <a:endParaRPr lang="en-GB" sz="1200" dirty="0">
              <a:solidFill>
                <a:schemeClr val="bg1">
                  <a:lumMod val="50000"/>
                </a:schemeClr>
              </a:solidFill>
            </a:endParaRPr>
          </a:p>
        </p:txBody>
      </p:sp>
      <p:sp>
        <p:nvSpPr>
          <p:cNvPr id="10" name="TextBox 9"/>
          <p:cNvSpPr txBox="1"/>
          <p:nvPr/>
        </p:nvSpPr>
        <p:spPr>
          <a:xfrm>
            <a:off x="4860032" y="6208847"/>
            <a:ext cx="1392535" cy="276999"/>
          </a:xfrm>
          <a:prstGeom prst="rect">
            <a:avLst/>
          </a:prstGeom>
          <a:noFill/>
        </p:spPr>
        <p:txBody>
          <a:bodyPr wrap="square" rtlCol="0">
            <a:spAutoFit/>
          </a:bodyPr>
          <a:lstStyle/>
          <a:p>
            <a:r>
              <a:rPr lang="en-GB" sz="1200" dirty="0" smtClean="0">
                <a:solidFill>
                  <a:schemeClr val="bg1">
                    <a:lumMod val="50000"/>
                  </a:schemeClr>
                </a:solidFill>
              </a:rPr>
              <a:t>July 2012</a:t>
            </a:r>
            <a:endParaRPr lang="en-GB" sz="1200" dirty="0">
              <a:solidFill>
                <a:schemeClr val="bg1">
                  <a:lumMod val="50000"/>
                </a:schemeClr>
              </a:solidFill>
            </a:endParaRPr>
          </a:p>
        </p:txBody>
      </p:sp>
    </p:spTree>
    <p:extLst>
      <p:ext uri="{BB962C8B-B14F-4D97-AF65-F5344CB8AC3E}">
        <p14:creationId xmlns:p14="http://schemas.microsoft.com/office/powerpoint/2010/main" val="3367135064"/>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p:cNvGrpSpPr/>
          <p:nvPr/>
        </p:nvGrpSpPr>
        <p:grpSpPr>
          <a:xfrm>
            <a:off x="239068" y="1231195"/>
            <a:ext cx="8556874" cy="1621741"/>
            <a:chOff x="3265312" y="2492896"/>
            <a:chExt cx="2523672" cy="1621741"/>
          </a:xfrm>
        </p:grpSpPr>
        <p:sp>
          <p:nvSpPr>
            <p:cNvPr id="25" name="Rounded Rectangle 24"/>
            <p:cNvSpPr/>
            <p:nvPr/>
          </p:nvSpPr>
          <p:spPr>
            <a:xfrm>
              <a:off x="3265312" y="2492896"/>
              <a:ext cx="2520000" cy="1621741"/>
            </a:xfrm>
            <a:prstGeom prst="roundRect">
              <a:avLst>
                <a:gd name="adj" fmla="val 18377"/>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dirty="0" smtClean="0"/>
            </a:p>
          </p:txBody>
        </p:sp>
        <p:sp>
          <p:nvSpPr>
            <p:cNvPr id="26" name="Round Same Side Corner Rectangle 25"/>
            <p:cNvSpPr/>
            <p:nvPr/>
          </p:nvSpPr>
          <p:spPr>
            <a:xfrm>
              <a:off x="3268984" y="2492896"/>
              <a:ext cx="2520000" cy="648072"/>
            </a:xfrm>
            <a:prstGeom prst="round2SameRect">
              <a:avLst>
                <a:gd name="adj1" fmla="val 50000"/>
                <a:gd name="adj2" fmla="val 0"/>
              </a:avLst>
            </a:prstGeom>
            <a:solidFill>
              <a:schemeClr val="accent1">
                <a:lumMod val="50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600" b="1" dirty="0" smtClean="0"/>
            </a:p>
            <a:p>
              <a:pPr algn="ctr"/>
              <a:r>
                <a:rPr lang="en-GB" sz="1600" b="1" dirty="0" smtClean="0"/>
                <a:t>UNIVERSITY RANKINGS</a:t>
              </a:r>
              <a:endParaRPr lang="en-GB" sz="1600" b="1" dirty="0"/>
            </a:p>
          </p:txBody>
        </p:sp>
      </p:grpSp>
      <p:sp>
        <p:nvSpPr>
          <p:cNvPr id="9" name="Title 8"/>
          <p:cNvSpPr>
            <a:spLocks noGrp="1"/>
          </p:cNvSpPr>
          <p:nvPr>
            <p:ph type="title"/>
          </p:nvPr>
        </p:nvSpPr>
        <p:spPr/>
        <p:txBody>
          <a:bodyPr/>
          <a:lstStyle/>
          <a:p>
            <a:r>
              <a:rPr lang="en-GB" dirty="0" smtClean="0"/>
              <a:t>Digging Deeper</a:t>
            </a:r>
            <a:endParaRPr lang="en-GB" dirty="0"/>
          </a:p>
        </p:txBody>
      </p:sp>
      <p:sp>
        <p:nvSpPr>
          <p:cNvPr id="7" name="Footer Placeholder 6"/>
          <p:cNvSpPr>
            <a:spLocks noGrp="1"/>
          </p:cNvSpPr>
          <p:nvPr>
            <p:ph type="ftr" sz="quarter" idx="10"/>
          </p:nvPr>
        </p:nvSpPr>
        <p:spPr/>
        <p:txBody>
          <a:bodyPr/>
          <a:lstStyle/>
          <a:p>
            <a:r>
              <a:rPr lang="en-GB" smtClean="0"/>
              <a:t>Trusted. Independent. Global.</a:t>
            </a:r>
            <a:endParaRPr lang="en-GB"/>
          </a:p>
        </p:txBody>
      </p:sp>
      <p:sp>
        <p:nvSpPr>
          <p:cNvPr id="8" name="Slide Number Placeholder 7"/>
          <p:cNvSpPr>
            <a:spLocks noGrp="1"/>
          </p:cNvSpPr>
          <p:nvPr>
            <p:ph type="sldNum" sz="quarter" idx="11"/>
          </p:nvPr>
        </p:nvSpPr>
        <p:spPr/>
        <p:txBody>
          <a:bodyPr/>
          <a:lstStyle/>
          <a:p>
            <a:fld id="{BD1017CE-3A45-4F32-A3AB-7E0D3A5582DC}" type="slidenum">
              <a:rPr lang="en-GB" smtClean="0"/>
              <a:pPr/>
              <a:t>16</a:t>
            </a:fld>
            <a:endParaRPr lang="en-GB"/>
          </a:p>
        </p:txBody>
      </p:sp>
      <p:pic>
        <p:nvPicPr>
          <p:cNvPr id="10" name="Picture 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85680" y="2114905"/>
            <a:ext cx="2037600" cy="536936"/>
          </a:xfrm>
          <a:prstGeom prst="rect">
            <a:avLst/>
          </a:prstGeom>
        </p:spPr>
      </p:pic>
      <p:pic>
        <p:nvPicPr>
          <p:cNvPr id="11" name="Picture 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06154" y="2093606"/>
            <a:ext cx="2038316" cy="579537"/>
          </a:xfrm>
          <a:prstGeom prst="rect">
            <a:avLst/>
          </a:prstGeom>
        </p:spPr>
      </p:pic>
      <p:pic>
        <p:nvPicPr>
          <p:cNvPr id="12" name="Picture 1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04140" y="2057827"/>
            <a:ext cx="2230341" cy="651093"/>
          </a:xfrm>
          <a:prstGeom prst="rect">
            <a:avLst/>
          </a:prstGeom>
        </p:spPr>
      </p:pic>
      <p:grpSp>
        <p:nvGrpSpPr>
          <p:cNvPr id="23" name="Group 22"/>
          <p:cNvGrpSpPr/>
          <p:nvPr/>
        </p:nvGrpSpPr>
        <p:grpSpPr>
          <a:xfrm>
            <a:off x="244480" y="3068960"/>
            <a:ext cx="2530824" cy="3240360"/>
            <a:chOff x="3265312" y="2492896"/>
            <a:chExt cx="2530824" cy="3240360"/>
          </a:xfrm>
        </p:grpSpPr>
        <p:sp>
          <p:nvSpPr>
            <p:cNvPr id="15" name="Rounded Rectangle 14"/>
            <p:cNvSpPr/>
            <p:nvPr/>
          </p:nvSpPr>
          <p:spPr>
            <a:xfrm>
              <a:off x="3265312" y="2492896"/>
              <a:ext cx="2520000" cy="3240360"/>
            </a:xfrm>
            <a:prstGeom prst="roundRect">
              <a:avLst>
                <a:gd name="adj" fmla="val 13579"/>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GB" dirty="0" smtClean="0"/>
                <a:t>26 subject tables in 2011</a:t>
              </a:r>
              <a:br>
                <a:rPr lang="en-GB" dirty="0" smtClean="0"/>
              </a:br>
              <a:endParaRPr lang="en-GB" dirty="0" smtClean="0"/>
            </a:p>
            <a:p>
              <a:pPr algn="ctr"/>
              <a:r>
                <a:rPr lang="en-GB" dirty="0" smtClean="0"/>
                <a:t>More anticipated for 2012</a:t>
              </a:r>
              <a:endParaRPr lang="en-GB" dirty="0"/>
            </a:p>
          </p:txBody>
        </p:sp>
        <p:sp>
          <p:nvSpPr>
            <p:cNvPr id="17" name="Round Same Side Corner Rectangle 16"/>
            <p:cNvSpPr/>
            <p:nvPr/>
          </p:nvSpPr>
          <p:spPr>
            <a:xfrm>
              <a:off x="3276136" y="2492896"/>
              <a:ext cx="2520000" cy="648072"/>
            </a:xfrm>
            <a:prstGeom prst="round2SameRect">
              <a:avLst>
                <a:gd name="adj1" fmla="val 50000"/>
                <a:gd name="adj2" fmla="val 0"/>
              </a:avLst>
            </a:prstGeom>
            <a:solidFill>
              <a:schemeClr val="accent3">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600" b="1" dirty="0" smtClean="0"/>
            </a:p>
            <a:p>
              <a:pPr algn="ctr"/>
              <a:r>
                <a:rPr lang="en-GB" sz="1600" b="1" dirty="0" smtClean="0"/>
                <a:t>MORE SUBJECTS</a:t>
              </a:r>
              <a:endParaRPr lang="en-GB" sz="1600" b="1" dirty="0"/>
            </a:p>
          </p:txBody>
        </p:sp>
      </p:grpSp>
      <p:grpSp>
        <p:nvGrpSpPr>
          <p:cNvPr id="24" name="Group 23"/>
          <p:cNvGrpSpPr/>
          <p:nvPr/>
        </p:nvGrpSpPr>
        <p:grpSpPr>
          <a:xfrm>
            <a:off x="6300192" y="3068960"/>
            <a:ext cx="2520000" cy="3240360"/>
            <a:chOff x="6300192" y="2492896"/>
            <a:chExt cx="2520000" cy="3240360"/>
          </a:xfrm>
        </p:grpSpPr>
        <p:sp>
          <p:nvSpPr>
            <p:cNvPr id="14" name="Rounded Rectangle 13"/>
            <p:cNvSpPr/>
            <p:nvPr/>
          </p:nvSpPr>
          <p:spPr>
            <a:xfrm>
              <a:off x="6300192" y="2492896"/>
              <a:ext cx="2520000" cy="3240360"/>
            </a:xfrm>
            <a:prstGeom prst="roundRect">
              <a:avLst>
                <a:gd name="adj" fmla="val 13965"/>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GB"/>
            </a:p>
          </p:txBody>
        </p:sp>
        <p:sp>
          <p:nvSpPr>
            <p:cNvPr id="18" name="Round Same Side Corner Rectangle 17"/>
            <p:cNvSpPr/>
            <p:nvPr/>
          </p:nvSpPr>
          <p:spPr>
            <a:xfrm>
              <a:off x="6300192" y="2492896"/>
              <a:ext cx="2520000" cy="648072"/>
            </a:xfrm>
            <a:prstGeom prst="round2SameRect">
              <a:avLst>
                <a:gd name="adj1" fmla="val 50000"/>
                <a:gd name="adj2" fmla="val 0"/>
              </a:avLst>
            </a:prstGeom>
            <a:solidFill>
              <a:schemeClr val="accent4">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600" b="1" dirty="0" smtClean="0"/>
            </a:p>
            <a:p>
              <a:pPr algn="ctr"/>
              <a:r>
                <a:rPr lang="en-GB" sz="1600" b="1" dirty="0" smtClean="0"/>
                <a:t>MORE DIMENSIONS</a:t>
              </a:r>
              <a:endParaRPr lang="en-GB" sz="1600" b="1" dirty="0"/>
            </a:p>
          </p:txBody>
        </p:sp>
        <p:grpSp>
          <p:nvGrpSpPr>
            <p:cNvPr id="19" name="Group 18"/>
            <p:cNvGrpSpPr/>
            <p:nvPr/>
          </p:nvGrpSpPr>
          <p:grpSpPr>
            <a:xfrm>
              <a:off x="6588224" y="3835620"/>
              <a:ext cx="2062174" cy="750544"/>
              <a:chOff x="1739432" y="701342"/>
              <a:chExt cx="2062174" cy="750544"/>
            </a:xfrm>
          </p:grpSpPr>
          <p:sp>
            <p:nvSpPr>
              <p:cNvPr id="20" name="Rectangle 19"/>
              <p:cNvSpPr/>
              <p:nvPr/>
            </p:nvSpPr>
            <p:spPr>
              <a:xfrm>
                <a:off x="1825968" y="744166"/>
                <a:ext cx="1872208" cy="6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
              <p:cNvPicPr>
                <a:picLocks noChangeAspect="1" noChangeArrowheads="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739432" y="701342"/>
                <a:ext cx="2062174" cy="750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3" name="Group 2"/>
          <p:cNvGrpSpPr/>
          <p:nvPr/>
        </p:nvGrpSpPr>
        <p:grpSpPr>
          <a:xfrm>
            <a:off x="3265312" y="3068960"/>
            <a:ext cx="2520000" cy="3240360"/>
            <a:chOff x="3265312" y="3068960"/>
            <a:chExt cx="2520000" cy="3240360"/>
          </a:xfrm>
        </p:grpSpPr>
        <p:grpSp>
          <p:nvGrpSpPr>
            <p:cNvPr id="2" name="Group 1"/>
            <p:cNvGrpSpPr/>
            <p:nvPr/>
          </p:nvGrpSpPr>
          <p:grpSpPr>
            <a:xfrm>
              <a:off x="3265312" y="3068960"/>
              <a:ext cx="2520000" cy="3240360"/>
              <a:chOff x="249892" y="2492896"/>
              <a:chExt cx="2520000" cy="3240360"/>
            </a:xfrm>
          </p:grpSpPr>
          <p:sp>
            <p:nvSpPr>
              <p:cNvPr id="13" name="Rounded Rectangle 12"/>
              <p:cNvSpPr/>
              <p:nvPr/>
            </p:nvSpPr>
            <p:spPr>
              <a:xfrm>
                <a:off x="249892" y="2492896"/>
                <a:ext cx="2520000" cy="3240360"/>
              </a:xfrm>
              <a:prstGeom prst="roundRect">
                <a:avLst>
                  <a:gd name="adj" fmla="val 12807"/>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GB" dirty="0" smtClean="0"/>
              </a:p>
              <a:p>
                <a:pPr algn="ctr"/>
                <a:endParaRPr lang="en-GB" dirty="0"/>
              </a:p>
              <a:p>
                <a:pPr algn="ctr"/>
                <a:endParaRPr lang="en-GB" dirty="0" smtClean="0"/>
              </a:p>
              <a:p>
                <a:pPr algn="ctr"/>
                <a:endParaRPr lang="en-GB" dirty="0"/>
              </a:p>
              <a:p>
                <a:pPr algn="ctr"/>
                <a:endParaRPr lang="en-GB" dirty="0" smtClean="0"/>
              </a:p>
              <a:p>
                <a:pPr algn="ctr"/>
                <a:endParaRPr lang="en-GB" dirty="0"/>
              </a:p>
              <a:p>
                <a:pPr algn="ctr"/>
                <a:endParaRPr lang="en-GB" dirty="0" smtClean="0"/>
              </a:p>
              <a:p>
                <a:pPr algn="ctr"/>
                <a:r>
                  <a:rPr lang="en-GB" dirty="0" smtClean="0"/>
                  <a:t>QS Best Student Cities</a:t>
                </a:r>
                <a:endParaRPr lang="en-GB" dirty="0"/>
              </a:p>
            </p:txBody>
          </p:sp>
          <p:sp>
            <p:nvSpPr>
              <p:cNvPr id="16" name="Round Same Side Corner Rectangle 15"/>
              <p:cNvSpPr/>
              <p:nvPr/>
            </p:nvSpPr>
            <p:spPr>
              <a:xfrm>
                <a:off x="249892" y="2492896"/>
                <a:ext cx="2520000" cy="648072"/>
              </a:xfrm>
              <a:prstGeom prst="round2SameRect">
                <a:avLst>
                  <a:gd name="adj1" fmla="val 50000"/>
                  <a:gd name="adj2" fmla="val 0"/>
                </a:avLst>
              </a:prstGeom>
              <a:solidFill>
                <a:schemeClr val="accent5">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600" b="1" dirty="0" smtClean="0"/>
              </a:p>
              <a:p>
                <a:pPr algn="ctr"/>
                <a:r>
                  <a:rPr lang="en-GB" sz="1600" b="1" dirty="0" smtClean="0"/>
                  <a:t>MORE CONTEXTS</a:t>
                </a:r>
                <a:endParaRPr lang="en-GB" sz="1600" b="1" dirty="0"/>
              </a:p>
            </p:txBody>
          </p:sp>
        </p:grpSp>
        <p:pic>
          <p:nvPicPr>
            <p:cNvPr id="1026" name="Picture 2"/>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553520" y="3733328"/>
              <a:ext cx="1908574" cy="16700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347620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511737" y="3140969"/>
            <a:ext cx="3632263" cy="3359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a:spLocks noGrp="1"/>
          </p:cNvSpPr>
          <p:nvPr>
            <p:ph type="title"/>
          </p:nvPr>
        </p:nvSpPr>
        <p:spPr>
          <a:xfrm>
            <a:off x="0" y="360060"/>
            <a:ext cx="9144000" cy="1011600"/>
          </a:xfrm>
          <a:solidFill>
            <a:schemeClr val="bg2">
              <a:lumMod val="90000"/>
            </a:schemeClr>
          </a:solidFill>
        </p:spPr>
        <p:txBody>
          <a:bodyPr lIns="180000"/>
          <a:lstStyle/>
          <a:p>
            <a:r>
              <a:rPr lang="en-GB" dirty="0" smtClean="0">
                <a:ln w="12700">
                  <a:solidFill>
                    <a:schemeClr val="bg2">
                      <a:lumMod val="50000"/>
                    </a:schemeClr>
                  </a:solidFill>
                  <a:prstDash val="solid"/>
                </a:ln>
                <a:solidFill>
                  <a:schemeClr val="bg1"/>
                </a:solidFill>
                <a:effectLst/>
              </a:rPr>
              <a:t>What is QS Stars?</a:t>
            </a:r>
          </a:p>
        </p:txBody>
      </p:sp>
      <p:sp>
        <p:nvSpPr>
          <p:cNvPr id="9" name="Content Placeholder 8"/>
          <p:cNvSpPr>
            <a:spLocks noGrp="1"/>
          </p:cNvSpPr>
          <p:nvPr>
            <p:ph idx="1"/>
          </p:nvPr>
        </p:nvSpPr>
        <p:spPr>
          <a:xfrm>
            <a:off x="107504" y="1556791"/>
            <a:ext cx="8859600" cy="4802400"/>
          </a:xfrm>
        </p:spPr>
        <p:txBody>
          <a:bodyPr>
            <a:normAutofit/>
          </a:bodyPr>
          <a:lstStyle/>
          <a:p>
            <a:pPr marL="285750" indent="-285750">
              <a:lnSpc>
                <a:spcPct val="90000"/>
              </a:lnSpc>
              <a:defRPr/>
            </a:pPr>
            <a:r>
              <a:rPr lang="en-GB" dirty="0" smtClean="0"/>
              <a:t>A way to address many criticisms of rankings</a:t>
            </a:r>
          </a:p>
          <a:p>
            <a:pPr marL="285750" indent="-285750">
              <a:lnSpc>
                <a:spcPct val="90000"/>
              </a:lnSpc>
              <a:defRPr/>
            </a:pPr>
            <a:r>
              <a:rPr lang="en-GB" dirty="0" smtClean="0"/>
              <a:t>A broad based rating system, designed to identify, evaluate and recognize universities for their diverse and specialist strengths.</a:t>
            </a:r>
            <a:endParaRPr lang="en-GB" dirty="0"/>
          </a:p>
          <a:p>
            <a:pPr marL="285750" indent="-285750">
              <a:lnSpc>
                <a:spcPct val="90000"/>
              </a:lnSpc>
              <a:defRPr/>
            </a:pPr>
            <a:r>
              <a:rPr lang="en-GB" dirty="0"/>
              <a:t>Once evaluated, universities are awarded with a star rating, based on their </a:t>
            </a:r>
            <a:r>
              <a:rPr lang="en-GB" dirty="0" smtClean="0"/>
              <a:t>performance.</a:t>
            </a:r>
            <a:endParaRPr lang="en-GB" dirty="0"/>
          </a:p>
          <a:p>
            <a:pPr marL="285750" indent="-285750">
              <a:lnSpc>
                <a:spcPct val="90000"/>
              </a:lnSpc>
              <a:defRPr/>
            </a:pPr>
            <a:r>
              <a:rPr lang="en-GB" dirty="0"/>
              <a:t>Can include all universities—including those not in the rankings or low ranked</a:t>
            </a:r>
          </a:p>
          <a:p>
            <a:pPr marL="285750" indent="-285750">
              <a:lnSpc>
                <a:spcPct val="90000"/>
              </a:lnSpc>
              <a:defRPr/>
            </a:pPr>
            <a:r>
              <a:rPr lang="en-GB" dirty="0"/>
              <a:t>Benefits institutions looking to increase international </a:t>
            </a:r>
            <a:r>
              <a:rPr lang="en-GB" dirty="0" smtClean="0"/>
              <a:t>presence</a:t>
            </a:r>
            <a:endParaRPr lang="en-GB" dirty="0"/>
          </a:p>
        </p:txBody>
      </p:sp>
      <p:sp>
        <p:nvSpPr>
          <p:cNvPr id="4" name="Footer Placeholder 3"/>
          <p:cNvSpPr>
            <a:spLocks noGrp="1"/>
          </p:cNvSpPr>
          <p:nvPr>
            <p:ph type="ftr" sz="quarter" idx="11"/>
          </p:nvPr>
        </p:nvSpPr>
        <p:spPr/>
        <p:txBody>
          <a:bodyPr/>
          <a:lstStyle/>
          <a:p>
            <a:r>
              <a:rPr lang="en-GB" smtClean="0"/>
              <a:t>Trusted. Independent. Global.</a:t>
            </a:r>
            <a:endParaRPr lang="en-GB"/>
          </a:p>
        </p:txBody>
      </p:sp>
      <p:sp>
        <p:nvSpPr>
          <p:cNvPr id="5" name="Slide Number Placeholder 4"/>
          <p:cNvSpPr>
            <a:spLocks noGrp="1"/>
          </p:cNvSpPr>
          <p:nvPr>
            <p:ph type="sldNum" sz="quarter" idx="4294967295"/>
          </p:nvPr>
        </p:nvSpPr>
        <p:spPr>
          <a:xfrm>
            <a:off x="7010400" y="6500834"/>
            <a:ext cx="2133600" cy="357166"/>
          </a:xfrm>
          <a:prstGeom prst="rect">
            <a:avLst/>
          </a:prstGeom>
        </p:spPr>
        <p:txBody>
          <a:bodyPr/>
          <a:lstStyle/>
          <a:p>
            <a:fld id="{BD1017CE-3A45-4F32-A3AB-7E0D3A5582DC}" type="slidenum">
              <a:rPr lang="en-GB" smtClean="0"/>
              <a:pPr/>
              <a:t>17</a:t>
            </a:fld>
            <a:endParaRPr lang="en-GB"/>
          </a:p>
        </p:txBody>
      </p:sp>
      <p:grpSp>
        <p:nvGrpSpPr>
          <p:cNvPr id="8" name="Group 7"/>
          <p:cNvGrpSpPr/>
          <p:nvPr/>
        </p:nvGrpSpPr>
        <p:grpSpPr>
          <a:xfrm>
            <a:off x="6806250" y="490609"/>
            <a:ext cx="2062174" cy="750544"/>
            <a:chOff x="1739432" y="701342"/>
            <a:chExt cx="2062174" cy="750544"/>
          </a:xfrm>
        </p:grpSpPr>
        <p:sp>
          <p:nvSpPr>
            <p:cNvPr id="10" name="Rectangle 9"/>
            <p:cNvSpPr/>
            <p:nvPr/>
          </p:nvSpPr>
          <p:spPr>
            <a:xfrm>
              <a:off x="1825968" y="744166"/>
              <a:ext cx="1872208" cy="6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2"/>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739432" y="701342"/>
              <a:ext cx="2062174" cy="750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462213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ounded Rectangle 21"/>
          <p:cNvSpPr/>
          <p:nvPr/>
        </p:nvSpPr>
        <p:spPr>
          <a:xfrm>
            <a:off x="3128827" y="1848377"/>
            <a:ext cx="2880000" cy="2092260"/>
          </a:xfrm>
          <a:prstGeom prst="roundRect">
            <a:avLst>
              <a:gd name="adj" fmla="val 4375"/>
            </a:avLst>
          </a:prstGeom>
        </p:spPr>
        <p:style>
          <a:lnRef idx="1">
            <a:schemeClr val="accent5"/>
          </a:lnRef>
          <a:fillRef idx="3">
            <a:schemeClr val="accent5"/>
          </a:fillRef>
          <a:effectRef idx="2">
            <a:schemeClr val="accent5"/>
          </a:effectRef>
          <a:fontRef idx="minor">
            <a:schemeClr val="lt1"/>
          </a:fontRef>
        </p:style>
        <p:txBody>
          <a:bodyPr rtlCol="0" anchor="t"/>
          <a:lstStyle/>
          <a:p>
            <a:pPr algn="ctr"/>
            <a:r>
              <a:rPr lang="en-GB" sz="1600" b="1" dirty="0" smtClean="0"/>
              <a:t>Learning Environment</a:t>
            </a:r>
          </a:p>
          <a:p>
            <a:pPr algn="ctr"/>
            <a:r>
              <a:rPr lang="en-GB" sz="1600" dirty="0" smtClean="0"/>
              <a:t>100</a:t>
            </a:r>
          </a:p>
        </p:txBody>
      </p:sp>
      <p:sp>
        <p:nvSpPr>
          <p:cNvPr id="135" name="Rounded Rectangle 134"/>
          <p:cNvSpPr/>
          <p:nvPr/>
        </p:nvSpPr>
        <p:spPr>
          <a:xfrm>
            <a:off x="3128016" y="4102258"/>
            <a:ext cx="2880000" cy="2092260"/>
          </a:xfrm>
          <a:prstGeom prst="roundRect">
            <a:avLst>
              <a:gd name="adj" fmla="val 4375"/>
            </a:avLst>
          </a:prstGeom>
        </p:spPr>
        <p:style>
          <a:lnRef idx="1">
            <a:schemeClr val="accent1"/>
          </a:lnRef>
          <a:fillRef idx="3">
            <a:schemeClr val="accent1"/>
          </a:fillRef>
          <a:effectRef idx="2">
            <a:schemeClr val="accent1"/>
          </a:effectRef>
          <a:fontRef idx="minor">
            <a:schemeClr val="lt1"/>
          </a:fontRef>
        </p:style>
        <p:txBody>
          <a:bodyPr rtlCol="0" anchor="t"/>
          <a:lstStyle/>
          <a:p>
            <a:pPr algn="ctr"/>
            <a:r>
              <a:rPr lang="en-GB" sz="1600" b="1" dirty="0" smtClean="0"/>
              <a:t>Specialist Criteria</a:t>
            </a:r>
          </a:p>
          <a:p>
            <a:pPr algn="ctr"/>
            <a:r>
              <a:rPr lang="en-GB" sz="1600" dirty="0"/>
              <a:t>2</a:t>
            </a:r>
            <a:r>
              <a:rPr lang="en-GB" sz="1600" dirty="0" smtClean="0"/>
              <a:t>00</a:t>
            </a:r>
          </a:p>
        </p:txBody>
      </p:sp>
      <p:sp>
        <p:nvSpPr>
          <p:cNvPr id="134" name="Rounded Rectangle 133"/>
          <p:cNvSpPr/>
          <p:nvPr/>
        </p:nvSpPr>
        <p:spPr>
          <a:xfrm>
            <a:off x="6192146" y="1844824"/>
            <a:ext cx="2880000" cy="4339037"/>
          </a:xfrm>
          <a:prstGeom prst="roundRect">
            <a:avLst>
              <a:gd name="adj" fmla="val 4375"/>
            </a:avLst>
          </a:prstGeom>
        </p:spPr>
        <p:style>
          <a:lnRef idx="1">
            <a:schemeClr val="accent4"/>
          </a:lnRef>
          <a:fillRef idx="3">
            <a:schemeClr val="accent4"/>
          </a:fillRef>
          <a:effectRef idx="2">
            <a:schemeClr val="accent4"/>
          </a:effectRef>
          <a:fontRef idx="minor">
            <a:schemeClr val="lt1"/>
          </a:fontRef>
        </p:style>
        <p:txBody>
          <a:bodyPr rtlCol="0" anchor="t"/>
          <a:lstStyle/>
          <a:p>
            <a:pPr algn="ctr"/>
            <a:r>
              <a:rPr lang="en-GB" sz="1600" b="1" dirty="0" smtClean="0"/>
              <a:t>Advanced Criteria</a:t>
            </a:r>
          </a:p>
          <a:p>
            <a:pPr algn="ctr"/>
            <a:r>
              <a:rPr lang="en-GB" sz="1600" dirty="0" smtClean="0"/>
              <a:t>100</a:t>
            </a:r>
          </a:p>
        </p:txBody>
      </p:sp>
      <p:sp>
        <p:nvSpPr>
          <p:cNvPr id="133" name="Rounded Rectangle 132"/>
          <p:cNvSpPr/>
          <p:nvPr/>
        </p:nvSpPr>
        <p:spPr>
          <a:xfrm>
            <a:off x="64680" y="1855481"/>
            <a:ext cx="2880000" cy="4339037"/>
          </a:xfrm>
          <a:prstGeom prst="roundRect">
            <a:avLst>
              <a:gd name="adj" fmla="val 4375"/>
            </a:avLst>
          </a:prstGeom>
        </p:spPr>
        <p:style>
          <a:lnRef idx="1">
            <a:schemeClr val="accent2"/>
          </a:lnRef>
          <a:fillRef idx="3">
            <a:schemeClr val="accent2"/>
          </a:fillRef>
          <a:effectRef idx="2">
            <a:schemeClr val="accent2"/>
          </a:effectRef>
          <a:fontRef idx="minor">
            <a:schemeClr val="lt1"/>
          </a:fontRef>
        </p:style>
        <p:txBody>
          <a:bodyPr rtlCol="0" anchor="t"/>
          <a:lstStyle/>
          <a:p>
            <a:pPr algn="ctr"/>
            <a:r>
              <a:rPr lang="en-GB" sz="1600" b="1" dirty="0" smtClean="0"/>
              <a:t>Core Criteria</a:t>
            </a:r>
          </a:p>
          <a:p>
            <a:pPr algn="ctr"/>
            <a:r>
              <a:rPr lang="en-GB" sz="1600" dirty="0"/>
              <a:t>6</a:t>
            </a:r>
            <a:r>
              <a:rPr lang="en-GB" sz="1600" dirty="0" smtClean="0"/>
              <a:t>00</a:t>
            </a:r>
          </a:p>
        </p:txBody>
      </p:sp>
      <p:sp>
        <p:nvSpPr>
          <p:cNvPr id="5" name="Footer Placeholder 4"/>
          <p:cNvSpPr>
            <a:spLocks noGrp="1"/>
          </p:cNvSpPr>
          <p:nvPr>
            <p:ph type="ftr" sz="quarter" idx="10"/>
          </p:nvPr>
        </p:nvSpPr>
        <p:spPr/>
        <p:txBody>
          <a:bodyPr/>
          <a:lstStyle/>
          <a:p>
            <a:r>
              <a:rPr lang="en-GB" i="0" dirty="0" smtClean="0"/>
              <a:t>Trusted. Independent. Global.</a:t>
            </a:r>
            <a:endParaRPr lang="en-GB" i="0" dirty="0"/>
          </a:p>
        </p:txBody>
      </p:sp>
      <p:sp>
        <p:nvSpPr>
          <p:cNvPr id="4" name="Slide Number Placeholder 3"/>
          <p:cNvSpPr>
            <a:spLocks noGrp="1"/>
          </p:cNvSpPr>
          <p:nvPr>
            <p:ph type="sldNum" sz="quarter" idx="11"/>
          </p:nvPr>
        </p:nvSpPr>
        <p:spPr>
          <a:prstGeom prst="rect">
            <a:avLst/>
          </a:prstGeom>
        </p:spPr>
        <p:txBody>
          <a:bodyPr/>
          <a:lstStyle/>
          <a:p>
            <a:fld id="{9D3C6114-8687-4FFB-8382-EC47261A0EC1}" type="slidenum">
              <a:rPr lang="en-GB" smtClean="0"/>
              <a:pPr/>
              <a:t>18</a:t>
            </a:fld>
            <a:endParaRPr lang="en-GB"/>
          </a:p>
        </p:txBody>
      </p:sp>
      <p:grpSp>
        <p:nvGrpSpPr>
          <p:cNvPr id="6" name="Group 5"/>
          <p:cNvGrpSpPr/>
          <p:nvPr/>
        </p:nvGrpSpPr>
        <p:grpSpPr>
          <a:xfrm>
            <a:off x="64680" y="515907"/>
            <a:ext cx="9006672" cy="1184901"/>
            <a:chOff x="81750" y="2008758"/>
            <a:chExt cx="1949057" cy="1302870"/>
          </a:xfrm>
        </p:grpSpPr>
        <p:sp>
          <p:nvSpPr>
            <p:cNvPr id="7" name="Rounded Rectangle 6"/>
            <p:cNvSpPr/>
            <p:nvPr/>
          </p:nvSpPr>
          <p:spPr>
            <a:xfrm>
              <a:off x="81750" y="2008758"/>
              <a:ext cx="1949057" cy="1256909"/>
            </a:xfrm>
            <a:prstGeom prst="roundRect">
              <a:avLst>
                <a:gd name="adj" fmla="val 10000"/>
              </a:avLst>
            </a:prstGeom>
          </p:spPr>
          <p:style>
            <a:lnRef idx="2">
              <a:schemeClr val="dk1"/>
            </a:lnRef>
            <a:fillRef idx="1">
              <a:schemeClr val="lt1"/>
            </a:fillRef>
            <a:effectRef idx="0">
              <a:schemeClr val="dk1"/>
            </a:effectRef>
            <a:fontRef idx="minor">
              <a:schemeClr val="dk1"/>
            </a:fontRef>
          </p:style>
        </p:sp>
        <p:sp>
          <p:nvSpPr>
            <p:cNvPr id="8" name="Rounded Rectangle 4"/>
            <p:cNvSpPr/>
            <p:nvPr/>
          </p:nvSpPr>
          <p:spPr>
            <a:xfrm>
              <a:off x="480583" y="2048069"/>
              <a:ext cx="1510913" cy="126355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GB" sz="2400" kern="1200" dirty="0" smtClean="0">
                  <a:solidFill>
                    <a:sysClr val="windowText" lastClr="000000"/>
                  </a:solidFill>
                </a:rPr>
                <a:t>Points Available – 1000</a:t>
              </a:r>
              <a:endParaRPr lang="en-GB" sz="2400" kern="1200" dirty="0">
                <a:solidFill>
                  <a:sysClr val="windowText" lastClr="000000"/>
                </a:solidFill>
              </a:endParaRPr>
            </a:p>
          </p:txBody>
        </p:sp>
      </p:grpSp>
      <p:grpSp>
        <p:nvGrpSpPr>
          <p:cNvPr id="44" name="Group 43"/>
          <p:cNvGrpSpPr/>
          <p:nvPr/>
        </p:nvGrpSpPr>
        <p:grpSpPr>
          <a:xfrm>
            <a:off x="1739432" y="692696"/>
            <a:ext cx="2062174" cy="750544"/>
            <a:chOff x="1739432" y="701342"/>
            <a:chExt cx="2062174" cy="750544"/>
          </a:xfrm>
        </p:grpSpPr>
        <p:sp>
          <p:nvSpPr>
            <p:cNvPr id="3" name="Rectangle 2"/>
            <p:cNvSpPr/>
            <p:nvPr/>
          </p:nvSpPr>
          <p:spPr>
            <a:xfrm>
              <a:off x="1825968" y="744166"/>
              <a:ext cx="1872208" cy="6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3" name="Picture 2"/>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739432" y="701342"/>
              <a:ext cx="2062174" cy="750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90" name="Rounded Rectangle 16"/>
          <p:cNvSpPr/>
          <p:nvPr/>
        </p:nvSpPr>
        <p:spPr>
          <a:xfrm>
            <a:off x="6564798" y="3721320"/>
            <a:ext cx="1663057" cy="39307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endParaRPr lang="en-GB" sz="1200" i="1" kern="1200" dirty="0">
              <a:solidFill>
                <a:schemeClr val="tx1">
                  <a:lumMod val="50000"/>
                  <a:lumOff val="50000"/>
                </a:schemeClr>
              </a:solidFill>
            </a:endParaRPr>
          </a:p>
        </p:txBody>
      </p:sp>
      <p:sp>
        <p:nvSpPr>
          <p:cNvPr id="98" name="Rounded Rectangle 16"/>
          <p:cNvSpPr/>
          <p:nvPr/>
        </p:nvSpPr>
        <p:spPr>
          <a:xfrm>
            <a:off x="6564798" y="4225376"/>
            <a:ext cx="1663057" cy="39307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endParaRPr lang="en-GB" sz="1200" i="1" kern="1200" dirty="0">
              <a:solidFill>
                <a:schemeClr val="tx1">
                  <a:lumMod val="50000"/>
                  <a:lumOff val="50000"/>
                </a:schemeClr>
              </a:solidFill>
            </a:endParaRPr>
          </a:p>
        </p:txBody>
      </p:sp>
      <p:sp>
        <p:nvSpPr>
          <p:cNvPr id="105" name="Rounded Rectangle 16"/>
          <p:cNvSpPr/>
          <p:nvPr/>
        </p:nvSpPr>
        <p:spPr>
          <a:xfrm>
            <a:off x="6574737" y="4729432"/>
            <a:ext cx="1663057" cy="39307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endParaRPr lang="en-GB" sz="1200" i="1" kern="1200" dirty="0">
              <a:solidFill>
                <a:schemeClr val="tx1">
                  <a:lumMod val="50000"/>
                  <a:lumOff val="50000"/>
                </a:schemeClr>
              </a:solidFill>
            </a:endParaRPr>
          </a:p>
        </p:txBody>
      </p:sp>
      <p:sp>
        <p:nvSpPr>
          <p:cNvPr id="112" name="Rounded Rectangle 16"/>
          <p:cNvSpPr/>
          <p:nvPr/>
        </p:nvSpPr>
        <p:spPr>
          <a:xfrm>
            <a:off x="6574737" y="5233488"/>
            <a:ext cx="1663057" cy="39307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endParaRPr lang="en-GB" sz="1200" i="1" kern="1200" dirty="0">
              <a:solidFill>
                <a:schemeClr val="tx1">
                  <a:lumMod val="50000"/>
                  <a:lumOff val="50000"/>
                </a:schemeClr>
              </a:solidFill>
            </a:endParaRPr>
          </a:p>
        </p:txBody>
      </p:sp>
      <p:sp>
        <p:nvSpPr>
          <p:cNvPr id="119" name="Rounded Rectangle 16"/>
          <p:cNvSpPr/>
          <p:nvPr/>
        </p:nvSpPr>
        <p:spPr>
          <a:xfrm>
            <a:off x="6594615" y="5737544"/>
            <a:ext cx="1663057" cy="39307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endParaRPr lang="en-GB" sz="1200" i="1" kern="1200" dirty="0">
              <a:solidFill>
                <a:schemeClr val="tx1">
                  <a:lumMod val="50000"/>
                  <a:lumOff val="50000"/>
                </a:schemeClr>
              </a:solidFill>
            </a:endParaRPr>
          </a:p>
        </p:txBody>
      </p:sp>
      <p:grpSp>
        <p:nvGrpSpPr>
          <p:cNvPr id="35" name="Group 34"/>
          <p:cNvGrpSpPr/>
          <p:nvPr/>
        </p:nvGrpSpPr>
        <p:grpSpPr>
          <a:xfrm>
            <a:off x="3347864" y="2537356"/>
            <a:ext cx="2421713" cy="432000"/>
            <a:chOff x="3347864" y="2636960"/>
            <a:chExt cx="2421713" cy="432000"/>
          </a:xfrm>
        </p:grpSpPr>
        <p:sp>
          <p:nvSpPr>
            <p:cNvPr id="9" name="Rounded Rectangle 8"/>
            <p:cNvSpPr/>
            <p:nvPr/>
          </p:nvSpPr>
          <p:spPr>
            <a:xfrm>
              <a:off x="3347864" y="2636960"/>
              <a:ext cx="1800000" cy="432000"/>
            </a:xfrm>
            <a:prstGeom prst="roundRect">
              <a:avLst/>
            </a:prstGeom>
            <a:effectLst>
              <a:outerShdw blurRad="63500" dist="25400" dir="5400000" algn="ctr" rotWithShape="0">
                <a:srgbClr val="000000">
                  <a:alpha val="43000"/>
                </a:srgbClr>
              </a:outerShdw>
            </a:effectLst>
          </p:spPr>
          <p:style>
            <a:lnRef idx="2">
              <a:schemeClr val="accent5"/>
            </a:lnRef>
            <a:fillRef idx="1">
              <a:schemeClr val="lt1"/>
            </a:fillRef>
            <a:effectRef idx="0">
              <a:schemeClr val="accent5"/>
            </a:effectRef>
            <a:fontRef idx="minor">
              <a:schemeClr val="dk1"/>
            </a:fontRef>
          </p:style>
          <p:txBody>
            <a:bodyPr lIns="18000" rIns="18000" rtlCol="0" anchor="ctr"/>
            <a:lstStyle/>
            <a:p>
              <a:pPr lvl="0" algn="ctr"/>
              <a:r>
                <a:rPr lang="en-GB" sz="1200" dirty="0">
                  <a:solidFill>
                    <a:schemeClr val="tx1"/>
                  </a:solidFill>
                </a:rPr>
                <a:t>Facilities  </a:t>
              </a:r>
              <a:br>
                <a:rPr lang="en-GB" sz="1200" dirty="0">
                  <a:solidFill>
                    <a:schemeClr val="tx1"/>
                  </a:solidFill>
                </a:rPr>
              </a:br>
              <a:r>
                <a:rPr lang="en-GB" sz="1100" i="1" dirty="0">
                  <a:solidFill>
                    <a:schemeClr val="tx1">
                      <a:lumMod val="50000"/>
                      <a:lumOff val="50000"/>
                    </a:schemeClr>
                  </a:solidFill>
                </a:rPr>
                <a:t>6 </a:t>
              </a:r>
              <a:r>
                <a:rPr lang="en-GB" sz="1100" i="1" dirty="0" smtClean="0">
                  <a:solidFill>
                    <a:schemeClr val="tx1">
                      <a:lumMod val="50000"/>
                      <a:lumOff val="50000"/>
                    </a:schemeClr>
                  </a:solidFill>
                </a:rPr>
                <a:t>indicators</a:t>
              </a:r>
              <a:endParaRPr lang="en-GB" sz="1100" i="1" dirty="0">
                <a:solidFill>
                  <a:schemeClr val="tx1">
                    <a:lumMod val="50000"/>
                    <a:lumOff val="50000"/>
                  </a:schemeClr>
                </a:solidFill>
              </a:endParaRPr>
            </a:p>
          </p:txBody>
        </p:sp>
        <p:sp>
          <p:nvSpPr>
            <p:cNvPr id="132" name="Rounded Rectangle 131"/>
            <p:cNvSpPr/>
            <p:nvPr/>
          </p:nvSpPr>
          <p:spPr>
            <a:xfrm>
              <a:off x="5229577" y="2636960"/>
              <a:ext cx="540000" cy="432000"/>
            </a:xfrm>
            <a:prstGeom prst="roundRect">
              <a:avLst/>
            </a:prstGeom>
            <a:ln w="25400">
              <a:solidFill>
                <a:schemeClr val="bg1"/>
              </a:solidFill>
            </a:ln>
            <a:scene3d>
              <a:camera prst="orthographicFront" fov="0">
                <a:rot lat="0" lon="0" rev="0"/>
              </a:camera>
              <a:lightRig rig="brightRoom" dir="tl">
                <a:rot lat="0" lon="0" rev="8700000"/>
              </a:lightRig>
            </a:scene3d>
            <a:sp3d>
              <a:bevelT w="0" h="0"/>
              <a:contourClr>
                <a:schemeClr val="accent3">
                  <a:shade val="80000"/>
                </a:schemeClr>
              </a:contourClr>
            </a:sp3d>
          </p:spPr>
          <p:style>
            <a:lnRef idx="1">
              <a:schemeClr val="accent3"/>
            </a:lnRef>
            <a:fillRef idx="3">
              <a:schemeClr val="accent3"/>
            </a:fillRef>
            <a:effectRef idx="2">
              <a:schemeClr val="accent3"/>
            </a:effectRef>
            <a:fontRef idx="minor">
              <a:schemeClr val="lt1"/>
            </a:fontRef>
          </p:style>
          <p:txBody>
            <a:bodyPr lIns="18000" rIns="18000" rtlCol="0" anchor="ctr"/>
            <a:lstStyle/>
            <a:p>
              <a:pPr lvl="0" algn="ctr"/>
              <a:r>
                <a:rPr lang="en-GB" sz="1600" b="1" dirty="0" smtClean="0">
                  <a:solidFill>
                    <a:schemeClr val="bg1"/>
                  </a:solidFill>
                </a:rPr>
                <a:t>100</a:t>
              </a:r>
              <a:endParaRPr lang="en-GB" sz="1400" b="1" i="1" dirty="0">
                <a:solidFill>
                  <a:schemeClr val="bg1"/>
                </a:solidFill>
              </a:endParaRPr>
            </a:p>
          </p:txBody>
        </p:sp>
      </p:grpSp>
      <p:grpSp>
        <p:nvGrpSpPr>
          <p:cNvPr id="136" name="Group 135"/>
          <p:cNvGrpSpPr/>
          <p:nvPr/>
        </p:nvGrpSpPr>
        <p:grpSpPr>
          <a:xfrm>
            <a:off x="3357159" y="3212352"/>
            <a:ext cx="2421713" cy="432000"/>
            <a:chOff x="3347864" y="2636960"/>
            <a:chExt cx="2421713" cy="432000"/>
          </a:xfrm>
        </p:grpSpPr>
        <p:sp>
          <p:nvSpPr>
            <p:cNvPr id="137" name="Rounded Rectangle 136"/>
            <p:cNvSpPr/>
            <p:nvPr/>
          </p:nvSpPr>
          <p:spPr>
            <a:xfrm>
              <a:off x="3347864" y="2636960"/>
              <a:ext cx="1800000" cy="432000"/>
            </a:xfrm>
            <a:prstGeom prst="roundRect">
              <a:avLst/>
            </a:prstGeom>
            <a:effectLst>
              <a:outerShdw blurRad="63500" dist="25400" dir="5400000" algn="ctr" rotWithShape="0">
                <a:srgbClr val="000000">
                  <a:alpha val="43000"/>
                </a:srgbClr>
              </a:outerShdw>
            </a:effectLst>
          </p:spPr>
          <p:style>
            <a:lnRef idx="2">
              <a:schemeClr val="accent5"/>
            </a:lnRef>
            <a:fillRef idx="1">
              <a:schemeClr val="lt1"/>
            </a:fillRef>
            <a:effectRef idx="0">
              <a:schemeClr val="accent5"/>
            </a:effectRef>
            <a:fontRef idx="minor">
              <a:schemeClr val="dk1"/>
            </a:fontRef>
          </p:style>
          <p:txBody>
            <a:bodyPr lIns="18000" rIns="18000" rtlCol="0" anchor="ctr"/>
            <a:lstStyle/>
            <a:p>
              <a:pPr lvl="0" algn="ctr"/>
              <a:r>
                <a:rPr lang="en-GB" sz="1200" dirty="0" smtClean="0">
                  <a:solidFill>
                    <a:schemeClr val="tx1"/>
                  </a:solidFill>
                </a:rPr>
                <a:t>Online/Distance  </a:t>
              </a:r>
              <a:r>
                <a:rPr lang="en-GB" sz="1200" dirty="0">
                  <a:solidFill>
                    <a:schemeClr val="tx1"/>
                  </a:solidFill>
                </a:rPr>
                <a:t/>
              </a:r>
              <a:br>
                <a:rPr lang="en-GB" sz="1200" dirty="0">
                  <a:solidFill>
                    <a:schemeClr val="tx1"/>
                  </a:solidFill>
                </a:rPr>
              </a:br>
              <a:r>
                <a:rPr lang="en-GB" sz="1100" i="1" dirty="0">
                  <a:solidFill>
                    <a:schemeClr val="tx1">
                      <a:lumMod val="50000"/>
                      <a:lumOff val="50000"/>
                    </a:schemeClr>
                  </a:solidFill>
                </a:rPr>
                <a:t>6 </a:t>
              </a:r>
              <a:r>
                <a:rPr lang="en-GB" sz="1100" i="1" dirty="0" smtClean="0">
                  <a:solidFill>
                    <a:schemeClr val="tx1">
                      <a:lumMod val="50000"/>
                      <a:lumOff val="50000"/>
                    </a:schemeClr>
                  </a:solidFill>
                </a:rPr>
                <a:t>indicators</a:t>
              </a:r>
              <a:endParaRPr lang="en-GB" sz="1100" i="1" dirty="0">
                <a:solidFill>
                  <a:schemeClr val="tx1">
                    <a:lumMod val="50000"/>
                    <a:lumOff val="50000"/>
                  </a:schemeClr>
                </a:solidFill>
              </a:endParaRPr>
            </a:p>
          </p:txBody>
        </p:sp>
        <p:sp>
          <p:nvSpPr>
            <p:cNvPr id="138" name="Rounded Rectangle 137"/>
            <p:cNvSpPr/>
            <p:nvPr/>
          </p:nvSpPr>
          <p:spPr>
            <a:xfrm>
              <a:off x="5229577" y="2636960"/>
              <a:ext cx="540000" cy="432000"/>
            </a:xfrm>
            <a:prstGeom prst="roundRect">
              <a:avLst/>
            </a:prstGeom>
            <a:ln w="25400">
              <a:solidFill>
                <a:schemeClr val="bg1"/>
              </a:solidFill>
            </a:ln>
            <a:scene3d>
              <a:camera prst="orthographicFront" fov="0">
                <a:rot lat="0" lon="0" rev="0"/>
              </a:camera>
              <a:lightRig rig="brightRoom" dir="tl">
                <a:rot lat="0" lon="0" rev="8700000"/>
              </a:lightRig>
            </a:scene3d>
            <a:sp3d>
              <a:bevelT w="0" h="0"/>
              <a:contourClr>
                <a:schemeClr val="accent3">
                  <a:shade val="80000"/>
                </a:schemeClr>
              </a:contourClr>
            </a:sp3d>
          </p:spPr>
          <p:style>
            <a:lnRef idx="1">
              <a:schemeClr val="accent3"/>
            </a:lnRef>
            <a:fillRef idx="3">
              <a:schemeClr val="accent3"/>
            </a:fillRef>
            <a:effectRef idx="2">
              <a:schemeClr val="accent3"/>
            </a:effectRef>
            <a:fontRef idx="minor">
              <a:schemeClr val="lt1"/>
            </a:fontRef>
          </p:style>
          <p:txBody>
            <a:bodyPr lIns="18000" rIns="18000" rtlCol="0" anchor="ctr"/>
            <a:lstStyle/>
            <a:p>
              <a:pPr lvl="0" algn="ctr"/>
              <a:r>
                <a:rPr lang="en-GB" sz="1600" b="1" dirty="0" smtClean="0">
                  <a:solidFill>
                    <a:schemeClr val="bg1"/>
                  </a:solidFill>
                </a:rPr>
                <a:t>100</a:t>
              </a:r>
              <a:endParaRPr lang="en-GB" sz="1400" b="1" i="1" dirty="0">
                <a:solidFill>
                  <a:schemeClr val="bg1"/>
                </a:solidFill>
              </a:endParaRPr>
            </a:p>
          </p:txBody>
        </p:sp>
      </p:grpSp>
      <p:grpSp>
        <p:nvGrpSpPr>
          <p:cNvPr id="139" name="Group 138"/>
          <p:cNvGrpSpPr/>
          <p:nvPr/>
        </p:nvGrpSpPr>
        <p:grpSpPr>
          <a:xfrm>
            <a:off x="3347864" y="4801488"/>
            <a:ext cx="2421713" cy="432000"/>
            <a:chOff x="3347864" y="2636960"/>
            <a:chExt cx="2421713" cy="432000"/>
          </a:xfrm>
        </p:grpSpPr>
        <p:sp>
          <p:nvSpPr>
            <p:cNvPr id="140" name="Rounded Rectangle 139"/>
            <p:cNvSpPr/>
            <p:nvPr/>
          </p:nvSpPr>
          <p:spPr>
            <a:xfrm>
              <a:off x="3347864" y="2636960"/>
              <a:ext cx="1800000" cy="432000"/>
            </a:xfrm>
            <a:prstGeom prst="roundRect">
              <a:avLst/>
            </a:prstGeom>
            <a:ln>
              <a:solidFill>
                <a:schemeClr val="accent1"/>
              </a:solidFill>
            </a:ln>
            <a:effectLst>
              <a:outerShdw blurRad="63500" dist="25400" dir="5400000" algn="ctr" rotWithShape="0">
                <a:srgbClr val="000000">
                  <a:alpha val="43000"/>
                </a:srgbClr>
              </a:outerShdw>
            </a:effectLst>
          </p:spPr>
          <p:style>
            <a:lnRef idx="2">
              <a:schemeClr val="accent5"/>
            </a:lnRef>
            <a:fillRef idx="1">
              <a:schemeClr val="lt1"/>
            </a:fillRef>
            <a:effectRef idx="0">
              <a:schemeClr val="accent5"/>
            </a:effectRef>
            <a:fontRef idx="minor">
              <a:schemeClr val="dk1"/>
            </a:fontRef>
          </p:style>
          <p:txBody>
            <a:bodyPr lIns="18000" rIns="18000" rtlCol="0" anchor="ctr"/>
            <a:lstStyle/>
            <a:p>
              <a:pPr lvl="0" algn="ctr"/>
              <a:r>
                <a:rPr lang="en-GB" sz="1200" dirty="0" smtClean="0">
                  <a:solidFill>
                    <a:schemeClr val="tx1"/>
                  </a:solidFill>
                </a:rPr>
                <a:t>Discipline Ranking  </a:t>
              </a:r>
              <a:r>
                <a:rPr lang="en-GB" sz="1200" dirty="0">
                  <a:solidFill>
                    <a:schemeClr val="tx1"/>
                  </a:solidFill>
                </a:rPr>
                <a:t/>
              </a:r>
              <a:br>
                <a:rPr lang="en-GB" sz="1200" dirty="0">
                  <a:solidFill>
                    <a:schemeClr val="tx1"/>
                  </a:solidFill>
                </a:rPr>
              </a:br>
              <a:r>
                <a:rPr lang="en-GB" sz="1100" i="1" dirty="0" smtClean="0">
                  <a:solidFill>
                    <a:schemeClr val="tx1">
                      <a:lumMod val="50000"/>
                      <a:lumOff val="50000"/>
                    </a:schemeClr>
                  </a:solidFill>
                </a:rPr>
                <a:t>2 indicators</a:t>
              </a:r>
              <a:endParaRPr lang="en-GB" sz="1100" i="1" dirty="0">
                <a:solidFill>
                  <a:schemeClr val="tx1">
                    <a:lumMod val="50000"/>
                    <a:lumOff val="50000"/>
                  </a:schemeClr>
                </a:solidFill>
              </a:endParaRPr>
            </a:p>
          </p:txBody>
        </p:sp>
        <p:sp>
          <p:nvSpPr>
            <p:cNvPr id="141" name="Rounded Rectangle 140"/>
            <p:cNvSpPr/>
            <p:nvPr/>
          </p:nvSpPr>
          <p:spPr>
            <a:xfrm>
              <a:off x="5229577" y="2636960"/>
              <a:ext cx="540000" cy="432000"/>
            </a:xfrm>
            <a:prstGeom prst="roundRect">
              <a:avLst/>
            </a:prstGeom>
            <a:ln w="25400">
              <a:solidFill>
                <a:schemeClr val="bg1"/>
              </a:solidFill>
            </a:ln>
            <a:scene3d>
              <a:camera prst="orthographicFront" fov="0">
                <a:rot lat="0" lon="0" rev="0"/>
              </a:camera>
              <a:lightRig rig="brightRoom" dir="tl">
                <a:rot lat="0" lon="0" rev="8700000"/>
              </a:lightRig>
            </a:scene3d>
            <a:sp3d>
              <a:bevelT w="0" h="0"/>
              <a:contourClr>
                <a:schemeClr val="accent3">
                  <a:shade val="80000"/>
                </a:schemeClr>
              </a:contourClr>
            </a:sp3d>
          </p:spPr>
          <p:style>
            <a:lnRef idx="1">
              <a:schemeClr val="accent3"/>
            </a:lnRef>
            <a:fillRef idx="3">
              <a:schemeClr val="accent3"/>
            </a:fillRef>
            <a:effectRef idx="2">
              <a:schemeClr val="accent3"/>
            </a:effectRef>
            <a:fontRef idx="minor">
              <a:schemeClr val="lt1"/>
            </a:fontRef>
          </p:style>
          <p:txBody>
            <a:bodyPr lIns="18000" rIns="18000" rtlCol="0" anchor="ctr"/>
            <a:lstStyle/>
            <a:p>
              <a:pPr lvl="0" algn="ctr"/>
              <a:r>
                <a:rPr lang="en-GB" sz="1600" b="1" dirty="0" smtClean="0">
                  <a:solidFill>
                    <a:schemeClr val="bg1"/>
                  </a:solidFill>
                </a:rPr>
                <a:t>150</a:t>
              </a:r>
              <a:endParaRPr lang="en-GB" sz="1400" b="1" i="1" dirty="0">
                <a:solidFill>
                  <a:schemeClr val="bg1"/>
                </a:solidFill>
              </a:endParaRPr>
            </a:p>
          </p:txBody>
        </p:sp>
      </p:grpSp>
      <p:grpSp>
        <p:nvGrpSpPr>
          <p:cNvPr id="143" name="Group 142"/>
          <p:cNvGrpSpPr/>
          <p:nvPr/>
        </p:nvGrpSpPr>
        <p:grpSpPr>
          <a:xfrm>
            <a:off x="3347864" y="5490877"/>
            <a:ext cx="2421713" cy="432000"/>
            <a:chOff x="3347864" y="2636960"/>
            <a:chExt cx="2421713" cy="432000"/>
          </a:xfrm>
        </p:grpSpPr>
        <p:sp>
          <p:nvSpPr>
            <p:cNvPr id="144" name="Rounded Rectangle 143"/>
            <p:cNvSpPr/>
            <p:nvPr/>
          </p:nvSpPr>
          <p:spPr>
            <a:xfrm>
              <a:off x="3347864" y="2636960"/>
              <a:ext cx="1800000" cy="432000"/>
            </a:xfrm>
            <a:prstGeom prst="roundRect">
              <a:avLst/>
            </a:prstGeom>
            <a:ln>
              <a:solidFill>
                <a:schemeClr val="accent1"/>
              </a:solidFill>
            </a:ln>
            <a:effectLst>
              <a:outerShdw blurRad="63500" dist="25400" dir="5400000" algn="ctr" rotWithShape="0">
                <a:srgbClr val="000000">
                  <a:alpha val="43000"/>
                </a:srgbClr>
              </a:outerShdw>
            </a:effectLst>
          </p:spPr>
          <p:style>
            <a:lnRef idx="2">
              <a:schemeClr val="accent5"/>
            </a:lnRef>
            <a:fillRef idx="1">
              <a:schemeClr val="lt1"/>
            </a:fillRef>
            <a:effectRef idx="0">
              <a:schemeClr val="accent5"/>
            </a:effectRef>
            <a:fontRef idx="minor">
              <a:schemeClr val="dk1"/>
            </a:fontRef>
          </p:style>
          <p:txBody>
            <a:bodyPr lIns="18000" rIns="18000" rtlCol="0" anchor="ctr"/>
            <a:lstStyle/>
            <a:p>
              <a:pPr lvl="0" algn="ctr"/>
              <a:r>
                <a:rPr lang="en-GB" sz="1200" dirty="0" smtClean="0">
                  <a:solidFill>
                    <a:schemeClr val="tx1"/>
                  </a:solidFill>
                </a:rPr>
                <a:t>Accreditation</a:t>
              </a:r>
              <a:r>
                <a:rPr lang="en-GB" sz="1200" dirty="0">
                  <a:solidFill>
                    <a:schemeClr val="tx1"/>
                  </a:solidFill>
                </a:rPr>
                <a:t/>
              </a:r>
              <a:br>
                <a:rPr lang="en-GB" sz="1200" dirty="0">
                  <a:solidFill>
                    <a:schemeClr val="tx1"/>
                  </a:solidFill>
                </a:rPr>
              </a:br>
              <a:r>
                <a:rPr lang="en-GB" sz="1100" i="1" dirty="0" smtClean="0">
                  <a:solidFill>
                    <a:schemeClr val="tx1">
                      <a:lumMod val="50000"/>
                      <a:lumOff val="50000"/>
                    </a:schemeClr>
                  </a:solidFill>
                </a:rPr>
                <a:t>2 indicators</a:t>
              </a:r>
              <a:endParaRPr lang="en-GB" sz="1100" i="1" dirty="0">
                <a:solidFill>
                  <a:schemeClr val="tx1">
                    <a:lumMod val="50000"/>
                    <a:lumOff val="50000"/>
                  </a:schemeClr>
                </a:solidFill>
              </a:endParaRPr>
            </a:p>
          </p:txBody>
        </p:sp>
        <p:sp>
          <p:nvSpPr>
            <p:cNvPr id="145" name="Rounded Rectangle 144"/>
            <p:cNvSpPr/>
            <p:nvPr/>
          </p:nvSpPr>
          <p:spPr>
            <a:xfrm>
              <a:off x="5229577" y="2636960"/>
              <a:ext cx="540000" cy="432000"/>
            </a:xfrm>
            <a:prstGeom prst="roundRect">
              <a:avLst/>
            </a:prstGeom>
            <a:ln w="25400">
              <a:solidFill>
                <a:schemeClr val="bg1"/>
              </a:solidFill>
            </a:ln>
            <a:scene3d>
              <a:camera prst="orthographicFront" fov="0">
                <a:rot lat="0" lon="0" rev="0"/>
              </a:camera>
              <a:lightRig rig="brightRoom" dir="tl">
                <a:rot lat="0" lon="0" rev="8700000"/>
              </a:lightRig>
            </a:scene3d>
            <a:sp3d>
              <a:bevelT w="0" h="0"/>
              <a:contourClr>
                <a:schemeClr val="accent3">
                  <a:shade val="80000"/>
                </a:schemeClr>
              </a:contourClr>
            </a:sp3d>
          </p:spPr>
          <p:style>
            <a:lnRef idx="1">
              <a:schemeClr val="accent3"/>
            </a:lnRef>
            <a:fillRef idx="3">
              <a:schemeClr val="accent3"/>
            </a:fillRef>
            <a:effectRef idx="2">
              <a:schemeClr val="accent3"/>
            </a:effectRef>
            <a:fontRef idx="minor">
              <a:schemeClr val="lt1"/>
            </a:fontRef>
          </p:style>
          <p:txBody>
            <a:bodyPr lIns="18000" rIns="18000" rtlCol="0" anchor="ctr"/>
            <a:lstStyle/>
            <a:p>
              <a:pPr lvl="0" algn="ctr"/>
              <a:r>
                <a:rPr lang="en-GB" sz="1600" b="1" dirty="0" smtClean="0">
                  <a:solidFill>
                    <a:schemeClr val="bg1"/>
                  </a:solidFill>
                </a:rPr>
                <a:t>50</a:t>
              </a:r>
              <a:endParaRPr lang="en-GB" sz="1400" b="1" i="1" dirty="0">
                <a:solidFill>
                  <a:schemeClr val="bg1"/>
                </a:solidFill>
              </a:endParaRPr>
            </a:p>
          </p:txBody>
        </p:sp>
      </p:grpSp>
      <p:grpSp>
        <p:nvGrpSpPr>
          <p:cNvPr id="146" name="Group 145"/>
          <p:cNvGrpSpPr/>
          <p:nvPr/>
        </p:nvGrpSpPr>
        <p:grpSpPr>
          <a:xfrm>
            <a:off x="264145" y="2537443"/>
            <a:ext cx="2421713" cy="432000"/>
            <a:chOff x="3347864" y="2636960"/>
            <a:chExt cx="2421713" cy="432000"/>
          </a:xfrm>
        </p:grpSpPr>
        <p:sp>
          <p:nvSpPr>
            <p:cNvPr id="147" name="Rounded Rectangle 146"/>
            <p:cNvSpPr/>
            <p:nvPr/>
          </p:nvSpPr>
          <p:spPr>
            <a:xfrm>
              <a:off x="3347864" y="2636960"/>
              <a:ext cx="1800000" cy="432000"/>
            </a:xfrm>
            <a:prstGeom prst="roundRect">
              <a:avLst/>
            </a:prstGeom>
            <a:ln>
              <a:solidFill>
                <a:schemeClr val="accent2"/>
              </a:solidFill>
            </a:ln>
            <a:effectLst>
              <a:outerShdw blurRad="63500" dist="25400" dir="5400000" algn="ctr" rotWithShape="0">
                <a:srgbClr val="000000">
                  <a:alpha val="43000"/>
                </a:srgbClr>
              </a:outerShdw>
            </a:effectLst>
          </p:spPr>
          <p:style>
            <a:lnRef idx="2">
              <a:schemeClr val="accent5"/>
            </a:lnRef>
            <a:fillRef idx="1">
              <a:schemeClr val="lt1"/>
            </a:fillRef>
            <a:effectRef idx="0">
              <a:schemeClr val="accent5"/>
            </a:effectRef>
            <a:fontRef idx="minor">
              <a:schemeClr val="dk1"/>
            </a:fontRef>
          </p:style>
          <p:txBody>
            <a:bodyPr lIns="18000" rIns="18000" rtlCol="0" anchor="ctr"/>
            <a:lstStyle/>
            <a:p>
              <a:pPr lvl="0" algn="ctr"/>
              <a:r>
                <a:rPr lang="en-GB" sz="1200" dirty="0" smtClean="0">
                  <a:solidFill>
                    <a:schemeClr val="tx1"/>
                  </a:solidFill>
                </a:rPr>
                <a:t>Teaching </a:t>
              </a:r>
              <a:r>
                <a:rPr lang="en-GB" sz="1200" dirty="0">
                  <a:solidFill>
                    <a:schemeClr val="tx1"/>
                  </a:solidFill>
                </a:rPr>
                <a:t/>
              </a:r>
              <a:br>
                <a:rPr lang="en-GB" sz="1200" dirty="0">
                  <a:solidFill>
                    <a:schemeClr val="tx1"/>
                  </a:solidFill>
                </a:rPr>
              </a:br>
              <a:r>
                <a:rPr lang="en-GB" sz="1100" i="1" dirty="0" smtClean="0">
                  <a:solidFill>
                    <a:schemeClr val="tx1">
                      <a:lumMod val="50000"/>
                      <a:lumOff val="50000"/>
                    </a:schemeClr>
                  </a:solidFill>
                </a:rPr>
                <a:t>6 indicators</a:t>
              </a:r>
              <a:endParaRPr lang="en-GB" sz="1100" i="1" dirty="0">
                <a:solidFill>
                  <a:schemeClr val="tx1">
                    <a:lumMod val="50000"/>
                    <a:lumOff val="50000"/>
                  </a:schemeClr>
                </a:solidFill>
              </a:endParaRPr>
            </a:p>
          </p:txBody>
        </p:sp>
        <p:sp>
          <p:nvSpPr>
            <p:cNvPr id="148" name="Rounded Rectangle 147"/>
            <p:cNvSpPr/>
            <p:nvPr/>
          </p:nvSpPr>
          <p:spPr>
            <a:xfrm>
              <a:off x="5229577" y="2636960"/>
              <a:ext cx="540000" cy="432000"/>
            </a:xfrm>
            <a:prstGeom prst="roundRect">
              <a:avLst/>
            </a:prstGeom>
            <a:ln w="25400">
              <a:solidFill>
                <a:schemeClr val="bg1"/>
              </a:solidFill>
            </a:ln>
            <a:scene3d>
              <a:camera prst="orthographicFront" fov="0">
                <a:rot lat="0" lon="0" rev="0"/>
              </a:camera>
              <a:lightRig rig="brightRoom" dir="tl">
                <a:rot lat="0" lon="0" rev="8700000"/>
              </a:lightRig>
            </a:scene3d>
            <a:sp3d>
              <a:bevelT w="0" h="0"/>
              <a:contourClr>
                <a:schemeClr val="accent3">
                  <a:shade val="80000"/>
                </a:schemeClr>
              </a:contourClr>
            </a:sp3d>
          </p:spPr>
          <p:style>
            <a:lnRef idx="1">
              <a:schemeClr val="accent3"/>
            </a:lnRef>
            <a:fillRef idx="3">
              <a:schemeClr val="accent3"/>
            </a:fillRef>
            <a:effectRef idx="2">
              <a:schemeClr val="accent3"/>
            </a:effectRef>
            <a:fontRef idx="minor">
              <a:schemeClr val="lt1"/>
            </a:fontRef>
          </p:style>
          <p:txBody>
            <a:bodyPr lIns="18000" rIns="18000" rtlCol="0" anchor="ctr"/>
            <a:lstStyle/>
            <a:p>
              <a:pPr lvl="0" algn="ctr"/>
              <a:r>
                <a:rPr lang="en-GB" sz="1600" b="1" dirty="0" smtClean="0">
                  <a:solidFill>
                    <a:schemeClr val="bg1"/>
                  </a:solidFill>
                </a:rPr>
                <a:t>150</a:t>
              </a:r>
              <a:endParaRPr lang="en-GB" sz="1400" b="1" i="1" dirty="0">
                <a:solidFill>
                  <a:schemeClr val="bg1"/>
                </a:solidFill>
              </a:endParaRPr>
            </a:p>
          </p:txBody>
        </p:sp>
      </p:grpSp>
      <p:grpSp>
        <p:nvGrpSpPr>
          <p:cNvPr id="149" name="Group 148"/>
          <p:cNvGrpSpPr/>
          <p:nvPr/>
        </p:nvGrpSpPr>
        <p:grpSpPr>
          <a:xfrm>
            <a:off x="264145" y="3212352"/>
            <a:ext cx="2421713" cy="432000"/>
            <a:chOff x="3347864" y="2636960"/>
            <a:chExt cx="2421713" cy="432000"/>
          </a:xfrm>
        </p:grpSpPr>
        <p:sp>
          <p:nvSpPr>
            <p:cNvPr id="150" name="Rounded Rectangle 149"/>
            <p:cNvSpPr/>
            <p:nvPr/>
          </p:nvSpPr>
          <p:spPr>
            <a:xfrm>
              <a:off x="3347864" y="2636960"/>
              <a:ext cx="1800000" cy="432000"/>
            </a:xfrm>
            <a:prstGeom prst="roundRect">
              <a:avLst/>
            </a:prstGeom>
            <a:ln>
              <a:solidFill>
                <a:schemeClr val="accent2"/>
              </a:solidFill>
            </a:ln>
            <a:effectLst>
              <a:outerShdw blurRad="63500" dist="25400" dir="5400000" algn="ctr" rotWithShape="0">
                <a:srgbClr val="000000">
                  <a:alpha val="43000"/>
                </a:srgbClr>
              </a:outerShdw>
            </a:effectLst>
          </p:spPr>
          <p:style>
            <a:lnRef idx="2">
              <a:schemeClr val="accent5"/>
            </a:lnRef>
            <a:fillRef idx="1">
              <a:schemeClr val="lt1"/>
            </a:fillRef>
            <a:effectRef idx="0">
              <a:schemeClr val="accent5"/>
            </a:effectRef>
            <a:fontRef idx="minor">
              <a:schemeClr val="dk1"/>
            </a:fontRef>
          </p:style>
          <p:txBody>
            <a:bodyPr lIns="18000" rIns="18000" rtlCol="0" anchor="ctr"/>
            <a:lstStyle/>
            <a:p>
              <a:pPr lvl="0" algn="ctr"/>
              <a:r>
                <a:rPr lang="en-GB" sz="1200" dirty="0" smtClean="0">
                  <a:solidFill>
                    <a:schemeClr val="tx1"/>
                  </a:solidFill>
                </a:rPr>
                <a:t>Employability</a:t>
              </a:r>
              <a:r>
                <a:rPr lang="en-GB" sz="1200" dirty="0">
                  <a:solidFill>
                    <a:schemeClr val="tx1"/>
                  </a:solidFill>
                </a:rPr>
                <a:t/>
              </a:r>
              <a:br>
                <a:rPr lang="en-GB" sz="1200" dirty="0">
                  <a:solidFill>
                    <a:schemeClr val="tx1"/>
                  </a:solidFill>
                </a:rPr>
              </a:br>
              <a:r>
                <a:rPr lang="en-GB" sz="1100" i="1" dirty="0" smtClean="0">
                  <a:solidFill>
                    <a:schemeClr val="tx1">
                      <a:lumMod val="50000"/>
                      <a:lumOff val="50000"/>
                    </a:schemeClr>
                  </a:solidFill>
                </a:rPr>
                <a:t>3 indicators</a:t>
              </a:r>
              <a:endParaRPr lang="en-GB" sz="1100" i="1" dirty="0">
                <a:solidFill>
                  <a:schemeClr val="tx1">
                    <a:lumMod val="50000"/>
                    <a:lumOff val="50000"/>
                  </a:schemeClr>
                </a:solidFill>
              </a:endParaRPr>
            </a:p>
          </p:txBody>
        </p:sp>
        <p:sp>
          <p:nvSpPr>
            <p:cNvPr id="151" name="Rounded Rectangle 150"/>
            <p:cNvSpPr/>
            <p:nvPr/>
          </p:nvSpPr>
          <p:spPr>
            <a:xfrm>
              <a:off x="5229577" y="2636960"/>
              <a:ext cx="540000" cy="432000"/>
            </a:xfrm>
            <a:prstGeom prst="roundRect">
              <a:avLst/>
            </a:prstGeom>
            <a:ln w="25400">
              <a:solidFill>
                <a:schemeClr val="bg1"/>
              </a:solidFill>
            </a:ln>
            <a:scene3d>
              <a:camera prst="orthographicFront" fov="0">
                <a:rot lat="0" lon="0" rev="0"/>
              </a:camera>
              <a:lightRig rig="brightRoom" dir="tl">
                <a:rot lat="0" lon="0" rev="8700000"/>
              </a:lightRig>
            </a:scene3d>
            <a:sp3d>
              <a:bevelT w="0" h="0"/>
              <a:contourClr>
                <a:schemeClr val="accent3">
                  <a:shade val="80000"/>
                </a:schemeClr>
              </a:contourClr>
            </a:sp3d>
          </p:spPr>
          <p:style>
            <a:lnRef idx="1">
              <a:schemeClr val="accent3"/>
            </a:lnRef>
            <a:fillRef idx="3">
              <a:schemeClr val="accent3"/>
            </a:fillRef>
            <a:effectRef idx="2">
              <a:schemeClr val="accent3"/>
            </a:effectRef>
            <a:fontRef idx="minor">
              <a:schemeClr val="lt1"/>
            </a:fontRef>
          </p:style>
          <p:txBody>
            <a:bodyPr lIns="18000" rIns="18000" rtlCol="0" anchor="ctr"/>
            <a:lstStyle/>
            <a:p>
              <a:pPr lvl="0" algn="ctr"/>
              <a:r>
                <a:rPr lang="en-GB" sz="1600" b="1" dirty="0" smtClean="0">
                  <a:solidFill>
                    <a:schemeClr val="bg1"/>
                  </a:solidFill>
                </a:rPr>
                <a:t>150</a:t>
              </a:r>
              <a:endParaRPr lang="en-GB" sz="1400" b="1" i="1" dirty="0">
                <a:solidFill>
                  <a:schemeClr val="bg1"/>
                </a:solidFill>
              </a:endParaRPr>
            </a:p>
          </p:txBody>
        </p:sp>
      </p:grpSp>
      <p:grpSp>
        <p:nvGrpSpPr>
          <p:cNvPr id="152" name="Group 151"/>
          <p:cNvGrpSpPr/>
          <p:nvPr/>
        </p:nvGrpSpPr>
        <p:grpSpPr>
          <a:xfrm>
            <a:off x="264145" y="3876958"/>
            <a:ext cx="2421713" cy="432000"/>
            <a:chOff x="3347864" y="2636960"/>
            <a:chExt cx="2421713" cy="432000"/>
          </a:xfrm>
        </p:grpSpPr>
        <p:sp>
          <p:nvSpPr>
            <p:cNvPr id="153" name="Rounded Rectangle 152"/>
            <p:cNvSpPr/>
            <p:nvPr/>
          </p:nvSpPr>
          <p:spPr>
            <a:xfrm>
              <a:off x="3347864" y="2636960"/>
              <a:ext cx="1800000" cy="432000"/>
            </a:xfrm>
            <a:prstGeom prst="roundRect">
              <a:avLst/>
            </a:prstGeom>
            <a:ln>
              <a:solidFill>
                <a:schemeClr val="accent2"/>
              </a:solidFill>
            </a:ln>
            <a:effectLst>
              <a:outerShdw blurRad="63500" dist="25400" dir="5400000" algn="ctr" rotWithShape="0">
                <a:srgbClr val="000000">
                  <a:alpha val="43000"/>
                </a:srgbClr>
              </a:outerShdw>
            </a:effectLst>
          </p:spPr>
          <p:style>
            <a:lnRef idx="2">
              <a:schemeClr val="accent5"/>
            </a:lnRef>
            <a:fillRef idx="1">
              <a:schemeClr val="lt1"/>
            </a:fillRef>
            <a:effectRef idx="0">
              <a:schemeClr val="accent5"/>
            </a:effectRef>
            <a:fontRef idx="minor">
              <a:schemeClr val="dk1"/>
            </a:fontRef>
          </p:style>
          <p:txBody>
            <a:bodyPr lIns="18000" rIns="18000" rtlCol="0" anchor="ctr"/>
            <a:lstStyle/>
            <a:p>
              <a:pPr lvl="0" algn="ctr"/>
              <a:r>
                <a:rPr lang="en-GB" sz="1200" dirty="0" smtClean="0">
                  <a:solidFill>
                    <a:schemeClr val="tx1"/>
                  </a:solidFill>
                </a:rPr>
                <a:t>Research</a:t>
              </a:r>
            </a:p>
            <a:p>
              <a:pPr lvl="0" algn="ctr"/>
              <a:r>
                <a:rPr lang="en-GB" sz="1100" i="1" dirty="0" smtClean="0">
                  <a:solidFill>
                    <a:schemeClr val="tx1">
                      <a:lumMod val="50000"/>
                      <a:lumOff val="50000"/>
                    </a:schemeClr>
                  </a:solidFill>
                </a:rPr>
                <a:t>5 indicators</a:t>
              </a:r>
              <a:endParaRPr lang="en-GB" sz="1100" i="1" dirty="0">
                <a:solidFill>
                  <a:schemeClr val="tx1">
                    <a:lumMod val="50000"/>
                    <a:lumOff val="50000"/>
                  </a:schemeClr>
                </a:solidFill>
              </a:endParaRPr>
            </a:p>
          </p:txBody>
        </p:sp>
        <p:sp>
          <p:nvSpPr>
            <p:cNvPr id="154" name="Rounded Rectangle 153"/>
            <p:cNvSpPr/>
            <p:nvPr/>
          </p:nvSpPr>
          <p:spPr>
            <a:xfrm>
              <a:off x="5229577" y="2636960"/>
              <a:ext cx="540000" cy="432000"/>
            </a:xfrm>
            <a:prstGeom prst="roundRect">
              <a:avLst/>
            </a:prstGeom>
            <a:ln w="25400">
              <a:solidFill>
                <a:schemeClr val="bg1"/>
              </a:solidFill>
            </a:ln>
            <a:scene3d>
              <a:camera prst="orthographicFront" fov="0">
                <a:rot lat="0" lon="0" rev="0"/>
              </a:camera>
              <a:lightRig rig="brightRoom" dir="tl">
                <a:rot lat="0" lon="0" rev="8700000"/>
              </a:lightRig>
            </a:scene3d>
            <a:sp3d>
              <a:bevelT w="0" h="0"/>
              <a:contourClr>
                <a:schemeClr val="accent3">
                  <a:shade val="80000"/>
                </a:schemeClr>
              </a:contourClr>
            </a:sp3d>
          </p:spPr>
          <p:style>
            <a:lnRef idx="1">
              <a:schemeClr val="accent3"/>
            </a:lnRef>
            <a:fillRef idx="3">
              <a:schemeClr val="accent3"/>
            </a:fillRef>
            <a:effectRef idx="2">
              <a:schemeClr val="accent3"/>
            </a:effectRef>
            <a:fontRef idx="minor">
              <a:schemeClr val="lt1"/>
            </a:fontRef>
          </p:style>
          <p:txBody>
            <a:bodyPr lIns="18000" rIns="18000" rtlCol="0" anchor="ctr"/>
            <a:lstStyle/>
            <a:p>
              <a:pPr lvl="0" algn="ctr"/>
              <a:r>
                <a:rPr lang="en-GB" sz="1600" b="1" dirty="0" smtClean="0">
                  <a:solidFill>
                    <a:schemeClr val="bg1"/>
                  </a:solidFill>
                </a:rPr>
                <a:t>150</a:t>
              </a:r>
              <a:endParaRPr lang="en-GB" sz="1400" b="1" i="1" dirty="0">
                <a:solidFill>
                  <a:schemeClr val="bg1"/>
                </a:solidFill>
              </a:endParaRPr>
            </a:p>
          </p:txBody>
        </p:sp>
      </p:grpSp>
      <p:grpSp>
        <p:nvGrpSpPr>
          <p:cNvPr id="155" name="Group 154"/>
          <p:cNvGrpSpPr/>
          <p:nvPr/>
        </p:nvGrpSpPr>
        <p:grpSpPr>
          <a:xfrm>
            <a:off x="264145" y="4543759"/>
            <a:ext cx="2421713" cy="432000"/>
            <a:chOff x="3347864" y="2636960"/>
            <a:chExt cx="2421713" cy="432000"/>
          </a:xfrm>
        </p:grpSpPr>
        <p:sp>
          <p:nvSpPr>
            <p:cNvPr id="156" name="Rounded Rectangle 155"/>
            <p:cNvSpPr/>
            <p:nvPr/>
          </p:nvSpPr>
          <p:spPr>
            <a:xfrm>
              <a:off x="3347864" y="2636960"/>
              <a:ext cx="1800000" cy="432000"/>
            </a:xfrm>
            <a:prstGeom prst="roundRect">
              <a:avLst/>
            </a:prstGeom>
            <a:ln>
              <a:solidFill>
                <a:schemeClr val="accent2"/>
              </a:solidFill>
            </a:ln>
            <a:effectLst>
              <a:outerShdw blurRad="63500" dist="25400" dir="5400000" algn="ctr" rotWithShape="0">
                <a:srgbClr val="000000">
                  <a:alpha val="43000"/>
                </a:srgbClr>
              </a:outerShdw>
            </a:effectLst>
          </p:spPr>
          <p:style>
            <a:lnRef idx="2">
              <a:schemeClr val="accent5"/>
            </a:lnRef>
            <a:fillRef idx="1">
              <a:schemeClr val="lt1"/>
            </a:fillRef>
            <a:effectRef idx="0">
              <a:schemeClr val="accent5"/>
            </a:effectRef>
            <a:fontRef idx="minor">
              <a:schemeClr val="dk1"/>
            </a:fontRef>
          </p:style>
          <p:txBody>
            <a:bodyPr lIns="18000" rIns="18000" rtlCol="0" anchor="ctr"/>
            <a:lstStyle/>
            <a:p>
              <a:pPr lvl="0" algn="ctr"/>
              <a:r>
                <a:rPr lang="en-GB" sz="1200" dirty="0" smtClean="0">
                  <a:solidFill>
                    <a:schemeClr val="tx1"/>
                  </a:solidFill>
                </a:rPr>
                <a:t>Internationalization</a:t>
              </a:r>
            </a:p>
            <a:p>
              <a:pPr lvl="0" algn="ctr"/>
              <a:r>
                <a:rPr lang="en-GB" sz="1100" i="1" dirty="0" smtClean="0">
                  <a:solidFill>
                    <a:schemeClr val="tx1">
                      <a:lumMod val="50000"/>
                      <a:lumOff val="50000"/>
                    </a:schemeClr>
                  </a:solidFill>
                </a:rPr>
                <a:t>7 indicators</a:t>
              </a:r>
              <a:endParaRPr lang="en-GB" sz="1100" i="1" dirty="0">
                <a:solidFill>
                  <a:schemeClr val="tx1">
                    <a:lumMod val="50000"/>
                    <a:lumOff val="50000"/>
                  </a:schemeClr>
                </a:solidFill>
              </a:endParaRPr>
            </a:p>
          </p:txBody>
        </p:sp>
        <p:sp>
          <p:nvSpPr>
            <p:cNvPr id="157" name="Rounded Rectangle 156"/>
            <p:cNvSpPr/>
            <p:nvPr/>
          </p:nvSpPr>
          <p:spPr>
            <a:xfrm>
              <a:off x="5229577" y="2636960"/>
              <a:ext cx="540000" cy="432000"/>
            </a:xfrm>
            <a:prstGeom prst="roundRect">
              <a:avLst/>
            </a:prstGeom>
            <a:ln w="25400">
              <a:solidFill>
                <a:schemeClr val="bg1"/>
              </a:solidFill>
            </a:ln>
            <a:scene3d>
              <a:camera prst="orthographicFront" fov="0">
                <a:rot lat="0" lon="0" rev="0"/>
              </a:camera>
              <a:lightRig rig="brightRoom" dir="tl">
                <a:rot lat="0" lon="0" rev="8700000"/>
              </a:lightRig>
            </a:scene3d>
            <a:sp3d>
              <a:bevelT w="0" h="0"/>
              <a:contourClr>
                <a:schemeClr val="accent3">
                  <a:shade val="80000"/>
                </a:schemeClr>
              </a:contourClr>
            </a:sp3d>
          </p:spPr>
          <p:style>
            <a:lnRef idx="1">
              <a:schemeClr val="accent3"/>
            </a:lnRef>
            <a:fillRef idx="3">
              <a:schemeClr val="accent3"/>
            </a:fillRef>
            <a:effectRef idx="2">
              <a:schemeClr val="accent3"/>
            </a:effectRef>
            <a:fontRef idx="minor">
              <a:schemeClr val="lt1"/>
            </a:fontRef>
          </p:style>
          <p:txBody>
            <a:bodyPr lIns="18000" rIns="18000" rtlCol="0" anchor="ctr"/>
            <a:lstStyle/>
            <a:p>
              <a:pPr lvl="0" algn="ctr"/>
              <a:r>
                <a:rPr lang="en-GB" sz="1600" b="1" dirty="0" smtClean="0">
                  <a:solidFill>
                    <a:schemeClr val="bg1"/>
                  </a:solidFill>
                </a:rPr>
                <a:t>150</a:t>
              </a:r>
              <a:endParaRPr lang="en-GB" sz="1400" b="1" i="1" dirty="0">
                <a:solidFill>
                  <a:schemeClr val="bg1"/>
                </a:solidFill>
              </a:endParaRPr>
            </a:p>
          </p:txBody>
        </p:sp>
      </p:grpSp>
      <p:grpSp>
        <p:nvGrpSpPr>
          <p:cNvPr id="158" name="Group 157"/>
          <p:cNvGrpSpPr/>
          <p:nvPr/>
        </p:nvGrpSpPr>
        <p:grpSpPr>
          <a:xfrm>
            <a:off x="6421289" y="2537443"/>
            <a:ext cx="2421713" cy="432000"/>
            <a:chOff x="3347864" y="2636960"/>
            <a:chExt cx="2421713" cy="432000"/>
          </a:xfrm>
        </p:grpSpPr>
        <p:sp>
          <p:nvSpPr>
            <p:cNvPr id="159" name="Rounded Rectangle 158"/>
            <p:cNvSpPr/>
            <p:nvPr/>
          </p:nvSpPr>
          <p:spPr>
            <a:xfrm>
              <a:off x="3347864" y="2636960"/>
              <a:ext cx="1800000" cy="432000"/>
            </a:xfrm>
            <a:prstGeom prst="roundRect">
              <a:avLst/>
            </a:prstGeom>
            <a:ln>
              <a:solidFill>
                <a:schemeClr val="accent4"/>
              </a:solidFill>
            </a:ln>
            <a:effectLst>
              <a:outerShdw blurRad="63500" dist="25400" dir="5400000" algn="ctr" rotWithShape="0">
                <a:srgbClr val="000000">
                  <a:alpha val="43000"/>
                </a:srgbClr>
              </a:outerShdw>
            </a:effectLst>
          </p:spPr>
          <p:style>
            <a:lnRef idx="2">
              <a:schemeClr val="accent5"/>
            </a:lnRef>
            <a:fillRef idx="1">
              <a:schemeClr val="lt1"/>
            </a:fillRef>
            <a:effectRef idx="0">
              <a:schemeClr val="accent5"/>
            </a:effectRef>
            <a:fontRef idx="minor">
              <a:schemeClr val="dk1"/>
            </a:fontRef>
          </p:style>
          <p:txBody>
            <a:bodyPr lIns="18000" rIns="18000" rtlCol="0" anchor="ctr"/>
            <a:lstStyle/>
            <a:p>
              <a:pPr lvl="0" algn="ctr"/>
              <a:r>
                <a:rPr lang="en-GB" sz="1200" dirty="0" smtClean="0">
                  <a:solidFill>
                    <a:schemeClr val="tx1"/>
                  </a:solidFill>
                </a:rPr>
                <a:t>Innovation</a:t>
              </a:r>
              <a:r>
                <a:rPr lang="en-GB" sz="1200" dirty="0">
                  <a:solidFill>
                    <a:schemeClr val="tx1"/>
                  </a:solidFill>
                </a:rPr>
                <a:t/>
              </a:r>
              <a:br>
                <a:rPr lang="en-GB" sz="1200" dirty="0">
                  <a:solidFill>
                    <a:schemeClr val="tx1"/>
                  </a:solidFill>
                </a:rPr>
              </a:br>
              <a:r>
                <a:rPr lang="en-GB" sz="1100" i="1" dirty="0" smtClean="0">
                  <a:solidFill>
                    <a:schemeClr val="tx1">
                      <a:lumMod val="50000"/>
                      <a:lumOff val="50000"/>
                    </a:schemeClr>
                  </a:solidFill>
                </a:rPr>
                <a:t>3 indicators</a:t>
              </a:r>
              <a:endParaRPr lang="en-GB" sz="1100" i="1" dirty="0">
                <a:solidFill>
                  <a:schemeClr val="tx1">
                    <a:lumMod val="50000"/>
                    <a:lumOff val="50000"/>
                  </a:schemeClr>
                </a:solidFill>
              </a:endParaRPr>
            </a:p>
          </p:txBody>
        </p:sp>
        <p:sp>
          <p:nvSpPr>
            <p:cNvPr id="160" name="Rounded Rectangle 159"/>
            <p:cNvSpPr/>
            <p:nvPr/>
          </p:nvSpPr>
          <p:spPr>
            <a:xfrm>
              <a:off x="5229577" y="2636960"/>
              <a:ext cx="540000" cy="432000"/>
            </a:xfrm>
            <a:prstGeom prst="roundRect">
              <a:avLst/>
            </a:prstGeom>
            <a:ln w="25400">
              <a:solidFill>
                <a:schemeClr val="bg1"/>
              </a:solidFill>
            </a:ln>
            <a:scene3d>
              <a:camera prst="orthographicFront" fov="0">
                <a:rot lat="0" lon="0" rev="0"/>
              </a:camera>
              <a:lightRig rig="brightRoom" dir="tl">
                <a:rot lat="0" lon="0" rev="8700000"/>
              </a:lightRig>
            </a:scene3d>
            <a:sp3d>
              <a:bevelT w="0" h="0"/>
              <a:contourClr>
                <a:schemeClr val="accent3">
                  <a:shade val="80000"/>
                </a:schemeClr>
              </a:contourClr>
            </a:sp3d>
          </p:spPr>
          <p:style>
            <a:lnRef idx="1">
              <a:schemeClr val="accent3"/>
            </a:lnRef>
            <a:fillRef idx="3">
              <a:schemeClr val="accent3"/>
            </a:fillRef>
            <a:effectRef idx="2">
              <a:schemeClr val="accent3"/>
            </a:effectRef>
            <a:fontRef idx="minor">
              <a:schemeClr val="lt1"/>
            </a:fontRef>
          </p:style>
          <p:txBody>
            <a:bodyPr lIns="18000" rIns="18000" rtlCol="0" anchor="ctr"/>
            <a:lstStyle/>
            <a:p>
              <a:pPr lvl="0" algn="ctr"/>
              <a:r>
                <a:rPr lang="en-GB" sz="1600" b="1" dirty="0" smtClean="0">
                  <a:solidFill>
                    <a:schemeClr val="bg1"/>
                  </a:solidFill>
                </a:rPr>
                <a:t>50</a:t>
              </a:r>
              <a:endParaRPr lang="en-GB" sz="1400" b="1" i="1" dirty="0">
                <a:solidFill>
                  <a:schemeClr val="bg1"/>
                </a:solidFill>
              </a:endParaRPr>
            </a:p>
          </p:txBody>
        </p:sp>
      </p:grpSp>
      <p:grpSp>
        <p:nvGrpSpPr>
          <p:cNvPr id="161" name="Group 160"/>
          <p:cNvGrpSpPr/>
          <p:nvPr/>
        </p:nvGrpSpPr>
        <p:grpSpPr>
          <a:xfrm>
            <a:off x="6421289" y="3212352"/>
            <a:ext cx="2421713" cy="432000"/>
            <a:chOff x="3347864" y="2636960"/>
            <a:chExt cx="2421713" cy="432000"/>
          </a:xfrm>
        </p:grpSpPr>
        <p:sp>
          <p:nvSpPr>
            <p:cNvPr id="162" name="Rounded Rectangle 161"/>
            <p:cNvSpPr/>
            <p:nvPr/>
          </p:nvSpPr>
          <p:spPr>
            <a:xfrm>
              <a:off x="3347864" y="2636960"/>
              <a:ext cx="1800000" cy="432000"/>
            </a:xfrm>
            <a:prstGeom prst="roundRect">
              <a:avLst/>
            </a:prstGeom>
            <a:ln>
              <a:solidFill>
                <a:schemeClr val="accent4"/>
              </a:solidFill>
            </a:ln>
            <a:effectLst>
              <a:outerShdw blurRad="63500" dist="25400" dir="5400000" algn="ctr" rotWithShape="0">
                <a:srgbClr val="000000">
                  <a:alpha val="43000"/>
                </a:srgbClr>
              </a:outerShdw>
            </a:effectLst>
          </p:spPr>
          <p:style>
            <a:lnRef idx="2">
              <a:schemeClr val="accent5"/>
            </a:lnRef>
            <a:fillRef idx="1">
              <a:schemeClr val="lt1"/>
            </a:fillRef>
            <a:effectRef idx="0">
              <a:schemeClr val="accent5"/>
            </a:effectRef>
            <a:fontRef idx="minor">
              <a:schemeClr val="dk1"/>
            </a:fontRef>
          </p:style>
          <p:txBody>
            <a:bodyPr lIns="18000" rIns="18000" rtlCol="0" anchor="ctr"/>
            <a:lstStyle/>
            <a:p>
              <a:pPr lvl="0" algn="ctr"/>
              <a:r>
                <a:rPr lang="en-GB" sz="1200" dirty="0" smtClean="0">
                  <a:solidFill>
                    <a:schemeClr val="tx1"/>
                  </a:solidFill>
                </a:rPr>
                <a:t>Culture</a:t>
              </a:r>
              <a:r>
                <a:rPr lang="en-GB" sz="1200" dirty="0">
                  <a:solidFill>
                    <a:schemeClr val="tx1"/>
                  </a:solidFill>
                </a:rPr>
                <a:t/>
              </a:r>
              <a:br>
                <a:rPr lang="en-GB" sz="1200" dirty="0">
                  <a:solidFill>
                    <a:schemeClr val="tx1"/>
                  </a:solidFill>
                </a:rPr>
              </a:br>
              <a:r>
                <a:rPr lang="en-GB" sz="1100" i="1" dirty="0" smtClean="0">
                  <a:solidFill>
                    <a:schemeClr val="tx1">
                      <a:lumMod val="50000"/>
                      <a:lumOff val="50000"/>
                    </a:schemeClr>
                  </a:solidFill>
                </a:rPr>
                <a:t>3 indicators</a:t>
              </a:r>
              <a:endParaRPr lang="en-GB" sz="1100" i="1" dirty="0">
                <a:solidFill>
                  <a:schemeClr val="tx1">
                    <a:lumMod val="50000"/>
                    <a:lumOff val="50000"/>
                  </a:schemeClr>
                </a:solidFill>
              </a:endParaRPr>
            </a:p>
          </p:txBody>
        </p:sp>
        <p:sp>
          <p:nvSpPr>
            <p:cNvPr id="163" name="Rounded Rectangle 162"/>
            <p:cNvSpPr/>
            <p:nvPr/>
          </p:nvSpPr>
          <p:spPr>
            <a:xfrm>
              <a:off x="5229577" y="2636960"/>
              <a:ext cx="540000" cy="432000"/>
            </a:xfrm>
            <a:prstGeom prst="roundRect">
              <a:avLst/>
            </a:prstGeom>
            <a:ln w="25400">
              <a:solidFill>
                <a:schemeClr val="bg1"/>
              </a:solidFill>
            </a:ln>
            <a:scene3d>
              <a:camera prst="orthographicFront" fov="0">
                <a:rot lat="0" lon="0" rev="0"/>
              </a:camera>
              <a:lightRig rig="brightRoom" dir="tl">
                <a:rot lat="0" lon="0" rev="8700000"/>
              </a:lightRig>
            </a:scene3d>
            <a:sp3d>
              <a:bevelT w="0" h="0"/>
              <a:contourClr>
                <a:schemeClr val="accent3">
                  <a:shade val="80000"/>
                </a:schemeClr>
              </a:contourClr>
            </a:sp3d>
          </p:spPr>
          <p:style>
            <a:lnRef idx="1">
              <a:schemeClr val="accent3"/>
            </a:lnRef>
            <a:fillRef idx="3">
              <a:schemeClr val="accent3"/>
            </a:fillRef>
            <a:effectRef idx="2">
              <a:schemeClr val="accent3"/>
            </a:effectRef>
            <a:fontRef idx="minor">
              <a:schemeClr val="lt1"/>
            </a:fontRef>
          </p:style>
          <p:txBody>
            <a:bodyPr lIns="18000" rIns="18000" rtlCol="0" anchor="ctr"/>
            <a:lstStyle/>
            <a:p>
              <a:pPr lvl="0" algn="ctr"/>
              <a:r>
                <a:rPr lang="en-GB" sz="1600" b="1" dirty="0" smtClean="0">
                  <a:solidFill>
                    <a:schemeClr val="bg1"/>
                  </a:solidFill>
                </a:rPr>
                <a:t>50</a:t>
              </a:r>
              <a:endParaRPr lang="en-GB" sz="1400" b="1" i="1" dirty="0">
                <a:solidFill>
                  <a:schemeClr val="bg1"/>
                </a:solidFill>
              </a:endParaRPr>
            </a:p>
          </p:txBody>
        </p:sp>
      </p:grpSp>
      <p:grpSp>
        <p:nvGrpSpPr>
          <p:cNvPr id="164" name="Group 163"/>
          <p:cNvGrpSpPr/>
          <p:nvPr/>
        </p:nvGrpSpPr>
        <p:grpSpPr>
          <a:xfrm>
            <a:off x="6421289" y="3876958"/>
            <a:ext cx="2421713" cy="432000"/>
            <a:chOff x="3347864" y="2636960"/>
            <a:chExt cx="2421713" cy="432000"/>
          </a:xfrm>
        </p:grpSpPr>
        <p:sp>
          <p:nvSpPr>
            <p:cNvPr id="165" name="Rounded Rectangle 164"/>
            <p:cNvSpPr/>
            <p:nvPr/>
          </p:nvSpPr>
          <p:spPr>
            <a:xfrm>
              <a:off x="3347864" y="2636960"/>
              <a:ext cx="1800000" cy="432000"/>
            </a:xfrm>
            <a:prstGeom prst="roundRect">
              <a:avLst/>
            </a:prstGeom>
            <a:ln>
              <a:solidFill>
                <a:schemeClr val="accent4"/>
              </a:solidFill>
            </a:ln>
            <a:effectLst>
              <a:outerShdw blurRad="63500" dist="25400" dir="5400000" algn="ctr" rotWithShape="0">
                <a:srgbClr val="000000">
                  <a:alpha val="43000"/>
                </a:srgbClr>
              </a:outerShdw>
            </a:effectLst>
          </p:spPr>
          <p:style>
            <a:lnRef idx="2">
              <a:schemeClr val="accent5"/>
            </a:lnRef>
            <a:fillRef idx="1">
              <a:schemeClr val="lt1"/>
            </a:fillRef>
            <a:effectRef idx="0">
              <a:schemeClr val="accent5"/>
            </a:effectRef>
            <a:fontRef idx="minor">
              <a:schemeClr val="dk1"/>
            </a:fontRef>
          </p:style>
          <p:txBody>
            <a:bodyPr lIns="18000" rIns="18000" rtlCol="0" anchor="ctr"/>
            <a:lstStyle/>
            <a:p>
              <a:pPr lvl="0" algn="ctr"/>
              <a:r>
                <a:rPr lang="en-GB" sz="1200" dirty="0" smtClean="0">
                  <a:solidFill>
                    <a:schemeClr val="tx1"/>
                  </a:solidFill>
                </a:rPr>
                <a:t>Access</a:t>
              </a:r>
            </a:p>
            <a:p>
              <a:pPr lvl="0" algn="ctr"/>
              <a:r>
                <a:rPr lang="en-GB" sz="1100" i="1" dirty="0" smtClean="0">
                  <a:solidFill>
                    <a:schemeClr val="tx1">
                      <a:lumMod val="50000"/>
                      <a:lumOff val="50000"/>
                    </a:schemeClr>
                  </a:solidFill>
                </a:rPr>
                <a:t>4 indicators</a:t>
              </a:r>
              <a:endParaRPr lang="en-GB" sz="1100" i="1" dirty="0">
                <a:solidFill>
                  <a:schemeClr val="tx1">
                    <a:lumMod val="50000"/>
                    <a:lumOff val="50000"/>
                  </a:schemeClr>
                </a:solidFill>
              </a:endParaRPr>
            </a:p>
          </p:txBody>
        </p:sp>
        <p:sp>
          <p:nvSpPr>
            <p:cNvPr id="166" name="Rounded Rectangle 165"/>
            <p:cNvSpPr/>
            <p:nvPr/>
          </p:nvSpPr>
          <p:spPr>
            <a:xfrm>
              <a:off x="5229577" y="2636960"/>
              <a:ext cx="540000" cy="432000"/>
            </a:xfrm>
            <a:prstGeom prst="roundRect">
              <a:avLst/>
            </a:prstGeom>
            <a:ln w="25400">
              <a:solidFill>
                <a:schemeClr val="bg1"/>
              </a:solidFill>
            </a:ln>
            <a:scene3d>
              <a:camera prst="orthographicFront" fov="0">
                <a:rot lat="0" lon="0" rev="0"/>
              </a:camera>
              <a:lightRig rig="brightRoom" dir="tl">
                <a:rot lat="0" lon="0" rev="8700000"/>
              </a:lightRig>
            </a:scene3d>
            <a:sp3d>
              <a:bevelT w="0" h="0"/>
              <a:contourClr>
                <a:schemeClr val="accent3">
                  <a:shade val="80000"/>
                </a:schemeClr>
              </a:contourClr>
            </a:sp3d>
          </p:spPr>
          <p:style>
            <a:lnRef idx="1">
              <a:schemeClr val="accent3"/>
            </a:lnRef>
            <a:fillRef idx="3">
              <a:schemeClr val="accent3"/>
            </a:fillRef>
            <a:effectRef idx="2">
              <a:schemeClr val="accent3"/>
            </a:effectRef>
            <a:fontRef idx="minor">
              <a:schemeClr val="lt1"/>
            </a:fontRef>
          </p:style>
          <p:txBody>
            <a:bodyPr lIns="18000" rIns="18000" rtlCol="0" anchor="ctr"/>
            <a:lstStyle/>
            <a:p>
              <a:pPr lvl="0" algn="ctr"/>
              <a:r>
                <a:rPr lang="en-GB" sz="1600" b="1" dirty="0" smtClean="0">
                  <a:solidFill>
                    <a:schemeClr val="bg1"/>
                  </a:solidFill>
                </a:rPr>
                <a:t>50</a:t>
              </a:r>
              <a:endParaRPr lang="en-GB" sz="1400" b="1" i="1" dirty="0">
                <a:solidFill>
                  <a:schemeClr val="bg1"/>
                </a:solidFill>
              </a:endParaRPr>
            </a:p>
          </p:txBody>
        </p:sp>
      </p:grpSp>
      <p:grpSp>
        <p:nvGrpSpPr>
          <p:cNvPr id="167" name="Group 166"/>
          <p:cNvGrpSpPr/>
          <p:nvPr/>
        </p:nvGrpSpPr>
        <p:grpSpPr>
          <a:xfrm>
            <a:off x="6421289" y="4543759"/>
            <a:ext cx="2421713" cy="432000"/>
            <a:chOff x="3347864" y="2636960"/>
            <a:chExt cx="2421713" cy="432000"/>
          </a:xfrm>
        </p:grpSpPr>
        <p:sp>
          <p:nvSpPr>
            <p:cNvPr id="168" name="Rounded Rectangle 167"/>
            <p:cNvSpPr/>
            <p:nvPr/>
          </p:nvSpPr>
          <p:spPr>
            <a:xfrm>
              <a:off x="3347864" y="2636960"/>
              <a:ext cx="1800000" cy="432000"/>
            </a:xfrm>
            <a:prstGeom prst="roundRect">
              <a:avLst/>
            </a:prstGeom>
            <a:ln>
              <a:solidFill>
                <a:schemeClr val="accent4"/>
              </a:solidFill>
            </a:ln>
            <a:effectLst>
              <a:outerShdw blurRad="63500" dist="25400" dir="5400000" algn="ctr" rotWithShape="0">
                <a:srgbClr val="000000">
                  <a:alpha val="43000"/>
                </a:srgbClr>
              </a:outerShdw>
            </a:effectLst>
          </p:spPr>
          <p:style>
            <a:lnRef idx="2">
              <a:schemeClr val="accent5"/>
            </a:lnRef>
            <a:fillRef idx="1">
              <a:schemeClr val="lt1"/>
            </a:fillRef>
            <a:effectRef idx="0">
              <a:schemeClr val="accent5"/>
            </a:effectRef>
            <a:fontRef idx="minor">
              <a:schemeClr val="dk1"/>
            </a:fontRef>
          </p:style>
          <p:txBody>
            <a:bodyPr lIns="18000" rIns="18000" rtlCol="0" anchor="ctr"/>
            <a:lstStyle/>
            <a:p>
              <a:pPr lvl="0" algn="ctr"/>
              <a:r>
                <a:rPr lang="en-GB" sz="1200" dirty="0" smtClean="0">
                  <a:solidFill>
                    <a:schemeClr val="tx1"/>
                  </a:solidFill>
                </a:rPr>
                <a:t>Engagement</a:t>
              </a:r>
            </a:p>
            <a:p>
              <a:pPr lvl="0" algn="ctr"/>
              <a:r>
                <a:rPr lang="en-GB" sz="1100" i="1" dirty="0" smtClean="0">
                  <a:solidFill>
                    <a:schemeClr val="tx1">
                      <a:lumMod val="50000"/>
                      <a:lumOff val="50000"/>
                    </a:schemeClr>
                  </a:solidFill>
                </a:rPr>
                <a:t>4 indicators</a:t>
              </a:r>
              <a:endParaRPr lang="en-GB" sz="1100" i="1" dirty="0">
                <a:solidFill>
                  <a:schemeClr val="tx1">
                    <a:lumMod val="50000"/>
                    <a:lumOff val="50000"/>
                  </a:schemeClr>
                </a:solidFill>
              </a:endParaRPr>
            </a:p>
          </p:txBody>
        </p:sp>
        <p:sp>
          <p:nvSpPr>
            <p:cNvPr id="169" name="Rounded Rectangle 168"/>
            <p:cNvSpPr/>
            <p:nvPr/>
          </p:nvSpPr>
          <p:spPr>
            <a:xfrm>
              <a:off x="5229577" y="2636960"/>
              <a:ext cx="540000" cy="432000"/>
            </a:xfrm>
            <a:prstGeom prst="roundRect">
              <a:avLst/>
            </a:prstGeom>
            <a:ln w="25400">
              <a:solidFill>
                <a:schemeClr val="bg1"/>
              </a:solidFill>
            </a:ln>
            <a:scene3d>
              <a:camera prst="orthographicFront" fov="0">
                <a:rot lat="0" lon="0" rev="0"/>
              </a:camera>
              <a:lightRig rig="brightRoom" dir="tl">
                <a:rot lat="0" lon="0" rev="8700000"/>
              </a:lightRig>
            </a:scene3d>
            <a:sp3d>
              <a:bevelT w="0" h="0"/>
              <a:contourClr>
                <a:schemeClr val="accent3">
                  <a:shade val="80000"/>
                </a:schemeClr>
              </a:contourClr>
            </a:sp3d>
          </p:spPr>
          <p:style>
            <a:lnRef idx="1">
              <a:schemeClr val="accent3"/>
            </a:lnRef>
            <a:fillRef idx="3">
              <a:schemeClr val="accent3"/>
            </a:fillRef>
            <a:effectRef idx="2">
              <a:schemeClr val="accent3"/>
            </a:effectRef>
            <a:fontRef idx="minor">
              <a:schemeClr val="lt1"/>
            </a:fontRef>
          </p:style>
          <p:txBody>
            <a:bodyPr lIns="18000" rIns="18000" rtlCol="0" anchor="ctr"/>
            <a:lstStyle/>
            <a:p>
              <a:pPr lvl="0" algn="ctr"/>
              <a:r>
                <a:rPr lang="en-GB" sz="1600" b="1" dirty="0" smtClean="0">
                  <a:solidFill>
                    <a:schemeClr val="bg1"/>
                  </a:solidFill>
                </a:rPr>
                <a:t>50</a:t>
              </a:r>
              <a:endParaRPr lang="en-GB" sz="1400" b="1" i="1" dirty="0">
                <a:solidFill>
                  <a:schemeClr val="bg1"/>
                </a:solidFill>
              </a:endParaRPr>
            </a:p>
          </p:txBody>
        </p:sp>
      </p:grpSp>
      <p:sp>
        <p:nvSpPr>
          <p:cNvPr id="170" name="Round Single Corner Rectangle 169"/>
          <p:cNvSpPr/>
          <p:nvPr/>
        </p:nvSpPr>
        <p:spPr>
          <a:xfrm>
            <a:off x="0" y="6284813"/>
            <a:ext cx="1043608" cy="216000"/>
          </a:xfrm>
          <a:prstGeom prst="round1Rect">
            <a:avLst>
              <a:gd name="adj" fmla="val 38342"/>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smtClean="0"/>
              <a:t>Version 4.0</a:t>
            </a:r>
            <a:endParaRPr lang="en-GB" sz="1050" dirty="0"/>
          </a:p>
        </p:txBody>
      </p:sp>
      <p:sp>
        <p:nvSpPr>
          <p:cNvPr id="2" name="TextBox 1"/>
          <p:cNvSpPr txBox="1"/>
          <p:nvPr/>
        </p:nvSpPr>
        <p:spPr>
          <a:xfrm>
            <a:off x="1002081" y="2908712"/>
            <a:ext cx="324128" cy="369332"/>
          </a:xfrm>
          <a:prstGeom prst="rect">
            <a:avLst/>
          </a:prstGeom>
          <a:noFill/>
        </p:spPr>
        <p:txBody>
          <a:bodyPr wrap="none" rtlCol="0">
            <a:spAutoFit/>
          </a:bodyPr>
          <a:lstStyle/>
          <a:p>
            <a:r>
              <a:rPr lang="en-GB" b="1" dirty="0" smtClean="0"/>
              <a:t>+</a:t>
            </a:r>
            <a:endParaRPr lang="en-GB" b="1" dirty="0"/>
          </a:p>
        </p:txBody>
      </p:sp>
      <p:sp>
        <p:nvSpPr>
          <p:cNvPr id="57" name="TextBox 56"/>
          <p:cNvSpPr txBox="1"/>
          <p:nvPr/>
        </p:nvSpPr>
        <p:spPr>
          <a:xfrm>
            <a:off x="1002081" y="3583055"/>
            <a:ext cx="324128" cy="369332"/>
          </a:xfrm>
          <a:prstGeom prst="rect">
            <a:avLst/>
          </a:prstGeom>
          <a:noFill/>
        </p:spPr>
        <p:txBody>
          <a:bodyPr wrap="none" rtlCol="0">
            <a:spAutoFit/>
          </a:bodyPr>
          <a:lstStyle/>
          <a:p>
            <a:r>
              <a:rPr lang="en-GB" b="1" dirty="0" smtClean="0"/>
              <a:t>+</a:t>
            </a:r>
            <a:endParaRPr lang="en-GB" b="1" dirty="0"/>
          </a:p>
        </p:txBody>
      </p:sp>
      <p:sp>
        <p:nvSpPr>
          <p:cNvPr id="58" name="TextBox 57"/>
          <p:cNvSpPr txBox="1"/>
          <p:nvPr/>
        </p:nvSpPr>
        <p:spPr>
          <a:xfrm>
            <a:off x="992417" y="4237245"/>
            <a:ext cx="324128" cy="369332"/>
          </a:xfrm>
          <a:prstGeom prst="rect">
            <a:avLst/>
          </a:prstGeom>
          <a:noFill/>
        </p:spPr>
        <p:txBody>
          <a:bodyPr wrap="none" rtlCol="0">
            <a:spAutoFit/>
          </a:bodyPr>
          <a:lstStyle/>
          <a:p>
            <a:r>
              <a:rPr lang="en-GB" b="1" dirty="0" smtClean="0"/>
              <a:t>+</a:t>
            </a:r>
            <a:endParaRPr lang="en-GB" b="1" dirty="0"/>
          </a:p>
        </p:txBody>
      </p:sp>
      <p:sp>
        <p:nvSpPr>
          <p:cNvPr id="59" name="TextBox 58"/>
          <p:cNvSpPr txBox="1"/>
          <p:nvPr/>
        </p:nvSpPr>
        <p:spPr>
          <a:xfrm>
            <a:off x="4095095" y="5172930"/>
            <a:ext cx="324128" cy="369332"/>
          </a:xfrm>
          <a:prstGeom prst="rect">
            <a:avLst/>
          </a:prstGeom>
          <a:noFill/>
        </p:spPr>
        <p:txBody>
          <a:bodyPr wrap="none" rtlCol="0">
            <a:spAutoFit/>
          </a:bodyPr>
          <a:lstStyle/>
          <a:p>
            <a:r>
              <a:rPr lang="en-GB" b="1" dirty="0" smtClean="0"/>
              <a:t>+</a:t>
            </a:r>
            <a:endParaRPr lang="en-GB" b="1" dirty="0"/>
          </a:p>
        </p:txBody>
      </p:sp>
      <p:sp>
        <p:nvSpPr>
          <p:cNvPr id="60" name="TextBox 59"/>
          <p:cNvSpPr txBox="1"/>
          <p:nvPr/>
        </p:nvSpPr>
        <p:spPr>
          <a:xfrm>
            <a:off x="4053417" y="2961994"/>
            <a:ext cx="407484" cy="276999"/>
          </a:xfrm>
          <a:prstGeom prst="rect">
            <a:avLst/>
          </a:prstGeom>
          <a:noFill/>
        </p:spPr>
        <p:txBody>
          <a:bodyPr wrap="none" rtlCol="0">
            <a:spAutoFit/>
          </a:bodyPr>
          <a:lstStyle/>
          <a:p>
            <a:r>
              <a:rPr lang="en-GB" sz="1200" b="1" dirty="0" smtClean="0"/>
              <a:t>OR</a:t>
            </a:r>
            <a:endParaRPr lang="en-GB" sz="1200" b="1" dirty="0"/>
          </a:p>
        </p:txBody>
      </p:sp>
      <p:sp>
        <p:nvSpPr>
          <p:cNvPr id="61" name="TextBox 60"/>
          <p:cNvSpPr txBox="1"/>
          <p:nvPr/>
        </p:nvSpPr>
        <p:spPr>
          <a:xfrm>
            <a:off x="7117547" y="2961993"/>
            <a:ext cx="407484" cy="276999"/>
          </a:xfrm>
          <a:prstGeom prst="rect">
            <a:avLst/>
          </a:prstGeom>
          <a:noFill/>
        </p:spPr>
        <p:txBody>
          <a:bodyPr wrap="none" rtlCol="0">
            <a:spAutoFit/>
          </a:bodyPr>
          <a:lstStyle/>
          <a:p>
            <a:r>
              <a:rPr lang="en-GB" sz="1200" b="1" dirty="0" smtClean="0"/>
              <a:t>OR</a:t>
            </a:r>
            <a:endParaRPr lang="en-GB" sz="1200" b="1" dirty="0"/>
          </a:p>
        </p:txBody>
      </p:sp>
      <p:sp>
        <p:nvSpPr>
          <p:cNvPr id="62" name="TextBox 61"/>
          <p:cNvSpPr txBox="1"/>
          <p:nvPr/>
        </p:nvSpPr>
        <p:spPr>
          <a:xfrm>
            <a:off x="7117547" y="3645024"/>
            <a:ext cx="407484" cy="276999"/>
          </a:xfrm>
          <a:prstGeom prst="rect">
            <a:avLst/>
          </a:prstGeom>
          <a:noFill/>
        </p:spPr>
        <p:txBody>
          <a:bodyPr wrap="none" rtlCol="0">
            <a:spAutoFit/>
          </a:bodyPr>
          <a:lstStyle/>
          <a:p>
            <a:r>
              <a:rPr lang="en-GB" sz="1200" b="1" dirty="0" smtClean="0"/>
              <a:t>OR</a:t>
            </a:r>
            <a:endParaRPr lang="en-GB" sz="1200" b="1" dirty="0"/>
          </a:p>
        </p:txBody>
      </p:sp>
      <p:sp>
        <p:nvSpPr>
          <p:cNvPr id="63" name="TextBox 62"/>
          <p:cNvSpPr txBox="1"/>
          <p:nvPr/>
        </p:nvSpPr>
        <p:spPr>
          <a:xfrm>
            <a:off x="7117547" y="4304129"/>
            <a:ext cx="407484" cy="276999"/>
          </a:xfrm>
          <a:prstGeom prst="rect">
            <a:avLst/>
          </a:prstGeom>
          <a:noFill/>
        </p:spPr>
        <p:txBody>
          <a:bodyPr wrap="none" rtlCol="0">
            <a:spAutoFit/>
          </a:bodyPr>
          <a:lstStyle/>
          <a:p>
            <a:r>
              <a:rPr lang="en-GB" sz="1200" b="1" dirty="0" smtClean="0"/>
              <a:t>OR</a:t>
            </a:r>
            <a:endParaRPr lang="en-GB" sz="1200" b="1" dirty="0"/>
          </a:p>
        </p:txBody>
      </p:sp>
    </p:spTree>
    <p:extLst>
      <p:ext uri="{BB962C8B-B14F-4D97-AF65-F5344CB8AC3E}">
        <p14:creationId xmlns:p14="http://schemas.microsoft.com/office/powerpoint/2010/main" val="3607445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p:txBody>
          <a:bodyPr>
            <a:noAutofit/>
          </a:bodyPr>
          <a:lstStyle/>
          <a:p>
            <a:r>
              <a:rPr lang="en-GB" sz="2400" spc="0" dirty="0">
                <a:latin typeface="+mn-lt"/>
              </a:rPr>
              <a:t>Though of course we recognize limitations of all </a:t>
            </a:r>
            <a:r>
              <a:rPr lang="en-GB" sz="2400" spc="0" dirty="0" smtClean="0">
                <a:latin typeface="+mn-lt"/>
              </a:rPr>
              <a:t/>
            </a:r>
            <a:br>
              <a:rPr lang="en-GB" sz="2400" spc="0" dirty="0" smtClean="0">
                <a:latin typeface="+mn-lt"/>
              </a:rPr>
            </a:br>
            <a:r>
              <a:rPr lang="en-GB" sz="2400" spc="0" dirty="0" smtClean="0">
                <a:latin typeface="+mn-lt"/>
              </a:rPr>
              <a:t>league </a:t>
            </a:r>
            <a:r>
              <a:rPr lang="en-GB" sz="2400" spc="0" dirty="0">
                <a:latin typeface="+mn-lt"/>
              </a:rPr>
              <a:t>table methodologies, we greatly value QS for the clarity and quality of the data you use and for the stability which enables us to see and understand </a:t>
            </a:r>
            <a:r>
              <a:rPr lang="en-GB" sz="2400" spc="0" dirty="0" smtClean="0">
                <a:latin typeface="+mn-lt"/>
              </a:rPr>
              <a:t/>
            </a:r>
            <a:br>
              <a:rPr lang="en-GB" sz="2400" spc="0" dirty="0" smtClean="0">
                <a:latin typeface="+mn-lt"/>
              </a:rPr>
            </a:br>
            <a:r>
              <a:rPr lang="en-GB" sz="2400" spc="0" dirty="0" smtClean="0">
                <a:latin typeface="+mn-lt"/>
              </a:rPr>
              <a:t>trends </a:t>
            </a:r>
            <a:r>
              <a:rPr lang="en-GB" sz="2400" spc="0" dirty="0">
                <a:latin typeface="+mn-lt"/>
              </a:rPr>
              <a:t>over time.</a:t>
            </a:r>
            <a:br>
              <a:rPr lang="en-GB" sz="2400" spc="0" dirty="0">
                <a:latin typeface="+mn-lt"/>
              </a:rPr>
            </a:br>
            <a:r>
              <a:rPr lang="en-GB" sz="1200" spc="0" dirty="0">
                <a:latin typeface="+mn-lt"/>
              </a:rPr>
              <a:t/>
            </a:r>
            <a:br>
              <a:rPr lang="en-GB" sz="1200" spc="0" dirty="0">
                <a:latin typeface="+mn-lt"/>
              </a:rPr>
            </a:br>
            <a:r>
              <a:rPr lang="en-GB" sz="2400" spc="0" dirty="0">
                <a:latin typeface="+mn-lt"/>
              </a:rPr>
              <a:t>This, we think, gives your rankings a comparative advantage </a:t>
            </a:r>
            <a:r>
              <a:rPr lang="en-GB" sz="2400" spc="0" dirty="0" smtClean="0">
                <a:latin typeface="+mn-lt"/>
              </a:rPr>
              <a:t>and considerable </a:t>
            </a:r>
            <a:r>
              <a:rPr lang="en-GB" sz="2400" spc="0" dirty="0">
                <a:latin typeface="+mn-lt"/>
              </a:rPr>
              <a:t>authority.</a:t>
            </a:r>
          </a:p>
        </p:txBody>
      </p:sp>
      <p:sp>
        <p:nvSpPr>
          <p:cNvPr id="3" name="Content Placeholder 2"/>
          <p:cNvSpPr>
            <a:spLocks noGrp="1"/>
          </p:cNvSpPr>
          <p:nvPr>
            <p:ph type="subTitle" idx="1"/>
          </p:nvPr>
        </p:nvSpPr>
        <p:spPr/>
        <p:txBody>
          <a:bodyPr>
            <a:normAutofit fontScale="92500"/>
          </a:bodyPr>
          <a:lstStyle/>
          <a:p>
            <a:pPr marL="0" indent="0" algn="ctr">
              <a:buNone/>
            </a:pPr>
            <a:r>
              <a:rPr lang="en-GB" sz="2400" dirty="0"/>
              <a:t>David Eastwood</a:t>
            </a:r>
          </a:p>
          <a:p>
            <a:pPr marL="0" indent="0" algn="ctr">
              <a:buNone/>
            </a:pPr>
            <a:r>
              <a:rPr lang="en-GB" sz="2400" dirty="0"/>
              <a:t>Vice-Chancellor, University of Birmingham</a:t>
            </a:r>
          </a:p>
        </p:txBody>
      </p:sp>
    </p:spTree>
    <p:extLst>
      <p:ext uri="{BB962C8B-B14F-4D97-AF65-F5344CB8AC3E}">
        <p14:creationId xmlns:p14="http://schemas.microsoft.com/office/powerpoint/2010/main" val="2736780390"/>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p:txBody>
          <a:bodyPr>
            <a:noAutofit/>
          </a:bodyPr>
          <a:lstStyle/>
          <a:p>
            <a:r>
              <a:rPr lang="en-GB" sz="2400" spc="0" dirty="0" smtClean="0">
                <a:latin typeface="+mn-lt"/>
              </a:rPr>
              <a:t>Rankings </a:t>
            </a:r>
            <a:r>
              <a:rPr lang="en-GB" sz="2400" spc="0" dirty="0">
                <a:latin typeface="+mn-lt"/>
              </a:rPr>
              <a:t>have many faults and do not adequately describe universities and cannot show whether one institution is better than </a:t>
            </a:r>
            <a:r>
              <a:rPr lang="en-GB" sz="2400" spc="0" dirty="0" smtClean="0">
                <a:latin typeface="+mn-lt"/>
              </a:rPr>
              <a:t>another…</a:t>
            </a:r>
            <a:br>
              <a:rPr lang="en-GB" sz="2400" spc="0" dirty="0" smtClean="0">
                <a:latin typeface="+mn-lt"/>
              </a:rPr>
            </a:br>
            <a:r>
              <a:rPr lang="en-GB" sz="2400" spc="0" dirty="0">
                <a:latin typeface="+mn-lt"/>
              </a:rPr>
              <a:t/>
            </a:r>
            <a:br>
              <a:rPr lang="en-GB" sz="2400" spc="0" dirty="0">
                <a:latin typeface="+mn-lt"/>
              </a:rPr>
            </a:br>
            <a:r>
              <a:rPr lang="en-GB" sz="2400" spc="0" dirty="0" smtClean="0">
                <a:latin typeface="+mn-lt"/>
              </a:rPr>
              <a:t>…but </a:t>
            </a:r>
            <a:r>
              <a:rPr lang="en-GB" sz="2400" spc="0" dirty="0">
                <a:latin typeface="+mn-lt"/>
              </a:rPr>
              <a:t>I am very happy when Cambridge is rated </a:t>
            </a:r>
            <a:r>
              <a:rPr lang="en-GB" sz="2400" spc="0" dirty="0" smtClean="0">
                <a:latin typeface="+mn-lt"/>
              </a:rPr>
              <a:t/>
            </a:r>
            <a:br>
              <a:rPr lang="en-GB" sz="2400" spc="0" dirty="0" smtClean="0">
                <a:latin typeface="+mn-lt"/>
              </a:rPr>
            </a:br>
            <a:r>
              <a:rPr lang="en-GB" sz="2400" spc="0" dirty="0" smtClean="0">
                <a:latin typeface="+mn-lt"/>
              </a:rPr>
              <a:t>as the </a:t>
            </a:r>
            <a:r>
              <a:rPr lang="en-GB" sz="2400" spc="0" dirty="0">
                <a:latin typeface="+mn-lt"/>
              </a:rPr>
              <a:t>top university in the world</a:t>
            </a:r>
          </a:p>
        </p:txBody>
      </p:sp>
      <p:sp>
        <p:nvSpPr>
          <p:cNvPr id="3" name="Content Placeholder 2"/>
          <p:cNvSpPr>
            <a:spLocks noGrp="1"/>
          </p:cNvSpPr>
          <p:nvPr>
            <p:ph type="subTitle" idx="1"/>
          </p:nvPr>
        </p:nvSpPr>
        <p:spPr/>
        <p:txBody>
          <a:bodyPr>
            <a:normAutofit fontScale="92500" lnSpcReduction="10000"/>
          </a:bodyPr>
          <a:lstStyle/>
          <a:p>
            <a:pPr marL="0" indent="0" algn="ctr">
              <a:buNone/>
            </a:pPr>
            <a:r>
              <a:rPr lang="en-GB" sz="2400" dirty="0" smtClean="0"/>
              <a:t>Alison Richard</a:t>
            </a:r>
            <a:endParaRPr lang="en-GB" sz="2400" dirty="0"/>
          </a:p>
          <a:p>
            <a:pPr marL="0" indent="0" algn="ctr">
              <a:buNone/>
            </a:pPr>
            <a:r>
              <a:rPr lang="en-GB" sz="2400" dirty="0" smtClean="0"/>
              <a:t>Former Vice-Chancellor</a:t>
            </a:r>
            <a:r>
              <a:rPr lang="en-GB" sz="2400" dirty="0"/>
              <a:t>, University of </a:t>
            </a:r>
            <a:r>
              <a:rPr lang="en-GB" sz="2400" dirty="0" smtClean="0"/>
              <a:t>Cambridge</a:t>
            </a:r>
            <a:endParaRPr lang="en-GB" sz="2400" dirty="0"/>
          </a:p>
        </p:txBody>
      </p:sp>
      <p:sp>
        <p:nvSpPr>
          <p:cNvPr id="4" name="Footer Placeholder 3"/>
          <p:cNvSpPr>
            <a:spLocks noGrp="1"/>
          </p:cNvSpPr>
          <p:nvPr>
            <p:ph type="ftr" sz="quarter" idx="10"/>
          </p:nvPr>
        </p:nvSpPr>
        <p:spPr/>
        <p:txBody>
          <a:bodyPr/>
          <a:lstStyle/>
          <a:p>
            <a:r>
              <a:rPr lang="en-GB" smtClean="0"/>
              <a:t>Trusted. Independent. Global.</a:t>
            </a:r>
            <a:endParaRPr lang="en-GB" dirty="0"/>
          </a:p>
        </p:txBody>
      </p:sp>
      <p:sp>
        <p:nvSpPr>
          <p:cNvPr id="7" name="Slide Number Placeholder 6"/>
          <p:cNvSpPr>
            <a:spLocks noGrp="1"/>
          </p:cNvSpPr>
          <p:nvPr>
            <p:ph type="sldNum" sz="quarter" idx="11"/>
          </p:nvPr>
        </p:nvSpPr>
        <p:spPr/>
        <p:txBody>
          <a:bodyPr/>
          <a:lstStyle/>
          <a:p>
            <a:fld id="{FD821319-5EAF-462C-8D4A-8B19FE65E8D4}" type="slidenum">
              <a:rPr lang="en-GB" smtClean="0"/>
              <a:pPr/>
              <a:t>2</a:t>
            </a:fld>
            <a:endParaRPr lang="en-GB" dirty="0"/>
          </a:p>
        </p:txBody>
      </p:sp>
    </p:spTree>
    <p:extLst>
      <p:ext uri="{BB962C8B-B14F-4D97-AF65-F5344CB8AC3E}">
        <p14:creationId xmlns:p14="http://schemas.microsoft.com/office/powerpoint/2010/main" val="3745592423"/>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a:stretch/>
        </p:blipFill>
        <p:spPr>
          <a:xfrm>
            <a:off x="142875" y="1772816"/>
            <a:ext cx="8921790" cy="3672408"/>
          </a:xfrm>
        </p:spPr>
      </p:pic>
      <p:sp>
        <p:nvSpPr>
          <p:cNvPr id="3" name="Footer Placeholder 2"/>
          <p:cNvSpPr>
            <a:spLocks noGrp="1"/>
          </p:cNvSpPr>
          <p:nvPr>
            <p:ph type="ftr" sz="quarter" idx="10"/>
          </p:nvPr>
        </p:nvSpPr>
        <p:spPr/>
        <p:txBody>
          <a:bodyPr/>
          <a:lstStyle/>
          <a:p>
            <a:r>
              <a:rPr lang="en-GB" smtClean="0"/>
              <a:t>Trusted. Independent. Global.</a:t>
            </a:r>
            <a:endParaRPr lang="en-GB" dirty="0"/>
          </a:p>
        </p:txBody>
      </p:sp>
      <p:sp>
        <p:nvSpPr>
          <p:cNvPr id="4" name="Slide Number Placeholder 3"/>
          <p:cNvSpPr>
            <a:spLocks noGrp="1"/>
          </p:cNvSpPr>
          <p:nvPr>
            <p:ph type="sldNum" sz="quarter" idx="11"/>
          </p:nvPr>
        </p:nvSpPr>
        <p:spPr/>
        <p:txBody>
          <a:bodyPr/>
          <a:lstStyle/>
          <a:p>
            <a:fld id="{FD821319-5EAF-462C-8D4A-8B19FE65E8D4}" type="slidenum">
              <a:rPr lang="en-GB" smtClean="0"/>
              <a:pPr/>
              <a:t>20</a:t>
            </a:fld>
            <a:endParaRPr lang="en-GB" dirty="0"/>
          </a:p>
        </p:txBody>
      </p:sp>
      <p:sp>
        <p:nvSpPr>
          <p:cNvPr id="5" name="Title 4"/>
          <p:cNvSpPr>
            <a:spLocks noGrp="1"/>
          </p:cNvSpPr>
          <p:nvPr>
            <p:ph type="title"/>
          </p:nvPr>
        </p:nvSpPr>
        <p:spPr/>
        <p:txBody>
          <a:bodyPr/>
          <a:lstStyle/>
          <a:p>
            <a:r>
              <a:rPr lang="en-GB" smtClean="0"/>
              <a:t>COUNTRY REPORT – GREECE</a:t>
            </a:r>
            <a:endParaRPr lang="en-GB" dirty="0"/>
          </a:p>
        </p:txBody>
      </p:sp>
      <p:pic>
        <p:nvPicPr>
          <p:cNvPr id="6" name="Picture 5"/>
          <p:cNvPicPr>
            <a:picLocks noChangeAspect="1"/>
            <a:extLst>
              <a:ext uri="{84589F7E-364E-4C9E-8A38-B11213B215E9}">
                <a14:cameraTool xmlns:a14="http://schemas.microsoft.com/office/drawing/2010/main" cellRange="Flag" spid="_x0000_s17050"/>
              </a:ext>
            </a:extLst>
          </p:cNvPicPr>
          <p:nvPr/>
        </p:nvPicPr>
        <p:blipFill>
          <a:blip r:embed="rId3" cstate="email">
            <a:extLst>
              <a:ext uri="{28A0092B-C50C-407E-A947-70E740481C1C}">
                <a14:useLocalDpi xmlns:a14="http://schemas.microsoft.com/office/drawing/2010/main"/>
              </a:ext>
            </a:extLst>
          </a:blip>
          <a:stretch>
            <a:fillRect/>
          </a:stretch>
        </p:blipFill>
        <p:spPr>
          <a:xfrm>
            <a:off x="7883962" y="559473"/>
            <a:ext cx="1224136" cy="798758"/>
          </a:xfrm>
          <a:prstGeom prst="rect">
            <a:avLst/>
          </a:prstGeom>
        </p:spPr>
      </p:pic>
      <p:sp>
        <p:nvSpPr>
          <p:cNvPr id="2" name="Rectangular Callout 1"/>
          <p:cNvSpPr/>
          <p:nvPr/>
        </p:nvSpPr>
        <p:spPr>
          <a:xfrm>
            <a:off x="6660232" y="5013176"/>
            <a:ext cx="2209056" cy="1368152"/>
          </a:xfrm>
          <a:prstGeom prst="wedgeRectCallout">
            <a:avLst>
              <a:gd name="adj1" fmla="val -27399"/>
              <a:gd name="adj2" fmla="val -7618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GB" dirty="0" smtClean="0"/>
              <a:t>More than double the average for the world’s top 600</a:t>
            </a:r>
            <a:endParaRPr lang="en-GB" dirty="0"/>
          </a:p>
        </p:txBody>
      </p:sp>
    </p:spTree>
    <p:extLst>
      <p:ext uri="{BB962C8B-B14F-4D97-AF65-F5344CB8AC3E}">
        <p14:creationId xmlns:p14="http://schemas.microsoft.com/office/powerpoint/2010/main" val="42389626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DEMOGRAPHICS &amp; ECONOMICS</a:t>
            </a:r>
            <a:endParaRPr lang="en-GB" dirty="0"/>
          </a:p>
        </p:txBody>
      </p:sp>
      <p:sp>
        <p:nvSpPr>
          <p:cNvPr id="3" name="Footer Placeholder 2"/>
          <p:cNvSpPr>
            <a:spLocks noGrp="1"/>
          </p:cNvSpPr>
          <p:nvPr>
            <p:ph type="ftr" sz="quarter" idx="10"/>
          </p:nvPr>
        </p:nvSpPr>
        <p:spPr/>
        <p:txBody>
          <a:bodyPr/>
          <a:lstStyle/>
          <a:p>
            <a:r>
              <a:rPr lang="en-GB" dirty="0" smtClean="0"/>
              <a:t>Source: World Bank – World Development Indicators</a:t>
            </a:r>
            <a:endParaRPr lang="en-GB" dirty="0"/>
          </a:p>
        </p:txBody>
      </p:sp>
      <p:sp>
        <p:nvSpPr>
          <p:cNvPr id="4" name="Slide Number Placeholder 3"/>
          <p:cNvSpPr>
            <a:spLocks noGrp="1"/>
          </p:cNvSpPr>
          <p:nvPr>
            <p:ph type="sldNum" sz="quarter" idx="11"/>
          </p:nvPr>
        </p:nvSpPr>
        <p:spPr/>
        <p:txBody>
          <a:bodyPr/>
          <a:lstStyle/>
          <a:p>
            <a:fld id="{FD821319-5EAF-462C-8D4A-8B19FE65E8D4}" type="slidenum">
              <a:rPr lang="en-GB" smtClean="0"/>
              <a:t>21</a:t>
            </a:fld>
            <a:endParaRPr lang="en-GB" dirty="0"/>
          </a:p>
        </p:txBody>
      </p:sp>
      <p:graphicFrame>
        <p:nvGraphicFramePr>
          <p:cNvPr id="6" name="Chart 5"/>
          <p:cNvGraphicFramePr>
            <a:graphicFrameLocks/>
          </p:cNvGraphicFramePr>
          <p:nvPr>
            <p:extLst>
              <p:ext uri="{D42A27DB-BD31-4B8C-83A1-F6EECF244321}">
                <p14:modId xmlns:p14="http://schemas.microsoft.com/office/powerpoint/2010/main" val="1403324465"/>
              </p:ext>
            </p:extLst>
          </p:nvPr>
        </p:nvGraphicFramePr>
        <p:xfrm>
          <a:off x="251520" y="1483987"/>
          <a:ext cx="4247444" cy="106868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p:cNvGraphicFramePr>
            <a:graphicFrameLocks/>
          </p:cNvGraphicFramePr>
          <p:nvPr>
            <p:extLst>
              <p:ext uri="{D42A27DB-BD31-4B8C-83A1-F6EECF244321}">
                <p14:modId xmlns:p14="http://schemas.microsoft.com/office/powerpoint/2010/main" val="1498830977"/>
              </p:ext>
            </p:extLst>
          </p:nvPr>
        </p:nvGraphicFramePr>
        <p:xfrm>
          <a:off x="4711546" y="2707097"/>
          <a:ext cx="4180934" cy="10724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a:graphicFrameLocks/>
          </p:cNvGraphicFramePr>
          <p:nvPr>
            <p:extLst>
              <p:ext uri="{D42A27DB-BD31-4B8C-83A1-F6EECF244321}">
                <p14:modId xmlns:p14="http://schemas.microsoft.com/office/powerpoint/2010/main" val="3120834810"/>
              </p:ext>
            </p:extLst>
          </p:nvPr>
        </p:nvGraphicFramePr>
        <p:xfrm>
          <a:off x="4711546" y="1484278"/>
          <a:ext cx="4180934" cy="106868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hart 8"/>
          <p:cNvGraphicFramePr>
            <a:graphicFrameLocks/>
          </p:cNvGraphicFramePr>
          <p:nvPr>
            <p:extLst>
              <p:ext uri="{D42A27DB-BD31-4B8C-83A1-F6EECF244321}">
                <p14:modId xmlns:p14="http://schemas.microsoft.com/office/powerpoint/2010/main" val="2664214788"/>
              </p:ext>
            </p:extLst>
          </p:nvPr>
        </p:nvGraphicFramePr>
        <p:xfrm>
          <a:off x="251520" y="5168621"/>
          <a:ext cx="4247444" cy="106869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 name="Chart 9"/>
          <p:cNvGraphicFramePr>
            <a:graphicFrameLocks/>
          </p:cNvGraphicFramePr>
          <p:nvPr>
            <p:extLst>
              <p:ext uri="{D42A27DB-BD31-4B8C-83A1-F6EECF244321}">
                <p14:modId xmlns:p14="http://schemas.microsoft.com/office/powerpoint/2010/main" val="3414554049"/>
              </p:ext>
            </p:extLst>
          </p:nvPr>
        </p:nvGraphicFramePr>
        <p:xfrm>
          <a:off x="4711546" y="5168621"/>
          <a:ext cx="4180934" cy="106869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1" name="Chart 10"/>
          <p:cNvGraphicFramePr>
            <a:graphicFrameLocks/>
          </p:cNvGraphicFramePr>
          <p:nvPr>
            <p:extLst>
              <p:ext uri="{D42A27DB-BD31-4B8C-83A1-F6EECF244321}">
                <p14:modId xmlns:p14="http://schemas.microsoft.com/office/powerpoint/2010/main" val="975767749"/>
              </p:ext>
            </p:extLst>
          </p:nvPr>
        </p:nvGraphicFramePr>
        <p:xfrm>
          <a:off x="4711546" y="3940918"/>
          <a:ext cx="4180934" cy="1068689"/>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2" name="Chart 11"/>
          <p:cNvGraphicFramePr>
            <a:graphicFrameLocks/>
          </p:cNvGraphicFramePr>
          <p:nvPr>
            <p:extLst>
              <p:ext uri="{D42A27DB-BD31-4B8C-83A1-F6EECF244321}">
                <p14:modId xmlns:p14="http://schemas.microsoft.com/office/powerpoint/2010/main" val="3359761683"/>
              </p:ext>
            </p:extLst>
          </p:nvPr>
        </p:nvGraphicFramePr>
        <p:xfrm>
          <a:off x="250267" y="2707097"/>
          <a:ext cx="4247444" cy="1072422"/>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3" name="Chart 12"/>
          <p:cNvGraphicFramePr>
            <a:graphicFrameLocks/>
          </p:cNvGraphicFramePr>
          <p:nvPr>
            <p:extLst>
              <p:ext uri="{D42A27DB-BD31-4B8C-83A1-F6EECF244321}">
                <p14:modId xmlns:p14="http://schemas.microsoft.com/office/powerpoint/2010/main" val="1937751230"/>
              </p:ext>
            </p:extLst>
          </p:nvPr>
        </p:nvGraphicFramePr>
        <p:xfrm>
          <a:off x="250267" y="3940122"/>
          <a:ext cx="4247444" cy="1068689"/>
        </p:xfrm>
        <a:graphic>
          <a:graphicData uri="http://schemas.openxmlformats.org/drawingml/2006/chart">
            <c:chart xmlns:c="http://schemas.openxmlformats.org/drawingml/2006/chart" xmlns:r="http://schemas.openxmlformats.org/officeDocument/2006/relationships" r:id="rId9"/>
          </a:graphicData>
        </a:graphic>
      </p:graphicFrame>
      <p:pic>
        <p:nvPicPr>
          <p:cNvPr id="14" name="Picture 13"/>
          <p:cNvPicPr>
            <a:picLocks noChangeAspect="1"/>
            <a:extLst>
              <a:ext uri="{84589F7E-364E-4C9E-8A38-B11213B215E9}">
                <a14:cameraTool xmlns:a14="http://schemas.microsoft.com/office/drawing/2010/main" cellRange="Flag" spid="_x0000_s17050"/>
              </a:ext>
            </a:extLst>
          </p:cNvPicPr>
          <p:nvPr/>
        </p:nvPicPr>
        <p:blipFill>
          <a:blip r:embed="rId10" cstate="email">
            <a:extLst>
              <a:ext uri="{28A0092B-C50C-407E-A947-70E740481C1C}">
                <a14:useLocalDpi xmlns:a14="http://schemas.microsoft.com/office/drawing/2010/main"/>
              </a:ext>
            </a:extLst>
          </a:blip>
          <a:stretch>
            <a:fillRect/>
          </a:stretch>
        </p:blipFill>
        <p:spPr>
          <a:xfrm>
            <a:off x="7883962" y="559473"/>
            <a:ext cx="1224136" cy="798758"/>
          </a:xfrm>
          <a:prstGeom prst="rect">
            <a:avLst/>
          </a:prstGeom>
        </p:spPr>
      </p:pic>
    </p:spTree>
    <p:extLst>
      <p:ext uri="{BB962C8B-B14F-4D97-AF65-F5344CB8AC3E}">
        <p14:creationId xmlns:p14="http://schemas.microsoft.com/office/powerpoint/2010/main" val="196784075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smtClean="0"/>
              <a:t>Representation in qs Surveys</a:t>
            </a:r>
            <a:endParaRPr lang="en-GB" dirty="0"/>
          </a:p>
        </p:txBody>
      </p:sp>
      <p:graphicFrame>
        <p:nvGraphicFramePr>
          <p:cNvPr id="12" name="Content Placeholder 11"/>
          <p:cNvGraphicFramePr>
            <a:graphicFrameLocks noGrp="1"/>
          </p:cNvGraphicFramePr>
          <p:nvPr>
            <p:ph sz="half" idx="1"/>
            <p:extLst>
              <p:ext uri="{D42A27DB-BD31-4B8C-83A1-F6EECF244321}">
                <p14:modId xmlns:p14="http://schemas.microsoft.com/office/powerpoint/2010/main" val="2365434978"/>
              </p:ext>
            </p:extLst>
          </p:nvPr>
        </p:nvGraphicFramePr>
        <p:xfrm>
          <a:off x="142875" y="1600200"/>
          <a:ext cx="4285109" cy="3701008"/>
        </p:xfrm>
        <a:graphic>
          <a:graphicData uri="http://schemas.openxmlformats.org/drawingml/2006/table">
            <a:tbl>
              <a:tblPr/>
              <a:tblGrid>
                <a:gridCol w="989800">
                  <a:extLst>
                    <a:ext uri="{9D8B030D-6E8A-4147-A177-3AD203B41FA5}">
                      <a16:colId xmlns:a16="http://schemas.microsoft.com/office/drawing/2014/main" val="20000"/>
                    </a:ext>
                  </a:extLst>
                </a:gridCol>
                <a:gridCol w="989800">
                  <a:extLst>
                    <a:ext uri="{9D8B030D-6E8A-4147-A177-3AD203B41FA5}">
                      <a16:colId xmlns:a16="http://schemas.microsoft.com/office/drawing/2014/main" val="20001"/>
                    </a:ext>
                  </a:extLst>
                </a:gridCol>
                <a:gridCol w="989800">
                  <a:extLst>
                    <a:ext uri="{9D8B030D-6E8A-4147-A177-3AD203B41FA5}">
                      <a16:colId xmlns:a16="http://schemas.microsoft.com/office/drawing/2014/main" val="20002"/>
                    </a:ext>
                  </a:extLst>
                </a:gridCol>
                <a:gridCol w="1315709">
                  <a:extLst>
                    <a:ext uri="{9D8B030D-6E8A-4147-A177-3AD203B41FA5}">
                      <a16:colId xmlns:a16="http://schemas.microsoft.com/office/drawing/2014/main" val="20003"/>
                    </a:ext>
                  </a:extLst>
                </a:gridCol>
              </a:tblGrid>
              <a:tr h="510484">
                <a:tc gridSpan="4">
                  <a:txBody>
                    <a:bodyPr/>
                    <a:lstStyle/>
                    <a:p>
                      <a:pPr algn="l" fontAlgn="b"/>
                      <a:r>
                        <a:rPr lang="en-GB" sz="1600" b="1" i="0" u="none" strike="noStrike" dirty="0" smtClean="0">
                          <a:solidFill>
                            <a:srgbClr val="000000"/>
                          </a:solidFill>
                          <a:effectLst/>
                          <a:latin typeface="Optima LT" panose="02000503060000020003" pitchFamily="2" charset="0"/>
                        </a:rPr>
                        <a:t>  QS </a:t>
                      </a:r>
                      <a:r>
                        <a:rPr lang="en-GB" sz="1600" b="1" i="0" u="none" strike="noStrike" dirty="0">
                          <a:solidFill>
                            <a:srgbClr val="000000"/>
                          </a:solidFill>
                          <a:effectLst/>
                          <a:latin typeface="Optima LT" panose="02000503060000020003" pitchFamily="2" charset="0"/>
                        </a:rPr>
                        <a:t>Global Academic </a:t>
                      </a:r>
                      <a:r>
                        <a:rPr lang="en-GB" sz="1600" b="1" i="0" u="none" strike="noStrike" dirty="0" smtClean="0">
                          <a:solidFill>
                            <a:srgbClr val="000000"/>
                          </a:solidFill>
                          <a:effectLst/>
                          <a:latin typeface="Optima LT" panose="02000503060000020003" pitchFamily="2" charset="0"/>
                        </a:rPr>
                        <a:t>Survey</a:t>
                      </a:r>
                      <a:endParaRPr lang="en-GB" sz="1600" b="1" i="0" u="none" strike="noStrike" dirty="0">
                        <a:solidFill>
                          <a:srgbClr val="000000"/>
                        </a:solidFill>
                        <a:effectLst/>
                        <a:latin typeface="Optima LT" panose="02000503060000020003" pitchFamily="2" charset="0"/>
                      </a:endParaRPr>
                    </a:p>
                  </a:txBody>
                  <a:tcPr marL="0" marR="0" marT="0" marB="0" anchor="ctr">
                    <a:lnL w="6350" cap="flat" cmpd="sng" algn="ctr">
                      <a:solidFill>
                        <a:srgbClr val="493E21"/>
                      </a:solidFill>
                      <a:prstDash val="solid"/>
                      <a:round/>
                      <a:headEnd type="none" w="med" len="med"/>
                      <a:tailEnd type="none" w="med" len="med"/>
                    </a:lnL>
                    <a:lnR w="6350" cap="flat" cmpd="sng" algn="ctr">
                      <a:solidFill>
                        <a:srgbClr val="493E21"/>
                      </a:solidFill>
                      <a:prstDash val="solid"/>
                      <a:round/>
                      <a:headEnd type="none" w="med" len="med"/>
                      <a:tailEnd type="none" w="med" len="med"/>
                    </a:lnR>
                    <a:lnT w="6350" cap="flat" cmpd="sng" algn="ctr">
                      <a:solidFill>
                        <a:srgbClr val="493E21"/>
                      </a:solidFill>
                      <a:prstDash val="solid"/>
                      <a:round/>
                      <a:headEnd type="none" w="med" len="med"/>
                      <a:tailEnd type="none" w="med" len="med"/>
                    </a:lnT>
                    <a:lnB>
                      <a:noFill/>
                    </a:lnB>
                    <a:solidFill>
                      <a:srgbClr val="D9CBAA"/>
                    </a:solidFill>
                  </a:tcPr>
                </a:tc>
                <a:tc hMerge="1">
                  <a:txBody>
                    <a:bodyPr/>
                    <a:lstStyle/>
                    <a:p>
                      <a:endParaRPr lang="en-GB"/>
                    </a:p>
                  </a:txBody>
                  <a:tcPr/>
                </a:tc>
                <a:tc hMerge="1">
                  <a:txBody>
                    <a:bodyPr/>
                    <a:lstStyle/>
                    <a:p>
                      <a:endParaRPr lang="en-GB"/>
                    </a:p>
                  </a:txBody>
                  <a:tcPr/>
                </a:tc>
                <a:tc hMerge="1">
                  <a:txBody>
                    <a:bodyPr/>
                    <a:lstStyle/>
                    <a:p>
                      <a:pPr algn="l" fontAlgn="b"/>
                      <a:endParaRPr lang="en-GB" sz="1600" b="0" i="0" u="none" strike="noStrike" dirty="0">
                        <a:solidFill>
                          <a:srgbClr val="000000"/>
                        </a:solidFill>
                        <a:effectLst/>
                        <a:latin typeface="Optima LT" panose="02000503060000020003" pitchFamily="2" charset="0"/>
                      </a:endParaRPr>
                    </a:p>
                  </a:txBody>
                  <a:tcPr marL="0" marR="0" marT="0" marB="0" anchor="b">
                    <a:lnL>
                      <a:noFill/>
                    </a:lnL>
                    <a:lnR w="6350" cap="flat" cmpd="sng" algn="ctr">
                      <a:solidFill>
                        <a:srgbClr val="493E21"/>
                      </a:solidFill>
                      <a:prstDash val="solid"/>
                      <a:round/>
                      <a:headEnd type="none" w="med" len="med"/>
                      <a:tailEnd type="none" w="med" len="med"/>
                    </a:lnR>
                    <a:lnT w="6350" cap="flat" cmpd="sng" algn="ctr">
                      <a:solidFill>
                        <a:srgbClr val="493E21"/>
                      </a:solidFill>
                      <a:prstDash val="solid"/>
                      <a:round/>
                      <a:headEnd type="none" w="med" len="med"/>
                      <a:tailEnd type="none" w="med" len="med"/>
                    </a:lnT>
                    <a:lnB>
                      <a:noFill/>
                    </a:lnB>
                    <a:solidFill>
                      <a:srgbClr val="D9CBAA"/>
                    </a:solidFill>
                  </a:tcPr>
                </a:tc>
                <a:extLst>
                  <a:ext uri="{0D108BD9-81ED-4DB2-BD59-A6C34878D82A}">
                    <a16:rowId xmlns:a16="http://schemas.microsoft.com/office/drawing/2014/main" val="10000"/>
                  </a:ext>
                </a:extLst>
              </a:tr>
              <a:tr h="531754">
                <a:tc>
                  <a:txBody>
                    <a:bodyPr/>
                    <a:lstStyle/>
                    <a:p>
                      <a:pPr algn="l" fontAlgn="b"/>
                      <a:r>
                        <a:rPr lang="en-GB" sz="1400" b="1" i="0" u="none" strike="noStrike" dirty="0">
                          <a:solidFill>
                            <a:srgbClr val="493E21"/>
                          </a:solidFill>
                          <a:effectLst/>
                          <a:latin typeface="Optima LT" panose="02000503060000020003" pitchFamily="2" charset="0"/>
                        </a:rPr>
                        <a:t>Count</a:t>
                      </a:r>
                    </a:p>
                  </a:txBody>
                  <a:tcPr marL="114300" marR="0" marT="0" marB="0" anchor="ctr">
                    <a:lnL w="6350" cap="flat" cmpd="sng" algn="ctr">
                      <a:solidFill>
                        <a:srgbClr val="493E21"/>
                      </a:solidFill>
                      <a:prstDash val="solid"/>
                      <a:round/>
                      <a:headEnd type="none" w="med" len="med"/>
                      <a:tailEnd type="none" w="med" len="med"/>
                    </a:lnL>
                    <a:lnR>
                      <a:noFill/>
                    </a:lnR>
                    <a:lnT>
                      <a:noFill/>
                    </a:lnT>
                    <a:lnB>
                      <a:noFill/>
                    </a:lnB>
                    <a:solidFill>
                      <a:srgbClr val="FFFFFF"/>
                    </a:solidFill>
                  </a:tcPr>
                </a:tc>
                <a:tc>
                  <a:txBody>
                    <a:bodyPr/>
                    <a:lstStyle/>
                    <a:p>
                      <a:pPr algn="l" fontAlgn="b"/>
                      <a:r>
                        <a:rPr lang="en-GB" sz="1600" b="0" i="0" u="none" strike="noStrike" dirty="0">
                          <a:solidFill>
                            <a:srgbClr val="000000"/>
                          </a:solidFill>
                          <a:effectLst/>
                          <a:latin typeface="Optima LT" panose="02000503060000020003" pitchFamily="2" charset="0"/>
                        </a:rPr>
                        <a:t> </a:t>
                      </a:r>
                    </a:p>
                  </a:txBody>
                  <a:tcPr marL="0" marR="0" marT="0" marB="0" anchor="ctr">
                    <a:lnL>
                      <a:noFill/>
                    </a:lnL>
                    <a:lnR>
                      <a:noFill/>
                    </a:lnR>
                    <a:lnT>
                      <a:noFill/>
                    </a:lnT>
                    <a:lnB>
                      <a:noFill/>
                    </a:lnB>
                    <a:solidFill>
                      <a:srgbClr val="FFFFFF"/>
                    </a:solidFill>
                  </a:tcPr>
                </a:tc>
                <a:tc>
                  <a:txBody>
                    <a:bodyPr/>
                    <a:lstStyle/>
                    <a:p>
                      <a:pPr algn="l" fontAlgn="b"/>
                      <a:r>
                        <a:rPr lang="en-GB" sz="1600" b="0" i="0" u="none" strike="noStrike">
                          <a:solidFill>
                            <a:srgbClr val="000000"/>
                          </a:solidFill>
                          <a:effectLst/>
                          <a:latin typeface="Optima LT" panose="02000503060000020003" pitchFamily="2" charset="0"/>
                        </a:rPr>
                        <a:t> </a:t>
                      </a:r>
                    </a:p>
                  </a:txBody>
                  <a:tcPr marL="0" marR="0" marT="0" marB="0" anchor="b">
                    <a:lnL>
                      <a:noFill/>
                    </a:lnL>
                    <a:lnR>
                      <a:noFill/>
                    </a:lnR>
                    <a:lnT>
                      <a:noFill/>
                    </a:lnT>
                    <a:lnB>
                      <a:noFill/>
                    </a:lnB>
                    <a:solidFill>
                      <a:srgbClr val="FFFFFF"/>
                    </a:solidFill>
                  </a:tcPr>
                </a:tc>
                <a:tc>
                  <a:txBody>
                    <a:bodyPr/>
                    <a:lstStyle/>
                    <a:p>
                      <a:pPr algn="r" fontAlgn="b"/>
                      <a:r>
                        <a:rPr lang="en-GB" sz="1400" b="0" i="0" u="none" strike="noStrike" dirty="0">
                          <a:solidFill>
                            <a:srgbClr val="000000"/>
                          </a:solidFill>
                          <a:effectLst/>
                          <a:latin typeface="Optima LT" panose="02000503060000020003" pitchFamily="2" charset="0"/>
                        </a:rPr>
                        <a:t>327</a:t>
                      </a:r>
                    </a:p>
                  </a:txBody>
                  <a:tcPr marL="0" marR="114300" marT="0" marB="0" anchor="ctr">
                    <a:lnL>
                      <a:noFill/>
                    </a:lnL>
                    <a:lnR w="6350" cap="flat" cmpd="sng" algn="ctr">
                      <a:solidFill>
                        <a:srgbClr val="493E21"/>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0001"/>
                  </a:ext>
                </a:extLst>
              </a:tr>
              <a:tr h="531754">
                <a:tc>
                  <a:txBody>
                    <a:bodyPr/>
                    <a:lstStyle/>
                    <a:p>
                      <a:pPr algn="l" fontAlgn="b"/>
                      <a:r>
                        <a:rPr lang="en-GB" sz="1400" b="1" i="0" u="none" strike="noStrike" dirty="0">
                          <a:solidFill>
                            <a:srgbClr val="493E21"/>
                          </a:solidFill>
                          <a:effectLst/>
                          <a:latin typeface="Optima LT" panose="02000503060000020003" pitchFamily="2" charset="0"/>
                        </a:rPr>
                        <a:t>% Global</a:t>
                      </a:r>
                    </a:p>
                  </a:txBody>
                  <a:tcPr marL="114300" marR="0" marT="0" marB="0" anchor="ctr">
                    <a:lnL w="6350" cap="flat" cmpd="sng" algn="ctr">
                      <a:solidFill>
                        <a:srgbClr val="493E21"/>
                      </a:solidFill>
                      <a:prstDash val="solid"/>
                      <a:round/>
                      <a:headEnd type="none" w="med" len="med"/>
                      <a:tailEnd type="none" w="med" len="med"/>
                    </a:lnL>
                    <a:lnR>
                      <a:noFill/>
                    </a:lnR>
                    <a:lnT>
                      <a:noFill/>
                    </a:lnT>
                    <a:lnB>
                      <a:noFill/>
                    </a:lnB>
                    <a:solidFill>
                      <a:srgbClr val="FFFFFF"/>
                    </a:solidFill>
                  </a:tcPr>
                </a:tc>
                <a:tc>
                  <a:txBody>
                    <a:bodyPr/>
                    <a:lstStyle/>
                    <a:p>
                      <a:pPr algn="l" fontAlgn="b"/>
                      <a:r>
                        <a:rPr lang="en-GB" sz="1600" b="0" i="0" u="none" strike="noStrike" dirty="0">
                          <a:solidFill>
                            <a:srgbClr val="000000"/>
                          </a:solidFill>
                          <a:effectLst/>
                          <a:latin typeface="Optima LT" panose="02000503060000020003" pitchFamily="2" charset="0"/>
                        </a:rPr>
                        <a:t> </a:t>
                      </a:r>
                    </a:p>
                  </a:txBody>
                  <a:tcPr marL="0" marR="0" marT="0" marB="0" anchor="ctr">
                    <a:lnL>
                      <a:noFill/>
                    </a:lnL>
                    <a:lnR>
                      <a:noFill/>
                    </a:lnR>
                    <a:lnT>
                      <a:noFill/>
                    </a:lnT>
                    <a:lnB>
                      <a:noFill/>
                    </a:lnB>
                    <a:solidFill>
                      <a:srgbClr val="FFFFFF"/>
                    </a:solidFill>
                  </a:tcPr>
                </a:tc>
                <a:tc>
                  <a:txBody>
                    <a:bodyPr/>
                    <a:lstStyle/>
                    <a:p>
                      <a:pPr algn="l" fontAlgn="b"/>
                      <a:r>
                        <a:rPr lang="en-GB" sz="1600" b="0" i="0" u="none" strike="noStrike" dirty="0">
                          <a:solidFill>
                            <a:srgbClr val="000000"/>
                          </a:solidFill>
                          <a:effectLst/>
                          <a:latin typeface="Optima LT" panose="02000503060000020003" pitchFamily="2" charset="0"/>
                        </a:rPr>
                        <a:t> </a:t>
                      </a:r>
                    </a:p>
                  </a:txBody>
                  <a:tcPr marL="0" marR="0" marT="0" marB="0" anchor="b">
                    <a:lnL>
                      <a:noFill/>
                    </a:lnL>
                    <a:lnR>
                      <a:noFill/>
                    </a:lnR>
                    <a:lnT>
                      <a:noFill/>
                    </a:lnT>
                    <a:lnB>
                      <a:noFill/>
                    </a:lnB>
                    <a:solidFill>
                      <a:srgbClr val="FFFFFF"/>
                    </a:solidFill>
                  </a:tcPr>
                </a:tc>
                <a:tc>
                  <a:txBody>
                    <a:bodyPr/>
                    <a:lstStyle/>
                    <a:p>
                      <a:pPr algn="r" fontAlgn="b"/>
                      <a:r>
                        <a:rPr lang="en-GB" sz="1400" b="0" i="0" u="none" strike="noStrike" dirty="0">
                          <a:solidFill>
                            <a:srgbClr val="000000"/>
                          </a:solidFill>
                          <a:effectLst/>
                          <a:latin typeface="Optima LT" panose="02000503060000020003" pitchFamily="2" charset="0"/>
                        </a:rPr>
                        <a:t>0.7%</a:t>
                      </a:r>
                    </a:p>
                  </a:txBody>
                  <a:tcPr marL="0" marR="114300" marT="0" marB="0" anchor="ctr">
                    <a:lnL>
                      <a:noFill/>
                    </a:lnL>
                    <a:lnR w="6350" cap="flat" cmpd="sng" algn="ctr">
                      <a:solidFill>
                        <a:srgbClr val="493E21"/>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0002"/>
                  </a:ext>
                </a:extLst>
              </a:tr>
              <a:tr h="531754">
                <a:tc gridSpan="2">
                  <a:txBody>
                    <a:bodyPr/>
                    <a:lstStyle/>
                    <a:p>
                      <a:pPr algn="l" fontAlgn="b"/>
                      <a:r>
                        <a:rPr lang="en-GB" sz="1400" b="1" i="0" u="none" strike="noStrike" dirty="0" err="1">
                          <a:solidFill>
                            <a:srgbClr val="493E21"/>
                          </a:solidFill>
                          <a:effectLst/>
                          <a:latin typeface="Optima LT" panose="02000503060000020003" pitchFamily="2" charset="0"/>
                        </a:rPr>
                        <a:t>Avg</a:t>
                      </a:r>
                      <a:r>
                        <a:rPr lang="en-GB" sz="1400" b="1" i="0" u="none" strike="noStrike" dirty="0">
                          <a:solidFill>
                            <a:srgbClr val="493E21"/>
                          </a:solidFill>
                          <a:effectLst/>
                          <a:latin typeface="Optima LT" panose="02000503060000020003" pitchFamily="2" charset="0"/>
                        </a:rPr>
                        <a:t> years in academia</a:t>
                      </a:r>
                    </a:p>
                  </a:txBody>
                  <a:tcPr marL="114300" marR="0" marT="0" marB="0" anchor="ctr">
                    <a:lnL w="6350" cap="flat" cmpd="sng" algn="ctr">
                      <a:solidFill>
                        <a:srgbClr val="493E21"/>
                      </a:solidFill>
                      <a:prstDash val="solid"/>
                      <a:round/>
                      <a:headEnd type="none" w="med" len="med"/>
                      <a:tailEnd type="none" w="med" len="med"/>
                    </a:lnL>
                    <a:lnR>
                      <a:noFill/>
                    </a:lnR>
                    <a:lnT>
                      <a:noFill/>
                    </a:lnT>
                    <a:lnB>
                      <a:noFill/>
                    </a:lnB>
                    <a:solidFill>
                      <a:srgbClr val="FFFFFF"/>
                    </a:solidFill>
                  </a:tcPr>
                </a:tc>
                <a:tc hMerge="1">
                  <a:txBody>
                    <a:bodyPr/>
                    <a:lstStyle/>
                    <a:p>
                      <a:endParaRPr lang="en-GB"/>
                    </a:p>
                  </a:txBody>
                  <a:tcPr/>
                </a:tc>
                <a:tc>
                  <a:txBody>
                    <a:bodyPr/>
                    <a:lstStyle/>
                    <a:p>
                      <a:pPr algn="l" fontAlgn="b"/>
                      <a:r>
                        <a:rPr lang="en-GB" sz="1600" b="0" i="0" u="none" strike="noStrike" dirty="0">
                          <a:solidFill>
                            <a:srgbClr val="000000"/>
                          </a:solidFill>
                          <a:effectLst/>
                          <a:latin typeface="Optima LT" panose="02000503060000020003" pitchFamily="2" charset="0"/>
                        </a:rPr>
                        <a:t> </a:t>
                      </a:r>
                    </a:p>
                  </a:txBody>
                  <a:tcPr marL="0" marR="0" marT="0" marB="0" anchor="b">
                    <a:lnL>
                      <a:noFill/>
                    </a:lnL>
                    <a:lnR>
                      <a:noFill/>
                    </a:lnR>
                    <a:lnT>
                      <a:noFill/>
                    </a:lnT>
                    <a:lnB>
                      <a:noFill/>
                    </a:lnB>
                    <a:solidFill>
                      <a:srgbClr val="FFFFFF"/>
                    </a:solidFill>
                  </a:tcPr>
                </a:tc>
                <a:tc>
                  <a:txBody>
                    <a:bodyPr/>
                    <a:lstStyle/>
                    <a:p>
                      <a:pPr algn="r" fontAlgn="b"/>
                      <a:r>
                        <a:rPr lang="en-GB" sz="1400" b="0" i="0" u="none" strike="noStrike" dirty="0">
                          <a:solidFill>
                            <a:srgbClr val="000000"/>
                          </a:solidFill>
                          <a:effectLst/>
                          <a:latin typeface="Optima LT" panose="02000503060000020003" pitchFamily="2" charset="0"/>
                        </a:rPr>
                        <a:t>20.3</a:t>
                      </a:r>
                    </a:p>
                  </a:txBody>
                  <a:tcPr marL="0" marR="114300" marT="0" marB="0" anchor="ctr">
                    <a:lnL>
                      <a:noFill/>
                    </a:lnL>
                    <a:lnR w="6350" cap="flat" cmpd="sng" algn="ctr">
                      <a:solidFill>
                        <a:srgbClr val="493E21"/>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0003"/>
                  </a:ext>
                </a:extLst>
              </a:tr>
              <a:tr h="531754">
                <a:tc gridSpan="2">
                  <a:txBody>
                    <a:bodyPr/>
                    <a:lstStyle/>
                    <a:p>
                      <a:pPr algn="l" fontAlgn="b"/>
                      <a:r>
                        <a:rPr lang="en-GB" sz="1400" b="1" i="0" u="none" strike="noStrike" dirty="0">
                          <a:solidFill>
                            <a:srgbClr val="493E21"/>
                          </a:solidFill>
                          <a:effectLst/>
                          <a:latin typeface="Optima LT" panose="02000503060000020003" pitchFamily="2" charset="0"/>
                        </a:rPr>
                        <a:t>Average seniority</a:t>
                      </a:r>
                    </a:p>
                  </a:txBody>
                  <a:tcPr marL="114300" marR="0" marT="0" marB="0" anchor="ctr">
                    <a:lnL w="6350" cap="flat" cmpd="sng" algn="ctr">
                      <a:solidFill>
                        <a:srgbClr val="493E21"/>
                      </a:solidFill>
                      <a:prstDash val="solid"/>
                      <a:round/>
                      <a:headEnd type="none" w="med" len="med"/>
                      <a:tailEnd type="none" w="med" len="med"/>
                    </a:lnL>
                    <a:lnR>
                      <a:noFill/>
                    </a:lnR>
                    <a:lnT>
                      <a:noFill/>
                    </a:lnT>
                    <a:lnB>
                      <a:noFill/>
                    </a:lnB>
                    <a:solidFill>
                      <a:srgbClr val="FFFFFF"/>
                    </a:solidFill>
                  </a:tcPr>
                </a:tc>
                <a:tc hMerge="1">
                  <a:txBody>
                    <a:bodyPr/>
                    <a:lstStyle/>
                    <a:p>
                      <a:endParaRPr lang="en-GB"/>
                    </a:p>
                  </a:txBody>
                  <a:tcPr/>
                </a:tc>
                <a:tc gridSpan="2">
                  <a:txBody>
                    <a:bodyPr/>
                    <a:lstStyle/>
                    <a:p>
                      <a:pPr algn="r" fontAlgn="ctr"/>
                      <a:r>
                        <a:rPr lang="en-GB" sz="1400" b="0" i="0" u="none" strike="noStrike" dirty="0">
                          <a:solidFill>
                            <a:srgbClr val="000000"/>
                          </a:solidFill>
                          <a:effectLst/>
                          <a:latin typeface="Optima LT" panose="02000503060000020003" pitchFamily="2" charset="0"/>
                        </a:rPr>
                        <a:t>Assistant Professor</a:t>
                      </a:r>
                    </a:p>
                  </a:txBody>
                  <a:tcPr marL="0" marR="114300" marT="0" marB="0" anchor="ctr">
                    <a:lnL>
                      <a:noFill/>
                    </a:lnL>
                    <a:lnR w="6350" cap="flat" cmpd="sng" algn="ctr">
                      <a:solidFill>
                        <a:srgbClr val="493E21"/>
                      </a:solidFill>
                      <a:prstDash val="solid"/>
                      <a:round/>
                      <a:headEnd type="none" w="med" len="med"/>
                      <a:tailEnd type="none" w="med" len="med"/>
                    </a:lnR>
                    <a:lnT>
                      <a:noFill/>
                    </a:lnT>
                    <a:lnB>
                      <a:noFill/>
                    </a:lnB>
                    <a:solidFill>
                      <a:srgbClr val="FFFFFF"/>
                    </a:solidFill>
                  </a:tcPr>
                </a:tc>
                <a:tc hMerge="1">
                  <a:txBody>
                    <a:bodyPr/>
                    <a:lstStyle/>
                    <a:p>
                      <a:endParaRPr lang="en-GB"/>
                    </a:p>
                  </a:txBody>
                  <a:tcPr/>
                </a:tc>
                <a:extLst>
                  <a:ext uri="{0D108BD9-81ED-4DB2-BD59-A6C34878D82A}">
                    <a16:rowId xmlns:a16="http://schemas.microsoft.com/office/drawing/2014/main" val="10004"/>
                  </a:ext>
                </a:extLst>
              </a:tr>
              <a:tr h="531754">
                <a:tc>
                  <a:txBody>
                    <a:bodyPr/>
                    <a:lstStyle/>
                    <a:p>
                      <a:pPr algn="l" fontAlgn="b"/>
                      <a:r>
                        <a:rPr lang="en-GB" sz="1400" b="1" i="0" u="none" strike="noStrike" dirty="0">
                          <a:solidFill>
                            <a:srgbClr val="493E21"/>
                          </a:solidFill>
                          <a:effectLst/>
                          <a:latin typeface="Optima LT" panose="02000503060000020003" pitchFamily="2" charset="0"/>
                        </a:rPr>
                        <a:t>Leaders</a:t>
                      </a:r>
                    </a:p>
                  </a:txBody>
                  <a:tcPr marL="114300" marR="0" marT="0" marB="0" anchor="ctr">
                    <a:lnL w="6350" cap="flat" cmpd="sng" algn="ctr">
                      <a:solidFill>
                        <a:srgbClr val="493E21"/>
                      </a:solidFill>
                      <a:prstDash val="solid"/>
                      <a:round/>
                      <a:headEnd type="none" w="med" len="med"/>
                      <a:tailEnd type="none" w="med" len="med"/>
                    </a:lnL>
                    <a:lnR>
                      <a:noFill/>
                    </a:lnR>
                    <a:lnT>
                      <a:noFill/>
                    </a:lnT>
                    <a:lnB>
                      <a:noFill/>
                    </a:lnB>
                    <a:solidFill>
                      <a:srgbClr val="FFFFFF"/>
                    </a:solidFill>
                  </a:tcPr>
                </a:tc>
                <a:tc>
                  <a:txBody>
                    <a:bodyPr/>
                    <a:lstStyle/>
                    <a:p>
                      <a:pPr algn="l" fontAlgn="b"/>
                      <a:r>
                        <a:rPr lang="en-GB" sz="1600" b="0" i="0" u="none" strike="noStrike" dirty="0">
                          <a:solidFill>
                            <a:srgbClr val="000000"/>
                          </a:solidFill>
                          <a:effectLst/>
                          <a:latin typeface="Optima LT" panose="02000503060000020003" pitchFamily="2" charset="0"/>
                        </a:rPr>
                        <a:t> </a:t>
                      </a:r>
                    </a:p>
                  </a:txBody>
                  <a:tcPr marL="0" marR="0" marT="0" marB="0" anchor="ctr">
                    <a:lnL>
                      <a:noFill/>
                    </a:lnL>
                    <a:lnR>
                      <a:noFill/>
                    </a:lnR>
                    <a:lnT>
                      <a:noFill/>
                    </a:lnT>
                    <a:lnB>
                      <a:noFill/>
                    </a:lnB>
                    <a:solidFill>
                      <a:srgbClr val="FFFFFF"/>
                    </a:solidFill>
                  </a:tcPr>
                </a:tc>
                <a:tc>
                  <a:txBody>
                    <a:bodyPr/>
                    <a:lstStyle/>
                    <a:p>
                      <a:pPr algn="l" fontAlgn="b"/>
                      <a:r>
                        <a:rPr lang="en-GB" sz="1600" b="0" i="0" u="none" strike="noStrike">
                          <a:solidFill>
                            <a:srgbClr val="000000"/>
                          </a:solidFill>
                          <a:effectLst/>
                          <a:latin typeface="Optima LT" panose="02000503060000020003" pitchFamily="2" charset="0"/>
                        </a:rPr>
                        <a:t> </a:t>
                      </a:r>
                    </a:p>
                  </a:txBody>
                  <a:tcPr marL="0" marR="0" marT="0" marB="0" anchor="b">
                    <a:lnL>
                      <a:noFill/>
                    </a:lnL>
                    <a:lnR>
                      <a:noFill/>
                    </a:lnR>
                    <a:lnT>
                      <a:noFill/>
                    </a:lnT>
                    <a:lnB>
                      <a:noFill/>
                    </a:lnB>
                    <a:solidFill>
                      <a:srgbClr val="FFFFFF"/>
                    </a:solidFill>
                  </a:tcPr>
                </a:tc>
                <a:tc>
                  <a:txBody>
                    <a:bodyPr/>
                    <a:lstStyle/>
                    <a:p>
                      <a:pPr algn="r" fontAlgn="b"/>
                      <a:r>
                        <a:rPr lang="en-GB" sz="1400" b="0" i="0" u="none" strike="noStrike" dirty="0">
                          <a:solidFill>
                            <a:srgbClr val="000000"/>
                          </a:solidFill>
                          <a:effectLst/>
                          <a:latin typeface="Optima LT" panose="02000503060000020003" pitchFamily="2" charset="0"/>
                        </a:rPr>
                        <a:t>44</a:t>
                      </a:r>
                    </a:p>
                  </a:txBody>
                  <a:tcPr marL="0" marR="114300" marT="0" marB="0" anchor="ctr">
                    <a:lnL>
                      <a:noFill/>
                    </a:lnL>
                    <a:lnR w="6350" cap="flat" cmpd="sng" algn="ctr">
                      <a:solidFill>
                        <a:srgbClr val="493E21"/>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0005"/>
                  </a:ext>
                </a:extLst>
              </a:tr>
              <a:tr h="531754">
                <a:tc gridSpan="2">
                  <a:txBody>
                    <a:bodyPr/>
                    <a:lstStyle/>
                    <a:p>
                      <a:pPr algn="l" fontAlgn="b"/>
                      <a:r>
                        <a:rPr lang="en-GB" sz="1400" b="1" i="0" u="none" strike="noStrike" dirty="0">
                          <a:solidFill>
                            <a:srgbClr val="493E21"/>
                          </a:solidFill>
                          <a:effectLst/>
                          <a:latin typeface="Optima LT" panose="02000503060000020003" pitchFamily="2" charset="0"/>
                        </a:rPr>
                        <a:t>Rank by response</a:t>
                      </a:r>
                    </a:p>
                  </a:txBody>
                  <a:tcPr marL="114300" marR="0" marT="0" marB="0" anchor="ctr">
                    <a:lnL w="6350" cap="flat" cmpd="sng" algn="ctr">
                      <a:solidFill>
                        <a:srgbClr val="493E21"/>
                      </a:solidFill>
                      <a:prstDash val="solid"/>
                      <a:round/>
                      <a:headEnd type="none" w="med" len="med"/>
                      <a:tailEnd type="none" w="med" len="med"/>
                    </a:lnL>
                    <a:lnR>
                      <a:noFill/>
                    </a:lnR>
                    <a:lnT>
                      <a:noFill/>
                    </a:lnT>
                    <a:lnB w="6350" cap="flat" cmpd="sng" algn="ctr">
                      <a:solidFill>
                        <a:srgbClr val="493E21"/>
                      </a:solidFill>
                      <a:prstDash val="solid"/>
                      <a:round/>
                      <a:headEnd type="none" w="med" len="med"/>
                      <a:tailEnd type="none" w="med" len="med"/>
                    </a:lnB>
                    <a:solidFill>
                      <a:srgbClr val="FFFFFF"/>
                    </a:solidFill>
                  </a:tcPr>
                </a:tc>
                <a:tc hMerge="1">
                  <a:txBody>
                    <a:bodyPr/>
                    <a:lstStyle/>
                    <a:p>
                      <a:endParaRPr lang="en-GB"/>
                    </a:p>
                  </a:txBody>
                  <a:tcPr/>
                </a:tc>
                <a:tc>
                  <a:txBody>
                    <a:bodyPr/>
                    <a:lstStyle/>
                    <a:p>
                      <a:pPr algn="l" fontAlgn="b"/>
                      <a:r>
                        <a:rPr lang="en-GB" sz="1600" b="0" i="0" u="none" strike="noStrike">
                          <a:solidFill>
                            <a:srgbClr val="000000"/>
                          </a:solidFill>
                          <a:effectLst/>
                          <a:latin typeface="Optima LT" panose="02000503060000020003" pitchFamily="2" charset="0"/>
                        </a:rPr>
                        <a:t> </a:t>
                      </a:r>
                    </a:p>
                  </a:txBody>
                  <a:tcPr marL="0" marR="0" marT="0" marB="0" anchor="b">
                    <a:lnL>
                      <a:noFill/>
                    </a:lnL>
                    <a:lnR>
                      <a:noFill/>
                    </a:lnR>
                    <a:lnT>
                      <a:noFill/>
                    </a:lnT>
                    <a:lnB w="6350" cap="flat" cmpd="sng" algn="ctr">
                      <a:solidFill>
                        <a:srgbClr val="493E21"/>
                      </a:solidFill>
                      <a:prstDash val="solid"/>
                      <a:round/>
                      <a:headEnd type="none" w="med" len="med"/>
                      <a:tailEnd type="none" w="med" len="med"/>
                    </a:lnB>
                    <a:solidFill>
                      <a:srgbClr val="FFFFFF"/>
                    </a:solidFill>
                  </a:tcPr>
                </a:tc>
                <a:tc>
                  <a:txBody>
                    <a:bodyPr/>
                    <a:lstStyle/>
                    <a:p>
                      <a:pPr algn="r" fontAlgn="b"/>
                      <a:r>
                        <a:rPr lang="en-GB" sz="1400" b="0" i="0" u="none" strike="noStrike" dirty="0">
                          <a:solidFill>
                            <a:srgbClr val="000000"/>
                          </a:solidFill>
                          <a:effectLst/>
                          <a:latin typeface="Optima LT" panose="02000503060000020003" pitchFamily="2" charset="0"/>
                        </a:rPr>
                        <a:t>38</a:t>
                      </a:r>
                    </a:p>
                  </a:txBody>
                  <a:tcPr marL="0" marR="114300" marT="0" marB="0" anchor="ctr">
                    <a:lnL>
                      <a:noFill/>
                    </a:lnL>
                    <a:lnR w="6350" cap="flat" cmpd="sng" algn="ctr">
                      <a:solidFill>
                        <a:srgbClr val="493E21"/>
                      </a:solidFill>
                      <a:prstDash val="solid"/>
                      <a:round/>
                      <a:headEnd type="none" w="med" len="med"/>
                      <a:tailEnd type="none" w="med" len="med"/>
                    </a:lnR>
                    <a:lnT>
                      <a:noFill/>
                    </a:lnT>
                    <a:lnB w="6350" cap="flat" cmpd="sng" algn="ctr">
                      <a:solidFill>
                        <a:srgbClr val="493E21"/>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bl>
          </a:graphicData>
        </a:graphic>
      </p:graphicFrame>
      <p:graphicFrame>
        <p:nvGraphicFramePr>
          <p:cNvPr id="13" name="Content Placeholder 12"/>
          <p:cNvGraphicFramePr>
            <a:graphicFrameLocks noGrp="1"/>
          </p:cNvGraphicFramePr>
          <p:nvPr>
            <p:ph sz="half" idx="2"/>
            <p:extLst>
              <p:ext uri="{D42A27DB-BD31-4B8C-83A1-F6EECF244321}">
                <p14:modId xmlns:p14="http://schemas.microsoft.com/office/powerpoint/2010/main" val="1859429018"/>
              </p:ext>
            </p:extLst>
          </p:nvPr>
        </p:nvGraphicFramePr>
        <p:xfrm>
          <a:off x="4648200" y="1600200"/>
          <a:ext cx="4316287" cy="3701005"/>
        </p:xfrm>
        <a:graphic>
          <a:graphicData uri="http://schemas.openxmlformats.org/drawingml/2006/table">
            <a:tbl>
              <a:tblPr/>
              <a:tblGrid>
                <a:gridCol w="293059">
                  <a:extLst>
                    <a:ext uri="{9D8B030D-6E8A-4147-A177-3AD203B41FA5}">
                      <a16:colId xmlns:a16="http://schemas.microsoft.com/office/drawing/2014/main" val="20000"/>
                    </a:ext>
                  </a:extLst>
                </a:gridCol>
                <a:gridCol w="890031">
                  <a:extLst>
                    <a:ext uri="{9D8B030D-6E8A-4147-A177-3AD203B41FA5}">
                      <a16:colId xmlns:a16="http://schemas.microsoft.com/office/drawing/2014/main" val="20001"/>
                    </a:ext>
                  </a:extLst>
                </a:gridCol>
                <a:gridCol w="890031">
                  <a:extLst>
                    <a:ext uri="{9D8B030D-6E8A-4147-A177-3AD203B41FA5}">
                      <a16:colId xmlns:a16="http://schemas.microsoft.com/office/drawing/2014/main" val="20002"/>
                    </a:ext>
                  </a:extLst>
                </a:gridCol>
                <a:gridCol w="1121583">
                  <a:extLst>
                    <a:ext uri="{9D8B030D-6E8A-4147-A177-3AD203B41FA5}">
                      <a16:colId xmlns:a16="http://schemas.microsoft.com/office/drawing/2014/main" val="20003"/>
                    </a:ext>
                  </a:extLst>
                </a:gridCol>
                <a:gridCol w="1121583">
                  <a:extLst>
                    <a:ext uri="{9D8B030D-6E8A-4147-A177-3AD203B41FA5}">
                      <a16:colId xmlns:a16="http://schemas.microsoft.com/office/drawing/2014/main" val="20004"/>
                    </a:ext>
                  </a:extLst>
                </a:gridCol>
              </a:tblGrid>
              <a:tr h="528715">
                <a:tc gridSpan="5">
                  <a:txBody>
                    <a:bodyPr/>
                    <a:lstStyle/>
                    <a:p>
                      <a:pPr algn="l" fontAlgn="b"/>
                      <a:r>
                        <a:rPr lang="en-GB" sz="1600" b="1" i="0" u="none" strike="noStrike" dirty="0" smtClean="0">
                          <a:solidFill>
                            <a:srgbClr val="000000"/>
                          </a:solidFill>
                          <a:effectLst/>
                          <a:latin typeface="Optima LT" panose="02000503060000020003" pitchFamily="2" charset="0"/>
                        </a:rPr>
                        <a:t>  QS </a:t>
                      </a:r>
                      <a:r>
                        <a:rPr lang="en-GB" sz="1600" b="1" i="0" u="none" strike="noStrike" dirty="0">
                          <a:solidFill>
                            <a:srgbClr val="000000"/>
                          </a:solidFill>
                          <a:effectLst/>
                          <a:latin typeface="Optima LT" panose="02000503060000020003" pitchFamily="2" charset="0"/>
                        </a:rPr>
                        <a:t>Global Employer </a:t>
                      </a:r>
                      <a:r>
                        <a:rPr lang="en-GB" sz="1600" b="1" i="0" u="none" strike="noStrike" dirty="0" smtClean="0">
                          <a:solidFill>
                            <a:srgbClr val="000000"/>
                          </a:solidFill>
                          <a:effectLst/>
                          <a:latin typeface="Optima LT" panose="02000503060000020003" pitchFamily="2" charset="0"/>
                        </a:rPr>
                        <a:t>Survey</a:t>
                      </a:r>
                      <a:endParaRPr lang="en-GB" sz="1600" b="1" i="0" u="none" strike="noStrike" dirty="0">
                        <a:solidFill>
                          <a:srgbClr val="000000"/>
                        </a:solidFill>
                        <a:effectLst/>
                        <a:latin typeface="Optima LT" panose="02000503060000020003" pitchFamily="2" charset="0"/>
                      </a:endParaRPr>
                    </a:p>
                  </a:txBody>
                  <a:tcPr marL="0" marR="0" marT="0" marB="0" anchor="ctr">
                    <a:lnL w="6350" cap="flat" cmpd="sng" algn="ctr">
                      <a:solidFill>
                        <a:srgbClr val="493E21"/>
                      </a:solidFill>
                      <a:prstDash val="solid"/>
                      <a:round/>
                      <a:headEnd type="none" w="med" len="med"/>
                      <a:tailEnd type="none" w="med" len="med"/>
                    </a:lnL>
                    <a:lnR w="6350" cap="flat" cmpd="sng" algn="ctr">
                      <a:solidFill>
                        <a:srgbClr val="493E21"/>
                      </a:solidFill>
                      <a:prstDash val="solid"/>
                      <a:round/>
                      <a:headEnd type="none" w="med" len="med"/>
                      <a:tailEnd type="none" w="med" len="med"/>
                    </a:lnR>
                    <a:lnT w="6350" cap="flat" cmpd="sng" algn="ctr">
                      <a:solidFill>
                        <a:srgbClr val="493E21"/>
                      </a:solidFill>
                      <a:prstDash val="solid"/>
                      <a:round/>
                      <a:headEnd type="none" w="med" len="med"/>
                      <a:tailEnd type="none" w="med" len="med"/>
                    </a:lnT>
                    <a:lnB>
                      <a:noFill/>
                    </a:lnB>
                    <a:solidFill>
                      <a:srgbClr val="D9CBAA"/>
                    </a:solidFill>
                  </a:tcPr>
                </a:tc>
                <a:tc hMerge="1">
                  <a:txBody>
                    <a:bodyPr/>
                    <a:lstStyle/>
                    <a:p>
                      <a:endParaRPr lang="en-GB"/>
                    </a:p>
                  </a:txBody>
                  <a:tcPr/>
                </a:tc>
                <a:tc hMerge="1">
                  <a:txBody>
                    <a:bodyPr/>
                    <a:lstStyle/>
                    <a:p>
                      <a:endParaRPr lang="en-GB"/>
                    </a:p>
                  </a:txBody>
                  <a:tcPr/>
                </a:tc>
                <a:tc hMerge="1">
                  <a:txBody>
                    <a:bodyPr/>
                    <a:lstStyle/>
                    <a:p>
                      <a:pPr algn="l" fontAlgn="b"/>
                      <a:endParaRPr lang="en-GB" sz="1100" b="0" i="0" u="none" strike="noStrike" dirty="0">
                        <a:solidFill>
                          <a:srgbClr val="000000"/>
                        </a:solidFill>
                        <a:effectLst/>
                        <a:latin typeface="Optima LT" panose="02000503060000020003" pitchFamily="2" charset="0"/>
                      </a:endParaRPr>
                    </a:p>
                  </a:txBody>
                  <a:tcPr marL="0" marR="0" marT="0" marB="0" anchor="b">
                    <a:lnL>
                      <a:noFill/>
                    </a:lnL>
                    <a:lnR>
                      <a:noFill/>
                    </a:lnR>
                    <a:lnT w="6350" cap="flat" cmpd="sng" algn="ctr">
                      <a:solidFill>
                        <a:srgbClr val="493E21"/>
                      </a:solidFill>
                      <a:prstDash val="solid"/>
                      <a:round/>
                      <a:headEnd type="none" w="med" len="med"/>
                      <a:tailEnd type="none" w="med" len="med"/>
                    </a:lnT>
                    <a:lnB>
                      <a:noFill/>
                    </a:lnB>
                    <a:solidFill>
                      <a:srgbClr val="D9CBAA"/>
                    </a:solidFill>
                  </a:tcPr>
                </a:tc>
                <a:tc hMerge="1">
                  <a:txBody>
                    <a:bodyPr/>
                    <a:lstStyle/>
                    <a:p>
                      <a:pPr algn="l" fontAlgn="b"/>
                      <a:endParaRPr lang="en-GB" sz="1100" b="0" i="0" u="none" strike="noStrike" dirty="0">
                        <a:solidFill>
                          <a:srgbClr val="000000"/>
                        </a:solidFill>
                        <a:effectLst/>
                        <a:latin typeface="Optima LT" panose="02000503060000020003" pitchFamily="2" charset="0"/>
                      </a:endParaRPr>
                    </a:p>
                  </a:txBody>
                  <a:tcPr marL="0" marR="0" marT="0" marB="0" anchor="b">
                    <a:lnL>
                      <a:noFill/>
                    </a:lnL>
                    <a:lnR w="6350" cap="flat" cmpd="sng" algn="ctr">
                      <a:solidFill>
                        <a:srgbClr val="493E21"/>
                      </a:solidFill>
                      <a:prstDash val="solid"/>
                      <a:round/>
                      <a:headEnd type="none" w="med" len="med"/>
                      <a:tailEnd type="none" w="med" len="med"/>
                    </a:lnR>
                    <a:lnT w="6350" cap="flat" cmpd="sng" algn="ctr">
                      <a:solidFill>
                        <a:srgbClr val="493E21"/>
                      </a:solidFill>
                      <a:prstDash val="solid"/>
                      <a:round/>
                      <a:headEnd type="none" w="med" len="med"/>
                      <a:tailEnd type="none" w="med" len="med"/>
                    </a:lnT>
                    <a:lnB>
                      <a:noFill/>
                    </a:lnB>
                    <a:solidFill>
                      <a:srgbClr val="D9CBAA"/>
                    </a:solidFill>
                  </a:tcPr>
                </a:tc>
                <a:extLst>
                  <a:ext uri="{0D108BD9-81ED-4DB2-BD59-A6C34878D82A}">
                    <a16:rowId xmlns:a16="http://schemas.microsoft.com/office/drawing/2014/main" val="10000"/>
                  </a:ext>
                </a:extLst>
              </a:tr>
              <a:tr h="528715">
                <a:tc gridSpan="3">
                  <a:txBody>
                    <a:bodyPr/>
                    <a:lstStyle/>
                    <a:p>
                      <a:pPr algn="l" fontAlgn="b"/>
                      <a:r>
                        <a:rPr lang="en-GB" sz="1400" b="1" i="0" u="none" strike="noStrike" dirty="0">
                          <a:solidFill>
                            <a:srgbClr val="493E21"/>
                          </a:solidFill>
                          <a:effectLst/>
                          <a:latin typeface="Optima LT" panose="02000503060000020003" pitchFamily="2" charset="0"/>
                        </a:rPr>
                        <a:t>Weighted Count</a:t>
                      </a:r>
                    </a:p>
                  </a:txBody>
                  <a:tcPr marL="114300" marR="0" marT="0" marB="0" anchor="ctr">
                    <a:lnL w="6350" cap="flat" cmpd="sng" algn="ctr">
                      <a:solidFill>
                        <a:srgbClr val="493E21"/>
                      </a:solidFill>
                      <a:prstDash val="solid"/>
                      <a:round/>
                      <a:headEnd type="none" w="med" len="med"/>
                      <a:tailEnd type="none" w="med" len="med"/>
                    </a:lnL>
                    <a:lnR>
                      <a:noFill/>
                    </a:lnR>
                    <a:lnT>
                      <a:noFill/>
                    </a:lnT>
                    <a:lnB>
                      <a:noFill/>
                    </a:lnB>
                    <a:solidFill>
                      <a:srgbClr val="FFFFFF"/>
                    </a:solidFill>
                  </a:tcPr>
                </a:tc>
                <a:tc hMerge="1">
                  <a:txBody>
                    <a:bodyPr/>
                    <a:lstStyle/>
                    <a:p>
                      <a:endParaRPr lang="en-GB"/>
                    </a:p>
                  </a:txBody>
                  <a:tcPr/>
                </a:tc>
                <a:tc hMerge="1">
                  <a:txBody>
                    <a:bodyPr/>
                    <a:lstStyle/>
                    <a:p>
                      <a:endParaRPr lang="en-GB"/>
                    </a:p>
                  </a:txBody>
                  <a:tcPr/>
                </a:tc>
                <a:tc>
                  <a:txBody>
                    <a:bodyPr/>
                    <a:lstStyle/>
                    <a:p>
                      <a:pPr algn="l" fontAlgn="b"/>
                      <a:r>
                        <a:rPr lang="en-GB" sz="1600" b="0" i="0" u="none" strike="noStrike">
                          <a:solidFill>
                            <a:srgbClr val="000000"/>
                          </a:solidFill>
                          <a:effectLst/>
                          <a:latin typeface="Optima LT" panose="02000503060000020003" pitchFamily="2" charset="0"/>
                        </a:rPr>
                        <a:t> </a:t>
                      </a:r>
                    </a:p>
                  </a:txBody>
                  <a:tcPr marL="0" marR="0" marT="0" marB="0" anchor="b">
                    <a:lnL>
                      <a:noFill/>
                    </a:lnL>
                    <a:lnR>
                      <a:noFill/>
                    </a:lnR>
                    <a:lnT>
                      <a:noFill/>
                    </a:lnT>
                    <a:lnB>
                      <a:noFill/>
                    </a:lnB>
                    <a:solidFill>
                      <a:srgbClr val="FFFFFF"/>
                    </a:solidFill>
                  </a:tcPr>
                </a:tc>
                <a:tc>
                  <a:txBody>
                    <a:bodyPr/>
                    <a:lstStyle/>
                    <a:p>
                      <a:pPr algn="r" fontAlgn="b"/>
                      <a:r>
                        <a:rPr lang="en-GB" sz="1400" b="0" i="0" u="none" strike="noStrike" dirty="0">
                          <a:solidFill>
                            <a:srgbClr val="000000"/>
                          </a:solidFill>
                          <a:effectLst/>
                          <a:latin typeface="Optima LT" panose="02000503060000020003" pitchFamily="2" charset="0"/>
                        </a:rPr>
                        <a:t>547</a:t>
                      </a:r>
                    </a:p>
                  </a:txBody>
                  <a:tcPr marL="0" marR="114300" marT="0" marB="0" anchor="ctr">
                    <a:lnL>
                      <a:noFill/>
                    </a:lnL>
                    <a:lnR w="6350" cap="flat" cmpd="sng" algn="ctr">
                      <a:solidFill>
                        <a:srgbClr val="493E21"/>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0001"/>
                  </a:ext>
                </a:extLst>
              </a:tr>
              <a:tr h="528715">
                <a:tc gridSpan="2">
                  <a:txBody>
                    <a:bodyPr/>
                    <a:lstStyle/>
                    <a:p>
                      <a:pPr algn="l" fontAlgn="b"/>
                      <a:r>
                        <a:rPr lang="en-GB" sz="1400" b="1" i="0" u="none" strike="noStrike" dirty="0">
                          <a:solidFill>
                            <a:srgbClr val="493E21"/>
                          </a:solidFill>
                          <a:effectLst/>
                          <a:latin typeface="Optima LT" panose="02000503060000020003" pitchFamily="2" charset="0"/>
                        </a:rPr>
                        <a:t>% Global</a:t>
                      </a:r>
                    </a:p>
                  </a:txBody>
                  <a:tcPr marL="114300" marR="0" marT="0" marB="0" anchor="ctr">
                    <a:lnL w="6350" cap="flat" cmpd="sng" algn="ctr">
                      <a:solidFill>
                        <a:srgbClr val="493E21"/>
                      </a:solidFill>
                      <a:prstDash val="solid"/>
                      <a:round/>
                      <a:headEnd type="none" w="med" len="med"/>
                      <a:tailEnd type="none" w="med" len="med"/>
                    </a:lnL>
                    <a:lnR>
                      <a:noFill/>
                    </a:lnR>
                    <a:lnT>
                      <a:noFill/>
                    </a:lnT>
                    <a:lnB>
                      <a:noFill/>
                    </a:lnB>
                    <a:solidFill>
                      <a:srgbClr val="FFFFFF"/>
                    </a:solidFill>
                  </a:tcPr>
                </a:tc>
                <a:tc hMerge="1">
                  <a:txBody>
                    <a:bodyPr/>
                    <a:lstStyle/>
                    <a:p>
                      <a:endParaRPr lang="en-GB"/>
                    </a:p>
                  </a:txBody>
                  <a:tcPr/>
                </a:tc>
                <a:tc>
                  <a:txBody>
                    <a:bodyPr/>
                    <a:lstStyle/>
                    <a:p>
                      <a:pPr algn="l" fontAlgn="b"/>
                      <a:r>
                        <a:rPr lang="en-GB" sz="1600" b="0" i="0" u="none" strike="noStrike">
                          <a:solidFill>
                            <a:srgbClr val="000000"/>
                          </a:solidFill>
                          <a:effectLst/>
                          <a:latin typeface="Optima LT" panose="02000503060000020003" pitchFamily="2" charset="0"/>
                        </a:rPr>
                        <a:t> </a:t>
                      </a:r>
                    </a:p>
                  </a:txBody>
                  <a:tcPr marL="0" marR="0" marT="0" marB="0" anchor="b">
                    <a:lnL>
                      <a:noFill/>
                    </a:lnL>
                    <a:lnR>
                      <a:noFill/>
                    </a:lnR>
                    <a:lnT>
                      <a:noFill/>
                    </a:lnT>
                    <a:lnB>
                      <a:noFill/>
                    </a:lnB>
                    <a:solidFill>
                      <a:srgbClr val="FFFFFF"/>
                    </a:solidFill>
                  </a:tcPr>
                </a:tc>
                <a:tc>
                  <a:txBody>
                    <a:bodyPr/>
                    <a:lstStyle/>
                    <a:p>
                      <a:pPr algn="l" fontAlgn="b"/>
                      <a:r>
                        <a:rPr lang="en-GB" sz="1600" b="0" i="0" u="none" strike="noStrike">
                          <a:solidFill>
                            <a:srgbClr val="000000"/>
                          </a:solidFill>
                          <a:effectLst/>
                          <a:latin typeface="Optima LT" panose="02000503060000020003" pitchFamily="2" charset="0"/>
                        </a:rPr>
                        <a:t> </a:t>
                      </a:r>
                    </a:p>
                  </a:txBody>
                  <a:tcPr marL="0" marR="0" marT="0" marB="0" anchor="b">
                    <a:lnL>
                      <a:noFill/>
                    </a:lnL>
                    <a:lnR>
                      <a:noFill/>
                    </a:lnR>
                    <a:lnT>
                      <a:noFill/>
                    </a:lnT>
                    <a:lnB>
                      <a:noFill/>
                    </a:lnB>
                    <a:solidFill>
                      <a:srgbClr val="FFFFFF"/>
                    </a:solidFill>
                  </a:tcPr>
                </a:tc>
                <a:tc>
                  <a:txBody>
                    <a:bodyPr/>
                    <a:lstStyle/>
                    <a:p>
                      <a:pPr algn="r" fontAlgn="b"/>
                      <a:r>
                        <a:rPr lang="en-GB" sz="1400" b="0" i="0" u="none" strike="noStrike" dirty="0">
                          <a:solidFill>
                            <a:srgbClr val="000000"/>
                          </a:solidFill>
                          <a:effectLst/>
                          <a:latin typeface="Optima LT" panose="02000503060000020003" pitchFamily="2" charset="0"/>
                        </a:rPr>
                        <a:t>2.2%</a:t>
                      </a:r>
                    </a:p>
                  </a:txBody>
                  <a:tcPr marL="0" marR="114300" marT="0" marB="0" anchor="ctr">
                    <a:lnL>
                      <a:noFill/>
                    </a:lnL>
                    <a:lnR w="6350" cap="flat" cmpd="sng" algn="ctr">
                      <a:solidFill>
                        <a:srgbClr val="493E21"/>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0002"/>
                  </a:ext>
                </a:extLst>
              </a:tr>
              <a:tr h="528715">
                <a:tc gridSpan="3">
                  <a:txBody>
                    <a:bodyPr/>
                    <a:lstStyle/>
                    <a:p>
                      <a:pPr algn="l" fontAlgn="b"/>
                      <a:r>
                        <a:rPr lang="en-GB" sz="1400" b="1" i="0" u="none" strike="noStrike" dirty="0">
                          <a:solidFill>
                            <a:srgbClr val="493E21"/>
                          </a:solidFill>
                          <a:effectLst/>
                          <a:latin typeface="Optima LT" panose="02000503060000020003" pitchFamily="2" charset="0"/>
                        </a:rPr>
                        <a:t>Rank by response</a:t>
                      </a:r>
                    </a:p>
                  </a:txBody>
                  <a:tcPr marL="114300" marR="0" marT="0" marB="0" anchor="ctr">
                    <a:lnL w="6350" cap="flat" cmpd="sng" algn="ctr">
                      <a:solidFill>
                        <a:srgbClr val="493E21"/>
                      </a:solidFill>
                      <a:prstDash val="solid"/>
                      <a:round/>
                      <a:headEnd type="none" w="med" len="med"/>
                      <a:tailEnd type="none" w="med" len="med"/>
                    </a:lnL>
                    <a:lnR>
                      <a:noFill/>
                    </a:lnR>
                    <a:lnT>
                      <a:noFill/>
                    </a:lnT>
                    <a:lnB>
                      <a:noFill/>
                    </a:lnB>
                    <a:solidFill>
                      <a:srgbClr val="FFFFFF"/>
                    </a:solidFill>
                  </a:tcPr>
                </a:tc>
                <a:tc hMerge="1">
                  <a:txBody>
                    <a:bodyPr/>
                    <a:lstStyle/>
                    <a:p>
                      <a:endParaRPr lang="en-GB"/>
                    </a:p>
                  </a:txBody>
                  <a:tcPr/>
                </a:tc>
                <a:tc hMerge="1">
                  <a:txBody>
                    <a:bodyPr/>
                    <a:lstStyle/>
                    <a:p>
                      <a:endParaRPr lang="en-GB"/>
                    </a:p>
                  </a:txBody>
                  <a:tcPr/>
                </a:tc>
                <a:tc>
                  <a:txBody>
                    <a:bodyPr/>
                    <a:lstStyle/>
                    <a:p>
                      <a:pPr algn="l" fontAlgn="b"/>
                      <a:r>
                        <a:rPr lang="en-GB" sz="1600" b="0" i="0" u="none" strike="noStrike">
                          <a:solidFill>
                            <a:srgbClr val="000000"/>
                          </a:solidFill>
                          <a:effectLst/>
                          <a:latin typeface="Optima LT" panose="02000503060000020003" pitchFamily="2" charset="0"/>
                        </a:rPr>
                        <a:t> </a:t>
                      </a:r>
                    </a:p>
                  </a:txBody>
                  <a:tcPr marL="0" marR="0" marT="0" marB="0" anchor="b">
                    <a:lnL>
                      <a:noFill/>
                    </a:lnL>
                    <a:lnR>
                      <a:noFill/>
                    </a:lnR>
                    <a:lnT>
                      <a:noFill/>
                    </a:lnT>
                    <a:lnB>
                      <a:noFill/>
                    </a:lnB>
                    <a:solidFill>
                      <a:srgbClr val="FFFFFF"/>
                    </a:solidFill>
                  </a:tcPr>
                </a:tc>
                <a:tc>
                  <a:txBody>
                    <a:bodyPr/>
                    <a:lstStyle/>
                    <a:p>
                      <a:pPr algn="r" fontAlgn="b"/>
                      <a:r>
                        <a:rPr lang="en-GB" sz="1400" b="0" i="0" u="none" strike="noStrike" dirty="0">
                          <a:solidFill>
                            <a:srgbClr val="000000"/>
                          </a:solidFill>
                          <a:effectLst/>
                          <a:latin typeface="Optima LT" panose="02000503060000020003" pitchFamily="2" charset="0"/>
                        </a:rPr>
                        <a:t>13</a:t>
                      </a:r>
                    </a:p>
                  </a:txBody>
                  <a:tcPr marL="0" marR="114300" marT="0" marB="0" anchor="ctr">
                    <a:lnL>
                      <a:noFill/>
                    </a:lnL>
                    <a:lnR w="6350" cap="flat" cmpd="sng" algn="ctr">
                      <a:solidFill>
                        <a:srgbClr val="493E21"/>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0003"/>
                  </a:ext>
                </a:extLst>
              </a:tr>
              <a:tr h="528715">
                <a:tc gridSpan="3">
                  <a:txBody>
                    <a:bodyPr/>
                    <a:lstStyle/>
                    <a:p>
                      <a:pPr algn="l" fontAlgn="b"/>
                      <a:r>
                        <a:rPr lang="en-GB" sz="1400" b="1" i="0" u="none" strike="noStrike" dirty="0">
                          <a:solidFill>
                            <a:srgbClr val="493E21"/>
                          </a:solidFill>
                          <a:effectLst/>
                          <a:latin typeface="Optima LT" panose="02000503060000020003" pitchFamily="2" charset="0"/>
                        </a:rPr>
                        <a:t>Average seniority</a:t>
                      </a:r>
                    </a:p>
                  </a:txBody>
                  <a:tcPr marL="114300" marR="0" marT="0" marB="0" anchor="ctr">
                    <a:lnL w="6350" cap="flat" cmpd="sng" algn="ctr">
                      <a:solidFill>
                        <a:srgbClr val="493E21"/>
                      </a:solidFill>
                      <a:prstDash val="solid"/>
                      <a:round/>
                      <a:headEnd type="none" w="med" len="med"/>
                      <a:tailEnd type="none" w="med" len="med"/>
                    </a:lnL>
                    <a:lnR>
                      <a:noFill/>
                    </a:lnR>
                    <a:lnT>
                      <a:noFill/>
                    </a:lnT>
                    <a:lnB>
                      <a:noFill/>
                    </a:lnB>
                    <a:solidFill>
                      <a:srgbClr val="FFFFFF"/>
                    </a:solidFill>
                  </a:tcPr>
                </a:tc>
                <a:tc hMerge="1">
                  <a:txBody>
                    <a:bodyPr/>
                    <a:lstStyle/>
                    <a:p>
                      <a:endParaRPr lang="en-GB"/>
                    </a:p>
                  </a:txBody>
                  <a:tcPr/>
                </a:tc>
                <a:tc hMerge="1">
                  <a:txBody>
                    <a:bodyPr/>
                    <a:lstStyle/>
                    <a:p>
                      <a:endParaRPr lang="en-GB"/>
                    </a:p>
                  </a:txBody>
                  <a:tcPr/>
                </a:tc>
                <a:tc gridSpan="2">
                  <a:txBody>
                    <a:bodyPr/>
                    <a:lstStyle/>
                    <a:p>
                      <a:pPr algn="r" fontAlgn="b"/>
                      <a:r>
                        <a:rPr lang="en-GB" sz="1400" b="0" i="0" u="none" strike="noStrike" dirty="0">
                          <a:solidFill>
                            <a:srgbClr val="000000"/>
                          </a:solidFill>
                          <a:effectLst/>
                          <a:latin typeface="Optima LT" panose="02000503060000020003" pitchFamily="2" charset="0"/>
                        </a:rPr>
                        <a:t>Other Human Resources</a:t>
                      </a:r>
                    </a:p>
                  </a:txBody>
                  <a:tcPr marL="0" marR="114300" marT="0" marB="0" anchor="ctr">
                    <a:lnL>
                      <a:noFill/>
                    </a:lnL>
                    <a:lnR w="6350" cap="flat" cmpd="sng" algn="ctr">
                      <a:solidFill>
                        <a:srgbClr val="493E21"/>
                      </a:solidFill>
                      <a:prstDash val="solid"/>
                      <a:round/>
                      <a:headEnd type="none" w="med" len="med"/>
                      <a:tailEnd type="none" w="med" len="med"/>
                    </a:lnR>
                    <a:lnT>
                      <a:noFill/>
                    </a:lnT>
                    <a:lnB>
                      <a:noFill/>
                    </a:lnB>
                    <a:solidFill>
                      <a:srgbClr val="FFFFFF"/>
                    </a:solidFill>
                  </a:tcPr>
                </a:tc>
                <a:tc hMerge="1">
                  <a:txBody>
                    <a:bodyPr/>
                    <a:lstStyle/>
                    <a:p>
                      <a:endParaRPr lang="en-GB"/>
                    </a:p>
                  </a:txBody>
                  <a:tcPr/>
                </a:tc>
                <a:extLst>
                  <a:ext uri="{0D108BD9-81ED-4DB2-BD59-A6C34878D82A}">
                    <a16:rowId xmlns:a16="http://schemas.microsoft.com/office/drawing/2014/main" val="10004"/>
                  </a:ext>
                </a:extLst>
              </a:tr>
              <a:tr h="528715">
                <a:tc gridSpan="3">
                  <a:txBody>
                    <a:bodyPr/>
                    <a:lstStyle/>
                    <a:p>
                      <a:pPr algn="l" fontAlgn="b"/>
                      <a:r>
                        <a:rPr lang="en-GB" sz="1400" b="1" i="0" u="none" strike="noStrike" dirty="0">
                          <a:solidFill>
                            <a:srgbClr val="493E21"/>
                          </a:solidFill>
                          <a:effectLst/>
                          <a:latin typeface="Optima LT" panose="02000503060000020003" pitchFamily="2" charset="0"/>
                        </a:rPr>
                        <a:t>Most responsive sector</a:t>
                      </a:r>
                    </a:p>
                  </a:txBody>
                  <a:tcPr marL="114300" marR="0" marT="0" marB="0" anchor="ctr">
                    <a:lnL w="6350" cap="flat" cmpd="sng" algn="ctr">
                      <a:solidFill>
                        <a:srgbClr val="493E21"/>
                      </a:solidFill>
                      <a:prstDash val="solid"/>
                      <a:round/>
                      <a:headEnd type="none" w="med" len="med"/>
                      <a:tailEnd type="none" w="med" len="med"/>
                    </a:lnL>
                    <a:lnR>
                      <a:noFill/>
                    </a:lnR>
                    <a:lnT>
                      <a:noFill/>
                    </a:lnT>
                    <a:lnB>
                      <a:noFill/>
                    </a:lnB>
                    <a:solidFill>
                      <a:srgbClr val="FFFFFF"/>
                    </a:solidFill>
                  </a:tcPr>
                </a:tc>
                <a:tc hMerge="1">
                  <a:txBody>
                    <a:bodyPr/>
                    <a:lstStyle/>
                    <a:p>
                      <a:endParaRPr lang="en-GB"/>
                    </a:p>
                  </a:txBody>
                  <a:tcPr/>
                </a:tc>
                <a:tc hMerge="1">
                  <a:txBody>
                    <a:bodyPr/>
                    <a:lstStyle/>
                    <a:p>
                      <a:endParaRPr lang="en-GB"/>
                    </a:p>
                  </a:txBody>
                  <a:tcPr/>
                </a:tc>
                <a:tc gridSpan="2">
                  <a:txBody>
                    <a:bodyPr/>
                    <a:lstStyle/>
                    <a:p>
                      <a:pPr algn="r" fontAlgn="b"/>
                      <a:r>
                        <a:rPr lang="en-GB" sz="1400" b="0" i="0" u="none" strike="noStrike" dirty="0">
                          <a:solidFill>
                            <a:srgbClr val="000000"/>
                          </a:solidFill>
                          <a:effectLst/>
                          <a:latin typeface="Optima LT" panose="02000503060000020003" pitchFamily="2" charset="0"/>
                        </a:rPr>
                        <a:t>Manufacturing</a:t>
                      </a:r>
                    </a:p>
                  </a:txBody>
                  <a:tcPr marL="0" marR="114300" marT="0" marB="0" anchor="ctr">
                    <a:lnL>
                      <a:noFill/>
                    </a:lnL>
                    <a:lnR w="6350" cap="flat" cmpd="sng" algn="ctr">
                      <a:solidFill>
                        <a:srgbClr val="493E21"/>
                      </a:solidFill>
                      <a:prstDash val="solid"/>
                      <a:round/>
                      <a:headEnd type="none" w="med" len="med"/>
                      <a:tailEnd type="none" w="med" len="med"/>
                    </a:lnR>
                    <a:lnT>
                      <a:noFill/>
                    </a:lnT>
                    <a:lnB>
                      <a:noFill/>
                    </a:lnB>
                    <a:solidFill>
                      <a:srgbClr val="FFFFFF"/>
                    </a:solidFill>
                  </a:tcPr>
                </a:tc>
                <a:tc hMerge="1">
                  <a:txBody>
                    <a:bodyPr/>
                    <a:lstStyle/>
                    <a:p>
                      <a:endParaRPr lang="en-GB"/>
                    </a:p>
                  </a:txBody>
                  <a:tcPr/>
                </a:tc>
                <a:extLst>
                  <a:ext uri="{0D108BD9-81ED-4DB2-BD59-A6C34878D82A}">
                    <a16:rowId xmlns:a16="http://schemas.microsoft.com/office/drawing/2014/main" val="10005"/>
                  </a:ext>
                </a:extLst>
              </a:tr>
              <a:tr h="528715">
                <a:tc>
                  <a:txBody>
                    <a:bodyPr/>
                    <a:lstStyle/>
                    <a:p>
                      <a:pPr algn="l" fontAlgn="b"/>
                      <a:r>
                        <a:rPr lang="en-GB" sz="1600" b="0" i="0" u="none" strike="noStrike">
                          <a:solidFill>
                            <a:srgbClr val="000000"/>
                          </a:solidFill>
                          <a:effectLst/>
                          <a:latin typeface="Optima LT" panose="02000503060000020003" pitchFamily="2" charset="0"/>
                        </a:rPr>
                        <a:t> </a:t>
                      </a:r>
                    </a:p>
                  </a:txBody>
                  <a:tcPr marL="0" marR="0" marT="0" marB="0" anchor="b">
                    <a:lnL w="6350" cap="flat" cmpd="sng" algn="ctr">
                      <a:solidFill>
                        <a:srgbClr val="493E21"/>
                      </a:solidFill>
                      <a:prstDash val="solid"/>
                      <a:round/>
                      <a:headEnd type="none" w="med" len="med"/>
                      <a:tailEnd type="none" w="med" len="med"/>
                    </a:lnL>
                    <a:lnR>
                      <a:noFill/>
                    </a:lnR>
                    <a:lnT>
                      <a:noFill/>
                    </a:lnT>
                    <a:lnB w="6350" cap="flat" cmpd="sng" algn="ctr">
                      <a:solidFill>
                        <a:srgbClr val="493E21"/>
                      </a:solidFill>
                      <a:prstDash val="solid"/>
                      <a:round/>
                      <a:headEnd type="none" w="med" len="med"/>
                      <a:tailEnd type="none" w="med" len="med"/>
                    </a:lnB>
                    <a:solidFill>
                      <a:srgbClr val="FFFFFF"/>
                    </a:solidFill>
                  </a:tcPr>
                </a:tc>
                <a:tc>
                  <a:txBody>
                    <a:bodyPr/>
                    <a:lstStyle/>
                    <a:p>
                      <a:pPr algn="l" fontAlgn="b"/>
                      <a:r>
                        <a:rPr lang="en-GB" sz="1600" b="0" i="0" u="none" strike="noStrike" dirty="0">
                          <a:solidFill>
                            <a:srgbClr val="000000"/>
                          </a:solidFill>
                          <a:effectLst/>
                          <a:latin typeface="Optima LT" panose="02000503060000020003" pitchFamily="2" charset="0"/>
                        </a:rPr>
                        <a:t> </a:t>
                      </a:r>
                    </a:p>
                  </a:txBody>
                  <a:tcPr marL="0" marR="0" marT="0" marB="0" anchor="ctr">
                    <a:lnL>
                      <a:noFill/>
                    </a:lnL>
                    <a:lnR>
                      <a:noFill/>
                    </a:lnR>
                    <a:lnT>
                      <a:noFill/>
                    </a:lnT>
                    <a:lnB w="6350" cap="flat" cmpd="sng" algn="ctr">
                      <a:solidFill>
                        <a:srgbClr val="493E21"/>
                      </a:solidFill>
                      <a:prstDash val="solid"/>
                      <a:round/>
                      <a:headEnd type="none" w="med" len="med"/>
                      <a:tailEnd type="none" w="med" len="med"/>
                    </a:lnB>
                    <a:solidFill>
                      <a:srgbClr val="FFFFFF"/>
                    </a:solidFill>
                  </a:tcPr>
                </a:tc>
                <a:tc>
                  <a:txBody>
                    <a:bodyPr/>
                    <a:lstStyle/>
                    <a:p>
                      <a:pPr algn="l" fontAlgn="b"/>
                      <a:r>
                        <a:rPr lang="en-GB" sz="1600" b="0" i="0" u="none" strike="noStrike">
                          <a:solidFill>
                            <a:srgbClr val="000000"/>
                          </a:solidFill>
                          <a:effectLst/>
                          <a:latin typeface="Optima LT" panose="02000503060000020003" pitchFamily="2" charset="0"/>
                        </a:rPr>
                        <a:t> </a:t>
                      </a:r>
                    </a:p>
                  </a:txBody>
                  <a:tcPr marL="0" marR="0" marT="0" marB="0" anchor="b">
                    <a:lnL>
                      <a:noFill/>
                    </a:lnL>
                    <a:lnR>
                      <a:noFill/>
                    </a:lnR>
                    <a:lnT>
                      <a:noFill/>
                    </a:lnT>
                    <a:lnB w="6350" cap="flat" cmpd="sng" algn="ctr">
                      <a:solidFill>
                        <a:srgbClr val="493E21"/>
                      </a:solidFill>
                      <a:prstDash val="solid"/>
                      <a:round/>
                      <a:headEnd type="none" w="med" len="med"/>
                      <a:tailEnd type="none" w="med" len="med"/>
                    </a:lnB>
                    <a:solidFill>
                      <a:srgbClr val="FFFFFF"/>
                    </a:solidFill>
                  </a:tcPr>
                </a:tc>
                <a:tc>
                  <a:txBody>
                    <a:bodyPr/>
                    <a:lstStyle/>
                    <a:p>
                      <a:pPr algn="l" fontAlgn="b"/>
                      <a:r>
                        <a:rPr lang="en-GB" sz="1600" b="0" i="0" u="none" strike="noStrike">
                          <a:solidFill>
                            <a:srgbClr val="000000"/>
                          </a:solidFill>
                          <a:effectLst/>
                          <a:latin typeface="Optima LT" panose="02000503060000020003" pitchFamily="2" charset="0"/>
                        </a:rPr>
                        <a:t> </a:t>
                      </a:r>
                    </a:p>
                  </a:txBody>
                  <a:tcPr marL="0" marR="0" marT="0" marB="0" anchor="b">
                    <a:lnL>
                      <a:noFill/>
                    </a:lnL>
                    <a:lnR>
                      <a:noFill/>
                    </a:lnR>
                    <a:lnT>
                      <a:noFill/>
                    </a:lnT>
                    <a:lnB w="6350" cap="flat" cmpd="sng" algn="ctr">
                      <a:solidFill>
                        <a:srgbClr val="493E21"/>
                      </a:solidFill>
                      <a:prstDash val="solid"/>
                      <a:round/>
                      <a:headEnd type="none" w="med" len="med"/>
                      <a:tailEnd type="none" w="med" len="med"/>
                    </a:lnB>
                    <a:solidFill>
                      <a:srgbClr val="FFFFFF"/>
                    </a:solidFill>
                  </a:tcPr>
                </a:tc>
                <a:tc>
                  <a:txBody>
                    <a:bodyPr/>
                    <a:lstStyle/>
                    <a:p>
                      <a:pPr algn="l" fontAlgn="b"/>
                      <a:r>
                        <a:rPr lang="en-GB" sz="1600" b="0" i="0" u="none" strike="noStrike" dirty="0">
                          <a:solidFill>
                            <a:srgbClr val="000000"/>
                          </a:solidFill>
                          <a:effectLst/>
                          <a:latin typeface="Optima LT" panose="02000503060000020003" pitchFamily="2" charset="0"/>
                        </a:rPr>
                        <a:t> </a:t>
                      </a:r>
                    </a:p>
                  </a:txBody>
                  <a:tcPr marL="0" marR="0" marT="0" marB="0" anchor="ctr">
                    <a:lnL>
                      <a:noFill/>
                    </a:lnL>
                    <a:lnR w="6350" cap="flat" cmpd="sng" algn="ctr">
                      <a:solidFill>
                        <a:srgbClr val="493E21"/>
                      </a:solidFill>
                      <a:prstDash val="solid"/>
                      <a:round/>
                      <a:headEnd type="none" w="med" len="med"/>
                      <a:tailEnd type="none" w="med" len="med"/>
                    </a:lnR>
                    <a:lnT>
                      <a:noFill/>
                    </a:lnT>
                    <a:lnB w="6350" cap="flat" cmpd="sng" algn="ctr">
                      <a:solidFill>
                        <a:srgbClr val="493E21"/>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bl>
          </a:graphicData>
        </a:graphic>
      </p:graphicFrame>
      <p:sp>
        <p:nvSpPr>
          <p:cNvPr id="3" name="Footer Placeholder 2"/>
          <p:cNvSpPr>
            <a:spLocks noGrp="1"/>
          </p:cNvSpPr>
          <p:nvPr>
            <p:ph type="ftr" sz="quarter" idx="10"/>
          </p:nvPr>
        </p:nvSpPr>
        <p:spPr/>
        <p:txBody>
          <a:bodyPr/>
          <a:lstStyle/>
          <a:p>
            <a:r>
              <a:rPr lang="en-GB" smtClean="0"/>
              <a:t>Trusted. Independent. Global.</a:t>
            </a:r>
            <a:endParaRPr lang="en-GB"/>
          </a:p>
        </p:txBody>
      </p:sp>
      <p:sp>
        <p:nvSpPr>
          <p:cNvPr id="4" name="Slide Number Placeholder 3"/>
          <p:cNvSpPr>
            <a:spLocks noGrp="1"/>
          </p:cNvSpPr>
          <p:nvPr>
            <p:ph type="sldNum" sz="quarter" idx="11"/>
          </p:nvPr>
        </p:nvSpPr>
        <p:spPr/>
        <p:txBody>
          <a:bodyPr/>
          <a:lstStyle/>
          <a:p>
            <a:fld id="{FD821319-5EAF-462C-8D4A-8B19FE65E8D4}" type="slidenum">
              <a:rPr lang="en-GB" smtClean="0"/>
              <a:pPr/>
              <a:t>22</a:t>
            </a:fld>
            <a:endParaRPr lang="en-GB"/>
          </a:p>
        </p:txBody>
      </p:sp>
      <p:pic>
        <p:nvPicPr>
          <p:cNvPr id="29" name="Picture 28"/>
          <p:cNvPicPr>
            <a:picLocks noChangeAspect="1"/>
            <a:extLst>
              <a:ext uri="{84589F7E-364E-4C9E-8A38-B11213B215E9}">
                <a14:cameraTool xmlns:a14="http://schemas.microsoft.com/office/drawing/2010/main" cellRange="Flag" spid="_x0000_s17050"/>
              </a:ext>
            </a:extLst>
          </p:cNvPicPr>
          <p:nvPr/>
        </p:nvPicPr>
        <p:blipFill>
          <a:blip r:embed="rId2" cstate="email">
            <a:extLst>
              <a:ext uri="{28A0092B-C50C-407E-A947-70E740481C1C}">
                <a14:useLocalDpi xmlns:a14="http://schemas.microsoft.com/office/drawing/2010/main"/>
              </a:ext>
            </a:extLst>
          </a:blip>
          <a:stretch>
            <a:fillRect/>
          </a:stretch>
        </p:blipFill>
        <p:spPr>
          <a:xfrm>
            <a:off x="7883962" y="559473"/>
            <a:ext cx="1224136" cy="798758"/>
          </a:xfrm>
          <a:prstGeom prst="rect">
            <a:avLst/>
          </a:prstGeom>
        </p:spPr>
      </p:pic>
    </p:spTree>
    <p:extLst>
      <p:ext uri="{BB962C8B-B14F-4D97-AF65-F5344CB8AC3E}">
        <p14:creationId xmlns:p14="http://schemas.microsoft.com/office/powerpoint/2010/main" val="121588018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QS CLASSIFICATIONS</a:t>
            </a:r>
            <a:endParaRPr lang="en-GB" dirty="0"/>
          </a:p>
        </p:txBody>
      </p:sp>
      <p:sp>
        <p:nvSpPr>
          <p:cNvPr id="5" name="Footer Placeholder 4"/>
          <p:cNvSpPr>
            <a:spLocks noGrp="1"/>
          </p:cNvSpPr>
          <p:nvPr>
            <p:ph type="ftr" sz="quarter" idx="10"/>
          </p:nvPr>
        </p:nvSpPr>
        <p:spPr/>
        <p:txBody>
          <a:bodyPr/>
          <a:lstStyle/>
          <a:p>
            <a:r>
              <a:rPr lang="en-GB" smtClean="0"/>
              <a:t>Trusted. Independent. Global.</a:t>
            </a:r>
            <a:endParaRPr lang="en-GB"/>
          </a:p>
        </p:txBody>
      </p:sp>
      <p:sp>
        <p:nvSpPr>
          <p:cNvPr id="6" name="Slide Number Placeholder 5"/>
          <p:cNvSpPr>
            <a:spLocks noGrp="1"/>
          </p:cNvSpPr>
          <p:nvPr>
            <p:ph type="sldNum" sz="quarter" idx="11"/>
          </p:nvPr>
        </p:nvSpPr>
        <p:spPr/>
        <p:txBody>
          <a:bodyPr/>
          <a:lstStyle/>
          <a:p>
            <a:fld id="{FD821319-5EAF-462C-8D4A-8B19FE65E8D4}" type="slidenum">
              <a:rPr lang="en-GB" smtClean="0"/>
              <a:t>23</a:t>
            </a:fld>
            <a:endParaRPr lang="en-GB"/>
          </a:p>
        </p:txBody>
      </p:sp>
      <p:graphicFrame>
        <p:nvGraphicFramePr>
          <p:cNvPr id="8" name="Chart 7"/>
          <p:cNvGraphicFramePr>
            <a:graphicFrameLocks/>
          </p:cNvGraphicFramePr>
          <p:nvPr>
            <p:extLst>
              <p:ext uri="{D42A27DB-BD31-4B8C-83A1-F6EECF244321}">
                <p14:modId xmlns:p14="http://schemas.microsoft.com/office/powerpoint/2010/main" val="1907779116"/>
              </p:ext>
            </p:extLst>
          </p:nvPr>
        </p:nvGraphicFramePr>
        <p:xfrm>
          <a:off x="179512" y="1432864"/>
          <a:ext cx="8821613" cy="91601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p:cNvGraphicFramePr>
            <a:graphicFrameLocks/>
          </p:cNvGraphicFramePr>
          <p:nvPr>
            <p:extLst>
              <p:ext uri="{D42A27DB-BD31-4B8C-83A1-F6EECF244321}">
                <p14:modId xmlns:p14="http://schemas.microsoft.com/office/powerpoint/2010/main" val="2166401361"/>
              </p:ext>
            </p:extLst>
          </p:nvPr>
        </p:nvGraphicFramePr>
        <p:xfrm>
          <a:off x="179512" y="2449131"/>
          <a:ext cx="8821613" cy="91416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p:cNvGraphicFramePr>
            <a:graphicFrameLocks/>
          </p:cNvGraphicFramePr>
          <p:nvPr>
            <p:extLst>
              <p:ext uri="{D42A27DB-BD31-4B8C-83A1-F6EECF244321}">
                <p14:modId xmlns:p14="http://schemas.microsoft.com/office/powerpoint/2010/main" val="3199881178"/>
              </p:ext>
            </p:extLst>
          </p:nvPr>
        </p:nvGraphicFramePr>
        <p:xfrm>
          <a:off x="179512" y="3450936"/>
          <a:ext cx="8821613" cy="91416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Chart 10"/>
          <p:cNvGraphicFramePr>
            <a:graphicFrameLocks/>
          </p:cNvGraphicFramePr>
          <p:nvPr>
            <p:extLst>
              <p:ext uri="{D42A27DB-BD31-4B8C-83A1-F6EECF244321}">
                <p14:modId xmlns:p14="http://schemas.microsoft.com/office/powerpoint/2010/main" val="147890002"/>
              </p:ext>
            </p:extLst>
          </p:nvPr>
        </p:nvGraphicFramePr>
        <p:xfrm>
          <a:off x="179512" y="4459048"/>
          <a:ext cx="8821613" cy="91416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2" name="Chart 11"/>
          <p:cNvGraphicFramePr>
            <a:graphicFrameLocks/>
          </p:cNvGraphicFramePr>
          <p:nvPr>
            <p:extLst>
              <p:ext uri="{D42A27DB-BD31-4B8C-83A1-F6EECF244321}">
                <p14:modId xmlns:p14="http://schemas.microsoft.com/office/powerpoint/2010/main" val="719996022"/>
              </p:ext>
            </p:extLst>
          </p:nvPr>
        </p:nvGraphicFramePr>
        <p:xfrm>
          <a:off x="179512" y="5445224"/>
          <a:ext cx="8821613" cy="914168"/>
        </p:xfrm>
        <a:graphic>
          <a:graphicData uri="http://schemas.openxmlformats.org/drawingml/2006/chart">
            <c:chart xmlns:c="http://schemas.openxmlformats.org/drawingml/2006/chart" xmlns:r="http://schemas.openxmlformats.org/officeDocument/2006/relationships" r:id="rId6"/>
          </a:graphicData>
        </a:graphic>
      </p:graphicFrame>
      <p:pic>
        <p:nvPicPr>
          <p:cNvPr id="13" name="Picture 12"/>
          <p:cNvPicPr>
            <a:picLocks noChangeAspect="1"/>
            <a:extLst>
              <a:ext uri="{84589F7E-364E-4C9E-8A38-B11213B215E9}">
                <a14:cameraTool xmlns:a14="http://schemas.microsoft.com/office/drawing/2010/main" cellRange="Flag" spid="_x0000_s17050"/>
              </a:ext>
            </a:extLst>
          </p:cNvPicPr>
          <p:nvPr/>
        </p:nvPicPr>
        <p:blipFill>
          <a:blip r:embed="rId7" cstate="email">
            <a:extLst>
              <a:ext uri="{28A0092B-C50C-407E-A947-70E740481C1C}">
                <a14:useLocalDpi xmlns:a14="http://schemas.microsoft.com/office/drawing/2010/main"/>
              </a:ext>
            </a:extLst>
          </a:blip>
          <a:stretch>
            <a:fillRect/>
          </a:stretch>
        </p:blipFill>
        <p:spPr>
          <a:xfrm>
            <a:off x="7883962" y="559473"/>
            <a:ext cx="1224136" cy="798758"/>
          </a:xfrm>
          <a:prstGeom prst="rect">
            <a:avLst/>
          </a:prstGeom>
        </p:spPr>
      </p:pic>
    </p:spTree>
    <p:extLst>
      <p:ext uri="{BB962C8B-B14F-4D97-AF65-F5344CB8AC3E}">
        <p14:creationId xmlns:p14="http://schemas.microsoft.com/office/powerpoint/2010/main" val="317621842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4269144409"/>
              </p:ext>
            </p:extLst>
          </p:nvPr>
        </p:nvGraphicFramePr>
        <p:xfrm>
          <a:off x="251515" y="1417638"/>
          <a:ext cx="8568956" cy="4891680"/>
        </p:xfrm>
        <a:graphic>
          <a:graphicData uri="http://schemas.openxmlformats.org/drawingml/2006/table">
            <a:tbl>
              <a:tblPr/>
              <a:tblGrid>
                <a:gridCol w="1267354">
                  <a:extLst>
                    <a:ext uri="{9D8B030D-6E8A-4147-A177-3AD203B41FA5}">
                      <a16:colId xmlns:a16="http://schemas.microsoft.com/office/drawing/2014/main" val="20000"/>
                    </a:ext>
                  </a:extLst>
                </a:gridCol>
                <a:gridCol w="1005708">
                  <a:extLst>
                    <a:ext uri="{9D8B030D-6E8A-4147-A177-3AD203B41FA5}">
                      <a16:colId xmlns:a16="http://schemas.microsoft.com/office/drawing/2014/main" val="20001"/>
                    </a:ext>
                  </a:extLst>
                </a:gridCol>
                <a:gridCol w="1005708">
                  <a:extLst>
                    <a:ext uri="{9D8B030D-6E8A-4147-A177-3AD203B41FA5}">
                      <a16:colId xmlns:a16="http://schemas.microsoft.com/office/drawing/2014/main" val="20002"/>
                    </a:ext>
                  </a:extLst>
                </a:gridCol>
                <a:gridCol w="1005708">
                  <a:extLst>
                    <a:ext uri="{9D8B030D-6E8A-4147-A177-3AD203B41FA5}">
                      <a16:colId xmlns:a16="http://schemas.microsoft.com/office/drawing/2014/main" val="20003"/>
                    </a:ext>
                  </a:extLst>
                </a:gridCol>
                <a:gridCol w="1005708">
                  <a:extLst>
                    <a:ext uri="{9D8B030D-6E8A-4147-A177-3AD203B41FA5}">
                      <a16:colId xmlns:a16="http://schemas.microsoft.com/office/drawing/2014/main" val="20004"/>
                    </a:ext>
                  </a:extLst>
                </a:gridCol>
                <a:gridCol w="1005708">
                  <a:extLst>
                    <a:ext uri="{9D8B030D-6E8A-4147-A177-3AD203B41FA5}">
                      <a16:colId xmlns:a16="http://schemas.microsoft.com/office/drawing/2014/main" val="20005"/>
                    </a:ext>
                  </a:extLst>
                </a:gridCol>
                <a:gridCol w="1005708">
                  <a:extLst>
                    <a:ext uri="{9D8B030D-6E8A-4147-A177-3AD203B41FA5}">
                      <a16:colId xmlns:a16="http://schemas.microsoft.com/office/drawing/2014/main" val="20006"/>
                    </a:ext>
                  </a:extLst>
                </a:gridCol>
                <a:gridCol w="1267354">
                  <a:extLst>
                    <a:ext uri="{9D8B030D-6E8A-4147-A177-3AD203B41FA5}">
                      <a16:colId xmlns:a16="http://schemas.microsoft.com/office/drawing/2014/main" val="20007"/>
                    </a:ext>
                  </a:extLst>
                </a:gridCol>
              </a:tblGrid>
              <a:tr h="489168">
                <a:tc>
                  <a:txBody>
                    <a:bodyPr/>
                    <a:lstStyle/>
                    <a:p>
                      <a:pPr algn="l" fontAlgn="b"/>
                      <a:r>
                        <a:rPr lang="en-GB" sz="2000" b="0" i="0" u="none" strike="noStrike">
                          <a:solidFill>
                            <a:srgbClr val="000000"/>
                          </a:solidFill>
                          <a:effectLst/>
                          <a:latin typeface="Optima LT" panose="02000503060000020003" pitchFamily="2" charset="0"/>
                        </a:rPr>
                        <a:t> </a:t>
                      </a:r>
                    </a:p>
                  </a:txBody>
                  <a:tcPr marL="0" marR="0" marT="0" marB="0" anchor="ctr">
                    <a:lnL w="6350" cap="flat" cmpd="sng" algn="ctr">
                      <a:solidFill>
                        <a:srgbClr val="493E21"/>
                      </a:solidFill>
                      <a:prstDash val="solid"/>
                      <a:round/>
                      <a:headEnd type="none" w="med" len="med"/>
                      <a:tailEnd type="none" w="med" len="med"/>
                    </a:lnL>
                    <a:lnR w="6350" cap="flat" cmpd="sng" algn="ctr">
                      <a:solidFill>
                        <a:srgbClr val="493E21"/>
                      </a:solidFill>
                      <a:prstDash val="solid"/>
                      <a:round/>
                      <a:headEnd type="none" w="med" len="med"/>
                      <a:tailEnd type="none" w="med" len="med"/>
                    </a:lnR>
                    <a:lnT w="6350" cap="flat" cmpd="sng" algn="ctr">
                      <a:solidFill>
                        <a:srgbClr val="493E21"/>
                      </a:solidFill>
                      <a:prstDash val="solid"/>
                      <a:round/>
                      <a:headEnd type="none" w="med" len="med"/>
                      <a:tailEnd type="none" w="med" len="med"/>
                    </a:lnT>
                    <a:lnB>
                      <a:noFill/>
                    </a:lnB>
                    <a:solidFill>
                      <a:srgbClr val="C6B07D"/>
                    </a:solidFill>
                  </a:tcPr>
                </a:tc>
                <a:tc gridSpan="3">
                  <a:txBody>
                    <a:bodyPr/>
                    <a:lstStyle/>
                    <a:p>
                      <a:pPr algn="ctr" fontAlgn="b"/>
                      <a:r>
                        <a:rPr lang="en-GB" sz="1600" b="1" i="0" u="none" strike="noStrike">
                          <a:solidFill>
                            <a:srgbClr val="000000"/>
                          </a:solidFill>
                          <a:effectLst/>
                          <a:latin typeface="Optima LT" panose="02000503060000020003" pitchFamily="2" charset="0"/>
                        </a:rPr>
                        <a:t>Institutions in Range</a:t>
                      </a:r>
                    </a:p>
                  </a:txBody>
                  <a:tcPr marL="0" marR="0" marT="0" marB="0" anchor="ctr">
                    <a:lnL w="6350" cap="flat" cmpd="sng" algn="ctr">
                      <a:solidFill>
                        <a:srgbClr val="493E21"/>
                      </a:solidFill>
                      <a:prstDash val="solid"/>
                      <a:round/>
                      <a:headEnd type="none" w="med" len="med"/>
                      <a:tailEnd type="none" w="med" len="med"/>
                    </a:lnL>
                    <a:lnR w="6350" cap="flat" cmpd="sng" algn="ctr">
                      <a:solidFill>
                        <a:srgbClr val="493E21"/>
                      </a:solidFill>
                      <a:prstDash val="solid"/>
                      <a:round/>
                      <a:headEnd type="none" w="med" len="med"/>
                      <a:tailEnd type="none" w="med" len="med"/>
                    </a:lnR>
                    <a:lnT w="6350" cap="flat" cmpd="sng" algn="ctr">
                      <a:solidFill>
                        <a:srgbClr val="493E21"/>
                      </a:solidFill>
                      <a:prstDash val="solid"/>
                      <a:round/>
                      <a:headEnd type="none" w="med" len="med"/>
                      <a:tailEnd type="none" w="med" len="med"/>
                    </a:lnT>
                    <a:lnB>
                      <a:noFill/>
                    </a:lnB>
                    <a:solidFill>
                      <a:srgbClr val="C6B07D"/>
                    </a:solidFill>
                  </a:tcPr>
                </a:tc>
                <a:tc hMerge="1">
                  <a:txBody>
                    <a:bodyPr/>
                    <a:lstStyle/>
                    <a:p>
                      <a:endParaRPr lang="en-GB"/>
                    </a:p>
                  </a:txBody>
                  <a:tcPr/>
                </a:tc>
                <a:tc hMerge="1">
                  <a:txBody>
                    <a:bodyPr/>
                    <a:lstStyle/>
                    <a:p>
                      <a:endParaRPr lang="en-GB"/>
                    </a:p>
                  </a:txBody>
                  <a:tcPr/>
                </a:tc>
                <a:tc gridSpan="3">
                  <a:txBody>
                    <a:bodyPr/>
                    <a:lstStyle/>
                    <a:p>
                      <a:pPr algn="ctr" fontAlgn="b"/>
                      <a:r>
                        <a:rPr lang="en-GB" sz="1600" b="1" i="0" u="none" strike="noStrike">
                          <a:solidFill>
                            <a:srgbClr val="000000"/>
                          </a:solidFill>
                          <a:effectLst/>
                          <a:latin typeface="Optima LT" panose="02000503060000020003" pitchFamily="2" charset="0"/>
                        </a:rPr>
                        <a:t>Average Rank</a:t>
                      </a:r>
                    </a:p>
                  </a:txBody>
                  <a:tcPr marL="0" marR="0" marT="0" marB="0" anchor="ctr">
                    <a:lnL w="6350" cap="flat" cmpd="sng" algn="ctr">
                      <a:solidFill>
                        <a:srgbClr val="493E21"/>
                      </a:solidFill>
                      <a:prstDash val="solid"/>
                      <a:round/>
                      <a:headEnd type="none" w="med" len="med"/>
                      <a:tailEnd type="none" w="med" len="med"/>
                    </a:lnL>
                    <a:lnR w="6350" cap="flat" cmpd="sng" algn="ctr">
                      <a:solidFill>
                        <a:srgbClr val="493E21"/>
                      </a:solidFill>
                      <a:prstDash val="solid"/>
                      <a:round/>
                      <a:headEnd type="none" w="med" len="med"/>
                      <a:tailEnd type="none" w="med" len="med"/>
                    </a:lnR>
                    <a:lnT w="6350" cap="flat" cmpd="sng" algn="ctr">
                      <a:solidFill>
                        <a:srgbClr val="493E21"/>
                      </a:solidFill>
                      <a:prstDash val="solid"/>
                      <a:round/>
                      <a:headEnd type="none" w="med" len="med"/>
                      <a:tailEnd type="none" w="med" len="med"/>
                    </a:lnT>
                    <a:lnB>
                      <a:noFill/>
                    </a:lnB>
                    <a:solidFill>
                      <a:srgbClr val="C6B07D"/>
                    </a:solidFill>
                  </a:tcPr>
                </a:tc>
                <a:tc hMerge="1">
                  <a:txBody>
                    <a:bodyPr/>
                    <a:lstStyle/>
                    <a:p>
                      <a:endParaRPr lang="en-GB"/>
                    </a:p>
                  </a:txBody>
                  <a:tcPr/>
                </a:tc>
                <a:tc hMerge="1">
                  <a:txBody>
                    <a:bodyPr/>
                    <a:lstStyle/>
                    <a:p>
                      <a:endParaRPr lang="en-GB"/>
                    </a:p>
                  </a:txBody>
                  <a:tcPr/>
                </a:tc>
                <a:tc>
                  <a:txBody>
                    <a:bodyPr/>
                    <a:lstStyle/>
                    <a:p>
                      <a:pPr algn="l" fontAlgn="b"/>
                      <a:r>
                        <a:rPr lang="en-GB" sz="2000" b="0" i="0" u="none" strike="noStrike">
                          <a:solidFill>
                            <a:srgbClr val="000000"/>
                          </a:solidFill>
                          <a:effectLst/>
                          <a:latin typeface="Optima LT" panose="02000503060000020003" pitchFamily="2" charset="0"/>
                        </a:rPr>
                        <a:t> </a:t>
                      </a:r>
                    </a:p>
                  </a:txBody>
                  <a:tcPr marL="0" marR="0" marT="0" marB="0" anchor="ctr">
                    <a:lnL w="6350" cap="flat" cmpd="sng" algn="ctr">
                      <a:solidFill>
                        <a:srgbClr val="493E21"/>
                      </a:solidFill>
                      <a:prstDash val="solid"/>
                      <a:round/>
                      <a:headEnd type="none" w="med" len="med"/>
                      <a:tailEnd type="none" w="med" len="med"/>
                    </a:lnL>
                    <a:lnR w="6350" cap="flat" cmpd="sng" algn="ctr">
                      <a:solidFill>
                        <a:srgbClr val="493E21"/>
                      </a:solidFill>
                      <a:prstDash val="solid"/>
                      <a:round/>
                      <a:headEnd type="none" w="med" len="med"/>
                      <a:tailEnd type="none" w="med" len="med"/>
                    </a:lnR>
                    <a:lnT w="6350" cap="flat" cmpd="sng" algn="ctr">
                      <a:solidFill>
                        <a:srgbClr val="493E21"/>
                      </a:solidFill>
                      <a:prstDash val="solid"/>
                      <a:round/>
                      <a:headEnd type="none" w="med" len="med"/>
                      <a:tailEnd type="none" w="med" len="med"/>
                    </a:lnT>
                    <a:lnB>
                      <a:noFill/>
                    </a:lnB>
                    <a:solidFill>
                      <a:srgbClr val="C6B07D"/>
                    </a:solidFill>
                  </a:tcPr>
                </a:tc>
                <a:extLst>
                  <a:ext uri="{0D108BD9-81ED-4DB2-BD59-A6C34878D82A}">
                    <a16:rowId xmlns:a16="http://schemas.microsoft.com/office/drawing/2014/main" val="10000"/>
                  </a:ext>
                </a:extLst>
              </a:tr>
              <a:tr h="489168">
                <a:tc>
                  <a:txBody>
                    <a:bodyPr/>
                    <a:lstStyle/>
                    <a:p>
                      <a:pPr algn="ctr" fontAlgn="b"/>
                      <a:r>
                        <a:rPr lang="en-GB" sz="1600" b="0" i="0" u="none" strike="noStrike">
                          <a:solidFill>
                            <a:srgbClr val="000000"/>
                          </a:solidFill>
                          <a:effectLst/>
                          <a:latin typeface="Optima LT" panose="02000503060000020003" pitchFamily="2" charset="0"/>
                        </a:rPr>
                        <a:t>Range</a:t>
                      </a:r>
                    </a:p>
                  </a:txBody>
                  <a:tcPr marL="0" marR="0" marT="0" marB="0" anchor="ctr">
                    <a:lnL w="6350" cap="flat" cmpd="sng" algn="ctr">
                      <a:solidFill>
                        <a:srgbClr val="493E21"/>
                      </a:solidFill>
                      <a:prstDash val="solid"/>
                      <a:round/>
                      <a:headEnd type="none" w="med" len="med"/>
                      <a:tailEnd type="none" w="med" len="med"/>
                    </a:lnL>
                    <a:lnR w="6350" cap="flat" cmpd="sng" algn="ctr">
                      <a:solidFill>
                        <a:srgbClr val="493E21"/>
                      </a:solidFill>
                      <a:prstDash val="solid"/>
                      <a:round/>
                      <a:headEnd type="none" w="med" len="med"/>
                      <a:tailEnd type="none" w="med" len="med"/>
                    </a:lnR>
                    <a:lnT>
                      <a:noFill/>
                    </a:lnT>
                    <a:lnB>
                      <a:noFill/>
                    </a:lnB>
                    <a:solidFill>
                      <a:srgbClr val="D9CBAA"/>
                    </a:solidFill>
                  </a:tcPr>
                </a:tc>
                <a:tc>
                  <a:txBody>
                    <a:bodyPr/>
                    <a:lstStyle/>
                    <a:p>
                      <a:pPr algn="ctr" fontAlgn="b"/>
                      <a:r>
                        <a:rPr lang="en-GB" sz="1600" b="0" i="0" u="none" strike="noStrike">
                          <a:solidFill>
                            <a:srgbClr val="000000"/>
                          </a:solidFill>
                          <a:effectLst/>
                          <a:latin typeface="Optima LT" panose="02000503060000020003" pitchFamily="2" charset="0"/>
                        </a:rPr>
                        <a:t>2012</a:t>
                      </a:r>
                    </a:p>
                  </a:txBody>
                  <a:tcPr marL="0" marR="0" marT="0" marB="0" anchor="ctr">
                    <a:lnL w="6350" cap="flat" cmpd="sng" algn="ctr">
                      <a:solidFill>
                        <a:srgbClr val="493E21"/>
                      </a:solidFill>
                      <a:prstDash val="solid"/>
                      <a:round/>
                      <a:headEnd type="none" w="med" len="med"/>
                      <a:tailEnd type="none" w="med" len="med"/>
                    </a:lnL>
                    <a:lnR>
                      <a:noFill/>
                    </a:lnR>
                    <a:lnT>
                      <a:noFill/>
                    </a:lnT>
                    <a:lnB>
                      <a:noFill/>
                    </a:lnB>
                    <a:solidFill>
                      <a:srgbClr val="D9CBAA"/>
                    </a:solidFill>
                  </a:tcPr>
                </a:tc>
                <a:tc>
                  <a:txBody>
                    <a:bodyPr/>
                    <a:lstStyle/>
                    <a:p>
                      <a:pPr algn="ctr" fontAlgn="b"/>
                      <a:r>
                        <a:rPr lang="en-GB" sz="1600" b="0" i="0" u="none" strike="noStrike">
                          <a:solidFill>
                            <a:srgbClr val="000000"/>
                          </a:solidFill>
                          <a:effectLst/>
                          <a:latin typeface="Optima LT" panose="02000503060000020003" pitchFamily="2" charset="0"/>
                        </a:rPr>
                        <a:t>2011</a:t>
                      </a:r>
                    </a:p>
                  </a:txBody>
                  <a:tcPr marL="0" marR="0" marT="0" marB="0" anchor="ctr">
                    <a:lnL>
                      <a:noFill/>
                    </a:lnL>
                    <a:lnR>
                      <a:noFill/>
                    </a:lnR>
                    <a:lnT>
                      <a:noFill/>
                    </a:lnT>
                    <a:lnB>
                      <a:noFill/>
                    </a:lnB>
                    <a:solidFill>
                      <a:srgbClr val="D9CBAA"/>
                    </a:solidFill>
                  </a:tcPr>
                </a:tc>
                <a:tc>
                  <a:txBody>
                    <a:bodyPr/>
                    <a:lstStyle/>
                    <a:p>
                      <a:pPr algn="ctr" fontAlgn="b"/>
                      <a:r>
                        <a:rPr lang="en-GB" sz="1600" b="0" i="0" u="none" strike="noStrike">
                          <a:solidFill>
                            <a:srgbClr val="000000"/>
                          </a:solidFill>
                          <a:effectLst/>
                          <a:latin typeface="Optima LT" panose="02000503060000020003" pitchFamily="2" charset="0"/>
                        </a:rPr>
                        <a:t>Change</a:t>
                      </a:r>
                    </a:p>
                  </a:txBody>
                  <a:tcPr marL="0" marR="0" marT="0" marB="0" anchor="ctr">
                    <a:lnL>
                      <a:noFill/>
                    </a:lnL>
                    <a:lnR w="6350" cap="flat" cmpd="sng" algn="ctr">
                      <a:solidFill>
                        <a:srgbClr val="493E21"/>
                      </a:solidFill>
                      <a:prstDash val="solid"/>
                      <a:round/>
                      <a:headEnd type="none" w="med" len="med"/>
                      <a:tailEnd type="none" w="med" len="med"/>
                    </a:lnR>
                    <a:lnT>
                      <a:noFill/>
                    </a:lnT>
                    <a:lnB>
                      <a:noFill/>
                    </a:lnB>
                    <a:solidFill>
                      <a:srgbClr val="D9CBAA"/>
                    </a:solidFill>
                  </a:tcPr>
                </a:tc>
                <a:tc>
                  <a:txBody>
                    <a:bodyPr/>
                    <a:lstStyle/>
                    <a:p>
                      <a:pPr algn="ctr" fontAlgn="b"/>
                      <a:r>
                        <a:rPr lang="en-GB" sz="1600" b="0" i="0" u="none" strike="noStrike">
                          <a:solidFill>
                            <a:srgbClr val="000000"/>
                          </a:solidFill>
                          <a:effectLst/>
                          <a:latin typeface="Optima LT" panose="02000503060000020003" pitchFamily="2" charset="0"/>
                        </a:rPr>
                        <a:t>2012</a:t>
                      </a:r>
                    </a:p>
                  </a:txBody>
                  <a:tcPr marL="0" marR="0" marT="0" marB="0" anchor="ctr">
                    <a:lnL w="6350" cap="flat" cmpd="sng" algn="ctr">
                      <a:solidFill>
                        <a:srgbClr val="493E21"/>
                      </a:solidFill>
                      <a:prstDash val="solid"/>
                      <a:round/>
                      <a:headEnd type="none" w="med" len="med"/>
                      <a:tailEnd type="none" w="med" len="med"/>
                    </a:lnL>
                    <a:lnR>
                      <a:noFill/>
                    </a:lnR>
                    <a:lnT>
                      <a:noFill/>
                    </a:lnT>
                    <a:lnB>
                      <a:noFill/>
                    </a:lnB>
                    <a:solidFill>
                      <a:srgbClr val="D9CBAA"/>
                    </a:solidFill>
                  </a:tcPr>
                </a:tc>
                <a:tc>
                  <a:txBody>
                    <a:bodyPr/>
                    <a:lstStyle/>
                    <a:p>
                      <a:pPr algn="ctr" fontAlgn="b"/>
                      <a:r>
                        <a:rPr lang="en-GB" sz="1600" b="0" i="0" u="none" strike="noStrike">
                          <a:solidFill>
                            <a:srgbClr val="000000"/>
                          </a:solidFill>
                          <a:effectLst/>
                          <a:latin typeface="Optima LT" panose="02000503060000020003" pitchFamily="2" charset="0"/>
                        </a:rPr>
                        <a:t>2011</a:t>
                      </a:r>
                    </a:p>
                  </a:txBody>
                  <a:tcPr marL="0" marR="0" marT="0" marB="0" anchor="ctr">
                    <a:lnL>
                      <a:noFill/>
                    </a:lnL>
                    <a:lnR>
                      <a:noFill/>
                    </a:lnR>
                    <a:lnT>
                      <a:noFill/>
                    </a:lnT>
                    <a:lnB>
                      <a:noFill/>
                    </a:lnB>
                    <a:solidFill>
                      <a:srgbClr val="D9CBAA"/>
                    </a:solidFill>
                  </a:tcPr>
                </a:tc>
                <a:tc>
                  <a:txBody>
                    <a:bodyPr/>
                    <a:lstStyle/>
                    <a:p>
                      <a:pPr algn="ctr" fontAlgn="b"/>
                      <a:r>
                        <a:rPr lang="en-GB" sz="1600" b="0" i="0" u="none" strike="noStrike">
                          <a:solidFill>
                            <a:srgbClr val="000000"/>
                          </a:solidFill>
                          <a:effectLst/>
                          <a:latin typeface="Optima LT" panose="02000503060000020003" pitchFamily="2" charset="0"/>
                        </a:rPr>
                        <a:t>Change</a:t>
                      </a:r>
                    </a:p>
                  </a:txBody>
                  <a:tcPr marL="0" marR="0" marT="0" marB="0" anchor="ctr">
                    <a:lnL>
                      <a:noFill/>
                    </a:lnL>
                    <a:lnR w="6350" cap="flat" cmpd="sng" algn="ctr">
                      <a:solidFill>
                        <a:srgbClr val="493E21"/>
                      </a:solidFill>
                      <a:prstDash val="solid"/>
                      <a:round/>
                      <a:headEnd type="none" w="med" len="med"/>
                      <a:tailEnd type="none" w="med" len="med"/>
                    </a:lnR>
                    <a:lnT>
                      <a:noFill/>
                    </a:lnT>
                    <a:lnB>
                      <a:noFill/>
                    </a:lnB>
                    <a:solidFill>
                      <a:srgbClr val="D9CBAA"/>
                    </a:solidFill>
                  </a:tcPr>
                </a:tc>
                <a:tc>
                  <a:txBody>
                    <a:bodyPr/>
                    <a:lstStyle/>
                    <a:p>
                      <a:pPr algn="l" fontAlgn="b"/>
                      <a:r>
                        <a:rPr lang="en-GB" sz="2000" b="0" i="0" u="none" strike="noStrike">
                          <a:solidFill>
                            <a:srgbClr val="000000"/>
                          </a:solidFill>
                          <a:effectLst/>
                          <a:latin typeface="Optima LT" panose="02000503060000020003" pitchFamily="2" charset="0"/>
                        </a:rPr>
                        <a:t> </a:t>
                      </a:r>
                    </a:p>
                  </a:txBody>
                  <a:tcPr marL="0" marR="0" marT="0" marB="0" anchor="ctr">
                    <a:lnL w="6350" cap="flat" cmpd="sng" algn="ctr">
                      <a:solidFill>
                        <a:srgbClr val="493E21"/>
                      </a:solidFill>
                      <a:prstDash val="solid"/>
                      <a:round/>
                      <a:headEnd type="none" w="med" len="med"/>
                      <a:tailEnd type="none" w="med" len="med"/>
                    </a:lnL>
                    <a:lnR w="6350" cap="flat" cmpd="sng" algn="ctr">
                      <a:solidFill>
                        <a:srgbClr val="493E21"/>
                      </a:solidFill>
                      <a:prstDash val="solid"/>
                      <a:round/>
                      <a:headEnd type="none" w="med" len="med"/>
                      <a:tailEnd type="none" w="med" len="med"/>
                    </a:lnR>
                    <a:lnT>
                      <a:noFill/>
                    </a:lnT>
                    <a:lnB>
                      <a:noFill/>
                    </a:lnB>
                    <a:solidFill>
                      <a:srgbClr val="D9CBAA"/>
                    </a:solidFill>
                  </a:tcPr>
                </a:tc>
                <a:extLst>
                  <a:ext uri="{0D108BD9-81ED-4DB2-BD59-A6C34878D82A}">
                    <a16:rowId xmlns:a16="http://schemas.microsoft.com/office/drawing/2014/main" val="10001"/>
                  </a:ext>
                </a:extLst>
              </a:tr>
              <a:tr h="489168">
                <a:tc>
                  <a:txBody>
                    <a:bodyPr/>
                    <a:lstStyle/>
                    <a:p>
                      <a:pPr algn="ctr" fontAlgn="b"/>
                      <a:r>
                        <a:rPr lang="en-GB" sz="1600" b="0" i="0" u="none" strike="noStrike">
                          <a:solidFill>
                            <a:srgbClr val="000000"/>
                          </a:solidFill>
                          <a:effectLst/>
                          <a:latin typeface="Optima LT" panose="02000503060000020003" pitchFamily="2" charset="0"/>
                        </a:rPr>
                        <a:t>1-100</a:t>
                      </a:r>
                    </a:p>
                  </a:txBody>
                  <a:tcPr marL="0" marR="0" marT="0" marB="0" anchor="ctr">
                    <a:lnL w="6350" cap="flat" cmpd="sng" algn="ctr">
                      <a:solidFill>
                        <a:srgbClr val="493E21"/>
                      </a:solidFill>
                      <a:prstDash val="solid"/>
                      <a:round/>
                      <a:headEnd type="none" w="med" len="med"/>
                      <a:tailEnd type="none" w="med" len="med"/>
                    </a:lnL>
                    <a:lnR w="6350" cap="flat" cmpd="sng" algn="ctr">
                      <a:solidFill>
                        <a:srgbClr val="493E21"/>
                      </a:solidFill>
                      <a:prstDash val="solid"/>
                      <a:round/>
                      <a:headEnd type="none" w="med" len="med"/>
                      <a:tailEnd type="none" w="med" len="med"/>
                    </a:lnR>
                    <a:lnT>
                      <a:noFill/>
                    </a:lnT>
                    <a:lnB>
                      <a:noFill/>
                    </a:lnB>
                    <a:solidFill>
                      <a:srgbClr val="FFFFFF"/>
                    </a:solidFill>
                  </a:tcPr>
                </a:tc>
                <a:tc>
                  <a:txBody>
                    <a:bodyPr/>
                    <a:lstStyle/>
                    <a:p>
                      <a:pPr algn="ctr" fontAlgn="b"/>
                      <a:r>
                        <a:rPr lang="en-GB" sz="1600" b="1" i="0" u="none" strike="noStrike">
                          <a:solidFill>
                            <a:srgbClr val="000000"/>
                          </a:solidFill>
                          <a:effectLst/>
                          <a:latin typeface="Optima LT" panose="02000503060000020003" pitchFamily="2" charset="0"/>
                        </a:rPr>
                        <a:t>0</a:t>
                      </a:r>
                    </a:p>
                  </a:txBody>
                  <a:tcPr marL="0" marR="0" marT="0" marB="0" anchor="ctr">
                    <a:lnL w="6350" cap="flat" cmpd="sng" algn="ctr">
                      <a:solidFill>
                        <a:srgbClr val="493E21"/>
                      </a:solidFill>
                      <a:prstDash val="solid"/>
                      <a:round/>
                      <a:headEnd type="none" w="med" len="med"/>
                      <a:tailEnd type="none" w="med" len="med"/>
                    </a:lnL>
                    <a:lnR>
                      <a:noFill/>
                    </a:lnR>
                    <a:lnT>
                      <a:noFill/>
                    </a:lnT>
                    <a:lnB>
                      <a:noFill/>
                    </a:lnB>
                    <a:solidFill>
                      <a:srgbClr val="E7DEC9"/>
                    </a:solidFill>
                  </a:tcPr>
                </a:tc>
                <a:tc>
                  <a:txBody>
                    <a:bodyPr/>
                    <a:lstStyle/>
                    <a:p>
                      <a:pPr algn="ctr" fontAlgn="b"/>
                      <a:r>
                        <a:rPr lang="en-GB" sz="1600" b="0" i="0" u="none" strike="noStrike">
                          <a:solidFill>
                            <a:srgbClr val="493E21"/>
                          </a:solidFill>
                          <a:effectLst/>
                          <a:latin typeface="Optima LT" panose="02000503060000020003" pitchFamily="2" charset="0"/>
                        </a:rPr>
                        <a:t>0</a:t>
                      </a:r>
                    </a:p>
                  </a:txBody>
                  <a:tcPr marL="0" marR="0" marT="0" marB="0" anchor="ctr">
                    <a:lnL>
                      <a:noFill/>
                    </a:lnL>
                    <a:lnR>
                      <a:noFill/>
                    </a:lnR>
                    <a:lnT>
                      <a:noFill/>
                    </a:lnT>
                    <a:lnB>
                      <a:noFill/>
                    </a:lnB>
                    <a:solidFill>
                      <a:srgbClr val="FFFFFF"/>
                    </a:solidFill>
                  </a:tcPr>
                </a:tc>
                <a:tc>
                  <a:txBody>
                    <a:bodyPr/>
                    <a:lstStyle/>
                    <a:p>
                      <a:pPr algn="ctr" fontAlgn="b"/>
                      <a:r>
                        <a:rPr lang="en-GB" sz="1600" b="0" i="0" u="none" strike="noStrike">
                          <a:solidFill>
                            <a:srgbClr val="000000"/>
                          </a:solidFill>
                          <a:effectLst/>
                          <a:latin typeface="Optima LT" panose="02000503060000020003" pitchFamily="2" charset="0"/>
                        </a:rPr>
                        <a:t>0</a:t>
                      </a:r>
                    </a:p>
                  </a:txBody>
                  <a:tcPr marL="0" marR="0" marT="0" marB="0" anchor="ctr">
                    <a:lnL>
                      <a:noFill/>
                    </a:lnL>
                    <a:lnR w="6350" cap="flat" cmpd="sng" algn="ctr">
                      <a:solidFill>
                        <a:srgbClr val="493E21"/>
                      </a:solidFill>
                      <a:prstDash val="solid"/>
                      <a:round/>
                      <a:headEnd type="none" w="med" len="med"/>
                      <a:tailEnd type="none" w="med" len="med"/>
                    </a:lnR>
                    <a:lnT>
                      <a:noFill/>
                    </a:lnT>
                    <a:lnB>
                      <a:noFill/>
                    </a:lnB>
                    <a:solidFill>
                      <a:srgbClr val="FFFFFF"/>
                    </a:solidFill>
                  </a:tcPr>
                </a:tc>
                <a:tc>
                  <a:txBody>
                    <a:bodyPr/>
                    <a:lstStyle/>
                    <a:p>
                      <a:pPr algn="ctr" fontAlgn="b"/>
                      <a:r>
                        <a:rPr lang="en-GB" sz="1600" b="1" i="0" u="none" strike="noStrike">
                          <a:solidFill>
                            <a:srgbClr val="000000"/>
                          </a:solidFill>
                          <a:effectLst/>
                          <a:latin typeface="Optima LT" panose="02000503060000020003" pitchFamily="2" charset="0"/>
                        </a:rPr>
                        <a:t> </a:t>
                      </a:r>
                    </a:p>
                  </a:txBody>
                  <a:tcPr marL="0" marR="0" marT="0" marB="0" anchor="ctr">
                    <a:lnL w="6350" cap="flat" cmpd="sng" algn="ctr">
                      <a:solidFill>
                        <a:srgbClr val="493E21"/>
                      </a:solidFill>
                      <a:prstDash val="solid"/>
                      <a:round/>
                      <a:headEnd type="none" w="med" len="med"/>
                      <a:tailEnd type="none" w="med" len="med"/>
                    </a:lnL>
                    <a:lnR>
                      <a:noFill/>
                    </a:lnR>
                    <a:lnT>
                      <a:noFill/>
                    </a:lnT>
                    <a:lnB>
                      <a:noFill/>
                    </a:lnB>
                    <a:solidFill>
                      <a:srgbClr val="E7DEC9"/>
                    </a:solidFill>
                  </a:tcPr>
                </a:tc>
                <a:tc>
                  <a:txBody>
                    <a:bodyPr/>
                    <a:lstStyle/>
                    <a:p>
                      <a:pPr algn="ctr" fontAlgn="b"/>
                      <a:r>
                        <a:rPr lang="en-GB" sz="1600" b="0" i="0" u="none" strike="noStrike">
                          <a:solidFill>
                            <a:srgbClr val="493E21"/>
                          </a:solidFill>
                          <a:effectLst/>
                          <a:latin typeface="Optima LT" panose="02000503060000020003" pitchFamily="2" charset="0"/>
                        </a:rPr>
                        <a:t> </a:t>
                      </a:r>
                    </a:p>
                  </a:txBody>
                  <a:tcPr marL="0" marR="0" marT="0" marB="0" anchor="ctr">
                    <a:lnL>
                      <a:noFill/>
                    </a:lnL>
                    <a:lnR>
                      <a:noFill/>
                    </a:lnR>
                    <a:lnT>
                      <a:noFill/>
                    </a:lnT>
                    <a:lnB>
                      <a:noFill/>
                    </a:lnB>
                    <a:solidFill>
                      <a:srgbClr val="FFFFFF"/>
                    </a:solidFill>
                  </a:tcPr>
                </a:tc>
                <a:tc>
                  <a:txBody>
                    <a:bodyPr/>
                    <a:lstStyle/>
                    <a:p>
                      <a:pPr algn="ctr" fontAlgn="b"/>
                      <a:r>
                        <a:rPr lang="en-GB" sz="1600" b="0" i="0" u="none" strike="noStrike">
                          <a:solidFill>
                            <a:srgbClr val="000000"/>
                          </a:solidFill>
                          <a:effectLst/>
                          <a:latin typeface="Optima LT" panose="02000503060000020003" pitchFamily="2" charset="0"/>
                        </a:rPr>
                        <a:t> </a:t>
                      </a:r>
                    </a:p>
                  </a:txBody>
                  <a:tcPr marL="0" marR="0" marT="0" marB="0" anchor="ctr">
                    <a:lnL>
                      <a:noFill/>
                    </a:lnL>
                    <a:lnR w="6350" cap="flat" cmpd="sng" algn="ctr">
                      <a:solidFill>
                        <a:srgbClr val="493E21"/>
                      </a:solidFill>
                      <a:prstDash val="solid"/>
                      <a:round/>
                      <a:headEnd type="none" w="med" len="med"/>
                      <a:tailEnd type="none" w="med" len="med"/>
                    </a:lnR>
                    <a:lnT>
                      <a:noFill/>
                    </a:lnT>
                    <a:lnB>
                      <a:noFill/>
                    </a:lnB>
                    <a:solidFill>
                      <a:srgbClr val="FFFFFF"/>
                    </a:solidFill>
                  </a:tcPr>
                </a:tc>
                <a:tc>
                  <a:txBody>
                    <a:bodyPr/>
                    <a:lstStyle/>
                    <a:p>
                      <a:pPr algn="ctr" fontAlgn="b"/>
                      <a:r>
                        <a:rPr lang="en-GB" sz="1600" b="0" i="0" u="none" strike="noStrike">
                          <a:solidFill>
                            <a:srgbClr val="000000"/>
                          </a:solidFill>
                          <a:effectLst/>
                          <a:latin typeface="Optima LT" panose="02000503060000020003" pitchFamily="2" charset="0"/>
                        </a:rPr>
                        <a:t> </a:t>
                      </a:r>
                    </a:p>
                  </a:txBody>
                  <a:tcPr marL="0" marR="0" marT="0" marB="0" anchor="ctr">
                    <a:lnL w="6350" cap="flat" cmpd="sng" algn="ctr">
                      <a:solidFill>
                        <a:srgbClr val="493E21"/>
                      </a:solidFill>
                      <a:prstDash val="solid"/>
                      <a:round/>
                      <a:headEnd type="none" w="med" len="med"/>
                      <a:tailEnd type="none" w="med" len="med"/>
                    </a:lnL>
                    <a:lnR w="6350" cap="flat" cmpd="sng" algn="ctr">
                      <a:solidFill>
                        <a:srgbClr val="493E21"/>
                      </a:solidFill>
                      <a:prstDash val="solid"/>
                      <a:round/>
                      <a:headEnd type="none" w="med" len="med"/>
                      <a:tailEnd type="none" w="med" len="med"/>
                    </a:lnR>
                    <a:lnT>
                      <a:noFill/>
                    </a:lnT>
                    <a:lnB>
                      <a:noFill/>
                    </a:lnB>
                    <a:solidFill>
                      <a:srgbClr val="E7DEC9"/>
                    </a:solidFill>
                  </a:tcPr>
                </a:tc>
                <a:extLst>
                  <a:ext uri="{0D108BD9-81ED-4DB2-BD59-A6C34878D82A}">
                    <a16:rowId xmlns:a16="http://schemas.microsoft.com/office/drawing/2014/main" val="10002"/>
                  </a:ext>
                </a:extLst>
              </a:tr>
              <a:tr h="489168">
                <a:tc>
                  <a:txBody>
                    <a:bodyPr/>
                    <a:lstStyle/>
                    <a:p>
                      <a:pPr algn="ctr" fontAlgn="b"/>
                      <a:r>
                        <a:rPr lang="en-GB" sz="1600" b="0" i="0" u="none" strike="noStrike">
                          <a:solidFill>
                            <a:srgbClr val="000000"/>
                          </a:solidFill>
                          <a:effectLst/>
                          <a:latin typeface="Optima LT" panose="02000503060000020003" pitchFamily="2" charset="0"/>
                        </a:rPr>
                        <a:t>101-200</a:t>
                      </a:r>
                    </a:p>
                  </a:txBody>
                  <a:tcPr marL="0" marR="0" marT="0" marB="0" anchor="ctr">
                    <a:lnL w="6350" cap="flat" cmpd="sng" algn="ctr">
                      <a:solidFill>
                        <a:srgbClr val="493E21"/>
                      </a:solidFill>
                      <a:prstDash val="solid"/>
                      <a:round/>
                      <a:headEnd type="none" w="med" len="med"/>
                      <a:tailEnd type="none" w="med" len="med"/>
                    </a:lnL>
                    <a:lnR w="6350" cap="flat" cmpd="sng" algn="ctr">
                      <a:solidFill>
                        <a:srgbClr val="493E21"/>
                      </a:solidFill>
                      <a:prstDash val="solid"/>
                      <a:round/>
                      <a:headEnd type="none" w="med" len="med"/>
                      <a:tailEnd type="none" w="med" len="med"/>
                    </a:lnR>
                    <a:lnT>
                      <a:noFill/>
                    </a:lnT>
                    <a:lnB>
                      <a:noFill/>
                    </a:lnB>
                    <a:solidFill>
                      <a:srgbClr val="FFFFFF"/>
                    </a:solidFill>
                  </a:tcPr>
                </a:tc>
                <a:tc>
                  <a:txBody>
                    <a:bodyPr/>
                    <a:lstStyle/>
                    <a:p>
                      <a:pPr algn="ctr" fontAlgn="b"/>
                      <a:r>
                        <a:rPr lang="en-GB" sz="1600" b="1" i="0" u="none" strike="noStrike">
                          <a:solidFill>
                            <a:srgbClr val="000000"/>
                          </a:solidFill>
                          <a:effectLst/>
                          <a:latin typeface="Optima LT" panose="02000503060000020003" pitchFamily="2" charset="0"/>
                        </a:rPr>
                        <a:t>0</a:t>
                      </a:r>
                    </a:p>
                  </a:txBody>
                  <a:tcPr marL="0" marR="0" marT="0" marB="0" anchor="ctr">
                    <a:lnL w="6350" cap="flat" cmpd="sng" algn="ctr">
                      <a:solidFill>
                        <a:srgbClr val="493E21"/>
                      </a:solidFill>
                      <a:prstDash val="solid"/>
                      <a:round/>
                      <a:headEnd type="none" w="med" len="med"/>
                      <a:tailEnd type="none" w="med" len="med"/>
                    </a:lnL>
                    <a:lnR>
                      <a:noFill/>
                    </a:lnR>
                    <a:lnT>
                      <a:noFill/>
                    </a:lnT>
                    <a:lnB>
                      <a:noFill/>
                    </a:lnB>
                    <a:solidFill>
                      <a:srgbClr val="E7DEC9"/>
                    </a:solidFill>
                  </a:tcPr>
                </a:tc>
                <a:tc>
                  <a:txBody>
                    <a:bodyPr/>
                    <a:lstStyle/>
                    <a:p>
                      <a:pPr algn="ctr" fontAlgn="b"/>
                      <a:r>
                        <a:rPr lang="en-GB" sz="1600" b="0" i="0" u="none" strike="noStrike">
                          <a:solidFill>
                            <a:srgbClr val="493E21"/>
                          </a:solidFill>
                          <a:effectLst/>
                          <a:latin typeface="Optima LT" panose="02000503060000020003" pitchFamily="2" charset="0"/>
                        </a:rPr>
                        <a:t>0</a:t>
                      </a:r>
                    </a:p>
                  </a:txBody>
                  <a:tcPr marL="0" marR="0" marT="0" marB="0" anchor="ctr">
                    <a:lnL>
                      <a:noFill/>
                    </a:lnL>
                    <a:lnR>
                      <a:noFill/>
                    </a:lnR>
                    <a:lnT>
                      <a:noFill/>
                    </a:lnT>
                    <a:lnB>
                      <a:noFill/>
                    </a:lnB>
                    <a:solidFill>
                      <a:srgbClr val="FFFFFF"/>
                    </a:solidFill>
                  </a:tcPr>
                </a:tc>
                <a:tc>
                  <a:txBody>
                    <a:bodyPr/>
                    <a:lstStyle/>
                    <a:p>
                      <a:pPr algn="ctr" fontAlgn="b"/>
                      <a:r>
                        <a:rPr lang="en-GB" sz="1600" b="0" i="0" u="none" strike="noStrike">
                          <a:solidFill>
                            <a:srgbClr val="000000"/>
                          </a:solidFill>
                          <a:effectLst/>
                          <a:latin typeface="Optima LT" panose="02000503060000020003" pitchFamily="2" charset="0"/>
                        </a:rPr>
                        <a:t>0</a:t>
                      </a:r>
                    </a:p>
                  </a:txBody>
                  <a:tcPr marL="0" marR="0" marT="0" marB="0" anchor="ctr">
                    <a:lnL>
                      <a:noFill/>
                    </a:lnL>
                    <a:lnR w="6350" cap="flat" cmpd="sng" algn="ctr">
                      <a:solidFill>
                        <a:srgbClr val="493E21"/>
                      </a:solidFill>
                      <a:prstDash val="solid"/>
                      <a:round/>
                      <a:headEnd type="none" w="med" len="med"/>
                      <a:tailEnd type="none" w="med" len="med"/>
                    </a:lnR>
                    <a:lnT>
                      <a:noFill/>
                    </a:lnT>
                    <a:lnB>
                      <a:noFill/>
                    </a:lnB>
                    <a:solidFill>
                      <a:srgbClr val="FFFFFF"/>
                    </a:solidFill>
                  </a:tcPr>
                </a:tc>
                <a:tc>
                  <a:txBody>
                    <a:bodyPr/>
                    <a:lstStyle/>
                    <a:p>
                      <a:pPr algn="ctr" fontAlgn="b"/>
                      <a:r>
                        <a:rPr lang="en-GB" sz="1600" b="1" i="0" u="none" strike="noStrike">
                          <a:solidFill>
                            <a:srgbClr val="000000"/>
                          </a:solidFill>
                          <a:effectLst/>
                          <a:latin typeface="Optima LT" panose="02000503060000020003" pitchFamily="2" charset="0"/>
                        </a:rPr>
                        <a:t> </a:t>
                      </a:r>
                    </a:p>
                  </a:txBody>
                  <a:tcPr marL="0" marR="0" marT="0" marB="0" anchor="ctr">
                    <a:lnL w="6350" cap="flat" cmpd="sng" algn="ctr">
                      <a:solidFill>
                        <a:srgbClr val="493E21"/>
                      </a:solidFill>
                      <a:prstDash val="solid"/>
                      <a:round/>
                      <a:headEnd type="none" w="med" len="med"/>
                      <a:tailEnd type="none" w="med" len="med"/>
                    </a:lnL>
                    <a:lnR>
                      <a:noFill/>
                    </a:lnR>
                    <a:lnT>
                      <a:noFill/>
                    </a:lnT>
                    <a:lnB>
                      <a:noFill/>
                    </a:lnB>
                    <a:solidFill>
                      <a:srgbClr val="E7DEC9"/>
                    </a:solidFill>
                  </a:tcPr>
                </a:tc>
                <a:tc>
                  <a:txBody>
                    <a:bodyPr/>
                    <a:lstStyle/>
                    <a:p>
                      <a:pPr algn="ctr" fontAlgn="b"/>
                      <a:r>
                        <a:rPr lang="en-GB" sz="1600" b="0" i="0" u="none" strike="noStrike">
                          <a:solidFill>
                            <a:srgbClr val="493E21"/>
                          </a:solidFill>
                          <a:effectLst/>
                          <a:latin typeface="Optima LT" panose="02000503060000020003" pitchFamily="2" charset="0"/>
                        </a:rPr>
                        <a:t> </a:t>
                      </a:r>
                    </a:p>
                  </a:txBody>
                  <a:tcPr marL="0" marR="0" marT="0" marB="0" anchor="ctr">
                    <a:lnL>
                      <a:noFill/>
                    </a:lnL>
                    <a:lnR>
                      <a:noFill/>
                    </a:lnR>
                    <a:lnT>
                      <a:noFill/>
                    </a:lnT>
                    <a:lnB>
                      <a:noFill/>
                    </a:lnB>
                    <a:solidFill>
                      <a:srgbClr val="FFFFFF"/>
                    </a:solidFill>
                  </a:tcPr>
                </a:tc>
                <a:tc>
                  <a:txBody>
                    <a:bodyPr/>
                    <a:lstStyle/>
                    <a:p>
                      <a:pPr algn="ctr" fontAlgn="b"/>
                      <a:r>
                        <a:rPr lang="en-GB" sz="1600" b="0" i="0" u="none" strike="noStrike">
                          <a:solidFill>
                            <a:srgbClr val="000000"/>
                          </a:solidFill>
                          <a:effectLst/>
                          <a:latin typeface="Optima LT" panose="02000503060000020003" pitchFamily="2" charset="0"/>
                        </a:rPr>
                        <a:t> </a:t>
                      </a:r>
                    </a:p>
                  </a:txBody>
                  <a:tcPr marL="0" marR="0" marT="0" marB="0" anchor="ctr">
                    <a:lnL>
                      <a:noFill/>
                    </a:lnL>
                    <a:lnR w="6350" cap="flat" cmpd="sng" algn="ctr">
                      <a:solidFill>
                        <a:srgbClr val="493E21"/>
                      </a:solidFill>
                      <a:prstDash val="solid"/>
                      <a:round/>
                      <a:headEnd type="none" w="med" len="med"/>
                      <a:tailEnd type="none" w="med" len="med"/>
                    </a:lnR>
                    <a:lnT>
                      <a:noFill/>
                    </a:lnT>
                    <a:lnB>
                      <a:noFill/>
                    </a:lnB>
                    <a:solidFill>
                      <a:srgbClr val="FFFFFF"/>
                    </a:solidFill>
                  </a:tcPr>
                </a:tc>
                <a:tc>
                  <a:txBody>
                    <a:bodyPr/>
                    <a:lstStyle/>
                    <a:p>
                      <a:pPr algn="ctr" fontAlgn="b"/>
                      <a:r>
                        <a:rPr lang="en-GB" sz="1600" b="0" i="0" u="none" strike="noStrike">
                          <a:solidFill>
                            <a:srgbClr val="000000"/>
                          </a:solidFill>
                          <a:effectLst/>
                          <a:latin typeface="Optima LT" panose="02000503060000020003" pitchFamily="2" charset="0"/>
                        </a:rPr>
                        <a:t> </a:t>
                      </a:r>
                    </a:p>
                  </a:txBody>
                  <a:tcPr marL="0" marR="0" marT="0" marB="0" anchor="ctr">
                    <a:lnL w="6350" cap="flat" cmpd="sng" algn="ctr">
                      <a:solidFill>
                        <a:srgbClr val="493E21"/>
                      </a:solidFill>
                      <a:prstDash val="solid"/>
                      <a:round/>
                      <a:headEnd type="none" w="med" len="med"/>
                      <a:tailEnd type="none" w="med" len="med"/>
                    </a:lnL>
                    <a:lnR w="6350" cap="flat" cmpd="sng" algn="ctr">
                      <a:solidFill>
                        <a:srgbClr val="493E21"/>
                      </a:solidFill>
                      <a:prstDash val="solid"/>
                      <a:round/>
                      <a:headEnd type="none" w="med" len="med"/>
                      <a:tailEnd type="none" w="med" len="med"/>
                    </a:lnR>
                    <a:lnT>
                      <a:noFill/>
                    </a:lnT>
                    <a:lnB>
                      <a:noFill/>
                    </a:lnB>
                    <a:solidFill>
                      <a:srgbClr val="E7DEC9"/>
                    </a:solidFill>
                  </a:tcPr>
                </a:tc>
                <a:extLst>
                  <a:ext uri="{0D108BD9-81ED-4DB2-BD59-A6C34878D82A}">
                    <a16:rowId xmlns:a16="http://schemas.microsoft.com/office/drawing/2014/main" val="10003"/>
                  </a:ext>
                </a:extLst>
              </a:tr>
              <a:tr h="489168">
                <a:tc>
                  <a:txBody>
                    <a:bodyPr/>
                    <a:lstStyle/>
                    <a:p>
                      <a:pPr algn="ctr" fontAlgn="b"/>
                      <a:r>
                        <a:rPr lang="en-GB" sz="1600" b="0" i="0" u="none" strike="noStrike">
                          <a:solidFill>
                            <a:srgbClr val="000000"/>
                          </a:solidFill>
                          <a:effectLst/>
                          <a:latin typeface="Optima LT" panose="02000503060000020003" pitchFamily="2" charset="0"/>
                        </a:rPr>
                        <a:t>201-300</a:t>
                      </a:r>
                    </a:p>
                  </a:txBody>
                  <a:tcPr marL="0" marR="0" marT="0" marB="0" anchor="ctr">
                    <a:lnL w="6350" cap="flat" cmpd="sng" algn="ctr">
                      <a:solidFill>
                        <a:srgbClr val="493E21"/>
                      </a:solidFill>
                      <a:prstDash val="solid"/>
                      <a:round/>
                      <a:headEnd type="none" w="med" len="med"/>
                      <a:tailEnd type="none" w="med" len="med"/>
                    </a:lnL>
                    <a:lnR w="6350" cap="flat" cmpd="sng" algn="ctr">
                      <a:solidFill>
                        <a:srgbClr val="493E21"/>
                      </a:solidFill>
                      <a:prstDash val="solid"/>
                      <a:round/>
                      <a:headEnd type="none" w="med" len="med"/>
                      <a:tailEnd type="none" w="med" len="med"/>
                    </a:lnR>
                    <a:lnT>
                      <a:noFill/>
                    </a:lnT>
                    <a:lnB>
                      <a:noFill/>
                    </a:lnB>
                    <a:solidFill>
                      <a:srgbClr val="FFFFFF"/>
                    </a:solidFill>
                  </a:tcPr>
                </a:tc>
                <a:tc>
                  <a:txBody>
                    <a:bodyPr/>
                    <a:lstStyle/>
                    <a:p>
                      <a:pPr algn="ctr" fontAlgn="b"/>
                      <a:r>
                        <a:rPr lang="en-GB" sz="1600" b="1" i="0" u="none" strike="noStrike">
                          <a:solidFill>
                            <a:srgbClr val="000000"/>
                          </a:solidFill>
                          <a:effectLst/>
                          <a:latin typeface="Optima LT" panose="02000503060000020003" pitchFamily="2" charset="0"/>
                        </a:rPr>
                        <a:t>0</a:t>
                      </a:r>
                    </a:p>
                  </a:txBody>
                  <a:tcPr marL="0" marR="0" marT="0" marB="0" anchor="ctr">
                    <a:lnL w="6350" cap="flat" cmpd="sng" algn="ctr">
                      <a:solidFill>
                        <a:srgbClr val="493E21"/>
                      </a:solidFill>
                      <a:prstDash val="solid"/>
                      <a:round/>
                      <a:headEnd type="none" w="med" len="med"/>
                      <a:tailEnd type="none" w="med" len="med"/>
                    </a:lnL>
                    <a:lnR>
                      <a:noFill/>
                    </a:lnR>
                    <a:lnT>
                      <a:noFill/>
                    </a:lnT>
                    <a:lnB>
                      <a:noFill/>
                    </a:lnB>
                    <a:solidFill>
                      <a:srgbClr val="E7DEC9"/>
                    </a:solidFill>
                  </a:tcPr>
                </a:tc>
                <a:tc>
                  <a:txBody>
                    <a:bodyPr/>
                    <a:lstStyle/>
                    <a:p>
                      <a:pPr algn="ctr" fontAlgn="b"/>
                      <a:r>
                        <a:rPr lang="en-GB" sz="1600" b="0" i="0" u="none" strike="noStrike">
                          <a:solidFill>
                            <a:srgbClr val="493E21"/>
                          </a:solidFill>
                          <a:effectLst/>
                          <a:latin typeface="Optima LT" panose="02000503060000020003" pitchFamily="2" charset="0"/>
                        </a:rPr>
                        <a:t>0</a:t>
                      </a:r>
                    </a:p>
                  </a:txBody>
                  <a:tcPr marL="0" marR="0" marT="0" marB="0" anchor="ctr">
                    <a:lnL>
                      <a:noFill/>
                    </a:lnL>
                    <a:lnR>
                      <a:noFill/>
                    </a:lnR>
                    <a:lnT>
                      <a:noFill/>
                    </a:lnT>
                    <a:lnB>
                      <a:noFill/>
                    </a:lnB>
                    <a:solidFill>
                      <a:srgbClr val="FFFFFF"/>
                    </a:solidFill>
                  </a:tcPr>
                </a:tc>
                <a:tc>
                  <a:txBody>
                    <a:bodyPr/>
                    <a:lstStyle/>
                    <a:p>
                      <a:pPr algn="ctr" fontAlgn="b"/>
                      <a:r>
                        <a:rPr lang="en-GB" sz="1600" b="0" i="0" u="none" strike="noStrike">
                          <a:solidFill>
                            <a:srgbClr val="000000"/>
                          </a:solidFill>
                          <a:effectLst/>
                          <a:latin typeface="Optima LT" panose="02000503060000020003" pitchFamily="2" charset="0"/>
                        </a:rPr>
                        <a:t>0</a:t>
                      </a:r>
                    </a:p>
                  </a:txBody>
                  <a:tcPr marL="0" marR="0" marT="0" marB="0" anchor="ctr">
                    <a:lnL>
                      <a:noFill/>
                    </a:lnL>
                    <a:lnR w="6350" cap="flat" cmpd="sng" algn="ctr">
                      <a:solidFill>
                        <a:srgbClr val="493E21"/>
                      </a:solidFill>
                      <a:prstDash val="solid"/>
                      <a:round/>
                      <a:headEnd type="none" w="med" len="med"/>
                      <a:tailEnd type="none" w="med" len="med"/>
                    </a:lnR>
                    <a:lnT>
                      <a:noFill/>
                    </a:lnT>
                    <a:lnB>
                      <a:noFill/>
                    </a:lnB>
                    <a:solidFill>
                      <a:srgbClr val="FFFFFF"/>
                    </a:solidFill>
                  </a:tcPr>
                </a:tc>
                <a:tc>
                  <a:txBody>
                    <a:bodyPr/>
                    <a:lstStyle/>
                    <a:p>
                      <a:pPr algn="ctr" fontAlgn="b"/>
                      <a:r>
                        <a:rPr lang="en-GB" sz="1600" b="1" i="0" u="none" strike="noStrike">
                          <a:solidFill>
                            <a:srgbClr val="000000"/>
                          </a:solidFill>
                          <a:effectLst/>
                          <a:latin typeface="Optima LT" panose="02000503060000020003" pitchFamily="2" charset="0"/>
                        </a:rPr>
                        <a:t> </a:t>
                      </a:r>
                    </a:p>
                  </a:txBody>
                  <a:tcPr marL="0" marR="0" marT="0" marB="0" anchor="ctr">
                    <a:lnL w="6350" cap="flat" cmpd="sng" algn="ctr">
                      <a:solidFill>
                        <a:srgbClr val="493E21"/>
                      </a:solidFill>
                      <a:prstDash val="solid"/>
                      <a:round/>
                      <a:headEnd type="none" w="med" len="med"/>
                      <a:tailEnd type="none" w="med" len="med"/>
                    </a:lnL>
                    <a:lnR>
                      <a:noFill/>
                    </a:lnR>
                    <a:lnT>
                      <a:noFill/>
                    </a:lnT>
                    <a:lnB>
                      <a:noFill/>
                    </a:lnB>
                    <a:solidFill>
                      <a:srgbClr val="E7DEC9"/>
                    </a:solidFill>
                  </a:tcPr>
                </a:tc>
                <a:tc>
                  <a:txBody>
                    <a:bodyPr/>
                    <a:lstStyle/>
                    <a:p>
                      <a:pPr algn="ctr" fontAlgn="b"/>
                      <a:r>
                        <a:rPr lang="en-GB" sz="1600" b="0" i="0" u="none" strike="noStrike">
                          <a:solidFill>
                            <a:srgbClr val="493E21"/>
                          </a:solidFill>
                          <a:effectLst/>
                          <a:latin typeface="Optima LT" panose="02000503060000020003" pitchFamily="2" charset="0"/>
                        </a:rPr>
                        <a:t> </a:t>
                      </a:r>
                    </a:p>
                  </a:txBody>
                  <a:tcPr marL="0" marR="0" marT="0" marB="0" anchor="ctr">
                    <a:lnL>
                      <a:noFill/>
                    </a:lnL>
                    <a:lnR>
                      <a:noFill/>
                    </a:lnR>
                    <a:lnT>
                      <a:noFill/>
                    </a:lnT>
                    <a:lnB>
                      <a:noFill/>
                    </a:lnB>
                    <a:solidFill>
                      <a:srgbClr val="FFFFFF"/>
                    </a:solidFill>
                  </a:tcPr>
                </a:tc>
                <a:tc>
                  <a:txBody>
                    <a:bodyPr/>
                    <a:lstStyle/>
                    <a:p>
                      <a:pPr algn="ctr" fontAlgn="b"/>
                      <a:r>
                        <a:rPr lang="en-GB" sz="1600" b="0" i="0" u="none" strike="noStrike">
                          <a:solidFill>
                            <a:srgbClr val="000000"/>
                          </a:solidFill>
                          <a:effectLst/>
                          <a:latin typeface="Optima LT" panose="02000503060000020003" pitchFamily="2" charset="0"/>
                        </a:rPr>
                        <a:t> </a:t>
                      </a:r>
                    </a:p>
                  </a:txBody>
                  <a:tcPr marL="0" marR="0" marT="0" marB="0" anchor="ctr">
                    <a:lnL>
                      <a:noFill/>
                    </a:lnL>
                    <a:lnR w="6350" cap="flat" cmpd="sng" algn="ctr">
                      <a:solidFill>
                        <a:srgbClr val="493E21"/>
                      </a:solidFill>
                      <a:prstDash val="solid"/>
                      <a:round/>
                      <a:headEnd type="none" w="med" len="med"/>
                      <a:tailEnd type="none" w="med" len="med"/>
                    </a:lnR>
                    <a:lnT>
                      <a:noFill/>
                    </a:lnT>
                    <a:lnB>
                      <a:noFill/>
                    </a:lnB>
                    <a:solidFill>
                      <a:srgbClr val="FFFFFF"/>
                    </a:solidFill>
                  </a:tcPr>
                </a:tc>
                <a:tc>
                  <a:txBody>
                    <a:bodyPr/>
                    <a:lstStyle/>
                    <a:p>
                      <a:pPr algn="ctr" fontAlgn="b"/>
                      <a:r>
                        <a:rPr lang="en-GB" sz="1600" b="0" i="0" u="none" strike="noStrike">
                          <a:solidFill>
                            <a:srgbClr val="000000"/>
                          </a:solidFill>
                          <a:effectLst/>
                          <a:latin typeface="Optima LT" panose="02000503060000020003" pitchFamily="2" charset="0"/>
                        </a:rPr>
                        <a:t> </a:t>
                      </a:r>
                    </a:p>
                  </a:txBody>
                  <a:tcPr marL="0" marR="0" marT="0" marB="0" anchor="ctr">
                    <a:lnL w="6350" cap="flat" cmpd="sng" algn="ctr">
                      <a:solidFill>
                        <a:srgbClr val="493E21"/>
                      </a:solidFill>
                      <a:prstDash val="solid"/>
                      <a:round/>
                      <a:headEnd type="none" w="med" len="med"/>
                      <a:tailEnd type="none" w="med" len="med"/>
                    </a:lnL>
                    <a:lnR w="6350" cap="flat" cmpd="sng" algn="ctr">
                      <a:solidFill>
                        <a:srgbClr val="493E21"/>
                      </a:solidFill>
                      <a:prstDash val="solid"/>
                      <a:round/>
                      <a:headEnd type="none" w="med" len="med"/>
                      <a:tailEnd type="none" w="med" len="med"/>
                    </a:lnR>
                    <a:lnT>
                      <a:noFill/>
                    </a:lnT>
                    <a:lnB>
                      <a:noFill/>
                    </a:lnB>
                    <a:solidFill>
                      <a:srgbClr val="E7DEC9"/>
                    </a:solidFill>
                  </a:tcPr>
                </a:tc>
                <a:extLst>
                  <a:ext uri="{0D108BD9-81ED-4DB2-BD59-A6C34878D82A}">
                    <a16:rowId xmlns:a16="http://schemas.microsoft.com/office/drawing/2014/main" val="10004"/>
                  </a:ext>
                </a:extLst>
              </a:tr>
              <a:tr h="489168">
                <a:tc>
                  <a:txBody>
                    <a:bodyPr/>
                    <a:lstStyle/>
                    <a:p>
                      <a:pPr algn="ctr" fontAlgn="b"/>
                      <a:r>
                        <a:rPr lang="en-GB" sz="1600" b="0" i="0" u="none" strike="noStrike">
                          <a:solidFill>
                            <a:srgbClr val="000000"/>
                          </a:solidFill>
                          <a:effectLst/>
                          <a:latin typeface="Optima LT" panose="02000503060000020003" pitchFamily="2" charset="0"/>
                        </a:rPr>
                        <a:t>301-400</a:t>
                      </a:r>
                    </a:p>
                  </a:txBody>
                  <a:tcPr marL="0" marR="0" marT="0" marB="0" anchor="ctr">
                    <a:lnL w="6350" cap="flat" cmpd="sng" algn="ctr">
                      <a:solidFill>
                        <a:srgbClr val="493E21"/>
                      </a:solidFill>
                      <a:prstDash val="solid"/>
                      <a:round/>
                      <a:headEnd type="none" w="med" len="med"/>
                      <a:tailEnd type="none" w="med" len="med"/>
                    </a:lnL>
                    <a:lnR w="6350" cap="flat" cmpd="sng" algn="ctr">
                      <a:solidFill>
                        <a:srgbClr val="493E21"/>
                      </a:solidFill>
                      <a:prstDash val="solid"/>
                      <a:round/>
                      <a:headEnd type="none" w="med" len="med"/>
                      <a:tailEnd type="none" w="med" len="med"/>
                    </a:lnR>
                    <a:lnT>
                      <a:noFill/>
                    </a:lnT>
                    <a:lnB>
                      <a:noFill/>
                    </a:lnB>
                    <a:solidFill>
                      <a:srgbClr val="FFFFFF"/>
                    </a:solidFill>
                  </a:tcPr>
                </a:tc>
                <a:tc>
                  <a:txBody>
                    <a:bodyPr/>
                    <a:lstStyle/>
                    <a:p>
                      <a:pPr algn="ctr" fontAlgn="b"/>
                      <a:r>
                        <a:rPr lang="en-GB" sz="1600" b="1" i="0" u="none" strike="noStrike">
                          <a:solidFill>
                            <a:srgbClr val="000000"/>
                          </a:solidFill>
                          <a:effectLst/>
                          <a:latin typeface="Optima LT" panose="02000503060000020003" pitchFamily="2" charset="0"/>
                        </a:rPr>
                        <a:t>0</a:t>
                      </a:r>
                    </a:p>
                  </a:txBody>
                  <a:tcPr marL="0" marR="0" marT="0" marB="0" anchor="ctr">
                    <a:lnL w="6350" cap="flat" cmpd="sng" algn="ctr">
                      <a:solidFill>
                        <a:srgbClr val="493E21"/>
                      </a:solidFill>
                      <a:prstDash val="solid"/>
                      <a:round/>
                      <a:headEnd type="none" w="med" len="med"/>
                      <a:tailEnd type="none" w="med" len="med"/>
                    </a:lnL>
                    <a:lnR>
                      <a:noFill/>
                    </a:lnR>
                    <a:lnT>
                      <a:noFill/>
                    </a:lnT>
                    <a:lnB>
                      <a:noFill/>
                    </a:lnB>
                    <a:solidFill>
                      <a:srgbClr val="E7DEC9"/>
                    </a:solidFill>
                  </a:tcPr>
                </a:tc>
                <a:tc>
                  <a:txBody>
                    <a:bodyPr/>
                    <a:lstStyle/>
                    <a:p>
                      <a:pPr algn="ctr" fontAlgn="b"/>
                      <a:r>
                        <a:rPr lang="en-GB" sz="1600" b="0" i="0" u="none" strike="noStrike">
                          <a:solidFill>
                            <a:srgbClr val="493E21"/>
                          </a:solidFill>
                          <a:effectLst/>
                          <a:latin typeface="Optima LT" panose="02000503060000020003" pitchFamily="2" charset="0"/>
                        </a:rPr>
                        <a:t>1</a:t>
                      </a:r>
                    </a:p>
                  </a:txBody>
                  <a:tcPr marL="0" marR="0" marT="0" marB="0" anchor="ctr">
                    <a:lnL>
                      <a:noFill/>
                    </a:lnL>
                    <a:lnR>
                      <a:noFill/>
                    </a:lnR>
                    <a:lnT>
                      <a:noFill/>
                    </a:lnT>
                    <a:lnB>
                      <a:noFill/>
                    </a:lnB>
                    <a:solidFill>
                      <a:srgbClr val="FFFFFF"/>
                    </a:solidFill>
                  </a:tcPr>
                </a:tc>
                <a:tc>
                  <a:txBody>
                    <a:bodyPr/>
                    <a:lstStyle/>
                    <a:p>
                      <a:pPr algn="ctr" fontAlgn="b"/>
                      <a:r>
                        <a:rPr lang="en-GB" sz="1600" b="0" i="0" u="none" strike="noStrike">
                          <a:solidFill>
                            <a:srgbClr val="000000"/>
                          </a:solidFill>
                          <a:effectLst/>
                          <a:latin typeface="Optima LT" panose="02000503060000020003" pitchFamily="2" charset="0"/>
                        </a:rPr>
                        <a:t>-1</a:t>
                      </a:r>
                    </a:p>
                  </a:txBody>
                  <a:tcPr marL="0" marR="0" marT="0" marB="0" anchor="ctr">
                    <a:lnL>
                      <a:noFill/>
                    </a:lnL>
                    <a:lnR w="6350" cap="flat" cmpd="sng" algn="ctr">
                      <a:solidFill>
                        <a:srgbClr val="493E21"/>
                      </a:solidFill>
                      <a:prstDash val="solid"/>
                      <a:round/>
                      <a:headEnd type="none" w="med" len="med"/>
                      <a:tailEnd type="none" w="med" len="med"/>
                    </a:lnR>
                    <a:lnT>
                      <a:noFill/>
                    </a:lnT>
                    <a:lnB>
                      <a:noFill/>
                    </a:lnB>
                    <a:solidFill>
                      <a:srgbClr val="FFFFFF"/>
                    </a:solidFill>
                  </a:tcPr>
                </a:tc>
                <a:tc>
                  <a:txBody>
                    <a:bodyPr/>
                    <a:lstStyle/>
                    <a:p>
                      <a:pPr algn="ctr" fontAlgn="b"/>
                      <a:r>
                        <a:rPr lang="en-GB" sz="1600" b="1" i="0" u="none" strike="noStrike">
                          <a:solidFill>
                            <a:srgbClr val="000000"/>
                          </a:solidFill>
                          <a:effectLst/>
                          <a:latin typeface="Optima LT" panose="02000503060000020003" pitchFamily="2" charset="0"/>
                        </a:rPr>
                        <a:t> </a:t>
                      </a:r>
                    </a:p>
                  </a:txBody>
                  <a:tcPr marL="0" marR="0" marT="0" marB="0" anchor="ctr">
                    <a:lnL w="6350" cap="flat" cmpd="sng" algn="ctr">
                      <a:solidFill>
                        <a:srgbClr val="493E21"/>
                      </a:solidFill>
                      <a:prstDash val="solid"/>
                      <a:round/>
                      <a:headEnd type="none" w="med" len="med"/>
                      <a:tailEnd type="none" w="med" len="med"/>
                    </a:lnL>
                    <a:lnR>
                      <a:noFill/>
                    </a:lnR>
                    <a:lnT>
                      <a:noFill/>
                    </a:lnT>
                    <a:lnB>
                      <a:noFill/>
                    </a:lnB>
                    <a:solidFill>
                      <a:srgbClr val="E7DEC9"/>
                    </a:solidFill>
                  </a:tcPr>
                </a:tc>
                <a:tc>
                  <a:txBody>
                    <a:bodyPr/>
                    <a:lstStyle/>
                    <a:p>
                      <a:pPr algn="ctr" fontAlgn="b"/>
                      <a:r>
                        <a:rPr lang="en-GB" sz="1600" b="0" i="0" u="none" strike="noStrike">
                          <a:solidFill>
                            <a:srgbClr val="493E21"/>
                          </a:solidFill>
                          <a:effectLst/>
                          <a:latin typeface="Optima LT" panose="02000503060000020003" pitchFamily="2" charset="0"/>
                        </a:rPr>
                        <a:t>387</a:t>
                      </a:r>
                    </a:p>
                  </a:txBody>
                  <a:tcPr marL="0" marR="0" marT="0" marB="0" anchor="ctr">
                    <a:lnL>
                      <a:noFill/>
                    </a:lnL>
                    <a:lnR>
                      <a:noFill/>
                    </a:lnR>
                    <a:lnT>
                      <a:noFill/>
                    </a:lnT>
                    <a:lnB>
                      <a:noFill/>
                    </a:lnB>
                    <a:solidFill>
                      <a:srgbClr val="FFFFFF"/>
                    </a:solidFill>
                  </a:tcPr>
                </a:tc>
                <a:tc>
                  <a:txBody>
                    <a:bodyPr/>
                    <a:lstStyle/>
                    <a:p>
                      <a:pPr algn="ctr" fontAlgn="b"/>
                      <a:r>
                        <a:rPr lang="en-GB" sz="1600" b="0" i="0" u="none" strike="noStrike">
                          <a:solidFill>
                            <a:srgbClr val="000000"/>
                          </a:solidFill>
                          <a:effectLst/>
                          <a:latin typeface="Optima LT" panose="02000503060000020003" pitchFamily="2" charset="0"/>
                        </a:rPr>
                        <a:t> </a:t>
                      </a:r>
                    </a:p>
                  </a:txBody>
                  <a:tcPr marL="0" marR="0" marT="0" marB="0" anchor="ctr">
                    <a:lnL>
                      <a:noFill/>
                    </a:lnL>
                    <a:lnR w="6350" cap="flat" cmpd="sng" algn="ctr">
                      <a:solidFill>
                        <a:srgbClr val="493E21"/>
                      </a:solidFill>
                      <a:prstDash val="solid"/>
                      <a:round/>
                      <a:headEnd type="none" w="med" len="med"/>
                      <a:tailEnd type="none" w="med" len="med"/>
                    </a:lnR>
                    <a:lnT>
                      <a:noFill/>
                    </a:lnT>
                    <a:lnB>
                      <a:noFill/>
                    </a:lnB>
                    <a:solidFill>
                      <a:srgbClr val="FFFFFF"/>
                    </a:solidFill>
                  </a:tcPr>
                </a:tc>
                <a:tc>
                  <a:txBody>
                    <a:bodyPr/>
                    <a:lstStyle/>
                    <a:p>
                      <a:pPr algn="ctr" fontAlgn="b"/>
                      <a:r>
                        <a:rPr lang="en-GB" sz="1600" b="0" i="0" u="none" strike="noStrike">
                          <a:solidFill>
                            <a:srgbClr val="000000"/>
                          </a:solidFill>
                          <a:effectLst/>
                          <a:latin typeface="Optima LT" panose="02000503060000020003" pitchFamily="2" charset="0"/>
                        </a:rPr>
                        <a:t>-1</a:t>
                      </a:r>
                    </a:p>
                  </a:txBody>
                  <a:tcPr marL="0" marR="0" marT="0" marB="0" anchor="ctr">
                    <a:lnL w="6350" cap="flat" cmpd="sng" algn="ctr">
                      <a:solidFill>
                        <a:srgbClr val="493E21"/>
                      </a:solidFill>
                      <a:prstDash val="solid"/>
                      <a:round/>
                      <a:headEnd type="none" w="med" len="med"/>
                      <a:tailEnd type="none" w="med" len="med"/>
                    </a:lnL>
                    <a:lnR w="6350" cap="flat" cmpd="sng" algn="ctr">
                      <a:solidFill>
                        <a:srgbClr val="493E21"/>
                      </a:solidFill>
                      <a:prstDash val="solid"/>
                      <a:round/>
                      <a:headEnd type="none" w="med" len="med"/>
                      <a:tailEnd type="none" w="med" len="med"/>
                    </a:lnR>
                    <a:lnT>
                      <a:noFill/>
                    </a:lnT>
                    <a:lnB>
                      <a:noFill/>
                    </a:lnB>
                    <a:solidFill>
                      <a:srgbClr val="E7DEC9"/>
                    </a:solidFill>
                  </a:tcPr>
                </a:tc>
                <a:extLst>
                  <a:ext uri="{0D108BD9-81ED-4DB2-BD59-A6C34878D82A}">
                    <a16:rowId xmlns:a16="http://schemas.microsoft.com/office/drawing/2014/main" val="10005"/>
                  </a:ext>
                </a:extLst>
              </a:tr>
              <a:tr h="489168">
                <a:tc>
                  <a:txBody>
                    <a:bodyPr/>
                    <a:lstStyle/>
                    <a:p>
                      <a:pPr algn="ctr" fontAlgn="b"/>
                      <a:r>
                        <a:rPr lang="en-GB" sz="1600" b="0" i="0" u="none" strike="noStrike">
                          <a:solidFill>
                            <a:srgbClr val="000000"/>
                          </a:solidFill>
                          <a:effectLst/>
                          <a:latin typeface="Optima LT" panose="02000503060000020003" pitchFamily="2" charset="0"/>
                        </a:rPr>
                        <a:t>401-500</a:t>
                      </a:r>
                    </a:p>
                  </a:txBody>
                  <a:tcPr marL="0" marR="0" marT="0" marB="0" anchor="ctr">
                    <a:lnL w="6350" cap="flat" cmpd="sng" algn="ctr">
                      <a:solidFill>
                        <a:srgbClr val="493E21"/>
                      </a:solidFill>
                      <a:prstDash val="solid"/>
                      <a:round/>
                      <a:headEnd type="none" w="med" len="med"/>
                      <a:tailEnd type="none" w="med" len="med"/>
                    </a:lnL>
                    <a:lnR w="6350" cap="flat" cmpd="sng" algn="ctr">
                      <a:solidFill>
                        <a:srgbClr val="493E21"/>
                      </a:solidFill>
                      <a:prstDash val="solid"/>
                      <a:round/>
                      <a:headEnd type="none" w="med" len="med"/>
                      <a:tailEnd type="none" w="med" len="med"/>
                    </a:lnR>
                    <a:lnT>
                      <a:noFill/>
                    </a:lnT>
                    <a:lnB>
                      <a:noFill/>
                    </a:lnB>
                    <a:solidFill>
                      <a:srgbClr val="FFFFFF"/>
                    </a:solidFill>
                  </a:tcPr>
                </a:tc>
                <a:tc>
                  <a:txBody>
                    <a:bodyPr/>
                    <a:lstStyle/>
                    <a:p>
                      <a:pPr algn="ctr" fontAlgn="b"/>
                      <a:r>
                        <a:rPr lang="en-GB" sz="1600" b="1" i="0" u="none" strike="noStrike">
                          <a:solidFill>
                            <a:srgbClr val="000000"/>
                          </a:solidFill>
                          <a:effectLst/>
                          <a:latin typeface="Optima LT" panose="02000503060000020003" pitchFamily="2" charset="0"/>
                        </a:rPr>
                        <a:t>2</a:t>
                      </a:r>
                    </a:p>
                  </a:txBody>
                  <a:tcPr marL="0" marR="0" marT="0" marB="0" anchor="ctr">
                    <a:lnL w="6350" cap="flat" cmpd="sng" algn="ctr">
                      <a:solidFill>
                        <a:srgbClr val="493E21"/>
                      </a:solidFill>
                      <a:prstDash val="solid"/>
                      <a:round/>
                      <a:headEnd type="none" w="med" len="med"/>
                      <a:tailEnd type="none" w="med" len="med"/>
                    </a:lnL>
                    <a:lnR>
                      <a:noFill/>
                    </a:lnR>
                    <a:lnT>
                      <a:noFill/>
                    </a:lnT>
                    <a:lnB>
                      <a:noFill/>
                    </a:lnB>
                    <a:solidFill>
                      <a:srgbClr val="E7DEC9"/>
                    </a:solidFill>
                  </a:tcPr>
                </a:tc>
                <a:tc>
                  <a:txBody>
                    <a:bodyPr/>
                    <a:lstStyle/>
                    <a:p>
                      <a:pPr algn="ctr" fontAlgn="b"/>
                      <a:r>
                        <a:rPr lang="en-GB" sz="1600" b="0" i="0" u="none" strike="noStrike">
                          <a:solidFill>
                            <a:srgbClr val="493E21"/>
                          </a:solidFill>
                          <a:effectLst/>
                          <a:latin typeface="Optima LT" panose="02000503060000020003" pitchFamily="2" charset="0"/>
                        </a:rPr>
                        <a:t>2</a:t>
                      </a:r>
                    </a:p>
                  </a:txBody>
                  <a:tcPr marL="0" marR="0" marT="0" marB="0" anchor="ctr">
                    <a:lnL>
                      <a:noFill/>
                    </a:lnL>
                    <a:lnR>
                      <a:noFill/>
                    </a:lnR>
                    <a:lnT>
                      <a:noFill/>
                    </a:lnT>
                    <a:lnB>
                      <a:noFill/>
                    </a:lnB>
                    <a:solidFill>
                      <a:srgbClr val="FFFFFF"/>
                    </a:solidFill>
                  </a:tcPr>
                </a:tc>
                <a:tc>
                  <a:txBody>
                    <a:bodyPr/>
                    <a:lstStyle/>
                    <a:p>
                      <a:pPr algn="ctr" fontAlgn="b"/>
                      <a:r>
                        <a:rPr lang="en-GB" sz="1600" b="0" i="0" u="none" strike="noStrike">
                          <a:solidFill>
                            <a:srgbClr val="000000"/>
                          </a:solidFill>
                          <a:effectLst/>
                          <a:latin typeface="Optima LT" panose="02000503060000020003" pitchFamily="2" charset="0"/>
                        </a:rPr>
                        <a:t>0</a:t>
                      </a:r>
                    </a:p>
                  </a:txBody>
                  <a:tcPr marL="0" marR="0" marT="0" marB="0" anchor="ctr">
                    <a:lnL>
                      <a:noFill/>
                    </a:lnL>
                    <a:lnR w="6350" cap="flat" cmpd="sng" algn="ctr">
                      <a:solidFill>
                        <a:srgbClr val="493E21"/>
                      </a:solidFill>
                      <a:prstDash val="solid"/>
                      <a:round/>
                      <a:headEnd type="none" w="med" len="med"/>
                      <a:tailEnd type="none" w="med" len="med"/>
                    </a:lnR>
                    <a:lnT>
                      <a:noFill/>
                    </a:lnT>
                    <a:lnB>
                      <a:noFill/>
                    </a:lnB>
                    <a:solidFill>
                      <a:srgbClr val="FFFFFF"/>
                    </a:solidFill>
                  </a:tcPr>
                </a:tc>
                <a:tc>
                  <a:txBody>
                    <a:bodyPr/>
                    <a:lstStyle/>
                    <a:p>
                      <a:pPr algn="ctr" fontAlgn="b"/>
                      <a:r>
                        <a:rPr lang="en-GB" sz="1600" b="1" i="0" u="none" strike="noStrike">
                          <a:solidFill>
                            <a:srgbClr val="000000"/>
                          </a:solidFill>
                          <a:effectLst/>
                          <a:latin typeface="Optima LT" panose="02000503060000020003" pitchFamily="2" charset="0"/>
                        </a:rPr>
                        <a:t>475</a:t>
                      </a:r>
                    </a:p>
                  </a:txBody>
                  <a:tcPr marL="0" marR="0" marT="0" marB="0" anchor="ctr">
                    <a:lnL w="6350" cap="flat" cmpd="sng" algn="ctr">
                      <a:solidFill>
                        <a:srgbClr val="493E21"/>
                      </a:solidFill>
                      <a:prstDash val="solid"/>
                      <a:round/>
                      <a:headEnd type="none" w="med" len="med"/>
                      <a:tailEnd type="none" w="med" len="med"/>
                    </a:lnL>
                    <a:lnR>
                      <a:noFill/>
                    </a:lnR>
                    <a:lnT>
                      <a:noFill/>
                    </a:lnT>
                    <a:lnB>
                      <a:noFill/>
                    </a:lnB>
                    <a:solidFill>
                      <a:srgbClr val="E7DEC9"/>
                    </a:solidFill>
                  </a:tcPr>
                </a:tc>
                <a:tc>
                  <a:txBody>
                    <a:bodyPr/>
                    <a:lstStyle/>
                    <a:p>
                      <a:pPr algn="ctr" fontAlgn="b"/>
                      <a:r>
                        <a:rPr lang="en-GB" sz="1600" b="0" i="0" u="none" strike="noStrike">
                          <a:solidFill>
                            <a:srgbClr val="493E21"/>
                          </a:solidFill>
                          <a:effectLst/>
                          <a:latin typeface="Optima LT" panose="02000503060000020003" pitchFamily="2" charset="0"/>
                        </a:rPr>
                        <a:t>483</a:t>
                      </a:r>
                    </a:p>
                  </a:txBody>
                  <a:tcPr marL="0" marR="0" marT="0" marB="0" anchor="ctr">
                    <a:lnL>
                      <a:noFill/>
                    </a:lnL>
                    <a:lnR>
                      <a:noFill/>
                    </a:lnR>
                    <a:lnT>
                      <a:noFill/>
                    </a:lnT>
                    <a:lnB>
                      <a:noFill/>
                    </a:lnB>
                    <a:solidFill>
                      <a:srgbClr val="FFFFFF"/>
                    </a:solidFill>
                  </a:tcPr>
                </a:tc>
                <a:tc>
                  <a:txBody>
                    <a:bodyPr/>
                    <a:lstStyle/>
                    <a:p>
                      <a:pPr algn="ctr" fontAlgn="b"/>
                      <a:r>
                        <a:rPr lang="en-GB" sz="1600" b="0" i="0" u="none" strike="noStrike">
                          <a:solidFill>
                            <a:srgbClr val="000000"/>
                          </a:solidFill>
                          <a:effectLst/>
                          <a:latin typeface="Optima LT" panose="02000503060000020003" pitchFamily="2" charset="0"/>
                        </a:rPr>
                        <a:t>8</a:t>
                      </a:r>
                    </a:p>
                  </a:txBody>
                  <a:tcPr marL="0" marR="0" marT="0" marB="0" anchor="ctr">
                    <a:lnL>
                      <a:noFill/>
                    </a:lnL>
                    <a:lnR w="6350" cap="flat" cmpd="sng" algn="ctr">
                      <a:solidFill>
                        <a:srgbClr val="493E21"/>
                      </a:solidFill>
                      <a:prstDash val="solid"/>
                      <a:round/>
                      <a:headEnd type="none" w="med" len="med"/>
                      <a:tailEnd type="none" w="med" len="med"/>
                    </a:lnR>
                    <a:lnT>
                      <a:noFill/>
                    </a:lnT>
                    <a:lnB>
                      <a:noFill/>
                    </a:lnB>
                    <a:solidFill>
                      <a:srgbClr val="FFFFFF"/>
                    </a:solidFill>
                  </a:tcPr>
                </a:tc>
                <a:tc>
                  <a:txBody>
                    <a:bodyPr/>
                    <a:lstStyle/>
                    <a:p>
                      <a:pPr algn="ctr" fontAlgn="b"/>
                      <a:r>
                        <a:rPr lang="en-GB" sz="1600" b="0" i="0" u="none" strike="noStrike">
                          <a:solidFill>
                            <a:srgbClr val="000000"/>
                          </a:solidFill>
                          <a:effectLst/>
                          <a:latin typeface="Optima LT" panose="02000503060000020003" pitchFamily="2" charset="0"/>
                        </a:rPr>
                        <a:t>0</a:t>
                      </a:r>
                    </a:p>
                  </a:txBody>
                  <a:tcPr marL="0" marR="0" marT="0" marB="0" anchor="ctr">
                    <a:lnL w="6350" cap="flat" cmpd="sng" algn="ctr">
                      <a:solidFill>
                        <a:srgbClr val="493E21"/>
                      </a:solidFill>
                      <a:prstDash val="solid"/>
                      <a:round/>
                      <a:headEnd type="none" w="med" len="med"/>
                      <a:tailEnd type="none" w="med" len="med"/>
                    </a:lnL>
                    <a:lnR w="6350" cap="flat" cmpd="sng" algn="ctr">
                      <a:solidFill>
                        <a:srgbClr val="493E21"/>
                      </a:solidFill>
                      <a:prstDash val="solid"/>
                      <a:round/>
                      <a:headEnd type="none" w="med" len="med"/>
                      <a:tailEnd type="none" w="med" len="med"/>
                    </a:lnR>
                    <a:lnT>
                      <a:noFill/>
                    </a:lnT>
                    <a:lnB>
                      <a:noFill/>
                    </a:lnB>
                    <a:solidFill>
                      <a:srgbClr val="E7DEC9"/>
                    </a:solidFill>
                  </a:tcPr>
                </a:tc>
                <a:extLst>
                  <a:ext uri="{0D108BD9-81ED-4DB2-BD59-A6C34878D82A}">
                    <a16:rowId xmlns:a16="http://schemas.microsoft.com/office/drawing/2014/main" val="10006"/>
                  </a:ext>
                </a:extLst>
              </a:tr>
              <a:tr h="489168">
                <a:tc>
                  <a:txBody>
                    <a:bodyPr/>
                    <a:lstStyle/>
                    <a:p>
                      <a:pPr algn="ctr" fontAlgn="b"/>
                      <a:r>
                        <a:rPr lang="en-GB" sz="1600" b="0" i="0" u="none" strike="noStrike">
                          <a:solidFill>
                            <a:srgbClr val="000000"/>
                          </a:solidFill>
                          <a:effectLst/>
                          <a:latin typeface="Optima LT" panose="02000503060000020003" pitchFamily="2" charset="0"/>
                        </a:rPr>
                        <a:t>501-600</a:t>
                      </a:r>
                    </a:p>
                  </a:txBody>
                  <a:tcPr marL="0" marR="0" marT="0" marB="0" anchor="ctr">
                    <a:lnL w="6350" cap="flat" cmpd="sng" algn="ctr">
                      <a:solidFill>
                        <a:srgbClr val="493E21"/>
                      </a:solidFill>
                      <a:prstDash val="solid"/>
                      <a:round/>
                      <a:headEnd type="none" w="med" len="med"/>
                      <a:tailEnd type="none" w="med" len="med"/>
                    </a:lnL>
                    <a:lnR w="6350" cap="flat" cmpd="sng" algn="ctr">
                      <a:solidFill>
                        <a:srgbClr val="493E21"/>
                      </a:solidFill>
                      <a:prstDash val="solid"/>
                      <a:round/>
                      <a:headEnd type="none" w="med" len="med"/>
                      <a:tailEnd type="none" w="med" len="med"/>
                    </a:lnR>
                    <a:lnT>
                      <a:noFill/>
                    </a:lnT>
                    <a:lnB>
                      <a:noFill/>
                    </a:lnB>
                    <a:solidFill>
                      <a:srgbClr val="FFFFFF"/>
                    </a:solidFill>
                  </a:tcPr>
                </a:tc>
                <a:tc>
                  <a:txBody>
                    <a:bodyPr/>
                    <a:lstStyle/>
                    <a:p>
                      <a:pPr algn="ctr" fontAlgn="b"/>
                      <a:r>
                        <a:rPr lang="en-GB" sz="1600" b="1" i="0" u="none" strike="noStrike">
                          <a:solidFill>
                            <a:srgbClr val="000000"/>
                          </a:solidFill>
                          <a:effectLst/>
                          <a:latin typeface="Optima LT" panose="02000503060000020003" pitchFamily="2" charset="0"/>
                        </a:rPr>
                        <a:t>2</a:t>
                      </a:r>
                    </a:p>
                  </a:txBody>
                  <a:tcPr marL="0" marR="0" marT="0" marB="0" anchor="ctr">
                    <a:lnL w="6350" cap="flat" cmpd="sng" algn="ctr">
                      <a:solidFill>
                        <a:srgbClr val="493E21"/>
                      </a:solidFill>
                      <a:prstDash val="solid"/>
                      <a:round/>
                      <a:headEnd type="none" w="med" len="med"/>
                      <a:tailEnd type="none" w="med" len="med"/>
                    </a:lnL>
                    <a:lnR>
                      <a:noFill/>
                    </a:lnR>
                    <a:lnT>
                      <a:noFill/>
                    </a:lnT>
                    <a:lnB>
                      <a:noFill/>
                    </a:lnB>
                    <a:solidFill>
                      <a:srgbClr val="E7DEC9"/>
                    </a:solidFill>
                  </a:tcPr>
                </a:tc>
                <a:tc>
                  <a:txBody>
                    <a:bodyPr/>
                    <a:lstStyle/>
                    <a:p>
                      <a:pPr algn="ctr" fontAlgn="b"/>
                      <a:r>
                        <a:rPr lang="en-GB" sz="1600" b="0" i="0" u="none" strike="noStrike">
                          <a:solidFill>
                            <a:srgbClr val="493E21"/>
                          </a:solidFill>
                          <a:effectLst/>
                          <a:latin typeface="Optima LT" panose="02000503060000020003" pitchFamily="2" charset="0"/>
                        </a:rPr>
                        <a:t>2</a:t>
                      </a:r>
                    </a:p>
                  </a:txBody>
                  <a:tcPr marL="0" marR="0" marT="0" marB="0" anchor="ctr">
                    <a:lnL>
                      <a:noFill/>
                    </a:lnL>
                    <a:lnR>
                      <a:noFill/>
                    </a:lnR>
                    <a:lnT>
                      <a:noFill/>
                    </a:lnT>
                    <a:lnB>
                      <a:noFill/>
                    </a:lnB>
                    <a:solidFill>
                      <a:srgbClr val="FFFFFF"/>
                    </a:solidFill>
                  </a:tcPr>
                </a:tc>
                <a:tc>
                  <a:txBody>
                    <a:bodyPr/>
                    <a:lstStyle/>
                    <a:p>
                      <a:pPr algn="ctr" fontAlgn="b"/>
                      <a:r>
                        <a:rPr lang="en-GB" sz="1600" b="0" i="0" u="none" strike="noStrike">
                          <a:solidFill>
                            <a:srgbClr val="000000"/>
                          </a:solidFill>
                          <a:effectLst/>
                          <a:latin typeface="Optima LT" panose="02000503060000020003" pitchFamily="2" charset="0"/>
                        </a:rPr>
                        <a:t>0</a:t>
                      </a:r>
                    </a:p>
                  </a:txBody>
                  <a:tcPr marL="0" marR="0" marT="0" marB="0" anchor="ctr">
                    <a:lnL>
                      <a:noFill/>
                    </a:lnL>
                    <a:lnR w="6350" cap="flat" cmpd="sng" algn="ctr">
                      <a:solidFill>
                        <a:srgbClr val="493E21"/>
                      </a:solidFill>
                      <a:prstDash val="solid"/>
                      <a:round/>
                      <a:headEnd type="none" w="med" len="med"/>
                      <a:tailEnd type="none" w="med" len="med"/>
                    </a:lnR>
                    <a:lnT>
                      <a:noFill/>
                    </a:lnT>
                    <a:lnB>
                      <a:noFill/>
                    </a:lnB>
                    <a:solidFill>
                      <a:srgbClr val="FFFFFF"/>
                    </a:solidFill>
                  </a:tcPr>
                </a:tc>
                <a:tc>
                  <a:txBody>
                    <a:bodyPr/>
                    <a:lstStyle/>
                    <a:p>
                      <a:pPr algn="ctr" fontAlgn="b"/>
                      <a:r>
                        <a:rPr lang="en-GB" sz="1600" b="1" i="0" u="none" strike="noStrike">
                          <a:solidFill>
                            <a:srgbClr val="000000"/>
                          </a:solidFill>
                          <a:effectLst/>
                          <a:latin typeface="Optima LT" panose="02000503060000020003" pitchFamily="2" charset="0"/>
                        </a:rPr>
                        <a:t>532</a:t>
                      </a:r>
                    </a:p>
                  </a:txBody>
                  <a:tcPr marL="0" marR="0" marT="0" marB="0" anchor="ctr">
                    <a:lnL w="6350" cap="flat" cmpd="sng" algn="ctr">
                      <a:solidFill>
                        <a:srgbClr val="493E21"/>
                      </a:solidFill>
                      <a:prstDash val="solid"/>
                      <a:round/>
                      <a:headEnd type="none" w="med" len="med"/>
                      <a:tailEnd type="none" w="med" len="med"/>
                    </a:lnL>
                    <a:lnR>
                      <a:noFill/>
                    </a:lnR>
                    <a:lnT>
                      <a:noFill/>
                    </a:lnT>
                    <a:lnB>
                      <a:noFill/>
                    </a:lnB>
                    <a:solidFill>
                      <a:srgbClr val="E7DEC9"/>
                    </a:solidFill>
                  </a:tcPr>
                </a:tc>
                <a:tc>
                  <a:txBody>
                    <a:bodyPr/>
                    <a:lstStyle/>
                    <a:p>
                      <a:pPr algn="ctr" fontAlgn="b"/>
                      <a:r>
                        <a:rPr lang="en-GB" sz="1600" b="0" i="0" u="none" strike="noStrike">
                          <a:solidFill>
                            <a:srgbClr val="493E21"/>
                          </a:solidFill>
                          <a:effectLst/>
                          <a:latin typeface="Optima LT" panose="02000503060000020003" pitchFamily="2" charset="0"/>
                        </a:rPr>
                        <a:t>572</a:t>
                      </a:r>
                    </a:p>
                  </a:txBody>
                  <a:tcPr marL="0" marR="0" marT="0" marB="0" anchor="ctr">
                    <a:lnL>
                      <a:noFill/>
                    </a:lnL>
                    <a:lnR>
                      <a:noFill/>
                    </a:lnR>
                    <a:lnT>
                      <a:noFill/>
                    </a:lnT>
                    <a:lnB>
                      <a:noFill/>
                    </a:lnB>
                    <a:solidFill>
                      <a:srgbClr val="FFFFFF"/>
                    </a:solidFill>
                  </a:tcPr>
                </a:tc>
                <a:tc>
                  <a:txBody>
                    <a:bodyPr/>
                    <a:lstStyle/>
                    <a:p>
                      <a:pPr algn="ctr" fontAlgn="b"/>
                      <a:r>
                        <a:rPr lang="en-GB" sz="1600" b="0" i="0" u="none" strike="noStrike">
                          <a:solidFill>
                            <a:srgbClr val="000000"/>
                          </a:solidFill>
                          <a:effectLst/>
                          <a:latin typeface="Optima LT" panose="02000503060000020003" pitchFamily="2" charset="0"/>
                        </a:rPr>
                        <a:t>40</a:t>
                      </a:r>
                    </a:p>
                  </a:txBody>
                  <a:tcPr marL="0" marR="0" marT="0" marB="0" anchor="ctr">
                    <a:lnL>
                      <a:noFill/>
                    </a:lnL>
                    <a:lnR w="6350" cap="flat" cmpd="sng" algn="ctr">
                      <a:solidFill>
                        <a:srgbClr val="493E21"/>
                      </a:solidFill>
                      <a:prstDash val="solid"/>
                      <a:round/>
                      <a:headEnd type="none" w="med" len="med"/>
                      <a:tailEnd type="none" w="med" len="med"/>
                    </a:lnR>
                    <a:lnT>
                      <a:noFill/>
                    </a:lnT>
                    <a:lnB>
                      <a:noFill/>
                    </a:lnB>
                    <a:solidFill>
                      <a:srgbClr val="FFFFFF"/>
                    </a:solidFill>
                  </a:tcPr>
                </a:tc>
                <a:tc>
                  <a:txBody>
                    <a:bodyPr/>
                    <a:lstStyle/>
                    <a:p>
                      <a:pPr algn="ctr" fontAlgn="b"/>
                      <a:r>
                        <a:rPr lang="en-GB" sz="1600" b="0" i="0" u="none" strike="noStrike">
                          <a:solidFill>
                            <a:srgbClr val="000000"/>
                          </a:solidFill>
                          <a:effectLst/>
                          <a:latin typeface="Optima LT" panose="02000503060000020003" pitchFamily="2" charset="0"/>
                        </a:rPr>
                        <a:t>0</a:t>
                      </a:r>
                    </a:p>
                  </a:txBody>
                  <a:tcPr marL="0" marR="0" marT="0" marB="0" anchor="ctr">
                    <a:lnL w="6350" cap="flat" cmpd="sng" algn="ctr">
                      <a:solidFill>
                        <a:srgbClr val="493E21"/>
                      </a:solidFill>
                      <a:prstDash val="solid"/>
                      <a:round/>
                      <a:headEnd type="none" w="med" len="med"/>
                      <a:tailEnd type="none" w="med" len="med"/>
                    </a:lnL>
                    <a:lnR w="6350" cap="flat" cmpd="sng" algn="ctr">
                      <a:solidFill>
                        <a:srgbClr val="493E21"/>
                      </a:solidFill>
                      <a:prstDash val="solid"/>
                      <a:round/>
                      <a:headEnd type="none" w="med" len="med"/>
                      <a:tailEnd type="none" w="med" len="med"/>
                    </a:lnR>
                    <a:lnT>
                      <a:noFill/>
                    </a:lnT>
                    <a:lnB>
                      <a:noFill/>
                    </a:lnB>
                    <a:solidFill>
                      <a:srgbClr val="E7DEC9"/>
                    </a:solidFill>
                  </a:tcPr>
                </a:tc>
                <a:extLst>
                  <a:ext uri="{0D108BD9-81ED-4DB2-BD59-A6C34878D82A}">
                    <a16:rowId xmlns:a16="http://schemas.microsoft.com/office/drawing/2014/main" val="10007"/>
                  </a:ext>
                </a:extLst>
              </a:tr>
              <a:tr h="489168">
                <a:tc>
                  <a:txBody>
                    <a:bodyPr/>
                    <a:lstStyle/>
                    <a:p>
                      <a:pPr algn="ctr" fontAlgn="b"/>
                      <a:r>
                        <a:rPr lang="en-GB" sz="1600" b="0" i="0" u="none" strike="noStrike">
                          <a:solidFill>
                            <a:srgbClr val="000000"/>
                          </a:solidFill>
                          <a:effectLst/>
                          <a:latin typeface="Optima LT" panose="02000503060000020003" pitchFamily="2" charset="0"/>
                        </a:rPr>
                        <a:t>601-700</a:t>
                      </a:r>
                    </a:p>
                  </a:txBody>
                  <a:tcPr marL="0" marR="0" marT="0" marB="0" anchor="ctr">
                    <a:lnL w="6350" cap="flat" cmpd="sng" algn="ctr">
                      <a:solidFill>
                        <a:srgbClr val="493E21"/>
                      </a:solidFill>
                      <a:prstDash val="solid"/>
                      <a:round/>
                      <a:headEnd type="none" w="med" len="med"/>
                      <a:tailEnd type="none" w="med" len="med"/>
                    </a:lnL>
                    <a:lnR w="6350" cap="flat" cmpd="sng" algn="ctr">
                      <a:solidFill>
                        <a:srgbClr val="493E21"/>
                      </a:solidFill>
                      <a:prstDash val="solid"/>
                      <a:round/>
                      <a:headEnd type="none" w="med" len="med"/>
                      <a:tailEnd type="none" w="med" len="med"/>
                    </a:lnR>
                    <a:lnT>
                      <a:noFill/>
                    </a:lnT>
                    <a:lnB>
                      <a:noFill/>
                    </a:lnB>
                    <a:solidFill>
                      <a:srgbClr val="FFFFFF"/>
                    </a:solidFill>
                  </a:tcPr>
                </a:tc>
                <a:tc>
                  <a:txBody>
                    <a:bodyPr/>
                    <a:lstStyle/>
                    <a:p>
                      <a:pPr algn="ctr" fontAlgn="b"/>
                      <a:r>
                        <a:rPr lang="en-GB" sz="1600" b="1" i="0" u="none" strike="noStrike">
                          <a:solidFill>
                            <a:srgbClr val="000000"/>
                          </a:solidFill>
                          <a:effectLst/>
                          <a:latin typeface="Optima LT" panose="02000503060000020003" pitchFamily="2" charset="0"/>
                        </a:rPr>
                        <a:t>2</a:t>
                      </a:r>
                    </a:p>
                  </a:txBody>
                  <a:tcPr marL="0" marR="0" marT="0" marB="0" anchor="ctr">
                    <a:lnL w="6350" cap="flat" cmpd="sng" algn="ctr">
                      <a:solidFill>
                        <a:srgbClr val="493E21"/>
                      </a:solidFill>
                      <a:prstDash val="solid"/>
                      <a:round/>
                      <a:headEnd type="none" w="med" len="med"/>
                      <a:tailEnd type="none" w="med" len="med"/>
                    </a:lnL>
                    <a:lnR>
                      <a:noFill/>
                    </a:lnR>
                    <a:lnT>
                      <a:noFill/>
                    </a:lnT>
                    <a:lnB>
                      <a:noFill/>
                    </a:lnB>
                    <a:solidFill>
                      <a:srgbClr val="E7DEC9"/>
                    </a:solidFill>
                  </a:tcPr>
                </a:tc>
                <a:tc>
                  <a:txBody>
                    <a:bodyPr/>
                    <a:lstStyle/>
                    <a:p>
                      <a:pPr algn="ctr" fontAlgn="b"/>
                      <a:r>
                        <a:rPr lang="en-GB" sz="1600" b="0" i="0" u="none" strike="noStrike">
                          <a:solidFill>
                            <a:srgbClr val="493E21"/>
                          </a:solidFill>
                          <a:effectLst/>
                          <a:latin typeface="Optima LT" panose="02000503060000020003" pitchFamily="2" charset="0"/>
                        </a:rPr>
                        <a:t>1</a:t>
                      </a:r>
                    </a:p>
                  </a:txBody>
                  <a:tcPr marL="0" marR="0" marT="0" marB="0" anchor="ctr">
                    <a:lnL>
                      <a:noFill/>
                    </a:lnL>
                    <a:lnR>
                      <a:noFill/>
                    </a:lnR>
                    <a:lnT>
                      <a:noFill/>
                    </a:lnT>
                    <a:lnB>
                      <a:noFill/>
                    </a:lnB>
                    <a:solidFill>
                      <a:srgbClr val="FFFFFF"/>
                    </a:solidFill>
                  </a:tcPr>
                </a:tc>
                <a:tc>
                  <a:txBody>
                    <a:bodyPr/>
                    <a:lstStyle/>
                    <a:p>
                      <a:pPr algn="ctr" fontAlgn="b"/>
                      <a:r>
                        <a:rPr lang="en-GB" sz="1600" b="0" i="0" u="none" strike="noStrike">
                          <a:solidFill>
                            <a:srgbClr val="000000"/>
                          </a:solidFill>
                          <a:effectLst/>
                          <a:latin typeface="Optima LT" panose="02000503060000020003" pitchFamily="2" charset="0"/>
                        </a:rPr>
                        <a:t>1</a:t>
                      </a:r>
                    </a:p>
                  </a:txBody>
                  <a:tcPr marL="0" marR="0" marT="0" marB="0" anchor="ctr">
                    <a:lnL>
                      <a:noFill/>
                    </a:lnL>
                    <a:lnR w="6350" cap="flat" cmpd="sng" algn="ctr">
                      <a:solidFill>
                        <a:srgbClr val="493E21"/>
                      </a:solidFill>
                      <a:prstDash val="solid"/>
                      <a:round/>
                      <a:headEnd type="none" w="med" len="med"/>
                      <a:tailEnd type="none" w="med" len="med"/>
                    </a:lnR>
                    <a:lnT>
                      <a:noFill/>
                    </a:lnT>
                    <a:lnB>
                      <a:noFill/>
                    </a:lnB>
                    <a:solidFill>
                      <a:srgbClr val="FFFFFF"/>
                    </a:solidFill>
                  </a:tcPr>
                </a:tc>
                <a:tc>
                  <a:txBody>
                    <a:bodyPr/>
                    <a:lstStyle/>
                    <a:p>
                      <a:pPr algn="ctr" fontAlgn="b"/>
                      <a:r>
                        <a:rPr lang="en-GB" sz="1600" b="1" i="0" u="none" strike="noStrike">
                          <a:solidFill>
                            <a:srgbClr val="000000"/>
                          </a:solidFill>
                          <a:effectLst/>
                          <a:latin typeface="Optima LT" panose="02000503060000020003" pitchFamily="2" charset="0"/>
                        </a:rPr>
                        <a:t>654</a:t>
                      </a:r>
                    </a:p>
                  </a:txBody>
                  <a:tcPr marL="0" marR="0" marT="0" marB="0" anchor="ctr">
                    <a:lnL w="6350" cap="flat" cmpd="sng" algn="ctr">
                      <a:solidFill>
                        <a:srgbClr val="493E21"/>
                      </a:solidFill>
                      <a:prstDash val="solid"/>
                      <a:round/>
                      <a:headEnd type="none" w="med" len="med"/>
                      <a:tailEnd type="none" w="med" len="med"/>
                    </a:lnL>
                    <a:lnR>
                      <a:noFill/>
                    </a:lnR>
                    <a:lnT>
                      <a:noFill/>
                    </a:lnT>
                    <a:lnB>
                      <a:noFill/>
                    </a:lnB>
                    <a:solidFill>
                      <a:srgbClr val="E7DEC9"/>
                    </a:solidFill>
                  </a:tcPr>
                </a:tc>
                <a:tc>
                  <a:txBody>
                    <a:bodyPr/>
                    <a:lstStyle/>
                    <a:p>
                      <a:pPr algn="ctr" fontAlgn="b"/>
                      <a:r>
                        <a:rPr lang="en-GB" sz="1600" b="0" i="0" u="none" strike="noStrike">
                          <a:solidFill>
                            <a:srgbClr val="493E21"/>
                          </a:solidFill>
                          <a:effectLst/>
                          <a:latin typeface="Optima LT" panose="02000503060000020003" pitchFamily="2" charset="0"/>
                        </a:rPr>
                        <a:t>636</a:t>
                      </a:r>
                    </a:p>
                  </a:txBody>
                  <a:tcPr marL="0" marR="0" marT="0" marB="0" anchor="ctr">
                    <a:lnL>
                      <a:noFill/>
                    </a:lnL>
                    <a:lnR>
                      <a:noFill/>
                    </a:lnR>
                    <a:lnT>
                      <a:noFill/>
                    </a:lnT>
                    <a:lnB>
                      <a:noFill/>
                    </a:lnB>
                    <a:solidFill>
                      <a:srgbClr val="FFFFFF"/>
                    </a:solidFill>
                  </a:tcPr>
                </a:tc>
                <a:tc>
                  <a:txBody>
                    <a:bodyPr/>
                    <a:lstStyle/>
                    <a:p>
                      <a:pPr algn="ctr" fontAlgn="b"/>
                      <a:r>
                        <a:rPr lang="en-GB" sz="1600" b="0" i="0" u="none" strike="noStrike">
                          <a:solidFill>
                            <a:srgbClr val="000000"/>
                          </a:solidFill>
                          <a:effectLst/>
                          <a:latin typeface="Optima LT" panose="02000503060000020003" pitchFamily="2" charset="0"/>
                        </a:rPr>
                        <a:t>-18</a:t>
                      </a:r>
                    </a:p>
                  </a:txBody>
                  <a:tcPr marL="0" marR="0" marT="0" marB="0" anchor="ctr">
                    <a:lnL>
                      <a:noFill/>
                    </a:lnL>
                    <a:lnR w="6350" cap="flat" cmpd="sng" algn="ctr">
                      <a:solidFill>
                        <a:srgbClr val="493E21"/>
                      </a:solidFill>
                      <a:prstDash val="solid"/>
                      <a:round/>
                      <a:headEnd type="none" w="med" len="med"/>
                      <a:tailEnd type="none" w="med" len="med"/>
                    </a:lnR>
                    <a:lnT>
                      <a:noFill/>
                    </a:lnT>
                    <a:lnB>
                      <a:noFill/>
                    </a:lnB>
                    <a:solidFill>
                      <a:srgbClr val="FFFFFF"/>
                    </a:solidFill>
                  </a:tcPr>
                </a:tc>
                <a:tc>
                  <a:txBody>
                    <a:bodyPr/>
                    <a:lstStyle/>
                    <a:p>
                      <a:pPr algn="ctr" fontAlgn="b"/>
                      <a:r>
                        <a:rPr lang="en-GB" sz="1600" b="0" i="0" u="none" strike="noStrike">
                          <a:solidFill>
                            <a:srgbClr val="000000"/>
                          </a:solidFill>
                          <a:effectLst/>
                          <a:latin typeface="Optima LT" panose="02000503060000020003" pitchFamily="2" charset="0"/>
                        </a:rPr>
                        <a:t>0</a:t>
                      </a:r>
                    </a:p>
                  </a:txBody>
                  <a:tcPr marL="0" marR="0" marT="0" marB="0" anchor="ctr">
                    <a:lnL w="6350" cap="flat" cmpd="sng" algn="ctr">
                      <a:solidFill>
                        <a:srgbClr val="493E21"/>
                      </a:solidFill>
                      <a:prstDash val="solid"/>
                      <a:round/>
                      <a:headEnd type="none" w="med" len="med"/>
                      <a:tailEnd type="none" w="med" len="med"/>
                    </a:lnL>
                    <a:lnR w="6350" cap="flat" cmpd="sng" algn="ctr">
                      <a:solidFill>
                        <a:srgbClr val="493E21"/>
                      </a:solidFill>
                      <a:prstDash val="solid"/>
                      <a:round/>
                      <a:headEnd type="none" w="med" len="med"/>
                      <a:tailEnd type="none" w="med" len="med"/>
                    </a:lnR>
                    <a:lnT>
                      <a:noFill/>
                    </a:lnT>
                    <a:lnB>
                      <a:noFill/>
                    </a:lnB>
                    <a:solidFill>
                      <a:srgbClr val="E7DEC9"/>
                    </a:solidFill>
                  </a:tcPr>
                </a:tc>
                <a:extLst>
                  <a:ext uri="{0D108BD9-81ED-4DB2-BD59-A6C34878D82A}">
                    <a16:rowId xmlns:a16="http://schemas.microsoft.com/office/drawing/2014/main" val="10008"/>
                  </a:ext>
                </a:extLst>
              </a:tr>
              <a:tr h="489168">
                <a:tc>
                  <a:txBody>
                    <a:bodyPr/>
                    <a:lstStyle/>
                    <a:p>
                      <a:pPr algn="ctr" fontAlgn="b"/>
                      <a:r>
                        <a:rPr lang="en-GB" sz="1600" b="0" i="0" u="none" strike="noStrike">
                          <a:solidFill>
                            <a:srgbClr val="000000"/>
                          </a:solidFill>
                          <a:effectLst/>
                          <a:latin typeface="Optima LT" panose="02000503060000020003" pitchFamily="2" charset="0"/>
                        </a:rPr>
                        <a:t>Overall</a:t>
                      </a:r>
                    </a:p>
                  </a:txBody>
                  <a:tcPr marL="0" marR="0" marT="0" marB="0" anchor="ctr">
                    <a:lnL w="6350" cap="flat" cmpd="sng" algn="ctr">
                      <a:solidFill>
                        <a:srgbClr val="493E21"/>
                      </a:solidFill>
                      <a:prstDash val="solid"/>
                      <a:round/>
                      <a:headEnd type="none" w="med" len="med"/>
                      <a:tailEnd type="none" w="med" len="med"/>
                    </a:lnL>
                    <a:lnR w="6350" cap="flat" cmpd="sng" algn="ctr">
                      <a:solidFill>
                        <a:srgbClr val="493E21"/>
                      </a:solidFill>
                      <a:prstDash val="solid"/>
                      <a:round/>
                      <a:headEnd type="none" w="med" len="med"/>
                      <a:tailEnd type="none" w="med" len="med"/>
                    </a:lnR>
                    <a:lnT>
                      <a:noFill/>
                    </a:lnT>
                    <a:lnB w="6350" cap="flat" cmpd="sng" algn="ctr">
                      <a:solidFill>
                        <a:srgbClr val="493E21"/>
                      </a:solidFill>
                      <a:prstDash val="solid"/>
                      <a:round/>
                      <a:headEnd type="none" w="med" len="med"/>
                      <a:tailEnd type="none" w="med" len="med"/>
                    </a:lnB>
                    <a:solidFill>
                      <a:srgbClr val="FFFFFF"/>
                    </a:solidFill>
                  </a:tcPr>
                </a:tc>
                <a:tc>
                  <a:txBody>
                    <a:bodyPr/>
                    <a:lstStyle/>
                    <a:p>
                      <a:pPr algn="ctr" fontAlgn="b"/>
                      <a:r>
                        <a:rPr lang="en-GB" sz="1600" b="1" i="0" u="none" strike="noStrike">
                          <a:solidFill>
                            <a:srgbClr val="000000"/>
                          </a:solidFill>
                          <a:effectLst/>
                          <a:latin typeface="Optima LT" panose="02000503060000020003" pitchFamily="2" charset="0"/>
                        </a:rPr>
                        <a:t>6</a:t>
                      </a:r>
                    </a:p>
                  </a:txBody>
                  <a:tcPr marL="0" marR="0" marT="0" marB="0" anchor="ctr">
                    <a:lnL w="6350" cap="flat" cmpd="sng" algn="ctr">
                      <a:solidFill>
                        <a:srgbClr val="493E21"/>
                      </a:solidFill>
                      <a:prstDash val="solid"/>
                      <a:round/>
                      <a:headEnd type="none" w="med" len="med"/>
                      <a:tailEnd type="none" w="med" len="med"/>
                    </a:lnL>
                    <a:lnR>
                      <a:noFill/>
                    </a:lnR>
                    <a:lnT>
                      <a:noFill/>
                    </a:lnT>
                    <a:lnB w="6350" cap="flat" cmpd="sng" algn="ctr">
                      <a:solidFill>
                        <a:srgbClr val="493E21"/>
                      </a:solidFill>
                      <a:prstDash val="solid"/>
                      <a:round/>
                      <a:headEnd type="none" w="med" len="med"/>
                      <a:tailEnd type="none" w="med" len="med"/>
                    </a:lnB>
                    <a:solidFill>
                      <a:srgbClr val="E7DEC9"/>
                    </a:solidFill>
                  </a:tcPr>
                </a:tc>
                <a:tc>
                  <a:txBody>
                    <a:bodyPr/>
                    <a:lstStyle/>
                    <a:p>
                      <a:pPr algn="ctr" fontAlgn="b"/>
                      <a:r>
                        <a:rPr lang="en-GB" sz="1600" b="0" i="0" u="none" strike="noStrike">
                          <a:solidFill>
                            <a:srgbClr val="493E21"/>
                          </a:solidFill>
                          <a:effectLst/>
                          <a:latin typeface="Optima LT" panose="02000503060000020003" pitchFamily="2" charset="0"/>
                        </a:rPr>
                        <a:t>6</a:t>
                      </a:r>
                    </a:p>
                  </a:txBody>
                  <a:tcPr marL="0" marR="0" marT="0" marB="0" anchor="ctr">
                    <a:lnL>
                      <a:noFill/>
                    </a:lnL>
                    <a:lnR>
                      <a:noFill/>
                    </a:lnR>
                    <a:lnT>
                      <a:noFill/>
                    </a:lnT>
                    <a:lnB w="6350" cap="flat" cmpd="sng" algn="ctr">
                      <a:solidFill>
                        <a:srgbClr val="493E21"/>
                      </a:solidFill>
                      <a:prstDash val="solid"/>
                      <a:round/>
                      <a:headEnd type="none" w="med" len="med"/>
                      <a:tailEnd type="none" w="med" len="med"/>
                    </a:lnB>
                    <a:solidFill>
                      <a:srgbClr val="FFFFFF"/>
                    </a:solidFill>
                  </a:tcPr>
                </a:tc>
                <a:tc>
                  <a:txBody>
                    <a:bodyPr/>
                    <a:lstStyle/>
                    <a:p>
                      <a:pPr algn="ctr" fontAlgn="b"/>
                      <a:r>
                        <a:rPr lang="en-GB" sz="1600" b="0" i="0" u="none" strike="noStrike">
                          <a:solidFill>
                            <a:srgbClr val="000000"/>
                          </a:solidFill>
                          <a:effectLst/>
                          <a:latin typeface="Optima LT" panose="02000503060000020003" pitchFamily="2" charset="0"/>
                        </a:rPr>
                        <a:t>0</a:t>
                      </a:r>
                    </a:p>
                  </a:txBody>
                  <a:tcPr marL="0" marR="0" marT="0" marB="0" anchor="ctr">
                    <a:lnL>
                      <a:noFill/>
                    </a:lnL>
                    <a:lnR w="6350" cap="flat" cmpd="sng" algn="ctr">
                      <a:solidFill>
                        <a:srgbClr val="493E21"/>
                      </a:solidFill>
                      <a:prstDash val="solid"/>
                      <a:round/>
                      <a:headEnd type="none" w="med" len="med"/>
                      <a:tailEnd type="none" w="med" len="med"/>
                    </a:lnR>
                    <a:lnT>
                      <a:noFill/>
                    </a:lnT>
                    <a:lnB w="6350" cap="flat" cmpd="sng" algn="ctr">
                      <a:solidFill>
                        <a:srgbClr val="493E21"/>
                      </a:solidFill>
                      <a:prstDash val="solid"/>
                      <a:round/>
                      <a:headEnd type="none" w="med" len="med"/>
                      <a:tailEnd type="none" w="med" len="med"/>
                    </a:lnB>
                    <a:solidFill>
                      <a:srgbClr val="FFFFFF"/>
                    </a:solidFill>
                  </a:tcPr>
                </a:tc>
                <a:tc>
                  <a:txBody>
                    <a:bodyPr/>
                    <a:lstStyle/>
                    <a:p>
                      <a:pPr algn="ctr" fontAlgn="b"/>
                      <a:r>
                        <a:rPr lang="en-GB" sz="1600" b="1" i="0" u="none" strike="noStrike">
                          <a:solidFill>
                            <a:srgbClr val="000000"/>
                          </a:solidFill>
                          <a:effectLst/>
                          <a:latin typeface="Optima LT" panose="02000503060000020003" pitchFamily="2" charset="0"/>
                        </a:rPr>
                        <a:t>554</a:t>
                      </a:r>
                    </a:p>
                  </a:txBody>
                  <a:tcPr marL="0" marR="0" marT="0" marB="0" anchor="ctr">
                    <a:lnL w="6350" cap="flat" cmpd="sng" algn="ctr">
                      <a:solidFill>
                        <a:srgbClr val="493E21"/>
                      </a:solidFill>
                      <a:prstDash val="solid"/>
                      <a:round/>
                      <a:headEnd type="none" w="med" len="med"/>
                      <a:tailEnd type="none" w="med" len="med"/>
                    </a:lnL>
                    <a:lnR>
                      <a:noFill/>
                    </a:lnR>
                    <a:lnT>
                      <a:noFill/>
                    </a:lnT>
                    <a:lnB w="6350" cap="flat" cmpd="sng" algn="ctr">
                      <a:solidFill>
                        <a:srgbClr val="493E21"/>
                      </a:solidFill>
                      <a:prstDash val="solid"/>
                      <a:round/>
                      <a:headEnd type="none" w="med" len="med"/>
                      <a:tailEnd type="none" w="med" len="med"/>
                    </a:lnB>
                    <a:solidFill>
                      <a:srgbClr val="E7DEC9"/>
                    </a:solidFill>
                  </a:tcPr>
                </a:tc>
                <a:tc>
                  <a:txBody>
                    <a:bodyPr/>
                    <a:lstStyle/>
                    <a:p>
                      <a:pPr algn="ctr" fontAlgn="b"/>
                      <a:r>
                        <a:rPr lang="en-GB" sz="1600" b="0" i="0" u="none" strike="noStrike">
                          <a:solidFill>
                            <a:srgbClr val="493E21"/>
                          </a:solidFill>
                          <a:effectLst/>
                          <a:latin typeface="Optima LT" panose="02000503060000020003" pitchFamily="2" charset="0"/>
                        </a:rPr>
                        <a:t>522</a:t>
                      </a:r>
                    </a:p>
                  </a:txBody>
                  <a:tcPr marL="0" marR="0" marT="0" marB="0" anchor="ctr">
                    <a:lnL>
                      <a:noFill/>
                    </a:lnL>
                    <a:lnR>
                      <a:noFill/>
                    </a:lnR>
                    <a:lnT>
                      <a:noFill/>
                    </a:lnT>
                    <a:lnB w="6350" cap="flat" cmpd="sng" algn="ctr">
                      <a:solidFill>
                        <a:srgbClr val="493E21"/>
                      </a:solidFill>
                      <a:prstDash val="solid"/>
                      <a:round/>
                      <a:headEnd type="none" w="med" len="med"/>
                      <a:tailEnd type="none" w="med" len="med"/>
                    </a:lnB>
                    <a:solidFill>
                      <a:srgbClr val="FFFFFF"/>
                    </a:solidFill>
                  </a:tcPr>
                </a:tc>
                <a:tc>
                  <a:txBody>
                    <a:bodyPr/>
                    <a:lstStyle/>
                    <a:p>
                      <a:pPr algn="ctr" fontAlgn="b"/>
                      <a:r>
                        <a:rPr lang="en-GB" sz="1600" b="0" i="0" u="none" strike="noStrike">
                          <a:solidFill>
                            <a:srgbClr val="000000"/>
                          </a:solidFill>
                          <a:effectLst/>
                          <a:latin typeface="Optima LT" panose="02000503060000020003" pitchFamily="2" charset="0"/>
                        </a:rPr>
                        <a:t>-32</a:t>
                      </a:r>
                    </a:p>
                  </a:txBody>
                  <a:tcPr marL="0" marR="0" marT="0" marB="0" anchor="ctr">
                    <a:lnL>
                      <a:noFill/>
                    </a:lnL>
                    <a:lnR w="6350" cap="flat" cmpd="sng" algn="ctr">
                      <a:solidFill>
                        <a:srgbClr val="493E21"/>
                      </a:solidFill>
                      <a:prstDash val="solid"/>
                      <a:round/>
                      <a:headEnd type="none" w="med" len="med"/>
                      <a:tailEnd type="none" w="med" len="med"/>
                    </a:lnR>
                    <a:lnT>
                      <a:noFill/>
                    </a:lnT>
                    <a:lnB w="6350" cap="flat" cmpd="sng" algn="ctr">
                      <a:solidFill>
                        <a:srgbClr val="493E21"/>
                      </a:solidFill>
                      <a:prstDash val="solid"/>
                      <a:round/>
                      <a:headEnd type="none" w="med" len="med"/>
                      <a:tailEnd type="none" w="med" len="med"/>
                    </a:lnB>
                    <a:solidFill>
                      <a:srgbClr val="FFFFFF"/>
                    </a:solidFill>
                  </a:tcPr>
                </a:tc>
                <a:tc>
                  <a:txBody>
                    <a:bodyPr/>
                    <a:lstStyle/>
                    <a:p>
                      <a:pPr algn="ctr" fontAlgn="b"/>
                      <a:r>
                        <a:rPr lang="en-GB" sz="1600" b="0" i="0" u="none" strike="noStrike" dirty="0">
                          <a:solidFill>
                            <a:srgbClr val="000000"/>
                          </a:solidFill>
                          <a:effectLst/>
                          <a:latin typeface="Optima LT" panose="02000503060000020003" pitchFamily="2" charset="0"/>
                        </a:rPr>
                        <a:t>-1</a:t>
                      </a:r>
                    </a:p>
                  </a:txBody>
                  <a:tcPr marL="0" marR="0" marT="0" marB="0" anchor="ctr">
                    <a:lnL w="6350" cap="flat" cmpd="sng" algn="ctr">
                      <a:solidFill>
                        <a:srgbClr val="493E21"/>
                      </a:solidFill>
                      <a:prstDash val="solid"/>
                      <a:round/>
                      <a:headEnd type="none" w="med" len="med"/>
                      <a:tailEnd type="none" w="med" len="med"/>
                    </a:lnL>
                    <a:lnR w="6350" cap="flat" cmpd="sng" algn="ctr">
                      <a:solidFill>
                        <a:srgbClr val="493E21"/>
                      </a:solidFill>
                      <a:prstDash val="solid"/>
                      <a:round/>
                      <a:headEnd type="none" w="med" len="med"/>
                      <a:tailEnd type="none" w="med" len="med"/>
                    </a:lnR>
                    <a:lnT>
                      <a:noFill/>
                    </a:lnT>
                    <a:lnB w="6350" cap="flat" cmpd="sng" algn="ctr">
                      <a:solidFill>
                        <a:srgbClr val="493E21"/>
                      </a:solidFill>
                      <a:prstDash val="solid"/>
                      <a:round/>
                      <a:headEnd type="none" w="med" len="med"/>
                      <a:tailEnd type="none" w="med" len="med"/>
                    </a:lnB>
                    <a:solidFill>
                      <a:srgbClr val="E7DEC9"/>
                    </a:solidFill>
                  </a:tcPr>
                </a:tc>
                <a:extLst>
                  <a:ext uri="{0D108BD9-81ED-4DB2-BD59-A6C34878D82A}">
                    <a16:rowId xmlns:a16="http://schemas.microsoft.com/office/drawing/2014/main" val="10009"/>
                  </a:ext>
                </a:extLst>
              </a:tr>
            </a:tbl>
          </a:graphicData>
        </a:graphic>
      </p:graphicFrame>
      <p:sp>
        <p:nvSpPr>
          <p:cNvPr id="3" name="Footer Placeholder 2"/>
          <p:cNvSpPr>
            <a:spLocks noGrp="1"/>
          </p:cNvSpPr>
          <p:nvPr>
            <p:ph type="ftr" sz="quarter" idx="10"/>
          </p:nvPr>
        </p:nvSpPr>
        <p:spPr/>
        <p:txBody>
          <a:bodyPr/>
          <a:lstStyle/>
          <a:p>
            <a:r>
              <a:rPr lang="en-GB" smtClean="0"/>
              <a:t>Trusted. Independent. Global.</a:t>
            </a:r>
            <a:endParaRPr lang="en-GB"/>
          </a:p>
        </p:txBody>
      </p:sp>
      <p:sp>
        <p:nvSpPr>
          <p:cNvPr id="4" name="Slide Number Placeholder 3"/>
          <p:cNvSpPr>
            <a:spLocks noGrp="1"/>
          </p:cNvSpPr>
          <p:nvPr>
            <p:ph type="sldNum" sz="quarter" idx="11"/>
          </p:nvPr>
        </p:nvSpPr>
        <p:spPr/>
        <p:txBody>
          <a:bodyPr/>
          <a:lstStyle/>
          <a:p>
            <a:fld id="{FD821319-5EAF-462C-8D4A-8B19FE65E8D4}" type="slidenum">
              <a:rPr lang="en-GB" smtClean="0"/>
              <a:t>24</a:t>
            </a:fld>
            <a:endParaRPr lang="en-GB"/>
          </a:p>
        </p:txBody>
      </p:sp>
      <p:sp>
        <p:nvSpPr>
          <p:cNvPr id="5" name="Title 4"/>
          <p:cNvSpPr>
            <a:spLocks noGrp="1"/>
          </p:cNvSpPr>
          <p:nvPr>
            <p:ph type="title"/>
          </p:nvPr>
        </p:nvSpPr>
        <p:spPr/>
        <p:txBody>
          <a:bodyPr/>
          <a:lstStyle/>
          <a:p>
            <a:r>
              <a:rPr lang="en-GB" dirty="0" smtClean="0"/>
              <a:t>Overall Rankings Performance</a:t>
            </a:r>
            <a:endParaRPr lang="en-GB" dirty="0"/>
          </a:p>
        </p:txBody>
      </p:sp>
    </p:spTree>
    <p:extLst>
      <p:ext uri="{BB962C8B-B14F-4D97-AF65-F5344CB8AC3E}">
        <p14:creationId xmlns:p14="http://schemas.microsoft.com/office/powerpoint/2010/main" val="2485710617"/>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t>INDICATOR PERFORMANCE</a:t>
            </a:r>
            <a:endParaRPr lang="en-GB" dirty="0"/>
          </a:p>
        </p:txBody>
      </p:sp>
      <p:sp>
        <p:nvSpPr>
          <p:cNvPr id="3" name="Footer Placeholder 2"/>
          <p:cNvSpPr>
            <a:spLocks noGrp="1"/>
          </p:cNvSpPr>
          <p:nvPr>
            <p:ph type="ftr" sz="quarter" idx="10"/>
          </p:nvPr>
        </p:nvSpPr>
        <p:spPr/>
        <p:txBody>
          <a:bodyPr/>
          <a:lstStyle/>
          <a:p>
            <a:r>
              <a:rPr lang="en-GB" smtClean="0"/>
              <a:t>Trusted. Independent. Global.</a:t>
            </a:r>
            <a:endParaRPr lang="en-GB" dirty="0"/>
          </a:p>
        </p:txBody>
      </p:sp>
      <p:sp>
        <p:nvSpPr>
          <p:cNvPr id="4" name="Slide Number Placeholder 3"/>
          <p:cNvSpPr>
            <a:spLocks noGrp="1"/>
          </p:cNvSpPr>
          <p:nvPr>
            <p:ph type="sldNum" sz="quarter" idx="11"/>
          </p:nvPr>
        </p:nvSpPr>
        <p:spPr/>
        <p:txBody>
          <a:bodyPr/>
          <a:lstStyle/>
          <a:p>
            <a:fld id="{FD821319-5EAF-462C-8D4A-8B19FE65E8D4}" type="slidenum">
              <a:rPr lang="en-GB" smtClean="0"/>
              <a:t>25</a:t>
            </a:fld>
            <a:endParaRPr lang="en-GB" dirty="0"/>
          </a:p>
        </p:txBody>
      </p:sp>
      <p:pic>
        <p:nvPicPr>
          <p:cNvPr id="9" name="Picture 8"/>
          <p:cNvPicPr>
            <a:picLocks noChangeAspect="1"/>
            <a:extLst>
              <a:ext uri="{84589F7E-364E-4C9E-8A38-B11213B215E9}">
                <a14:cameraTool xmlns:a14="http://schemas.microsoft.com/office/drawing/2010/main" cellRange="Flag" spid="_x0000_s17050"/>
              </a:ext>
            </a:extLst>
          </p:cNvPicPr>
          <p:nvPr/>
        </p:nvPicPr>
        <p:blipFill>
          <a:blip r:embed="rId2" cstate="email">
            <a:extLst>
              <a:ext uri="{28A0092B-C50C-407E-A947-70E740481C1C}">
                <a14:useLocalDpi xmlns:a14="http://schemas.microsoft.com/office/drawing/2010/main"/>
              </a:ext>
            </a:extLst>
          </a:blip>
          <a:stretch>
            <a:fillRect/>
          </a:stretch>
        </p:blipFill>
        <p:spPr>
          <a:xfrm>
            <a:off x="7883962" y="559473"/>
            <a:ext cx="1224136" cy="798758"/>
          </a:xfrm>
          <a:prstGeom prst="rect">
            <a:avLst/>
          </a:prstGeom>
        </p:spPr>
      </p:pic>
      <p:graphicFrame>
        <p:nvGraphicFramePr>
          <p:cNvPr id="10" name="Content Placeholder 9"/>
          <p:cNvGraphicFramePr>
            <a:graphicFrameLocks noGrp="1"/>
          </p:cNvGraphicFramePr>
          <p:nvPr>
            <p:ph sz="half" idx="1"/>
            <p:extLst>
              <p:ext uri="{D42A27DB-BD31-4B8C-83A1-F6EECF244321}">
                <p14:modId xmlns:p14="http://schemas.microsoft.com/office/powerpoint/2010/main" val="617690958"/>
              </p:ext>
            </p:extLst>
          </p:nvPr>
        </p:nvGraphicFramePr>
        <p:xfrm>
          <a:off x="142875" y="1600200"/>
          <a:ext cx="4352925" cy="452596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ontent Placeholder 10"/>
          <p:cNvGraphicFramePr>
            <a:graphicFrameLocks noGrp="1"/>
          </p:cNvGraphicFramePr>
          <p:nvPr>
            <p:ph sz="half" idx="2"/>
            <p:extLst>
              <p:ext uri="{D42A27DB-BD31-4B8C-83A1-F6EECF244321}">
                <p14:modId xmlns:p14="http://schemas.microsoft.com/office/powerpoint/2010/main" val="2988130415"/>
              </p:ext>
            </p:extLst>
          </p:nvPr>
        </p:nvGraphicFramePr>
        <p:xfrm>
          <a:off x="4648200" y="1600200"/>
          <a:ext cx="4352925" cy="452596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0953662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sz="half" idx="2"/>
            <p:extLst>
              <p:ext uri="{D42A27DB-BD31-4B8C-83A1-F6EECF244321}">
                <p14:modId xmlns:p14="http://schemas.microsoft.com/office/powerpoint/2010/main" val="1878813693"/>
              </p:ext>
            </p:extLst>
          </p:nvPr>
        </p:nvGraphicFramePr>
        <p:xfrm>
          <a:off x="142876" y="3284984"/>
          <a:ext cx="8858250" cy="2841179"/>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lstStyle/>
          <a:p>
            <a:r>
              <a:rPr lang="en-GB" dirty="0" smtClean="0"/>
              <a:t>QS SAFE</a:t>
            </a:r>
            <a:endParaRPr lang="en-GB" dirty="0"/>
          </a:p>
        </p:txBody>
      </p:sp>
      <p:graphicFrame>
        <p:nvGraphicFramePr>
          <p:cNvPr id="7" name="Content Placeholder 6"/>
          <p:cNvGraphicFramePr>
            <a:graphicFrameLocks noGrp="1"/>
          </p:cNvGraphicFramePr>
          <p:nvPr>
            <p:ph sz="half" idx="1"/>
            <p:extLst>
              <p:ext uri="{D42A27DB-BD31-4B8C-83A1-F6EECF244321}">
                <p14:modId xmlns:p14="http://schemas.microsoft.com/office/powerpoint/2010/main" val="2218399237"/>
              </p:ext>
            </p:extLst>
          </p:nvPr>
        </p:nvGraphicFramePr>
        <p:xfrm>
          <a:off x="142875" y="1440967"/>
          <a:ext cx="8858250" cy="1699999"/>
        </p:xfrm>
        <a:graphic>
          <a:graphicData uri="http://schemas.openxmlformats.org/drawingml/2006/table">
            <a:tbl>
              <a:tblPr/>
              <a:tblGrid>
                <a:gridCol w="1313902">
                  <a:extLst>
                    <a:ext uri="{9D8B030D-6E8A-4147-A177-3AD203B41FA5}">
                      <a16:colId xmlns:a16="http://schemas.microsoft.com/office/drawing/2014/main" val="20000"/>
                    </a:ext>
                  </a:extLst>
                </a:gridCol>
                <a:gridCol w="1313902">
                  <a:extLst>
                    <a:ext uri="{9D8B030D-6E8A-4147-A177-3AD203B41FA5}">
                      <a16:colId xmlns:a16="http://schemas.microsoft.com/office/drawing/2014/main" val="20001"/>
                    </a:ext>
                  </a:extLst>
                </a:gridCol>
                <a:gridCol w="1042646">
                  <a:extLst>
                    <a:ext uri="{9D8B030D-6E8A-4147-A177-3AD203B41FA5}">
                      <a16:colId xmlns:a16="http://schemas.microsoft.com/office/drawing/2014/main" val="20002"/>
                    </a:ext>
                  </a:extLst>
                </a:gridCol>
                <a:gridCol w="1042646">
                  <a:extLst>
                    <a:ext uri="{9D8B030D-6E8A-4147-A177-3AD203B41FA5}">
                      <a16:colId xmlns:a16="http://schemas.microsoft.com/office/drawing/2014/main" val="20003"/>
                    </a:ext>
                  </a:extLst>
                </a:gridCol>
                <a:gridCol w="1017216">
                  <a:extLst>
                    <a:ext uri="{9D8B030D-6E8A-4147-A177-3AD203B41FA5}">
                      <a16:colId xmlns:a16="http://schemas.microsoft.com/office/drawing/2014/main" val="20004"/>
                    </a:ext>
                  </a:extLst>
                </a:gridCol>
                <a:gridCol w="1042646">
                  <a:extLst>
                    <a:ext uri="{9D8B030D-6E8A-4147-A177-3AD203B41FA5}">
                      <a16:colId xmlns:a16="http://schemas.microsoft.com/office/drawing/2014/main" val="20005"/>
                    </a:ext>
                  </a:extLst>
                </a:gridCol>
                <a:gridCol w="1042646">
                  <a:extLst>
                    <a:ext uri="{9D8B030D-6E8A-4147-A177-3AD203B41FA5}">
                      <a16:colId xmlns:a16="http://schemas.microsoft.com/office/drawing/2014/main" val="20006"/>
                    </a:ext>
                  </a:extLst>
                </a:gridCol>
                <a:gridCol w="1042646">
                  <a:extLst>
                    <a:ext uri="{9D8B030D-6E8A-4147-A177-3AD203B41FA5}">
                      <a16:colId xmlns:a16="http://schemas.microsoft.com/office/drawing/2014/main" val="20007"/>
                    </a:ext>
                  </a:extLst>
                </a:gridCol>
              </a:tblGrid>
              <a:tr h="242857">
                <a:tc>
                  <a:txBody>
                    <a:bodyPr/>
                    <a:lstStyle/>
                    <a:p>
                      <a:pPr algn="l" fontAlgn="b"/>
                      <a:r>
                        <a:rPr lang="en-GB" sz="1400" b="0" i="0" u="none" strike="noStrike">
                          <a:solidFill>
                            <a:srgbClr val="000000"/>
                          </a:solidFill>
                          <a:effectLst/>
                          <a:latin typeface="Optima LT" panose="02000503060000020003" pitchFamily="2" charset="0"/>
                        </a:rPr>
                        <a:t> </a:t>
                      </a:r>
                    </a:p>
                  </a:txBody>
                  <a:tcPr marL="0" marR="0" marT="0" marB="0" anchor="ctr">
                    <a:lnL w="6350" cap="flat" cmpd="sng" algn="ctr">
                      <a:solidFill>
                        <a:srgbClr val="493E21"/>
                      </a:solidFill>
                      <a:prstDash val="solid"/>
                      <a:round/>
                      <a:headEnd type="none" w="med" len="med"/>
                      <a:tailEnd type="none" w="med" len="med"/>
                    </a:lnL>
                    <a:lnR>
                      <a:noFill/>
                    </a:lnR>
                    <a:lnT w="6350" cap="flat" cmpd="sng" algn="ctr">
                      <a:solidFill>
                        <a:srgbClr val="493E21"/>
                      </a:solidFill>
                      <a:prstDash val="solid"/>
                      <a:round/>
                      <a:headEnd type="none" w="med" len="med"/>
                      <a:tailEnd type="none" w="med" len="med"/>
                    </a:lnT>
                    <a:lnB>
                      <a:noFill/>
                    </a:lnB>
                    <a:solidFill>
                      <a:srgbClr val="C6B07D"/>
                    </a:solidFill>
                  </a:tcPr>
                </a:tc>
                <a:tc>
                  <a:txBody>
                    <a:bodyPr/>
                    <a:lstStyle/>
                    <a:p>
                      <a:pPr algn="l" fontAlgn="b"/>
                      <a:r>
                        <a:rPr lang="en-GB" sz="1400" b="0" i="0" u="none" strike="noStrike">
                          <a:solidFill>
                            <a:srgbClr val="000000"/>
                          </a:solidFill>
                          <a:effectLst/>
                          <a:latin typeface="Optima LT" panose="02000503060000020003" pitchFamily="2" charset="0"/>
                        </a:rPr>
                        <a:t> </a:t>
                      </a:r>
                    </a:p>
                  </a:txBody>
                  <a:tcPr marL="0" marR="0" marT="0" marB="0" anchor="ctr">
                    <a:lnL>
                      <a:noFill/>
                    </a:lnL>
                    <a:lnR w="6350" cap="flat" cmpd="sng" algn="ctr">
                      <a:solidFill>
                        <a:srgbClr val="493E21"/>
                      </a:solidFill>
                      <a:prstDash val="solid"/>
                      <a:round/>
                      <a:headEnd type="none" w="med" len="med"/>
                      <a:tailEnd type="none" w="med" len="med"/>
                    </a:lnR>
                    <a:lnT w="6350" cap="flat" cmpd="sng" algn="ctr">
                      <a:solidFill>
                        <a:srgbClr val="493E21"/>
                      </a:solidFill>
                      <a:prstDash val="solid"/>
                      <a:round/>
                      <a:headEnd type="none" w="med" len="med"/>
                      <a:tailEnd type="none" w="med" len="med"/>
                    </a:lnT>
                    <a:lnB>
                      <a:noFill/>
                    </a:lnB>
                    <a:solidFill>
                      <a:srgbClr val="C6B07D"/>
                    </a:solidFill>
                  </a:tcPr>
                </a:tc>
                <a:tc gridSpan="2">
                  <a:txBody>
                    <a:bodyPr/>
                    <a:lstStyle/>
                    <a:p>
                      <a:pPr algn="ctr" fontAlgn="b"/>
                      <a:r>
                        <a:rPr lang="en-GB" sz="1400" b="1" i="0" u="none" strike="noStrike">
                          <a:solidFill>
                            <a:srgbClr val="000000"/>
                          </a:solidFill>
                          <a:effectLst/>
                          <a:latin typeface="Optima LT" panose="02000503060000020003" pitchFamily="2" charset="0"/>
                        </a:rPr>
                        <a:t>2010</a:t>
                      </a:r>
                    </a:p>
                  </a:txBody>
                  <a:tcPr marL="0" marR="0" marT="0" marB="0" anchor="ctr">
                    <a:lnL w="6350" cap="flat" cmpd="sng" algn="ctr">
                      <a:solidFill>
                        <a:srgbClr val="493E21"/>
                      </a:solidFill>
                      <a:prstDash val="solid"/>
                      <a:round/>
                      <a:headEnd type="none" w="med" len="med"/>
                      <a:tailEnd type="none" w="med" len="med"/>
                    </a:lnL>
                    <a:lnR w="6350" cap="flat" cmpd="sng" algn="ctr">
                      <a:solidFill>
                        <a:srgbClr val="493E21"/>
                      </a:solidFill>
                      <a:prstDash val="solid"/>
                      <a:round/>
                      <a:headEnd type="none" w="med" len="med"/>
                      <a:tailEnd type="none" w="med" len="med"/>
                    </a:lnR>
                    <a:lnT w="6350" cap="flat" cmpd="sng" algn="ctr">
                      <a:solidFill>
                        <a:srgbClr val="493E21"/>
                      </a:solidFill>
                      <a:prstDash val="solid"/>
                      <a:round/>
                      <a:headEnd type="none" w="med" len="med"/>
                      <a:tailEnd type="none" w="med" len="med"/>
                    </a:lnT>
                    <a:lnB>
                      <a:noFill/>
                    </a:lnB>
                    <a:solidFill>
                      <a:srgbClr val="C6B07D"/>
                    </a:solidFill>
                  </a:tcPr>
                </a:tc>
                <a:tc hMerge="1">
                  <a:txBody>
                    <a:bodyPr/>
                    <a:lstStyle/>
                    <a:p>
                      <a:endParaRPr lang="en-GB"/>
                    </a:p>
                  </a:txBody>
                  <a:tcPr/>
                </a:tc>
                <a:tc gridSpan="2">
                  <a:txBody>
                    <a:bodyPr/>
                    <a:lstStyle/>
                    <a:p>
                      <a:pPr algn="ctr" fontAlgn="b"/>
                      <a:r>
                        <a:rPr lang="en-GB" sz="1400" b="1" i="0" u="none" strike="noStrike">
                          <a:solidFill>
                            <a:srgbClr val="000000"/>
                          </a:solidFill>
                          <a:effectLst/>
                          <a:latin typeface="Optima LT" panose="02000503060000020003" pitchFamily="2" charset="0"/>
                        </a:rPr>
                        <a:t>2011</a:t>
                      </a:r>
                    </a:p>
                  </a:txBody>
                  <a:tcPr marL="0" marR="0" marT="0" marB="0" anchor="ctr">
                    <a:lnL w="6350" cap="flat" cmpd="sng" algn="ctr">
                      <a:solidFill>
                        <a:srgbClr val="493E21"/>
                      </a:solidFill>
                      <a:prstDash val="solid"/>
                      <a:round/>
                      <a:headEnd type="none" w="med" len="med"/>
                      <a:tailEnd type="none" w="med" len="med"/>
                    </a:lnL>
                    <a:lnR w="6350" cap="flat" cmpd="sng" algn="ctr">
                      <a:solidFill>
                        <a:srgbClr val="493E21"/>
                      </a:solidFill>
                      <a:prstDash val="solid"/>
                      <a:round/>
                      <a:headEnd type="none" w="med" len="med"/>
                      <a:tailEnd type="none" w="med" len="med"/>
                    </a:lnR>
                    <a:lnT w="6350" cap="flat" cmpd="sng" algn="ctr">
                      <a:solidFill>
                        <a:srgbClr val="493E21"/>
                      </a:solidFill>
                      <a:prstDash val="solid"/>
                      <a:round/>
                      <a:headEnd type="none" w="med" len="med"/>
                      <a:tailEnd type="none" w="med" len="med"/>
                    </a:lnT>
                    <a:lnB>
                      <a:noFill/>
                    </a:lnB>
                    <a:solidFill>
                      <a:srgbClr val="C6B07D"/>
                    </a:solidFill>
                  </a:tcPr>
                </a:tc>
                <a:tc hMerge="1">
                  <a:txBody>
                    <a:bodyPr/>
                    <a:lstStyle/>
                    <a:p>
                      <a:endParaRPr lang="en-GB"/>
                    </a:p>
                  </a:txBody>
                  <a:tcPr/>
                </a:tc>
                <a:tc gridSpan="2">
                  <a:txBody>
                    <a:bodyPr/>
                    <a:lstStyle/>
                    <a:p>
                      <a:pPr algn="ctr" fontAlgn="b"/>
                      <a:r>
                        <a:rPr lang="en-GB" sz="1400" b="1" i="0" u="none" strike="noStrike">
                          <a:solidFill>
                            <a:srgbClr val="000000"/>
                          </a:solidFill>
                          <a:effectLst/>
                          <a:latin typeface="Optima LT" panose="02000503060000020003" pitchFamily="2" charset="0"/>
                        </a:rPr>
                        <a:t>2012</a:t>
                      </a:r>
                    </a:p>
                  </a:txBody>
                  <a:tcPr marL="0" marR="0" marT="0" marB="0" anchor="ctr">
                    <a:lnL w="6350" cap="flat" cmpd="sng" algn="ctr">
                      <a:solidFill>
                        <a:srgbClr val="493E21"/>
                      </a:solidFill>
                      <a:prstDash val="solid"/>
                      <a:round/>
                      <a:headEnd type="none" w="med" len="med"/>
                      <a:tailEnd type="none" w="med" len="med"/>
                    </a:lnL>
                    <a:lnR w="6350" cap="flat" cmpd="sng" algn="ctr">
                      <a:solidFill>
                        <a:srgbClr val="493E21"/>
                      </a:solidFill>
                      <a:prstDash val="solid"/>
                      <a:round/>
                      <a:headEnd type="none" w="med" len="med"/>
                      <a:tailEnd type="none" w="med" len="med"/>
                    </a:lnR>
                    <a:lnT w="6350" cap="flat" cmpd="sng" algn="ctr">
                      <a:solidFill>
                        <a:srgbClr val="493E21"/>
                      </a:solidFill>
                      <a:prstDash val="solid"/>
                      <a:round/>
                      <a:headEnd type="none" w="med" len="med"/>
                      <a:tailEnd type="none" w="med" len="med"/>
                    </a:lnT>
                    <a:lnB>
                      <a:noFill/>
                    </a:lnB>
                    <a:solidFill>
                      <a:srgbClr val="C6B07D"/>
                    </a:solidFill>
                  </a:tcPr>
                </a:tc>
                <a:tc hMerge="1">
                  <a:txBody>
                    <a:bodyPr/>
                    <a:lstStyle/>
                    <a:p>
                      <a:endParaRPr lang="en-GB"/>
                    </a:p>
                  </a:txBody>
                  <a:tcPr/>
                </a:tc>
                <a:extLst>
                  <a:ext uri="{0D108BD9-81ED-4DB2-BD59-A6C34878D82A}">
                    <a16:rowId xmlns:a16="http://schemas.microsoft.com/office/drawing/2014/main" val="10000"/>
                  </a:ext>
                </a:extLst>
              </a:tr>
              <a:tr h="242857">
                <a:tc>
                  <a:txBody>
                    <a:bodyPr/>
                    <a:lstStyle/>
                    <a:p>
                      <a:pPr algn="l" fontAlgn="b"/>
                      <a:r>
                        <a:rPr lang="en-GB" sz="1400" b="0" i="0" u="none" strike="noStrike">
                          <a:solidFill>
                            <a:srgbClr val="000000"/>
                          </a:solidFill>
                          <a:effectLst/>
                          <a:latin typeface="Optima LT" panose="02000503060000020003" pitchFamily="2" charset="0"/>
                        </a:rPr>
                        <a:t>Aspect</a:t>
                      </a:r>
                    </a:p>
                  </a:txBody>
                  <a:tcPr marL="79144" marR="0" marT="0" marB="0" anchor="ctr">
                    <a:lnL w="6350" cap="flat" cmpd="sng" algn="ctr">
                      <a:solidFill>
                        <a:srgbClr val="493E21"/>
                      </a:solidFill>
                      <a:prstDash val="solid"/>
                      <a:round/>
                      <a:headEnd type="none" w="med" len="med"/>
                      <a:tailEnd type="none" w="med" len="med"/>
                    </a:lnL>
                    <a:lnR>
                      <a:noFill/>
                    </a:lnR>
                    <a:lnT>
                      <a:noFill/>
                    </a:lnT>
                    <a:lnB>
                      <a:noFill/>
                    </a:lnB>
                    <a:solidFill>
                      <a:srgbClr val="D9CBAA"/>
                    </a:solidFill>
                  </a:tcPr>
                </a:tc>
                <a:tc>
                  <a:txBody>
                    <a:bodyPr/>
                    <a:lstStyle/>
                    <a:p>
                      <a:pPr algn="l" fontAlgn="b"/>
                      <a:r>
                        <a:rPr lang="en-GB" sz="1400" b="0" i="0" u="none" strike="noStrike">
                          <a:solidFill>
                            <a:srgbClr val="000000"/>
                          </a:solidFill>
                          <a:effectLst/>
                          <a:latin typeface="Optima LT" panose="02000503060000020003" pitchFamily="2" charset="0"/>
                        </a:rPr>
                        <a:t> </a:t>
                      </a:r>
                    </a:p>
                  </a:txBody>
                  <a:tcPr marL="0" marR="0" marT="0" marB="0" anchor="ctr">
                    <a:lnL>
                      <a:noFill/>
                    </a:lnL>
                    <a:lnR w="6350" cap="flat" cmpd="sng" algn="ctr">
                      <a:solidFill>
                        <a:srgbClr val="493E21"/>
                      </a:solidFill>
                      <a:prstDash val="solid"/>
                      <a:round/>
                      <a:headEnd type="none" w="med" len="med"/>
                      <a:tailEnd type="none" w="med" len="med"/>
                    </a:lnR>
                    <a:lnT>
                      <a:noFill/>
                    </a:lnT>
                    <a:lnB>
                      <a:noFill/>
                    </a:lnB>
                    <a:solidFill>
                      <a:srgbClr val="D9CBAA"/>
                    </a:solidFill>
                  </a:tcPr>
                </a:tc>
                <a:tc>
                  <a:txBody>
                    <a:bodyPr/>
                    <a:lstStyle/>
                    <a:p>
                      <a:pPr algn="ctr" fontAlgn="b"/>
                      <a:r>
                        <a:rPr lang="en-GB" sz="1200" b="0" i="0" u="none" strike="noStrike">
                          <a:solidFill>
                            <a:srgbClr val="000000"/>
                          </a:solidFill>
                          <a:effectLst/>
                          <a:latin typeface="Optima LT" panose="02000503060000020003" pitchFamily="2" charset="0"/>
                        </a:rPr>
                        <a:t>Score</a:t>
                      </a:r>
                    </a:p>
                  </a:txBody>
                  <a:tcPr marL="0" marR="0" marT="0" marB="0" anchor="ctr">
                    <a:lnL w="6350" cap="flat" cmpd="sng" algn="ctr">
                      <a:solidFill>
                        <a:srgbClr val="493E21"/>
                      </a:solidFill>
                      <a:prstDash val="solid"/>
                      <a:round/>
                      <a:headEnd type="none" w="med" len="med"/>
                      <a:tailEnd type="none" w="med" len="med"/>
                    </a:lnL>
                    <a:lnR>
                      <a:noFill/>
                    </a:lnR>
                    <a:lnT>
                      <a:noFill/>
                    </a:lnT>
                    <a:lnB>
                      <a:noFill/>
                    </a:lnB>
                    <a:solidFill>
                      <a:srgbClr val="D9CBAA"/>
                    </a:solidFill>
                  </a:tcPr>
                </a:tc>
                <a:tc>
                  <a:txBody>
                    <a:bodyPr/>
                    <a:lstStyle/>
                    <a:p>
                      <a:pPr algn="ctr" fontAlgn="b"/>
                      <a:r>
                        <a:rPr lang="en-GB" sz="1200" b="0" i="0" u="none" strike="noStrike">
                          <a:solidFill>
                            <a:srgbClr val="000000"/>
                          </a:solidFill>
                          <a:effectLst/>
                          <a:latin typeface="Optima LT" panose="02000503060000020003" pitchFamily="2" charset="0"/>
                        </a:rPr>
                        <a:t>Rank</a:t>
                      </a:r>
                    </a:p>
                  </a:txBody>
                  <a:tcPr marL="0" marR="0" marT="0" marB="0" anchor="ctr">
                    <a:lnL>
                      <a:noFill/>
                    </a:lnL>
                    <a:lnR w="6350" cap="flat" cmpd="sng" algn="ctr">
                      <a:solidFill>
                        <a:srgbClr val="493E21"/>
                      </a:solidFill>
                      <a:prstDash val="solid"/>
                      <a:round/>
                      <a:headEnd type="none" w="med" len="med"/>
                      <a:tailEnd type="none" w="med" len="med"/>
                    </a:lnR>
                    <a:lnT>
                      <a:noFill/>
                    </a:lnT>
                    <a:lnB>
                      <a:noFill/>
                    </a:lnB>
                    <a:solidFill>
                      <a:srgbClr val="D9CBAA"/>
                    </a:solidFill>
                  </a:tcPr>
                </a:tc>
                <a:tc>
                  <a:txBody>
                    <a:bodyPr/>
                    <a:lstStyle/>
                    <a:p>
                      <a:pPr algn="ctr" fontAlgn="b"/>
                      <a:r>
                        <a:rPr lang="en-GB" sz="1200" b="0" i="0" u="none" strike="noStrike">
                          <a:solidFill>
                            <a:srgbClr val="000000"/>
                          </a:solidFill>
                          <a:effectLst/>
                          <a:latin typeface="Optima LT" panose="02000503060000020003" pitchFamily="2" charset="0"/>
                        </a:rPr>
                        <a:t>Score</a:t>
                      </a:r>
                    </a:p>
                  </a:txBody>
                  <a:tcPr marL="0" marR="0" marT="0" marB="0" anchor="ctr">
                    <a:lnL w="6350" cap="flat" cmpd="sng" algn="ctr">
                      <a:solidFill>
                        <a:srgbClr val="493E21"/>
                      </a:solidFill>
                      <a:prstDash val="solid"/>
                      <a:round/>
                      <a:headEnd type="none" w="med" len="med"/>
                      <a:tailEnd type="none" w="med" len="med"/>
                    </a:lnL>
                    <a:lnR>
                      <a:noFill/>
                    </a:lnR>
                    <a:lnT>
                      <a:noFill/>
                    </a:lnT>
                    <a:lnB>
                      <a:noFill/>
                    </a:lnB>
                    <a:solidFill>
                      <a:srgbClr val="D9CBAA"/>
                    </a:solidFill>
                  </a:tcPr>
                </a:tc>
                <a:tc>
                  <a:txBody>
                    <a:bodyPr/>
                    <a:lstStyle/>
                    <a:p>
                      <a:pPr algn="ctr" fontAlgn="b"/>
                      <a:r>
                        <a:rPr lang="en-GB" sz="1200" b="0" i="0" u="none" strike="noStrike">
                          <a:solidFill>
                            <a:srgbClr val="000000"/>
                          </a:solidFill>
                          <a:effectLst/>
                          <a:latin typeface="Optima LT" panose="02000503060000020003" pitchFamily="2" charset="0"/>
                        </a:rPr>
                        <a:t>Rank</a:t>
                      </a:r>
                    </a:p>
                  </a:txBody>
                  <a:tcPr marL="0" marR="0" marT="0" marB="0" anchor="ctr">
                    <a:lnL>
                      <a:noFill/>
                    </a:lnL>
                    <a:lnR w="6350" cap="flat" cmpd="sng" algn="ctr">
                      <a:solidFill>
                        <a:srgbClr val="493E21"/>
                      </a:solidFill>
                      <a:prstDash val="solid"/>
                      <a:round/>
                      <a:headEnd type="none" w="med" len="med"/>
                      <a:tailEnd type="none" w="med" len="med"/>
                    </a:lnR>
                    <a:lnT>
                      <a:noFill/>
                    </a:lnT>
                    <a:lnB>
                      <a:noFill/>
                    </a:lnB>
                    <a:solidFill>
                      <a:srgbClr val="D9CBAA"/>
                    </a:solidFill>
                  </a:tcPr>
                </a:tc>
                <a:tc>
                  <a:txBody>
                    <a:bodyPr/>
                    <a:lstStyle/>
                    <a:p>
                      <a:pPr algn="ctr" fontAlgn="b"/>
                      <a:r>
                        <a:rPr lang="en-GB" sz="1200" b="0" i="0" u="none" strike="noStrike">
                          <a:solidFill>
                            <a:srgbClr val="000000"/>
                          </a:solidFill>
                          <a:effectLst/>
                          <a:latin typeface="Optima LT" panose="02000503060000020003" pitchFamily="2" charset="0"/>
                        </a:rPr>
                        <a:t>Score</a:t>
                      </a:r>
                    </a:p>
                  </a:txBody>
                  <a:tcPr marL="0" marR="0" marT="0" marB="0" anchor="ctr">
                    <a:lnL w="6350" cap="flat" cmpd="sng" algn="ctr">
                      <a:solidFill>
                        <a:srgbClr val="493E21"/>
                      </a:solidFill>
                      <a:prstDash val="solid"/>
                      <a:round/>
                      <a:headEnd type="none" w="med" len="med"/>
                      <a:tailEnd type="none" w="med" len="med"/>
                    </a:lnL>
                    <a:lnR>
                      <a:noFill/>
                    </a:lnR>
                    <a:lnT>
                      <a:noFill/>
                    </a:lnT>
                    <a:lnB>
                      <a:noFill/>
                    </a:lnB>
                    <a:solidFill>
                      <a:srgbClr val="D9CBAA"/>
                    </a:solidFill>
                  </a:tcPr>
                </a:tc>
                <a:tc>
                  <a:txBody>
                    <a:bodyPr/>
                    <a:lstStyle/>
                    <a:p>
                      <a:pPr algn="ctr" fontAlgn="b"/>
                      <a:r>
                        <a:rPr lang="en-GB" sz="1200" b="0" i="0" u="none" strike="noStrike">
                          <a:solidFill>
                            <a:srgbClr val="000000"/>
                          </a:solidFill>
                          <a:effectLst/>
                          <a:latin typeface="Optima LT" panose="02000503060000020003" pitchFamily="2" charset="0"/>
                        </a:rPr>
                        <a:t>Rank</a:t>
                      </a:r>
                    </a:p>
                  </a:txBody>
                  <a:tcPr marL="0" marR="0" marT="0" marB="0" anchor="ctr">
                    <a:lnL>
                      <a:noFill/>
                    </a:lnL>
                    <a:lnR w="6350" cap="flat" cmpd="sng" algn="ctr">
                      <a:solidFill>
                        <a:srgbClr val="493E21"/>
                      </a:solidFill>
                      <a:prstDash val="solid"/>
                      <a:round/>
                      <a:headEnd type="none" w="med" len="med"/>
                      <a:tailEnd type="none" w="med" len="med"/>
                    </a:lnR>
                    <a:lnT>
                      <a:noFill/>
                    </a:lnT>
                    <a:lnB>
                      <a:noFill/>
                    </a:lnB>
                    <a:solidFill>
                      <a:srgbClr val="D9CBAA"/>
                    </a:solidFill>
                  </a:tcPr>
                </a:tc>
                <a:extLst>
                  <a:ext uri="{0D108BD9-81ED-4DB2-BD59-A6C34878D82A}">
                    <a16:rowId xmlns:a16="http://schemas.microsoft.com/office/drawing/2014/main" val="10001"/>
                  </a:ext>
                </a:extLst>
              </a:tr>
              <a:tr h="242857">
                <a:tc gridSpan="2">
                  <a:txBody>
                    <a:bodyPr/>
                    <a:lstStyle/>
                    <a:p>
                      <a:pPr algn="l" fontAlgn="b"/>
                      <a:r>
                        <a:rPr lang="en-GB" sz="1400" b="1" i="0" u="none" strike="noStrike">
                          <a:solidFill>
                            <a:srgbClr val="000000"/>
                          </a:solidFill>
                          <a:effectLst/>
                          <a:latin typeface="Optima LT" panose="02000503060000020003" pitchFamily="2" charset="0"/>
                        </a:rPr>
                        <a:t>S</a:t>
                      </a:r>
                      <a:r>
                        <a:rPr lang="en-GB" sz="1400" b="0" i="0" u="none" strike="noStrike">
                          <a:solidFill>
                            <a:srgbClr val="000000"/>
                          </a:solidFill>
                          <a:effectLst/>
                          <a:latin typeface="Optima LT" panose="02000503060000020003" pitchFamily="2" charset="0"/>
                        </a:rPr>
                        <a:t>YSTEM</a:t>
                      </a:r>
                    </a:p>
                  </a:txBody>
                  <a:tcPr marL="79144" marR="0" marT="0" marB="0" anchor="ctr">
                    <a:lnL w="6350" cap="flat" cmpd="sng" algn="ctr">
                      <a:solidFill>
                        <a:srgbClr val="493E21"/>
                      </a:solidFill>
                      <a:prstDash val="solid"/>
                      <a:round/>
                      <a:headEnd type="none" w="med" len="med"/>
                      <a:tailEnd type="none" w="med" len="med"/>
                    </a:lnL>
                    <a:lnR w="6350" cap="flat" cmpd="sng" algn="ctr">
                      <a:solidFill>
                        <a:srgbClr val="493E21"/>
                      </a:solidFill>
                      <a:prstDash val="solid"/>
                      <a:round/>
                      <a:headEnd type="none" w="med" len="med"/>
                      <a:tailEnd type="none" w="med" len="med"/>
                    </a:lnR>
                    <a:lnT>
                      <a:noFill/>
                    </a:lnT>
                    <a:lnB>
                      <a:noFill/>
                    </a:lnB>
                    <a:solidFill>
                      <a:srgbClr val="E7DEC9"/>
                    </a:solidFill>
                  </a:tcPr>
                </a:tc>
                <a:tc hMerge="1">
                  <a:txBody>
                    <a:bodyPr/>
                    <a:lstStyle/>
                    <a:p>
                      <a:endParaRPr lang="en-GB"/>
                    </a:p>
                  </a:txBody>
                  <a:tcPr/>
                </a:tc>
                <a:tc>
                  <a:txBody>
                    <a:bodyPr/>
                    <a:lstStyle/>
                    <a:p>
                      <a:pPr algn="ctr" fontAlgn="b"/>
                      <a:r>
                        <a:rPr lang="en-GB" sz="1400" b="0" i="0" u="none" strike="noStrike">
                          <a:solidFill>
                            <a:srgbClr val="000000"/>
                          </a:solidFill>
                          <a:effectLst/>
                          <a:latin typeface="Optima LT" panose="02000503060000020003" pitchFamily="2" charset="0"/>
                        </a:rPr>
                        <a:t>29.5</a:t>
                      </a:r>
                    </a:p>
                  </a:txBody>
                  <a:tcPr marL="0" marR="0" marT="0" marB="0" anchor="ctr">
                    <a:lnL w="6350" cap="flat" cmpd="sng" algn="ctr">
                      <a:solidFill>
                        <a:srgbClr val="493E21"/>
                      </a:solidFill>
                      <a:prstDash val="solid"/>
                      <a:round/>
                      <a:headEnd type="none" w="med" len="med"/>
                      <a:tailEnd type="none" w="med" len="med"/>
                    </a:lnL>
                    <a:lnR>
                      <a:noFill/>
                    </a:lnR>
                    <a:lnT>
                      <a:noFill/>
                    </a:lnT>
                    <a:lnB>
                      <a:noFill/>
                    </a:lnB>
                    <a:solidFill>
                      <a:srgbClr val="FFFFFF"/>
                    </a:solidFill>
                  </a:tcPr>
                </a:tc>
                <a:tc>
                  <a:txBody>
                    <a:bodyPr/>
                    <a:lstStyle/>
                    <a:p>
                      <a:pPr algn="ctr" fontAlgn="b"/>
                      <a:r>
                        <a:rPr lang="en-GB" sz="1400" b="0" i="0" u="none" strike="noStrike">
                          <a:solidFill>
                            <a:srgbClr val="000000"/>
                          </a:solidFill>
                          <a:effectLst/>
                          <a:latin typeface="Optima LT" panose="02000503060000020003" pitchFamily="2" charset="0"/>
                        </a:rPr>
                        <a:t>37</a:t>
                      </a:r>
                    </a:p>
                  </a:txBody>
                  <a:tcPr marL="0" marR="0" marT="0" marB="0" anchor="ctr">
                    <a:lnL>
                      <a:noFill/>
                    </a:lnL>
                    <a:lnR w="6350" cap="flat" cmpd="sng" algn="ctr">
                      <a:solidFill>
                        <a:srgbClr val="493E21"/>
                      </a:solidFill>
                      <a:prstDash val="solid"/>
                      <a:round/>
                      <a:headEnd type="none" w="med" len="med"/>
                      <a:tailEnd type="none" w="med" len="med"/>
                    </a:lnR>
                    <a:lnT>
                      <a:noFill/>
                    </a:lnT>
                    <a:lnB>
                      <a:noFill/>
                    </a:lnB>
                    <a:solidFill>
                      <a:srgbClr val="FFFFFF"/>
                    </a:solidFill>
                  </a:tcPr>
                </a:tc>
                <a:tc>
                  <a:txBody>
                    <a:bodyPr/>
                    <a:lstStyle/>
                    <a:p>
                      <a:pPr algn="ctr" fontAlgn="b"/>
                      <a:r>
                        <a:rPr lang="en-GB" sz="1400" b="0" i="0" u="none" strike="noStrike">
                          <a:solidFill>
                            <a:srgbClr val="000000"/>
                          </a:solidFill>
                          <a:effectLst/>
                          <a:latin typeface="Optima LT" panose="02000503060000020003" pitchFamily="2" charset="0"/>
                        </a:rPr>
                        <a:t>28.6</a:t>
                      </a:r>
                    </a:p>
                  </a:txBody>
                  <a:tcPr marL="0" marR="0" marT="0" marB="0" anchor="ctr">
                    <a:lnL w="6350" cap="flat" cmpd="sng" algn="ctr">
                      <a:solidFill>
                        <a:srgbClr val="493E21"/>
                      </a:solidFill>
                      <a:prstDash val="solid"/>
                      <a:round/>
                      <a:headEnd type="none" w="med" len="med"/>
                      <a:tailEnd type="none" w="med" len="med"/>
                    </a:lnL>
                    <a:lnR>
                      <a:noFill/>
                    </a:lnR>
                    <a:lnT>
                      <a:noFill/>
                    </a:lnT>
                    <a:lnB>
                      <a:noFill/>
                    </a:lnB>
                    <a:solidFill>
                      <a:srgbClr val="FFFFFF"/>
                    </a:solidFill>
                  </a:tcPr>
                </a:tc>
                <a:tc>
                  <a:txBody>
                    <a:bodyPr/>
                    <a:lstStyle/>
                    <a:p>
                      <a:pPr algn="ctr" fontAlgn="b"/>
                      <a:r>
                        <a:rPr lang="en-GB" sz="1400" b="0" i="0" u="none" strike="noStrike">
                          <a:solidFill>
                            <a:srgbClr val="000000"/>
                          </a:solidFill>
                          <a:effectLst/>
                          <a:latin typeface="Optima LT" panose="02000503060000020003" pitchFamily="2" charset="0"/>
                        </a:rPr>
                        <a:t>38</a:t>
                      </a:r>
                    </a:p>
                  </a:txBody>
                  <a:tcPr marL="0" marR="0" marT="0" marB="0" anchor="ctr">
                    <a:lnL>
                      <a:noFill/>
                    </a:lnL>
                    <a:lnR w="6350" cap="flat" cmpd="sng" algn="ctr">
                      <a:solidFill>
                        <a:srgbClr val="493E21"/>
                      </a:solidFill>
                      <a:prstDash val="solid"/>
                      <a:round/>
                      <a:headEnd type="none" w="med" len="med"/>
                      <a:tailEnd type="none" w="med" len="med"/>
                    </a:lnR>
                    <a:lnT>
                      <a:noFill/>
                    </a:lnT>
                    <a:lnB>
                      <a:noFill/>
                    </a:lnB>
                    <a:solidFill>
                      <a:srgbClr val="FFFFFF"/>
                    </a:solidFill>
                  </a:tcPr>
                </a:tc>
                <a:tc>
                  <a:txBody>
                    <a:bodyPr/>
                    <a:lstStyle/>
                    <a:p>
                      <a:pPr algn="ctr" fontAlgn="b"/>
                      <a:r>
                        <a:rPr lang="en-GB" sz="1400" b="0" i="0" u="none" strike="noStrike">
                          <a:solidFill>
                            <a:srgbClr val="000000"/>
                          </a:solidFill>
                          <a:effectLst/>
                          <a:latin typeface="Optima LT" panose="02000503060000020003" pitchFamily="2" charset="0"/>
                        </a:rPr>
                        <a:t>29.3</a:t>
                      </a:r>
                    </a:p>
                  </a:txBody>
                  <a:tcPr marL="0" marR="0" marT="0" marB="0" anchor="ctr">
                    <a:lnL w="6350" cap="flat" cmpd="sng" algn="ctr">
                      <a:solidFill>
                        <a:srgbClr val="493E21"/>
                      </a:solidFill>
                      <a:prstDash val="solid"/>
                      <a:round/>
                      <a:headEnd type="none" w="med" len="med"/>
                      <a:tailEnd type="none" w="med" len="med"/>
                    </a:lnL>
                    <a:lnR>
                      <a:noFill/>
                    </a:lnR>
                    <a:lnT>
                      <a:noFill/>
                    </a:lnT>
                    <a:lnB>
                      <a:noFill/>
                    </a:lnB>
                    <a:solidFill>
                      <a:srgbClr val="FFFFFF"/>
                    </a:solidFill>
                  </a:tcPr>
                </a:tc>
                <a:tc>
                  <a:txBody>
                    <a:bodyPr/>
                    <a:lstStyle/>
                    <a:p>
                      <a:pPr algn="ctr" fontAlgn="b"/>
                      <a:r>
                        <a:rPr lang="en-GB" sz="1400" b="0" i="0" u="none" strike="noStrike">
                          <a:solidFill>
                            <a:srgbClr val="000000"/>
                          </a:solidFill>
                          <a:effectLst/>
                          <a:latin typeface="Optima LT" panose="02000503060000020003" pitchFamily="2" charset="0"/>
                        </a:rPr>
                        <a:t>39</a:t>
                      </a:r>
                    </a:p>
                  </a:txBody>
                  <a:tcPr marL="0" marR="0" marT="0" marB="0" anchor="ctr">
                    <a:lnL>
                      <a:noFill/>
                    </a:lnL>
                    <a:lnR w="6350" cap="flat" cmpd="sng" algn="ctr">
                      <a:solidFill>
                        <a:srgbClr val="493E21"/>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0002"/>
                  </a:ext>
                </a:extLst>
              </a:tr>
              <a:tr h="242857">
                <a:tc gridSpan="2">
                  <a:txBody>
                    <a:bodyPr/>
                    <a:lstStyle/>
                    <a:p>
                      <a:pPr algn="l" fontAlgn="b"/>
                      <a:r>
                        <a:rPr lang="en-GB" sz="1400" b="1" i="0" u="none" strike="noStrike">
                          <a:solidFill>
                            <a:srgbClr val="000000"/>
                          </a:solidFill>
                          <a:effectLst/>
                          <a:latin typeface="Optima LT" panose="02000503060000020003" pitchFamily="2" charset="0"/>
                        </a:rPr>
                        <a:t>A</a:t>
                      </a:r>
                      <a:r>
                        <a:rPr lang="en-GB" sz="1400" b="0" i="0" u="none" strike="noStrike">
                          <a:solidFill>
                            <a:srgbClr val="000000"/>
                          </a:solidFill>
                          <a:effectLst/>
                          <a:latin typeface="Optima LT" panose="02000503060000020003" pitchFamily="2" charset="0"/>
                        </a:rPr>
                        <a:t>CCESS</a:t>
                      </a:r>
                    </a:p>
                  </a:txBody>
                  <a:tcPr marL="79144" marR="0" marT="0" marB="0" anchor="ctr">
                    <a:lnL w="6350" cap="flat" cmpd="sng" algn="ctr">
                      <a:solidFill>
                        <a:srgbClr val="493E21"/>
                      </a:solidFill>
                      <a:prstDash val="solid"/>
                      <a:round/>
                      <a:headEnd type="none" w="med" len="med"/>
                      <a:tailEnd type="none" w="med" len="med"/>
                    </a:lnL>
                    <a:lnR w="6350" cap="flat" cmpd="sng" algn="ctr">
                      <a:solidFill>
                        <a:srgbClr val="493E21"/>
                      </a:solidFill>
                      <a:prstDash val="solid"/>
                      <a:round/>
                      <a:headEnd type="none" w="med" len="med"/>
                      <a:tailEnd type="none" w="med" len="med"/>
                    </a:lnR>
                    <a:lnT>
                      <a:noFill/>
                    </a:lnT>
                    <a:lnB>
                      <a:noFill/>
                    </a:lnB>
                    <a:solidFill>
                      <a:srgbClr val="E7DEC9"/>
                    </a:solidFill>
                  </a:tcPr>
                </a:tc>
                <a:tc hMerge="1">
                  <a:txBody>
                    <a:bodyPr/>
                    <a:lstStyle/>
                    <a:p>
                      <a:endParaRPr lang="en-GB"/>
                    </a:p>
                  </a:txBody>
                  <a:tcPr/>
                </a:tc>
                <a:tc>
                  <a:txBody>
                    <a:bodyPr/>
                    <a:lstStyle/>
                    <a:p>
                      <a:pPr algn="ctr" fontAlgn="b"/>
                      <a:r>
                        <a:rPr lang="en-GB" sz="1400" b="0" i="0" u="none" strike="noStrike">
                          <a:solidFill>
                            <a:srgbClr val="000000"/>
                          </a:solidFill>
                          <a:effectLst/>
                          <a:latin typeface="Optima LT" panose="02000503060000020003" pitchFamily="2" charset="0"/>
                        </a:rPr>
                        <a:t>91.8</a:t>
                      </a:r>
                    </a:p>
                  </a:txBody>
                  <a:tcPr marL="0" marR="0" marT="0" marB="0" anchor="ctr">
                    <a:lnL w="6350" cap="flat" cmpd="sng" algn="ctr">
                      <a:solidFill>
                        <a:srgbClr val="493E21"/>
                      </a:solidFill>
                      <a:prstDash val="solid"/>
                      <a:round/>
                      <a:headEnd type="none" w="med" len="med"/>
                      <a:tailEnd type="none" w="med" len="med"/>
                    </a:lnL>
                    <a:lnR>
                      <a:noFill/>
                    </a:lnR>
                    <a:lnT>
                      <a:noFill/>
                    </a:lnT>
                    <a:lnB>
                      <a:noFill/>
                    </a:lnB>
                    <a:solidFill>
                      <a:srgbClr val="FFFFFF"/>
                    </a:solidFill>
                  </a:tcPr>
                </a:tc>
                <a:tc>
                  <a:txBody>
                    <a:bodyPr/>
                    <a:lstStyle/>
                    <a:p>
                      <a:pPr algn="ctr" fontAlgn="b"/>
                      <a:r>
                        <a:rPr lang="en-GB" sz="1400" b="0" i="0" u="none" strike="noStrike">
                          <a:solidFill>
                            <a:srgbClr val="000000"/>
                          </a:solidFill>
                          <a:effectLst/>
                          <a:latin typeface="Optima LT" panose="02000503060000020003" pitchFamily="2" charset="0"/>
                        </a:rPr>
                        <a:t>7</a:t>
                      </a:r>
                    </a:p>
                  </a:txBody>
                  <a:tcPr marL="0" marR="0" marT="0" marB="0" anchor="ctr">
                    <a:lnL>
                      <a:noFill/>
                    </a:lnL>
                    <a:lnR w="6350" cap="flat" cmpd="sng" algn="ctr">
                      <a:solidFill>
                        <a:srgbClr val="493E21"/>
                      </a:solidFill>
                      <a:prstDash val="solid"/>
                      <a:round/>
                      <a:headEnd type="none" w="med" len="med"/>
                      <a:tailEnd type="none" w="med" len="med"/>
                    </a:lnR>
                    <a:lnT>
                      <a:noFill/>
                    </a:lnT>
                    <a:lnB>
                      <a:noFill/>
                    </a:lnB>
                    <a:solidFill>
                      <a:srgbClr val="FFFFFF"/>
                    </a:solidFill>
                  </a:tcPr>
                </a:tc>
                <a:tc>
                  <a:txBody>
                    <a:bodyPr/>
                    <a:lstStyle/>
                    <a:p>
                      <a:pPr algn="ctr" fontAlgn="b"/>
                      <a:r>
                        <a:rPr lang="en-GB" sz="1400" b="0" i="0" u="none" strike="noStrike">
                          <a:solidFill>
                            <a:srgbClr val="000000"/>
                          </a:solidFill>
                          <a:effectLst/>
                          <a:latin typeface="Optima LT" panose="02000503060000020003" pitchFamily="2" charset="0"/>
                        </a:rPr>
                        <a:t>86.2</a:t>
                      </a:r>
                    </a:p>
                  </a:txBody>
                  <a:tcPr marL="0" marR="0" marT="0" marB="0" anchor="ctr">
                    <a:lnL w="6350" cap="flat" cmpd="sng" algn="ctr">
                      <a:solidFill>
                        <a:srgbClr val="493E21"/>
                      </a:solidFill>
                      <a:prstDash val="solid"/>
                      <a:round/>
                      <a:headEnd type="none" w="med" len="med"/>
                      <a:tailEnd type="none" w="med" len="med"/>
                    </a:lnL>
                    <a:lnR>
                      <a:noFill/>
                    </a:lnR>
                    <a:lnT>
                      <a:noFill/>
                    </a:lnT>
                    <a:lnB>
                      <a:noFill/>
                    </a:lnB>
                    <a:solidFill>
                      <a:srgbClr val="FFFFFF"/>
                    </a:solidFill>
                  </a:tcPr>
                </a:tc>
                <a:tc>
                  <a:txBody>
                    <a:bodyPr/>
                    <a:lstStyle/>
                    <a:p>
                      <a:pPr algn="ctr" fontAlgn="b"/>
                      <a:r>
                        <a:rPr lang="en-GB" sz="1400" b="0" i="0" u="none" strike="noStrike">
                          <a:solidFill>
                            <a:srgbClr val="000000"/>
                          </a:solidFill>
                          <a:effectLst/>
                          <a:latin typeface="Optima LT" panose="02000503060000020003" pitchFamily="2" charset="0"/>
                        </a:rPr>
                        <a:t>8</a:t>
                      </a:r>
                    </a:p>
                  </a:txBody>
                  <a:tcPr marL="0" marR="0" marT="0" marB="0" anchor="ctr">
                    <a:lnL>
                      <a:noFill/>
                    </a:lnL>
                    <a:lnR w="6350" cap="flat" cmpd="sng" algn="ctr">
                      <a:solidFill>
                        <a:srgbClr val="493E21"/>
                      </a:solidFill>
                      <a:prstDash val="solid"/>
                      <a:round/>
                      <a:headEnd type="none" w="med" len="med"/>
                      <a:tailEnd type="none" w="med" len="med"/>
                    </a:lnR>
                    <a:lnT>
                      <a:noFill/>
                    </a:lnT>
                    <a:lnB>
                      <a:noFill/>
                    </a:lnB>
                    <a:solidFill>
                      <a:srgbClr val="FFFFFF"/>
                    </a:solidFill>
                  </a:tcPr>
                </a:tc>
                <a:tc>
                  <a:txBody>
                    <a:bodyPr/>
                    <a:lstStyle/>
                    <a:p>
                      <a:pPr algn="ctr" fontAlgn="b"/>
                      <a:r>
                        <a:rPr lang="en-GB" sz="1400" b="0" i="0" u="none" strike="noStrike">
                          <a:solidFill>
                            <a:srgbClr val="000000"/>
                          </a:solidFill>
                          <a:effectLst/>
                          <a:latin typeface="Optima LT" panose="02000503060000020003" pitchFamily="2" charset="0"/>
                        </a:rPr>
                        <a:t>58.0</a:t>
                      </a:r>
                    </a:p>
                  </a:txBody>
                  <a:tcPr marL="0" marR="0" marT="0" marB="0" anchor="ctr">
                    <a:lnL w="6350" cap="flat" cmpd="sng" algn="ctr">
                      <a:solidFill>
                        <a:srgbClr val="493E21"/>
                      </a:solidFill>
                      <a:prstDash val="solid"/>
                      <a:round/>
                      <a:headEnd type="none" w="med" len="med"/>
                      <a:tailEnd type="none" w="med" len="med"/>
                    </a:lnL>
                    <a:lnR>
                      <a:noFill/>
                    </a:lnR>
                    <a:lnT>
                      <a:noFill/>
                    </a:lnT>
                    <a:lnB>
                      <a:noFill/>
                    </a:lnB>
                    <a:solidFill>
                      <a:srgbClr val="FFFFFF"/>
                    </a:solidFill>
                  </a:tcPr>
                </a:tc>
                <a:tc>
                  <a:txBody>
                    <a:bodyPr/>
                    <a:lstStyle/>
                    <a:p>
                      <a:pPr algn="ctr" fontAlgn="b"/>
                      <a:r>
                        <a:rPr lang="en-GB" sz="1400" b="0" i="0" u="none" strike="noStrike">
                          <a:solidFill>
                            <a:srgbClr val="000000"/>
                          </a:solidFill>
                          <a:effectLst/>
                          <a:latin typeface="Optima LT" panose="02000503060000020003" pitchFamily="2" charset="0"/>
                        </a:rPr>
                        <a:t>25</a:t>
                      </a:r>
                    </a:p>
                  </a:txBody>
                  <a:tcPr marL="0" marR="0" marT="0" marB="0" anchor="ctr">
                    <a:lnL>
                      <a:noFill/>
                    </a:lnL>
                    <a:lnR w="6350" cap="flat" cmpd="sng" algn="ctr">
                      <a:solidFill>
                        <a:srgbClr val="493E21"/>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0003"/>
                  </a:ext>
                </a:extLst>
              </a:tr>
              <a:tr h="242857">
                <a:tc gridSpan="2">
                  <a:txBody>
                    <a:bodyPr/>
                    <a:lstStyle/>
                    <a:p>
                      <a:pPr algn="l" fontAlgn="b"/>
                      <a:r>
                        <a:rPr lang="en-GB" sz="1400" b="1" i="0" u="none" strike="noStrike">
                          <a:solidFill>
                            <a:srgbClr val="000000"/>
                          </a:solidFill>
                          <a:effectLst/>
                          <a:latin typeface="Optima LT" panose="02000503060000020003" pitchFamily="2" charset="0"/>
                        </a:rPr>
                        <a:t>F</a:t>
                      </a:r>
                      <a:r>
                        <a:rPr lang="en-GB" sz="1400" b="0" i="0" u="none" strike="noStrike">
                          <a:solidFill>
                            <a:srgbClr val="000000"/>
                          </a:solidFill>
                          <a:effectLst/>
                          <a:latin typeface="Optima LT" panose="02000503060000020003" pitchFamily="2" charset="0"/>
                        </a:rPr>
                        <a:t>LAGSHIP</a:t>
                      </a:r>
                    </a:p>
                  </a:txBody>
                  <a:tcPr marL="79144" marR="0" marT="0" marB="0" anchor="ctr">
                    <a:lnL w="6350" cap="flat" cmpd="sng" algn="ctr">
                      <a:solidFill>
                        <a:srgbClr val="493E21"/>
                      </a:solidFill>
                      <a:prstDash val="solid"/>
                      <a:round/>
                      <a:headEnd type="none" w="med" len="med"/>
                      <a:tailEnd type="none" w="med" len="med"/>
                    </a:lnL>
                    <a:lnR w="6350" cap="flat" cmpd="sng" algn="ctr">
                      <a:solidFill>
                        <a:srgbClr val="493E21"/>
                      </a:solidFill>
                      <a:prstDash val="solid"/>
                      <a:round/>
                      <a:headEnd type="none" w="med" len="med"/>
                      <a:tailEnd type="none" w="med" len="med"/>
                    </a:lnR>
                    <a:lnT>
                      <a:noFill/>
                    </a:lnT>
                    <a:lnB>
                      <a:noFill/>
                    </a:lnB>
                    <a:solidFill>
                      <a:srgbClr val="E7DEC9"/>
                    </a:solidFill>
                  </a:tcPr>
                </a:tc>
                <a:tc hMerge="1">
                  <a:txBody>
                    <a:bodyPr/>
                    <a:lstStyle/>
                    <a:p>
                      <a:endParaRPr lang="en-GB"/>
                    </a:p>
                  </a:txBody>
                  <a:tcPr/>
                </a:tc>
                <a:tc>
                  <a:txBody>
                    <a:bodyPr/>
                    <a:lstStyle/>
                    <a:p>
                      <a:pPr algn="ctr" fontAlgn="b"/>
                      <a:r>
                        <a:rPr lang="en-GB" sz="1400" b="0" i="0" u="none" strike="noStrike">
                          <a:solidFill>
                            <a:srgbClr val="000000"/>
                          </a:solidFill>
                          <a:effectLst/>
                          <a:latin typeface="Optima LT" panose="02000503060000020003" pitchFamily="2" charset="0"/>
                        </a:rPr>
                        <a:t>44.4</a:t>
                      </a:r>
                    </a:p>
                  </a:txBody>
                  <a:tcPr marL="0" marR="0" marT="0" marB="0" anchor="ctr">
                    <a:lnL w="6350" cap="flat" cmpd="sng" algn="ctr">
                      <a:solidFill>
                        <a:srgbClr val="493E21"/>
                      </a:solidFill>
                      <a:prstDash val="solid"/>
                      <a:round/>
                      <a:headEnd type="none" w="med" len="med"/>
                      <a:tailEnd type="none" w="med" len="med"/>
                    </a:lnL>
                    <a:lnR>
                      <a:noFill/>
                    </a:lnR>
                    <a:lnT>
                      <a:noFill/>
                    </a:lnT>
                    <a:lnB>
                      <a:noFill/>
                    </a:lnB>
                    <a:solidFill>
                      <a:srgbClr val="FFFFFF"/>
                    </a:solidFill>
                  </a:tcPr>
                </a:tc>
                <a:tc>
                  <a:txBody>
                    <a:bodyPr/>
                    <a:lstStyle/>
                    <a:p>
                      <a:pPr algn="ctr" fontAlgn="b"/>
                      <a:r>
                        <a:rPr lang="en-GB" sz="1400" b="0" i="0" u="none" strike="noStrike">
                          <a:solidFill>
                            <a:srgbClr val="000000"/>
                          </a:solidFill>
                          <a:effectLst/>
                          <a:latin typeface="Optima LT" panose="02000503060000020003" pitchFamily="2" charset="0"/>
                        </a:rPr>
                        <a:t>36</a:t>
                      </a:r>
                    </a:p>
                  </a:txBody>
                  <a:tcPr marL="0" marR="0" marT="0" marB="0" anchor="ctr">
                    <a:lnL>
                      <a:noFill/>
                    </a:lnL>
                    <a:lnR w="6350" cap="flat" cmpd="sng" algn="ctr">
                      <a:solidFill>
                        <a:srgbClr val="493E21"/>
                      </a:solidFill>
                      <a:prstDash val="solid"/>
                      <a:round/>
                      <a:headEnd type="none" w="med" len="med"/>
                      <a:tailEnd type="none" w="med" len="med"/>
                    </a:lnR>
                    <a:lnT>
                      <a:noFill/>
                    </a:lnT>
                    <a:lnB>
                      <a:noFill/>
                    </a:lnB>
                    <a:solidFill>
                      <a:srgbClr val="FFFFFF"/>
                    </a:solidFill>
                  </a:tcPr>
                </a:tc>
                <a:tc>
                  <a:txBody>
                    <a:bodyPr/>
                    <a:lstStyle/>
                    <a:p>
                      <a:pPr algn="ctr" fontAlgn="b"/>
                      <a:r>
                        <a:rPr lang="en-GB" sz="1400" b="0" i="0" u="none" strike="noStrike">
                          <a:solidFill>
                            <a:srgbClr val="000000"/>
                          </a:solidFill>
                          <a:effectLst/>
                          <a:latin typeface="Optima LT" panose="02000503060000020003" pitchFamily="2" charset="0"/>
                        </a:rPr>
                        <a:t>25.8</a:t>
                      </a:r>
                    </a:p>
                  </a:txBody>
                  <a:tcPr marL="0" marR="0" marT="0" marB="0" anchor="ctr">
                    <a:lnL w="6350" cap="flat" cmpd="sng" algn="ctr">
                      <a:solidFill>
                        <a:srgbClr val="493E21"/>
                      </a:solidFill>
                      <a:prstDash val="solid"/>
                      <a:round/>
                      <a:headEnd type="none" w="med" len="med"/>
                      <a:tailEnd type="none" w="med" len="med"/>
                    </a:lnL>
                    <a:lnR>
                      <a:noFill/>
                    </a:lnR>
                    <a:lnT>
                      <a:noFill/>
                    </a:lnT>
                    <a:lnB>
                      <a:noFill/>
                    </a:lnB>
                    <a:solidFill>
                      <a:srgbClr val="FFFFFF"/>
                    </a:solidFill>
                  </a:tcPr>
                </a:tc>
                <a:tc>
                  <a:txBody>
                    <a:bodyPr/>
                    <a:lstStyle/>
                    <a:p>
                      <a:pPr algn="ctr" fontAlgn="b"/>
                      <a:r>
                        <a:rPr lang="en-GB" sz="1400" b="0" i="0" u="none" strike="noStrike">
                          <a:solidFill>
                            <a:srgbClr val="000000"/>
                          </a:solidFill>
                          <a:effectLst/>
                          <a:latin typeface="Optima LT" panose="02000503060000020003" pitchFamily="2" charset="0"/>
                        </a:rPr>
                        <a:t>43</a:t>
                      </a:r>
                    </a:p>
                  </a:txBody>
                  <a:tcPr marL="0" marR="0" marT="0" marB="0" anchor="ctr">
                    <a:lnL>
                      <a:noFill/>
                    </a:lnL>
                    <a:lnR w="6350" cap="flat" cmpd="sng" algn="ctr">
                      <a:solidFill>
                        <a:srgbClr val="493E21"/>
                      </a:solidFill>
                      <a:prstDash val="solid"/>
                      <a:round/>
                      <a:headEnd type="none" w="med" len="med"/>
                      <a:tailEnd type="none" w="med" len="med"/>
                    </a:lnR>
                    <a:lnT>
                      <a:noFill/>
                    </a:lnT>
                    <a:lnB>
                      <a:noFill/>
                    </a:lnB>
                    <a:solidFill>
                      <a:srgbClr val="FFFFFF"/>
                    </a:solidFill>
                  </a:tcPr>
                </a:tc>
                <a:tc>
                  <a:txBody>
                    <a:bodyPr/>
                    <a:lstStyle/>
                    <a:p>
                      <a:pPr algn="ctr" fontAlgn="b"/>
                      <a:r>
                        <a:rPr lang="en-GB" sz="1400" b="0" i="0" u="none" strike="noStrike">
                          <a:solidFill>
                            <a:srgbClr val="000000"/>
                          </a:solidFill>
                          <a:effectLst/>
                          <a:latin typeface="Optima LT" panose="02000503060000020003" pitchFamily="2" charset="0"/>
                        </a:rPr>
                        <a:t>20.1</a:t>
                      </a:r>
                    </a:p>
                  </a:txBody>
                  <a:tcPr marL="0" marR="0" marT="0" marB="0" anchor="ctr">
                    <a:lnL w="6350" cap="flat" cmpd="sng" algn="ctr">
                      <a:solidFill>
                        <a:srgbClr val="493E21"/>
                      </a:solidFill>
                      <a:prstDash val="solid"/>
                      <a:round/>
                      <a:headEnd type="none" w="med" len="med"/>
                      <a:tailEnd type="none" w="med" len="med"/>
                    </a:lnL>
                    <a:lnR>
                      <a:noFill/>
                    </a:lnR>
                    <a:lnT>
                      <a:noFill/>
                    </a:lnT>
                    <a:lnB>
                      <a:noFill/>
                    </a:lnB>
                    <a:solidFill>
                      <a:srgbClr val="FFFFFF"/>
                    </a:solidFill>
                  </a:tcPr>
                </a:tc>
                <a:tc>
                  <a:txBody>
                    <a:bodyPr/>
                    <a:lstStyle/>
                    <a:p>
                      <a:pPr algn="ctr" fontAlgn="b"/>
                      <a:r>
                        <a:rPr lang="en-GB" sz="1400" b="0" i="0" u="none" strike="noStrike">
                          <a:solidFill>
                            <a:srgbClr val="000000"/>
                          </a:solidFill>
                          <a:effectLst/>
                          <a:latin typeface="Optima LT" panose="02000503060000020003" pitchFamily="2" charset="0"/>
                        </a:rPr>
                        <a:t>49</a:t>
                      </a:r>
                    </a:p>
                  </a:txBody>
                  <a:tcPr marL="0" marR="0" marT="0" marB="0" anchor="ctr">
                    <a:lnL>
                      <a:noFill/>
                    </a:lnL>
                    <a:lnR w="6350" cap="flat" cmpd="sng" algn="ctr">
                      <a:solidFill>
                        <a:srgbClr val="493E21"/>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0004"/>
                  </a:ext>
                </a:extLst>
              </a:tr>
              <a:tr h="242857">
                <a:tc gridSpan="2">
                  <a:txBody>
                    <a:bodyPr/>
                    <a:lstStyle/>
                    <a:p>
                      <a:pPr algn="l" fontAlgn="b"/>
                      <a:r>
                        <a:rPr lang="en-GB" sz="1400" b="1" i="0" u="none" strike="noStrike">
                          <a:solidFill>
                            <a:srgbClr val="000000"/>
                          </a:solidFill>
                          <a:effectLst/>
                          <a:latin typeface="Optima LT" panose="02000503060000020003" pitchFamily="2" charset="0"/>
                        </a:rPr>
                        <a:t>E</a:t>
                      </a:r>
                      <a:r>
                        <a:rPr lang="en-GB" sz="1400" b="0" i="0" u="none" strike="noStrike">
                          <a:solidFill>
                            <a:srgbClr val="000000"/>
                          </a:solidFill>
                          <a:effectLst/>
                          <a:latin typeface="Optima LT" panose="02000503060000020003" pitchFamily="2" charset="0"/>
                        </a:rPr>
                        <a:t>CONOMIC</a:t>
                      </a:r>
                    </a:p>
                  </a:txBody>
                  <a:tcPr marL="79144" marR="0" marT="0" marB="0" anchor="ctr">
                    <a:lnL w="6350" cap="flat" cmpd="sng" algn="ctr">
                      <a:solidFill>
                        <a:srgbClr val="493E21"/>
                      </a:solidFill>
                      <a:prstDash val="solid"/>
                      <a:round/>
                      <a:headEnd type="none" w="med" len="med"/>
                      <a:tailEnd type="none" w="med" len="med"/>
                    </a:lnL>
                    <a:lnR w="6350" cap="flat" cmpd="sng" algn="ctr">
                      <a:solidFill>
                        <a:srgbClr val="493E21"/>
                      </a:solidFill>
                      <a:prstDash val="solid"/>
                      <a:round/>
                      <a:headEnd type="none" w="med" len="med"/>
                      <a:tailEnd type="none" w="med" len="med"/>
                    </a:lnR>
                    <a:lnT>
                      <a:noFill/>
                    </a:lnT>
                    <a:lnB>
                      <a:noFill/>
                    </a:lnB>
                    <a:solidFill>
                      <a:srgbClr val="E7DEC9"/>
                    </a:solidFill>
                  </a:tcPr>
                </a:tc>
                <a:tc hMerge="1">
                  <a:txBody>
                    <a:bodyPr/>
                    <a:lstStyle/>
                    <a:p>
                      <a:endParaRPr lang="en-GB"/>
                    </a:p>
                  </a:txBody>
                  <a:tcPr/>
                </a:tc>
                <a:tc>
                  <a:txBody>
                    <a:bodyPr/>
                    <a:lstStyle/>
                    <a:p>
                      <a:pPr algn="ctr" fontAlgn="b"/>
                      <a:r>
                        <a:rPr lang="en-GB" sz="1400" b="0" i="0" u="none" strike="noStrike">
                          <a:solidFill>
                            <a:srgbClr val="000000"/>
                          </a:solidFill>
                          <a:effectLst/>
                          <a:latin typeface="Optima LT" panose="02000503060000020003" pitchFamily="2" charset="0"/>
                        </a:rPr>
                        <a:t>19.2</a:t>
                      </a:r>
                    </a:p>
                  </a:txBody>
                  <a:tcPr marL="0" marR="0" marT="0" marB="0" anchor="ctr">
                    <a:lnL w="6350" cap="flat" cmpd="sng" algn="ctr">
                      <a:solidFill>
                        <a:srgbClr val="493E21"/>
                      </a:solidFill>
                      <a:prstDash val="solid"/>
                      <a:round/>
                      <a:headEnd type="none" w="med" len="med"/>
                      <a:tailEnd type="none" w="med" len="med"/>
                    </a:lnL>
                    <a:lnR>
                      <a:noFill/>
                    </a:lnR>
                    <a:lnT>
                      <a:noFill/>
                    </a:lnT>
                    <a:lnB>
                      <a:noFill/>
                    </a:lnB>
                    <a:solidFill>
                      <a:srgbClr val="FFFFFF"/>
                    </a:solidFill>
                  </a:tcPr>
                </a:tc>
                <a:tc>
                  <a:txBody>
                    <a:bodyPr/>
                    <a:lstStyle/>
                    <a:p>
                      <a:pPr algn="ctr" fontAlgn="b"/>
                      <a:r>
                        <a:rPr lang="en-GB" sz="1400" b="0" i="0" u="none" strike="noStrike">
                          <a:solidFill>
                            <a:srgbClr val="000000"/>
                          </a:solidFill>
                          <a:effectLst/>
                          <a:latin typeface="Optima LT" panose="02000503060000020003" pitchFamily="2" charset="0"/>
                        </a:rPr>
                        <a:t>40</a:t>
                      </a:r>
                    </a:p>
                  </a:txBody>
                  <a:tcPr marL="0" marR="0" marT="0" marB="0" anchor="ctr">
                    <a:lnL>
                      <a:noFill/>
                    </a:lnL>
                    <a:lnR w="6350" cap="flat" cmpd="sng" algn="ctr">
                      <a:solidFill>
                        <a:srgbClr val="493E21"/>
                      </a:solidFill>
                      <a:prstDash val="solid"/>
                      <a:round/>
                      <a:headEnd type="none" w="med" len="med"/>
                      <a:tailEnd type="none" w="med" len="med"/>
                    </a:lnR>
                    <a:lnT>
                      <a:noFill/>
                    </a:lnT>
                    <a:lnB>
                      <a:noFill/>
                    </a:lnB>
                    <a:solidFill>
                      <a:srgbClr val="FFFFFF"/>
                    </a:solidFill>
                  </a:tcPr>
                </a:tc>
                <a:tc>
                  <a:txBody>
                    <a:bodyPr/>
                    <a:lstStyle/>
                    <a:p>
                      <a:pPr algn="ctr" fontAlgn="b"/>
                      <a:r>
                        <a:rPr lang="en-GB" sz="1400" b="0" i="0" u="none" strike="noStrike">
                          <a:solidFill>
                            <a:srgbClr val="000000"/>
                          </a:solidFill>
                          <a:effectLst/>
                          <a:latin typeface="Optima LT" panose="02000503060000020003" pitchFamily="2" charset="0"/>
                        </a:rPr>
                        <a:t>17.2</a:t>
                      </a:r>
                    </a:p>
                  </a:txBody>
                  <a:tcPr marL="0" marR="0" marT="0" marB="0" anchor="ctr">
                    <a:lnL w="6350" cap="flat" cmpd="sng" algn="ctr">
                      <a:solidFill>
                        <a:srgbClr val="493E21"/>
                      </a:solidFill>
                      <a:prstDash val="solid"/>
                      <a:round/>
                      <a:headEnd type="none" w="med" len="med"/>
                      <a:tailEnd type="none" w="med" len="med"/>
                    </a:lnL>
                    <a:lnR>
                      <a:noFill/>
                    </a:lnR>
                    <a:lnT>
                      <a:noFill/>
                    </a:lnT>
                    <a:lnB>
                      <a:noFill/>
                    </a:lnB>
                    <a:solidFill>
                      <a:srgbClr val="FFFFFF"/>
                    </a:solidFill>
                  </a:tcPr>
                </a:tc>
                <a:tc>
                  <a:txBody>
                    <a:bodyPr/>
                    <a:lstStyle/>
                    <a:p>
                      <a:pPr algn="ctr" fontAlgn="b"/>
                      <a:r>
                        <a:rPr lang="en-GB" sz="1400" b="0" i="0" u="none" strike="noStrike">
                          <a:solidFill>
                            <a:srgbClr val="000000"/>
                          </a:solidFill>
                          <a:effectLst/>
                          <a:latin typeface="Optima LT" panose="02000503060000020003" pitchFamily="2" charset="0"/>
                        </a:rPr>
                        <a:t>44</a:t>
                      </a:r>
                    </a:p>
                  </a:txBody>
                  <a:tcPr marL="0" marR="0" marT="0" marB="0" anchor="ctr">
                    <a:lnL>
                      <a:noFill/>
                    </a:lnL>
                    <a:lnR w="6350" cap="flat" cmpd="sng" algn="ctr">
                      <a:solidFill>
                        <a:srgbClr val="493E21"/>
                      </a:solidFill>
                      <a:prstDash val="solid"/>
                      <a:round/>
                      <a:headEnd type="none" w="med" len="med"/>
                      <a:tailEnd type="none" w="med" len="med"/>
                    </a:lnR>
                    <a:lnT>
                      <a:noFill/>
                    </a:lnT>
                    <a:lnB>
                      <a:noFill/>
                    </a:lnB>
                    <a:solidFill>
                      <a:srgbClr val="FFFFFF"/>
                    </a:solidFill>
                  </a:tcPr>
                </a:tc>
                <a:tc>
                  <a:txBody>
                    <a:bodyPr/>
                    <a:lstStyle/>
                    <a:p>
                      <a:pPr algn="ctr" fontAlgn="b"/>
                      <a:r>
                        <a:rPr lang="en-GB" sz="1400" b="0" i="0" u="none" strike="noStrike">
                          <a:solidFill>
                            <a:srgbClr val="000000"/>
                          </a:solidFill>
                          <a:effectLst/>
                          <a:latin typeface="Optima LT" panose="02000503060000020003" pitchFamily="2" charset="0"/>
                        </a:rPr>
                        <a:t>20.9</a:t>
                      </a:r>
                    </a:p>
                  </a:txBody>
                  <a:tcPr marL="0" marR="0" marT="0" marB="0" anchor="ctr">
                    <a:lnL w="6350" cap="flat" cmpd="sng" algn="ctr">
                      <a:solidFill>
                        <a:srgbClr val="493E21"/>
                      </a:solidFill>
                      <a:prstDash val="solid"/>
                      <a:round/>
                      <a:headEnd type="none" w="med" len="med"/>
                      <a:tailEnd type="none" w="med" len="med"/>
                    </a:lnL>
                    <a:lnR>
                      <a:noFill/>
                    </a:lnR>
                    <a:lnT>
                      <a:noFill/>
                    </a:lnT>
                    <a:lnB>
                      <a:noFill/>
                    </a:lnB>
                    <a:solidFill>
                      <a:srgbClr val="FFFFFF"/>
                    </a:solidFill>
                  </a:tcPr>
                </a:tc>
                <a:tc>
                  <a:txBody>
                    <a:bodyPr/>
                    <a:lstStyle/>
                    <a:p>
                      <a:pPr algn="ctr" fontAlgn="b"/>
                      <a:r>
                        <a:rPr lang="en-GB" sz="1400" b="0" i="0" u="none" strike="noStrike">
                          <a:solidFill>
                            <a:srgbClr val="000000"/>
                          </a:solidFill>
                          <a:effectLst/>
                          <a:latin typeface="Optima LT" panose="02000503060000020003" pitchFamily="2" charset="0"/>
                        </a:rPr>
                        <a:t>44</a:t>
                      </a:r>
                    </a:p>
                  </a:txBody>
                  <a:tcPr marL="0" marR="0" marT="0" marB="0" anchor="ctr">
                    <a:lnL>
                      <a:noFill/>
                    </a:lnL>
                    <a:lnR w="6350" cap="flat" cmpd="sng" algn="ctr">
                      <a:solidFill>
                        <a:srgbClr val="493E21"/>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0005"/>
                  </a:ext>
                </a:extLst>
              </a:tr>
              <a:tr h="242857">
                <a:tc gridSpan="2">
                  <a:txBody>
                    <a:bodyPr/>
                    <a:lstStyle/>
                    <a:p>
                      <a:pPr algn="l" fontAlgn="b"/>
                      <a:r>
                        <a:rPr lang="en-GB" sz="1400" b="0" i="0" u="none" strike="noStrike">
                          <a:solidFill>
                            <a:srgbClr val="000000"/>
                          </a:solidFill>
                          <a:effectLst/>
                          <a:latin typeface="Optima LT" panose="02000503060000020003" pitchFamily="2" charset="0"/>
                        </a:rPr>
                        <a:t>OVERALL</a:t>
                      </a:r>
                    </a:p>
                  </a:txBody>
                  <a:tcPr marL="79144" marR="0" marT="0" marB="0" anchor="ctr">
                    <a:lnL w="6350" cap="flat" cmpd="sng" algn="ctr">
                      <a:solidFill>
                        <a:srgbClr val="493E21"/>
                      </a:solidFill>
                      <a:prstDash val="solid"/>
                      <a:round/>
                      <a:headEnd type="none" w="med" len="med"/>
                      <a:tailEnd type="none" w="med" len="med"/>
                    </a:lnL>
                    <a:lnR w="6350" cap="flat" cmpd="sng" algn="ctr">
                      <a:solidFill>
                        <a:srgbClr val="493E21"/>
                      </a:solidFill>
                      <a:prstDash val="solid"/>
                      <a:round/>
                      <a:headEnd type="none" w="med" len="med"/>
                      <a:tailEnd type="none" w="med" len="med"/>
                    </a:lnR>
                    <a:lnT>
                      <a:noFill/>
                    </a:lnT>
                    <a:lnB w="6350" cap="flat" cmpd="sng" algn="ctr">
                      <a:solidFill>
                        <a:srgbClr val="493E21"/>
                      </a:solidFill>
                      <a:prstDash val="solid"/>
                      <a:round/>
                      <a:headEnd type="none" w="med" len="med"/>
                      <a:tailEnd type="none" w="med" len="med"/>
                    </a:lnB>
                    <a:solidFill>
                      <a:srgbClr val="D9CBAA"/>
                    </a:solidFill>
                  </a:tcPr>
                </a:tc>
                <a:tc hMerge="1">
                  <a:txBody>
                    <a:bodyPr/>
                    <a:lstStyle/>
                    <a:p>
                      <a:endParaRPr lang="en-GB"/>
                    </a:p>
                  </a:txBody>
                  <a:tcPr/>
                </a:tc>
                <a:tc>
                  <a:txBody>
                    <a:bodyPr/>
                    <a:lstStyle/>
                    <a:p>
                      <a:pPr algn="ctr" fontAlgn="b"/>
                      <a:r>
                        <a:rPr lang="en-GB" sz="1400" b="0" i="0" u="none" strike="noStrike">
                          <a:solidFill>
                            <a:srgbClr val="000000"/>
                          </a:solidFill>
                          <a:effectLst/>
                          <a:latin typeface="Optima LT" panose="02000503060000020003" pitchFamily="2" charset="0"/>
                        </a:rPr>
                        <a:t>46.2</a:t>
                      </a:r>
                    </a:p>
                  </a:txBody>
                  <a:tcPr marL="0" marR="0" marT="0" marB="0" anchor="ctr">
                    <a:lnL w="6350" cap="flat" cmpd="sng" algn="ctr">
                      <a:solidFill>
                        <a:srgbClr val="493E21"/>
                      </a:solidFill>
                      <a:prstDash val="solid"/>
                      <a:round/>
                      <a:headEnd type="none" w="med" len="med"/>
                      <a:tailEnd type="none" w="med" len="med"/>
                    </a:lnL>
                    <a:lnR>
                      <a:noFill/>
                    </a:lnR>
                    <a:lnT>
                      <a:noFill/>
                    </a:lnT>
                    <a:lnB w="6350" cap="flat" cmpd="sng" algn="ctr">
                      <a:solidFill>
                        <a:srgbClr val="493E21"/>
                      </a:solidFill>
                      <a:prstDash val="solid"/>
                      <a:round/>
                      <a:headEnd type="none" w="med" len="med"/>
                      <a:tailEnd type="none" w="med" len="med"/>
                    </a:lnB>
                    <a:solidFill>
                      <a:srgbClr val="D9CBAA"/>
                    </a:solidFill>
                  </a:tcPr>
                </a:tc>
                <a:tc>
                  <a:txBody>
                    <a:bodyPr/>
                    <a:lstStyle/>
                    <a:p>
                      <a:pPr algn="ctr" fontAlgn="b"/>
                      <a:r>
                        <a:rPr lang="en-GB" sz="1400" b="0" i="0" u="none" strike="noStrike">
                          <a:solidFill>
                            <a:srgbClr val="000000"/>
                          </a:solidFill>
                          <a:effectLst/>
                          <a:latin typeface="Optima LT" panose="02000503060000020003" pitchFamily="2" charset="0"/>
                        </a:rPr>
                        <a:t>31</a:t>
                      </a:r>
                    </a:p>
                  </a:txBody>
                  <a:tcPr marL="0" marR="0" marT="0" marB="0" anchor="ctr">
                    <a:lnL>
                      <a:noFill/>
                    </a:lnL>
                    <a:lnR w="6350" cap="flat" cmpd="sng" algn="ctr">
                      <a:solidFill>
                        <a:srgbClr val="493E21"/>
                      </a:solidFill>
                      <a:prstDash val="solid"/>
                      <a:round/>
                      <a:headEnd type="none" w="med" len="med"/>
                      <a:tailEnd type="none" w="med" len="med"/>
                    </a:lnR>
                    <a:lnT>
                      <a:noFill/>
                    </a:lnT>
                    <a:lnB w="6350" cap="flat" cmpd="sng" algn="ctr">
                      <a:solidFill>
                        <a:srgbClr val="493E21"/>
                      </a:solidFill>
                      <a:prstDash val="solid"/>
                      <a:round/>
                      <a:headEnd type="none" w="med" len="med"/>
                      <a:tailEnd type="none" w="med" len="med"/>
                    </a:lnB>
                    <a:solidFill>
                      <a:srgbClr val="D9CBAA"/>
                    </a:solidFill>
                  </a:tcPr>
                </a:tc>
                <a:tc>
                  <a:txBody>
                    <a:bodyPr/>
                    <a:lstStyle/>
                    <a:p>
                      <a:pPr algn="ctr" fontAlgn="b"/>
                      <a:r>
                        <a:rPr lang="en-GB" sz="1400" b="0" i="0" u="none" strike="noStrike">
                          <a:solidFill>
                            <a:srgbClr val="000000"/>
                          </a:solidFill>
                          <a:effectLst/>
                          <a:latin typeface="Optima LT" panose="02000503060000020003" pitchFamily="2" charset="0"/>
                        </a:rPr>
                        <a:t>39.5</a:t>
                      </a:r>
                    </a:p>
                  </a:txBody>
                  <a:tcPr marL="0" marR="0" marT="0" marB="0" anchor="ctr">
                    <a:lnL w="6350" cap="flat" cmpd="sng" algn="ctr">
                      <a:solidFill>
                        <a:srgbClr val="493E21"/>
                      </a:solidFill>
                      <a:prstDash val="solid"/>
                      <a:round/>
                      <a:headEnd type="none" w="med" len="med"/>
                      <a:tailEnd type="none" w="med" len="med"/>
                    </a:lnL>
                    <a:lnR>
                      <a:noFill/>
                    </a:lnR>
                    <a:lnT>
                      <a:noFill/>
                    </a:lnT>
                    <a:lnB w="6350" cap="flat" cmpd="sng" algn="ctr">
                      <a:solidFill>
                        <a:srgbClr val="493E21"/>
                      </a:solidFill>
                      <a:prstDash val="solid"/>
                      <a:round/>
                      <a:headEnd type="none" w="med" len="med"/>
                      <a:tailEnd type="none" w="med" len="med"/>
                    </a:lnB>
                    <a:solidFill>
                      <a:srgbClr val="D9CBAA"/>
                    </a:solidFill>
                  </a:tcPr>
                </a:tc>
                <a:tc>
                  <a:txBody>
                    <a:bodyPr/>
                    <a:lstStyle/>
                    <a:p>
                      <a:pPr algn="ctr" fontAlgn="b"/>
                      <a:r>
                        <a:rPr lang="en-GB" sz="1400" b="0" i="0" u="none" strike="noStrike">
                          <a:solidFill>
                            <a:srgbClr val="000000"/>
                          </a:solidFill>
                          <a:effectLst/>
                          <a:latin typeface="Optima LT" panose="02000503060000020003" pitchFamily="2" charset="0"/>
                        </a:rPr>
                        <a:t>37</a:t>
                      </a:r>
                    </a:p>
                  </a:txBody>
                  <a:tcPr marL="0" marR="0" marT="0" marB="0" anchor="ctr">
                    <a:lnL>
                      <a:noFill/>
                    </a:lnL>
                    <a:lnR w="6350" cap="flat" cmpd="sng" algn="ctr">
                      <a:solidFill>
                        <a:srgbClr val="493E21"/>
                      </a:solidFill>
                      <a:prstDash val="solid"/>
                      <a:round/>
                      <a:headEnd type="none" w="med" len="med"/>
                      <a:tailEnd type="none" w="med" len="med"/>
                    </a:lnR>
                    <a:lnT>
                      <a:noFill/>
                    </a:lnT>
                    <a:lnB w="6350" cap="flat" cmpd="sng" algn="ctr">
                      <a:solidFill>
                        <a:srgbClr val="493E21"/>
                      </a:solidFill>
                      <a:prstDash val="solid"/>
                      <a:round/>
                      <a:headEnd type="none" w="med" len="med"/>
                      <a:tailEnd type="none" w="med" len="med"/>
                    </a:lnB>
                    <a:solidFill>
                      <a:srgbClr val="D9CBAA"/>
                    </a:solidFill>
                  </a:tcPr>
                </a:tc>
                <a:tc>
                  <a:txBody>
                    <a:bodyPr/>
                    <a:lstStyle/>
                    <a:p>
                      <a:pPr algn="ctr" fontAlgn="b"/>
                      <a:r>
                        <a:rPr lang="en-GB" sz="1400" b="0" i="0" u="none" strike="noStrike">
                          <a:solidFill>
                            <a:srgbClr val="000000"/>
                          </a:solidFill>
                          <a:effectLst/>
                          <a:latin typeface="Optima LT" panose="02000503060000020003" pitchFamily="2" charset="0"/>
                        </a:rPr>
                        <a:t>32.1</a:t>
                      </a:r>
                    </a:p>
                  </a:txBody>
                  <a:tcPr marL="0" marR="0" marT="0" marB="0" anchor="ctr">
                    <a:lnL w="6350" cap="flat" cmpd="sng" algn="ctr">
                      <a:solidFill>
                        <a:srgbClr val="493E21"/>
                      </a:solidFill>
                      <a:prstDash val="solid"/>
                      <a:round/>
                      <a:headEnd type="none" w="med" len="med"/>
                      <a:tailEnd type="none" w="med" len="med"/>
                    </a:lnL>
                    <a:lnR>
                      <a:noFill/>
                    </a:lnR>
                    <a:lnT>
                      <a:noFill/>
                    </a:lnT>
                    <a:lnB w="6350" cap="flat" cmpd="sng" algn="ctr">
                      <a:solidFill>
                        <a:srgbClr val="493E21"/>
                      </a:solidFill>
                      <a:prstDash val="solid"/>
                      <a:round/>
                      <a:headEnd type="none" w="med" len="med"/>
                      <a:tailEnd type="none" w="med" len="med"/>
                    </a:lnB>
                    <a:solidFill>
                      <a:srgbClr val="D9CBAA"/>
                    </a:solidFill>
                  </a:tcPr>
                </a:tc>
                <a:tc>
                  <a:txBody>
                    <a:bodyPr/>
                    <a:lstStyle/>
                    <a:p>
                      <a:pPr algn="ctr" fontAlgn="b"/>
                      <a:r>
                        <a:rPr lang="en-GB" sz="1400" b="0" i="0" u="none" strike="noStrike" dirty="0">
                          <a:solidFill>
                            <a:srgbClr val="000000"/>
                          </a:solidFill>
                          <a:effectLst/>
                          <a:latin typeface="Optima LT" panose="02000503060000020003" pitchFamily="2" charset="0"/>
                        </a:rPr>
                        <a:t>42</a:t>
                      </a:r>
                    </a:p>
                  </a:txBody>
                  <a:tcPr marL="0" marR="0" marT="0" marB="0" anchor="ctr">
                    <a:lnL>
                      <a:noFill/>
                    </a:lnL>
                    <a:lnR w="6350" cap="flat" cmpd="sng" algn="ctr">
                      <a:solidFill>
                        <a:srgbClr val="493E21"/>
                      </a:solidFill>
                      <a:prstDash val="solid"/>
                      <a:round/>
                      <a:headEnd type="none" w="med" len="med"/>
                      <a:tailEnd type="none" w="med" len="med"/>
                    </a:lnR>
                    <a:lnT>
                      <a:noFill/>
                    </a:lnT>
                    <a:lnB w="6350" cap="flat" cmpd="sng" algn="ctr">
                      <a:solidFill>
                        <a:srgbClr val="493E21"/>
                      </a:solidFill>
                      <a:prstDash val="solid"/>
                      <a:round/>
                      <a:headEnd type="none" w="med" len="med"/>
                      <a:tailEnd type="none" w="med" len="med"/>
                    </a:lnB>
                    <a:solidFill>
                      <a:srgbClr val="D9CBAA"/>
                    </a:solidFill>
                  </a:tcPr>
                </a:tc>
                <a:extLst>
                  <a:ext uri="{0D108BD9-81ED-4DB2-BD59-A6C34878D82A}">
                    <a16:rowId xmlns:a16="http://schemas.microsoft.com/office/drawing/2014/main" val="10006"/>
                  </a:ext>
                </a:extLst>
              </a:tr>
            </a:tbl>
          </a:graphicData>
        </a:graphic>
      </p:graphicFrame>
      <p:sp>
        <p:nvSpPr>
          <p:cNvPr id="5" name="Footer Placeholder 4"/>
          <p:cNvSpPr>
            <a:spLocks noGrp="1"/>
          </p:cNvSpPr>
          <p:nvPr>
            <p:ph type="ftr" sz="quarter" idx="10"/>
          </p:nvPr>
        </p:nvSpPr>
        <p:spPr/>
        <p:txBody>
          <a:bodyPr/>
          <a:lstStyle/>
          <a:p>
            <a:r>
              <a:rPr lang="en-GB" smtClean="0"/>
              <a:t>Trusted. Independent. Global.</a:t>
            </a:r>
            <a:endParaRPr lang="en-GB"/>
          </a:p>
        </p:txBody>
      </p:sp>
      <p:sp>
        <p:nvSpPr>
          <p:cNvPr id="6" name="Slide Number Placeholder 5"/>
          <p:cNvSpPr>
            <a:spLocks noGrp="1"/>
          </p:cNvSpPr>
          <p:nvPr>
            <p:ph type="sldNum" sz="quarter" idx="11"/>
          </p:nvPr>
        </p:nvSpPr>
        <p:spPr/>
        <p:txBody>
          <a:bodyPr/>
          <a:lstStyle/>
          <a:p>
            <a:fld id="{FD821319-5EAF-462C-8D4A-8B19FE65E8D4}" type="slidenum">
              <a:rPr lang="en-GB" smtClean="0"/>
              <a:t>26</a:t>
            </a:fld>
            <a:endParaRPr lang="en-GB"/>
          </a:p>
        </p:txBody>
      </p:sp>
      <p:pic>
        <p:nvPicPr>
          <p:cNvPr id="9" name="Picture 8"/>
          <p:cNvPicPr>
            <a:picLocks noChangeAspect="1"/>
            <a:extLst>
              <a:ext uri="{84589F7E-364E-4C9E-8A38-B11213B215E9}">
                <a14:cameraTool xmlns:a14="http://schemas.microsoft.com/office/drawing/2010/main" cellRange="Flag" spid="_x0000_s17050"/>
              </a:ext>
            </a:extLst>
          </p:cNvPicPr>
          <p:nvPr/>
        </p:nvPicPr>
        <p:blipFill>
          <a:blip r:embed="rId3" cstate="email">
            <a:extLst>
              <a:ext uri="{28A0092B-C50C-407E-A947-70E740481C1C}">
                <a14:useLocalDpi xmlns:a14="http://schemas.microsoft.com/office/drawing/2010/main"/>
              </a:ext>
            </a:extLst>
          </a:blip>
          <a:stretch>
            <a:fillRect/>
          </a:stretch>
        </p:blipFill>
        <p:spPr>
          <a:xfrm>
            <a:off x="7883962" y="559473"/>
            <a:ext cx="1224136" cy="798758"/>
          </a:xfrm>
          <a:prstGeom prst="rect">
            <a:avLst/>
          </a:prstGeom>
        </p:spPr>
      </p:pic>
    </p:spTree>
    <p:extLst>
      <p:ext uri="{BB962C8B-B14F-4D97-AF65-F5344CB8AC3E}">
        <p14:creationId xmlns:p14="http://schemas.microsoft.com/office/powerpoint/2010/main" val="405131671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idx="1"/>
            <p:extLst>
              <p:ext uri="{D42A27DB-BD31-4B8C-83A1-F6EECF244321}">
                <p14:modId xmlns:p14="http://schemas.microsoft.com/office/powerpoint/2010/main" val="853048363"/>
              </p:ext>
            </p:extLst>
          </p:nvPr>
        </p:nvGraphicFramePr>
        <p:xfrm>
          <a:off x="142871" y="1628801"/>
          <a:ext cx="8858251" cy="4680522"/>
        </p:xfrm>
        <a:graphic>
          <a:graphicData uri="http://schemas.openxmlformats.org/drawingml/2006/table">
            <a:tbl>
              <a:tblPr/>
              <a:tblGrid>
                <a:gridCol w="1268387">
                  <a:extLst>
                    <a:ext uri="{9D8B030D-6E8A-4147-A177-3AD203B41FA5}">
                      <a16:colId xmlns:a16="http://schemas.microsoft.com/office/drawing/2014/main" val="20000"/>
                    </a:ext>
                  </a:extLst>
                </a:gridCol>
                <a:gridCol w="1268387">
                  <a:extLst>
                    <a:ext uri="{9D8B030D-6E8A-4147-A177-3AD203B41FA5}">
                      <a16:colId xmlns:a16="http://schemas.microsoft.com/office/drawing/2014/main" val="20001"/>
                    </a:ext>
                  </a:extLst>
                </a:gridCol>
                <a:gridCol w="1268387">
                  <a:extLst>
                    <a:ext uri="{9D8B030D-6E8A-4147-A177-3AD203B41FA5}">
                      <a16:colId xmlns:a16="http://schemas.microsoft.com/office/drawing/2014/main" val="20002"/>
                    </a:ext>
                  </a:extLst>
                </a:gridCol>
                <a:gridCol w="409157">
                  <a:extLst>
                    <a:ext uri="{9D8B030D-6E8A-4147-A177-3AD203B41FA5}">
                      <a16:colId xmlns:a16="http://schemas.microsoft.com/office/drawing/2014/main" val="20003"/>
                    </a:ext>
                  </a:extLst>
                </a:gridCol>
                <a:gridCol w="429615">
                  <a:extLst>
                    <a:ext uri="{9D8B030D-6E8A-4147-A177-3AD203B41FA5}">
                      <a16:colId xmlns:a16="http://schemas.microsoft.com/office/drawing/2014/main" val="20004"/>
                    </a:ext>
                  </a:extLst>
                </a:gridCol>
                <a:gridCol w="409157">
                  <a:extLst>
                    <a:ext uri="{9D8B030D-6E8A-4147-A177-3AD203B41FA5}">
                      <a16:colId xmlns:a16="http://schemas.microsoft.com/office/drawing/2014/main" val="20005"/>
                    </a:ext>
                  </a:extLst>
                </a:gridCol>
                <a:gridCol w="1268387">
                  <a:extLst>
                    <a:ext uri="{9D8B030D-6E8A-4147-A177-3AD203B41FA5}">
                      <a16:colId xmlns:a16="http://schemas.microsoft.com/office/drawing/2014/main" val="20006"/>
                    </a:ext>
                  </a:extLst>
                </a:gridCol>
                <a:gridCol w="1268387">
                  <a:extLst>
                    <a:ext uri="{9D8B030D-6E8A-4147-A177-3AD203B41FA5}">
                      <a16:colId xmlns:a16="http://schemas.microsoft.com/office/drawing/2014/main" val="20007"/>
                    </a:ext>
                  </a:extLst>
                </a:gridCol>
                <a:gridCol w="1268387">
                  <a:extLst>
                    <a:ext uri="{9D8B030D-6E8A-4147-A177-3AD203B41FA5}">
                      <a16:colId xmlns:a16="http://schemas.microsoft.com/office/drawing/2014/main" val="20008"/>
                    </a:ext>
                  </a:extLst>
                </a:gridCol>
              </a:tblGrid>
              <a:tr h="668646">
                <a:tc>
                  <a:txBody>
                    <a:bodyPr/>
                    <a:lstStyle/>
                    <a:p>
                      <a:pPr algn="l" fontAlgn="b"/>
                      <a:r>
                        <a:rPr lang="en-GB" sz="1400" b="1" i="0" u="none" strike="noStrike" dirty="0">
                          <a:solidFill>
                            <a:srgbClr val="000000"/>
                          </a:solidFill>
                          <a:effectLst/>
                          <a:latin typeface="Optima LT" panose="02000503060000020003" pitchFamily="2" charset="0"/>
                        </a:rPr>
                        <a:t>Institution</a:t>
                      </a:r>
                    </a:p>
                  </a:txBody>
                  <a:tcPr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solidFill>
                      <a:srgbClr val="D9CBAA"/>
                    </a:solidFill>
                  </a:tcPr>
                </a:tc>
                <a:tc>
                  <a:txBody>
                    <a:bodyPr/>
                    <a:lstStyle/>
                    <a:p>
                      <a:pPr algn="ctr" fontAlgn="b"/>
                      <a:r>
                        <a:rPr lang="en-GB" sz="1400" b="1" i="0" u="none" strike="noStrike">
                          <a:solidFill>
                            <a:srgbClr val="000000"/>
                          </a:solidFill>
                          <a:effectLst/>
                          <a:latin typeface="Optima LT" panose="02000503060000020003" pitchFamily="2" charset="0"/>
                        </a:rPr>
                        <a:t> </a:t>
                      </a:r>
                    </a:p>
                  </a:txBody>
                  <a:tcPr anchor="ctr">
                    <a:lnL>
                      <a:noFill/>
                    </a:lnL>
                    <a:lnR>
                      <a:noFill/>
                    </a:lnR>
                    <a:lnT w="12700" cap="flat" cmpd="sng" algn="ctr">
                      <a:solidFill>
                        <a:schemeClr val="tx1"/>
                      </a:solidFill>
                      <a:prstDash val="solid"/>
                      <a:round/>
                      <a:headEnd type="none" w="med" len="med"/>
                      <a:tailEnd type="none" w="med" len="med"/>
                    </a:lnT>
                    <a:lnB>
                      <a:noFill/>
                    </a:lnB>
                    <a:solidFill>
                      <a:srgbClr val="D9CBAA"/>
                    </a:solidFill>
                  </a:tcPr>
                </a:tc>
                <a:tc>
                  <a:txBody>
                    <a:bodyPr/>
                    <a:lstStyle/>
                    <a:p>
                      <a:pPr algn="ctr" fontAlgn="b"/>
                      <a:r>
                        <a:rPr lang="en-GB" sz="1400" b="1" i="0" u="none" strike="noStrike">
                          <a:solidFill>
                            <a:srgbClr val="000000"/>
                          </a:solidFill>
                          <a:effectLst/>
                          <a:latin typeface="Optima LT" panose="02000503060000020003" pitchFamily="2" charset="0"/>
                        </a:rPr>
                        <a:t> </a:t>
                      </a:r>
                    </a:p>
                  </a:txBody>
                  <a:tcPr marL="0" marR="0" marT="0" marB="0" anchor="ctr">
                    <a:lnL>
                      <a:noFill/>
                    </a:lnL>
                    <a:lnR>
                      <a:noFill/>
                    </a:lnR>
                    <a:lnT w="12700" cap="flat" cmpd="sng" algn="ctr">
                      <a:solidFill>
                        <a:schemeClr val="tx1"/>
                      </a:solidFill>
                      <a:prstDash val="solid"/>
                      <a:round/>
                      <a:headEnd type="none" w="med" len="med"/>
                      <a:tailEnd type="none" w="med" len="med"/>
                    </a:lnT>
                    <a:lnB>
                      <a:noFill/>
                    </a:lnB>
                    <a:solidFill>
                      <a:srgbClr val="D9CBAA"/>
                    </a:solidFill>
                  </a:tcPr>
                </a:tc>
                <a:tc>
                  <a:txBody>
                    <a:bodyPr/>
                    <a:lstStyle/>
                    <a:p>
                      <a:pPr algn="ctr" fontAlgn="b"/>
                      <a:r>
                        <a:rPr lang="en-GB" sz="1400" b="1" i="0" u="none" strike="noStrike">
                          <a:solidFill>
                            <a:srgbClr val="000000"/>
                          </a:solidFill>
                          <a:effectLst/>
                          <a:latin typeface="Optima LT" panose="02000503060000020003" pitchFamily="2" charset="0"/>
                        </a:rPr>
                        <a:t> </a:t>
                      </a:r>
                    </a:p>
                  </a:txBody>
                  <a:tcPr marL="0" marR="0" marT="0" marB="0" anchor="ctr">
                    <a:lnL>
                      <a:noFill/>
                    </a:lnL>
                    <a:lnR>
                      <a:noFill/>
                    </a:lnR>
                    <a:lnT w="12700" cap="flat" cmpd="sng" algn="ctr">
                      <a:solidFill>
                        <a:schemeClr val="tx1"/>
                      </a:solidFill>
                      <a:prstDash val="solid"/>
                      <a:round/>
                      <a:headEnd type="none" w="med" len="med"/>
                      <a:tailEnd type="none" w="med" len="med"/>
                    </a:lnT>
                    <a:lnB>
                      <a:noFill/>
                    </a:lnB>
                    <a:solidFill>
                      <a:srgbClr val="D9CBAA"/>
                    </a:solidFill>
                  </a:tcPr>
                </a:tc>
                <a:tc>
                  <a:txBody>
                    <a:bodyPr/>
                    <a:lstStyle/>
                    <a:p>
                      <a:pPr algn="ctr" fontAlgn="b"/>
                      <a:r>
                        <a:rPr lang="en-GB" sz="1400" b="1" i="0" u="none" strike="noStrike">
                          <a:solidFill>
                            <a:srgbClr val="000000"/>
                          </a:solidFill>
                          <a:effectLst/>
                          <a:latin typeface="Optima LT" panose="02000503060000020003" pitchFamily="2" charset="0"/>
                        </a:rPr>
                        <a:t> </a:t>
                      </a:r>
                    </a:p>
                  </a:txBody>
                  <a:tcPr marL="0" marR="0" marT="0" marB="0" anchor="ctr">
                    <a:lnL>
                      <a:noFill/>
                    </a:lnL>
                    <a:lnR>
                      <a:noFill/>
                    </a:lnR>
                    <a:lnT w="12700" cap="flat" cmpd="sng" algn="ctr">
                      <a:solidFill>
                        <a:schemeClr val="tx1"/>
                      </a:solidFill>
                      <a:prstDash val="solid"/>
                      <a:round/>
                      <a:headEnd type="none" w="med" len="med"/>
                      <a:tailEnd type="none" w="med" len="med"/>
                    </a:lnT>
                    <a:lnB>
                      <a:noFill/>
                    </a:lnB>
                    <a:solidFill>
                      <a:srgbClr val="D9CBAA"/>
                    </a:solidFill>
                  </a:tcPr>
                </a:tc>
                <a:tc>
                  <a:txBody>
                    <a:bodyPr/>
                    <a:lstStyle/>
                    <a:p>
                      <a:pPr algn="ctr" fontAlgn="b"/>
                      <a:r>
                        <a:rPr lang="en-GB" sz="1400" b="1" i="0" u="none" strike="noStrike">
                          <a:solidFill>
                            <a:srgbClr val="000000"/>
                          </a:solidFill>
                          <a:effectLst/>
                          <a:latin typeface="Optima LT" panose="02000503060000020003" pitchFamily="2" charset="0"/>
                        </a:rPr>
                        <a:t> </a:t>
                      </a:r>
                    </a:p>
                  </a:txBody>
                  <a:tcPr marL="0" marR="0" marT="0" marB="0" anchor="ctr">
                    <a:lnL>
                      <a:noFill/>
                    </a:lnL>
                    <a:lnR>
                      <a:noFill/>
                    </a:lnR>
                    <a:lnT w="12700" cap="flat" cmpd="sng" algn="ctr">
                      <a:solidFill>
                        <a:schemeClr val="tx1"/>
                      </a:solidFill>
                      <a:prstDash val="solid"/>
                      <a:round/>
                      <a:headEnd type="none" w="med" len="med"/>
                      <a:tailEnd type="none" w="med" len="med"/>
                    </a:lnT>
                    <a:lnB>
                      <a:noFill/>
                    </a:lnB>
                    <a:solidFill>
                      <a:srgbClr val="D9CBAA"/>
                    </a:solidFill>
                  </a:tcPr>
                </a:tc>
                <a:tc>
                  <a:txBody>
                    <a:bodyPr/>
                    <a:lstStyle/>
                    <a:p>
                      <a:pPr algn="ctr" fontAlgn="b"/>
                      <a:r>
                        <a:rPr lang="en-GB" sz="1400" b="1" i="0" u="none" strike="noStrike">
                          <a:solidFill>
                            <a:srgbClr val="000000"/>
                          </a:solidFill>
                          <a:effectLst/>
                          <a:latin typeface="Optima LT" panose="02000503060000020003" pitchFamily="2" charset="0"/>
                        </a:rPr>
                        <a:t> </a:t>
                      </a:r>
                    </a:p>
                  </a:txBody>
                  <a:tcPr marL="0" marR="0" marT="0" marB="0" anchor="ctr">
                    <a:lnL>
                      <a:noFill/>
                    </a:lnL>
                    <a:lnR>
                      <a:noFill/>
                    </a:lnR>
                    <a:lnT w="12700" cap="flat" cmpd="sng" algn="ctr">
                      <a:solidFill>
                        <a:schemeClr val="tx1"/>
                      </a:solidFill>
                      <a:prstDash val="solid"/>
                      <a:round/>
                      <a:headEnd type="none" w="med" len="med"/>
                      <a:tailEnd type="none" w="med" len="med"/>
                    </a:lnT>
                    <a:lnB>
                      <a:noFill/>
                    </a:lnB>
                    <a:solidFill>
                      <a:srgbClr val="D9CBAA"/>
                    </a:solidFill>
                  </a:tcPr>
                </a:tc>
                <a:tc>
                  <a:txBody>
                    <a:bodyPr/>
                    <a:lstStyle/>
                    <a:p>
                      <a:pPr algn="ctr" fontAlgn="b"/>
                      <a:r>
                        <a:rPr lang="en-GB" sz="1400" b="1" i="0" u="none" strike="noStrike">
                          <a:solidFill>
                            <a:srgbClr val="000000"/>
                          </a:solidFill>
                          <a:effectLst/>
                          <a:latin typeface="Optima LT" panose="02000503060000020003" pitchFamily="2" charset="0"/>
                        </a:rPr>
                        <a:t>2012</a:t>
                      </a:r>
                    </a:p>
                  </a:txBody>
                  <a:tcPr marL="0" marR="0" marT="0" marB="0" anchor="ctr">
                    <a:lnL>
                      <a:noFill/>
                    </a:lnL>
                    <a:lnR>
                      <a:noFill/>
                    </a:lnR>
                    <a:lnT w="12700" cap="flat" cmpd="sng" algn="ctr">
                      <a:solidFill>
                        <a:schemeClr val="tx1"/>
                      </a:solidFill>
                      <a:prstDash val="solid"/>
                      <a:round/>
                      <a:headEnd type="none" w="med" len="med"/>
                      <a:tailEnd type="none" w="med" len="med"/>
                    </a:lnT>
                    <a:lnB>
                      <a:noFill/>
                    </a:lnB>
                    <a:solidFill>
                      <a:srgbClr val="D9CBAA"/>
                    </a:solidFill>
                  </a:tcPr>
                </a:tc>
                <a:tc>
                  <a:txBody>
                    <a:bodyPr/>
                    <a:lstStyle/>
                    <a:p>
                      <a:pPr algn="ctr" fontAlgn="b"/>
                      <a:r>
                        <a:rPr lang="en-GB" sz="1400" b="1" i="0" u="none" strike="noStrike">
                          <a:solidFill>
                            <a:srgbClr val="000000"/>
                          </a:solidFill>
                          <a:effectLst/>
                          <a:latin typeface="Optima LT" panose="02000503060000020003" pitchFamily="2" charset="0"/>
                        </a:rPr>
                        <a:t>2011</a:t>
                      </a:r>
                    </a:p>
                  </a:txBody>
                  <a:tcPr marL="0" marR="0"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D9CBAA"/>
                    </a:solidFill>
                  </a:tcPr>
                </a:tc>
                <a:extLst>
                  <a:ext uri="{0D108BD9-81ED-4DB2-BD59-A6C34878D82A}">
                    <a16:rowId xmlns:a16="http://schemas.microsoft.com/office/drawing/2014/main" val="10000"/>
                  </a:ext>
                </a:extLst>
              </a:tr>
              <a:tr h="668646">
                <a:tc gridSpan="3">
                  <a:txBody>
                    <a:bodyPr/>
                    <a:lstStyle/>
                    <a:p>
                      <a:pPr algn="l" fontAlgn="ctr"/>
                      <a:r>
                        <a:rPr lang="en-GB" sz="1400" b="0" i="0" u="none" strike="noStrike" dirty="0">
                          <a:solidFill>
                            <a:srgbClr val="000000"/>
                          </a:solidFill>
                          <a:effectLst/>
                          <a:latin typeface="Optima LT" panose="02000503060000020003" pitchFamily="2" charset="0"/>
                        </a:rPr>
                        <a:t>Aristotle University of Thessaloniki</a:t>
                      </a:r>
                    </a:p>
                  </a:txBody>
                  <a:tcPr anchor="ctr">
                    <a:lnL w="12700" cap="flat" cmpd="sng" algn="ctr">
                      <a:solidFill>
                        <a:schemeClr val="tx1"/>
                      </a:solidFill>
                      <a:prstDash val="solid"/>
                      <a:round/>
                      <a:headEnd type="none" w="med" len="med"/>
                      <a:tailEnd type="none" w="med" len="med"/>
                    </a:lnL>
                    <a:lnR>
                      <a:noFill/>
                    </a:lnR>
                    <a:lnT>
                      <a:noFill/>
                    </a:lnT>
                    <a:lnB>
                      <a:noFill/>
                    </a:lnB>
                    <a:solidFill>
                      <a:srgbClr val="FFFFFF"/>
                    </a:solidFill>
                  </a:tcPr>
                </a:tc>
                <a:tc hMerge="1">
                  <a:txBody>
                    <a:bodyPr/>
                    <a:lstStyle/>
                    <a:p>
                      <a:endParaRPr lang="en-GB"/>
                    </a:p>
                  </a:txBody>
                  <a:tcPr/>
                </a:tc>
                <a:tc hMerge="1">
                  <a:txBody>
                    <a:bodyPr/>
                    <a:lstStyle/>
                    <a:p>
                      <a:endParaRPr lang="en-GB"/>
                    </a:p>
                  </a:txBody>
                  <a:tcPr>
                    <a:lnL>
                      <a:noFill/>
                    </a:lnL>
                    <a:lnR>
                      <a:noFill/>
                    </a:lnR>
                    <a:lnT>
                      <a:noFill/>
                    </a:lnT>
                    <a:lnB>
                      <a:noFill/>
                    </a:lnB>
                    <a:solidFill>
                      <a:srgbClr val="FFFFFF"/>
                    </a:solidFill>
                  </a:tcPr>
                </a:tc>
                <a:tc>
                  <a:txBody>
                    <a:bodyPr/>
                    <a:lstStyle/>
                    <a:p>
                      <a:pPr algn="l" fontAlgn="b"/>
                      <a:r>
                        <a:rPr lang="en-GB" sz="1400" b="0" i="0" u="none" strike="noStrike">
                          <a:solidFill>
                            <a:srgbClr val="000000"/>
                          </a:solidFill>
                          <a:effectLst/>
                          <a:latin typeface="Optima LT" panose="02000503060000020003" pitchFamily="2" charset="0"/>
                        </a:rPr>
                        <a:t> </a:t>
                      </a:r>
                    </a:p>
                  </a:txBody>
                  <a:tcPr marL="0" marR="0" marT="0" marB="0" anchor="ctr">
                    <a:lnL>
                      <a:noFill/>
                    </a:lnL>
                    <a:lnR>
                      <a:noFill/>
                    </a:lnR>
                    <a:lnT>
                      <a:noFill/>
                    </a:lnT>
                    <a:lnB>
                      <a:noFill/>
                    </a:lnB>
                    <a:solidFill>
                      <a:srgbClr val="FFFFFF"/>
                    </a:solidFill>
                  </a:tcPr>
                </a:tc>
                <a:tc>
                  <a:txBody>
                    <a:bodyPr/>
                    <a:lstStyle/>
                    <a:p>
                      <a:pPr algn="l" fontAlgn="b"/>
                      <a:r>
                        <a:rPr lang="en-GB" sz="1400" b="0" i="0" u="none" strike="noStrike" dirty="0">
                          <a:solidFill>
                            <a:srgbClr val="000000"/>
                          </a:solidFill>
                          <a:effectLst/>
                          <a:latin typeface="Optima LT" panose="02000503060000020003" pitchFamily="2" charset="0"/>
                        </a:rPr>
                        <a:t> </a:t>
                      </a:r>
                    </a:p>
                  </a:txBody>
                  <a:tcPr marL="0" marR="0" marT="0" marB="0" anchor="ctr">
                    <a:lnL>
                      <a:noFill/>
                    </a:lnL>
                    <a:lnR>
                      <a:noFill/>
                    </a:lnR>
                    <a:lnT>
                      <a:noFill/>
                    </a:lnT>
                    <a:lnB>
                      <a:noFill/>
                    </a:lnB>
                    <a:solidFill>
                      <a:srgbClr val="FFFFFF"/>
                    </a:solidFill>
                  </a:tcPr>
                </a:tc>
                <a:tc>
                  <a:txBody>
                    <a:bodyPr/>
                    <a:lstStyle/>
                    <a:p>
                      <a:pPr algn="l" fontAlgn="b"/>
                      <a:r>
                        <a:rPr lang="en-GB" sz="1400" b="0" i="0" u="none" strike="noStrike">
                          <a:solidFill>
                            <a:srgbClr val="000000"/>
                          </a:solidFill>
                          <a:effectLst/>
                          <a:latin typeface="Optima LT" panose="02000503060000020003" pitchFamily="2" charset="0"/>
                        </a:rPr>
                        <a:t> </a:t>
                      </a:r>
                    </a:p>
                  </a:txBody>
                  <a:tcPr marL="0" marR="0" marT="0" marB="0" anchor="ctr">
                    <a:lnL>
                      <a:noFill/>
                    </a:lnL>
                    <a:lnR>
                      <a:noFill/>
                    </a:lnR>
                    <a:lnT>
                      <a:noFill/>
                    </a:lnT>
                    <a:lnB>
                      <a:noFill/>
                    </a:lnB>
                    <a:solidFill>
                      <a:srgbClr val="FFFFFF"/>
                    </a:solidFill>
                  </a:tcPr>
                </a:tc>
                <a:tc>
                  <a:txBody>
                    <a:bodyPr/>
                    <a:lstStyle/>
                    <a:p>
                      <a:pPr algn="l" fontAlgn="b"/>
                      <a:r>
                        <a:rPr lang="en-GB" sz="1400" b="0" i="0" u="none" strike="noStrike" dirty="0">
                          <a:solidFill>
                            <a:srgbClr val="000000"/>
                          </a:solidFill>
                          <a:effectLst/>
                          <a:latin typeface="Optima LT" panose="02000503060000020003" pitchFamily="2" charset="0"/>
                        </a:rPr>
                        <a:t> </a:t>
                      </a:r>
                    </a:p>
                  </a:txBody>
                  <a:tcPr marL="0" marR="0" marT="0" marB="0" anchor="ctr">
                    <a:lnL>
                      <a:noFill/>
                    </a:lnL>
                    <a:lnR>
                      <a:noFill/>
                    </a:lnR>
                    <a:lnT>
                      <a:noFill/>
                    </a:lnT>
                    <a:lnB>
                      <a:noFill/>
                    </a:lnB>
                    <a:solidFill>
                      <a:srgbClr val="FFFFFF"/>
                    </a:solidFill>
                  </a:tcPr>
                </a:tc>
                <a:tc>
                  <a:txBody>
                    <a:bodyPr/>
                    <a:lstStyle/>
                    <a:p>
                      <a:pPr algn="ctr" fontAlgn="ctr"/>
                      <a:r>
                        <a:rPr lang="en-GB" sz="1400" b="0" i="0" u="none" strike="noStrike">
                          <a:solidFill>
                            <a:srgbClr val="000000"/>
                          </a:solidFill>
                          <a:effectLst/>
                          <a:latin typeface="Optima LT" panose="02000503060000020003" pitchFamily="2" charset="0"/>
                        </a:rPr>
                        <a:t>451-500</a:t>
                      </a:r>
                    </a:p>
                  </a:txBody>
                  <a:tcPr marL="0" marR="0" marT="0" marB="0" anchor="ctr">
                    <a:lnL>
                      <a:noFill/>
                    </a:lnL>
                    <a:lnR>
                      <a:noFill/>
                    </a:lnR>
                    <a:lnT>
                      <a:noFill/>
                    </a:lnT>
                    <a:lnB>
                      <a:noFill/>
                    </a:lnB>
                    <a:solidFill>
                      <a:srgbClr val="FFFFFF"/>
                    </a:solidFill>
                  </a:tcPr>
                </a:tc>
                <a:tc>
                  <a:txBody>
                    <a:bodyPr/>
                    <a:lstStyle/>
                    <a:p>
                      <a:pPr algn="ctr" fontAlgn="ctr"/>
                      <a:r>
                        <a:rPr lang="en-GB" sz="1400" b="0" i="0" u="none" strike="noStrike" dirty="0">
                          <a:solidFill>
                            <a:srgbClr val="000000"/>
                          </a:solidFill>
                          <a:effectLst/>
                          <a:latin typeface="Optima LT" panose="02000503060000020003" pitchFamily="2" charset="0"/>
                        </a:rPr>
                        <a:t>451-500</a:t>
                      </a:r>
                    </a:p>
                  </a:txBody>
                  <a:tcPr marL="0" marR="0" marT="0" marB="0" anchor="ctr">
                    <a:lnL>
                      <a:noFill/>
                    </a:lnL>
                    <a:lnR w="12700" cap="flat" cmpd="sng" algn="ctr">
                      <a:solidFill>
                        <a:schemeClr val="tx1"/>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0001"/>
                  </a:ext>
                </a:extLst>
              </a:tr>
              <a:tr h="668646">
                <a:tc gridSpan="2">
                  <a:txBody>
                    <a:bodyPr/>
                    <a:lstStyle/>
                    <a:p>
                      <a:pPr algn="l" fontAlgn="ctr"/>
                      <a:r>
                        <a:rPr lang="en-GB" sz="1400" b="0" i="0" u="none" strike="noStrike" dirty="0">
                          <a:solidFill>
                            <a:srgbClr val="000000"/>
                          </a:solidFill>
                          <a:effectLst/>
                          <a:latin typeface="Optima LT" panose="02000503060000020003" pitchFamily="2" charset="0"/>
                        </a:rPr>
                        <a:t>University of Crete</a:t>
                      </a:r>
                    </a:p>
                  </a:txBody>
                  <a:tcPr anchor="ctr">
                    <a:lnL w="12700" cap="flat" cmpd="sng" algn="ctr">
                      <a:solidFill>
                        <a:schemeClr val="tx1"/>
                      </a:solidFill>
                      <a:prstDash val="solid"/>
                      <a:round/>
                      <a:headEnd type="none" w="med" len="med"/>
                      <a:tailEnd type="none" w="med" len="med"/>
                    </a:lnL>
                    <a:lnR>
                      <a:noFill/>
                    </a:lnR>
                    <a:lnT>
                      <a:noFill/>
                    </a:lnT>
                    <a:lnB>
                      <a:noFill/>
                    </a:lnB>
                    <a:solidFill>
                      <a:srgbClr val="FFFFFF"/>
                    </a:solidFill>
                  </a:tcPr>
                </a:tc>
                <a:tc hMerge="1">
                  <a:txBody>
                    <a:bodyPr/>
                    <a:lstStyle/>
                    <a:p>
                      <a:endParaRPr lang="en-GB"/>
                    </a:p>
                  </a:txBody>
                  <a:tcPr/>
                </a:tc>
                <a:tc>
                  <a:txBody>
                    <a:bodyPr/>
                    <a:lstStyle/>
                    <a:p>
                      <a:pPr algn="l" fontAlgn="b"/>
                      <a:r>
                        <a:rPr lang="en-GB" sz="1400" b="0" i="0" u="none" strike="noStrike" dirty="0">
                          <a:solidFill>
                            <a:srgbClr val="000000"/>
                          </a:solidFill>
                          <a:effectLst/>
                          <a:latin typeface="Optima LT" panose="02000503060000020003" pitchFamily="2" charset="0"/>
                        </a:rPr>
                        <a:t> </a:t>
                      </a:r>
                    </a:p>
                  </a:txBody>
                  <a:tcPr marL="0" marR="0" marT="0" marB="0" anchor="ctr">
                    <a:lnL>
                      <a:noFill/>
                    </a:lnL>
                    <a:lnR>
                      <a:noFill/>
                    </a:lnR>
                    <a:lnT>
                      <a:noFill/>
                    </a:lnT>
                    <a:lnB>
                      <a:noFill/>
                    </a:lnB>
                    <a:solidFill>
                      <a:srgbClr val="FFFFFF"/>
                    </a:solidFill>
                  </a:tcPr>
                </a:tc>
                <a:tc>
                  <a:txBody>
                    <a:bodyPr/>
                    <a:lstStyle/>
                    <a:p>
                      <a:pPr algn="l" fontAlgn="b"/>
                      <a:r>
                        <a:rPr lang="en-GB" sz="1400" b="0" i="0" u="none" strike="noStrike">
                          <a:solidFill>
                            <a:srgbClr val="000000"/>
                          </a:solidFill>
                          <a:effectLst/>
                          <a:latin typeface="Optima LT" panose="02000503060000020003" pitchFamily="2" charset="0"/>
                        </a:rPr>
                        <a:t> </a:t>
                      </a:r>
                    </a:p>
                  </a:txBody>
                  <a:tcPr marL="0" marR="0" marT="0" marB="0" anchor="ctr">
                    <a:lnL>
                      <a:noFill/>
                    </a:lnL>
                    <a:lnR>
                      <a:noFill/>
                    </a:lnR>
                    <a:lnT>
                      <a:noFill/>
                    </a:lnT>
                    <a:lnB>
                      <a:noFill/>
                    </a:lnB>
                    <a:solidFill>
                      <a:srgbClr val="FFFFFF"/>
                    </a:solidFill>
                  </a:tcPr>
                </a:tc>
                <a:tc>
                  <a:txBody>
                    <a:bodyPr/>
                    <a:lstStyle/>
                    <a:p>
                      <a:pPr algn="l" fontAlgn="b"/>
                      <a:r>
                        <a:rPr lang="en-GB" sz="1400" b="0" i="0" u="none" strike="noStrike">
                          <a:solidFill>
                            <a:srgbClr val="000000"/>
                          </a:solidFill>
                          <a:effectLst/>
                          <a:latin typeface="Optima LT" panose="02000503060000020003" pitchFamily="2" charset="0"/>
                        </a:rPr>
                        <a:t> </a:t>
                      </a:r>
                    </a:p>
                  </a:txBody>
                  <a:tcPr marL="0" marR="0" marT="0" marB="0" anchor="ctr">
                    <a:lnL>
                      <a:noFill/>
                    </a:lnL>
                    <a:lnR>
                      <a:noFill/>
                    </a:lnR>
                    <a:lnT>
                      <a:noFill/>
                    </a:lnT>
                    <a:lnB>
                      <a:noFill/>
                    </a:lnB>
                    <a:solidFill>
                      <a:srgbClr val="FFFFFF"/>
                    </a:solidFill>
                  </a:tcPr>
                </a:tc>
                <a:tc>
                  <a:txBody>
                    <a:bodyPr/>
                    <a:lstStyle/>
                    <a:p>
                      <a:pPr algn="l" fontAlgn="b"/>
                      <a:r>
                        <a:rPr lang="en-GB" sz="1400" b="0" i="0" u="none" strike="noStrike">
                          <a:solidFill>
                            <a:srgbClr val="000000"/>
                          </a:solidFill>
                          <a:effectLst/>
                          <a:latin typeface="Optima LT" panose="02000503060000020003" pitchFamily="2" charset="0"/>
                        </a:rPr>
                        <a:t> </a:t>
                      </a:r>
                    </a:p>
                  </a:txBody>
                  <a:tcPr marL="0" marR="0" marT="0" marB="0" anchor="ctr">
                    <a:lnL>
                      <a:noFill/>
                    </a:lnL>
                    <a:lnR>
                      <a:noFill/>
                    </a:lnR>
                    <a:lnT>
                      <a:noFill/>
                    </a:lnT>
                    <a:lnB>
                      <a:noFill/>
                    </a:lnB>
                    <a:solidFill>
                      <a:srgbClr val="FFFFFF"/>
                    </a:solidFill>
                  </a:tcPr>
                </a:tc>
                <a:tc>
                  <a:txBody>
                    <a:bodyPr/>
                    <a:lstStyle/>
                    <a:p>
                      <a:pPr algn="l" fontAlgn="b"/>
                      <a:r>
                        <a:rPr lang="en-GB" sz="1400" b="0" i="0" u="none" strike="noStrike">
                          <a:solidFill>
                            <a:srgbClr val="000000"/>
                          </a:solidFill>
                          <a:effectLst/>
                          <a:latin typeface="Optima LT" panose="02000503060000020003" pitchFamily="2" charset="0"/>
                        </a:rPr>
                        <a:t> </a:t>
                      </a:r>
                    </a:p>
                  </a:txBody>
                  <a:tcPr marL="0" marR="0" marT="0" marB="0" anchor="ctr">
                    <a:lnL>
                      <a:noFill/>
                    </a:lnL>
                    <a:lnR>
                      <a:noFill/>
                    </a:lnR>
                    <a:lnT>
                      <a:noFill/>
                    </a:lnT>
                    <a:lnB>
                      <a:noFill/>
                    </a:lnB>
                    <a:solidFill>
                      <a:srgbClr val="FFFFFF"/>
                    </a:solidFill>
                  </a:tcPr>
                </a:tc>
                <a:tc>
                  <a:txBody>
                    <a:bodyPr/>
                    <a:lstStyle/>
                    <a:p>
                      <a:pPr algn="ctr" fontAlgn="ctr"/>
                      <a:r>
                        <a:rPr lang="en-GB" sz="1400" b="0" i="0" u="none" strike="noStrike">
                          <a:solidFill>
                            <a:srgbClr val="000000"/>
                          </a:solidFill>
                          <a:effectLst/>
                          <a:latin typeface="Optima LT" panose="02000503060000020003" pitchFamily="2" charset="0"/>
                        </a:rPr>
                        <a:t>451-500</a:t>
                      </a:r>
                    </a:p>
                  </a:txBody>
                  <a:tcPr marL="0" marR="0" marT="0" marB="0" anchor="ctr">
                    <a:lnL>
                      <a:noFill/>
                    </a:lnL>
                    <a:lnR>
                      <a:noFill/>
                    </a:lnR>
                    <a:lnT>
                      <a:noFill/>
                    </a:lnT>
                    <a:lnB>
                      <a:noFill/>
                    </a:lnB>
                    <a:solidFill>
                      <a:srgbClr val="FFFFFF"/>
                    </a:solidFill>
                  </a:tcPr>
                </a:tc>
                <a:tc>
                  <a:txBody>
                    <a:bodyPr/>
                    <a:lstStyle/>
                    <a:p>
                      <a:pPr algn="ctr" fontAlgn="ctr"/>
                      <a:r>
                        <a:rPr lang="en-GB" sz="1400" b="0" i="0" u="none" strike="noStrike" dirty="0">
                          <a:solidFill>
                            <a:srgbClr val="000000"/>
                          </a:solidFill>
                          <a:effectLst/>
                          <a:latin typeface="Optima LT" panose="02000503060000020003" pitchFamily="2" charset="0"/>
                        </a:rPr>
                        <a:t>451-500</a:t>
                      </a:r>
                    </a:p>
                  </a:txBody>
                  <a:tcPr marL="0" marR="0" marT="0" marB="0" anchor="ctr">
                    <a:lnL>
                      <a:noFill/>
                    </a:lnL>
                    <a:lnR w="12700" cap="flat" cmpd="sng" algn="ctr">
                      <a:solidFill>
                        <a:schemeClr val="tx1"/>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0002"/>
                  </a:ext>
                </a:extLst>
              </a:tr>
              <a:tr h="668646">
                <a:tc gridSpan="5">
                  <a:txBody>
                    <a:bodyPr/>
                    <a:lstStyle/>
                    <a:p>
                      <a:pPr algn="l" fontAlgn="ctr"/>
                      <a:r>
                        <a:rPr lang="en-GB" sz="1400" b="0" i="0" u="none" strike="noStrike" dirty="0">
                          <a:solidFill>
                            <a:srgbClr val="000000"/>
                          </a:solidFill>
                          <a:effectLst/>
                          <a:latin typeface="Optima LT" panose="02000503060000020003" pitchFamily="2" charset="0"/>
                        </a:rPr>
                        <a:t>National and </a:t>
                      </a:r>
                      <a:r>
                        <a:rPr lang="en-GB" sz="1400" b="0" i="0" u="none" strike="noStrike" dirty="0" err="1">
                          <a:solidFill>
                            <a:srgbClr val="000000"/>
                          </a:solidFill>
                          <a:effectLst/>
                          <a:latin typeface="Optima LT" panose="02000503060000020003" pitchFamily="2" charset="0"/>
                        </a:rPr>
                        <a:t>Kapodistrian</a:t>
                      </a:r>
                      <a:r>
                        <a:rPr lang="en-GB" sz="1400" b="0" i="0" u="none" strike="noStrike" dirty="0">
                          <a:solidFill>
                            <a:srgbClr val="000000"/>
                          </a:solidFill>
                          <a:effectLst/>
                          <a:latin typeface="Optima LT" panose="02000503060000020003" pitchFamily="2" charset="0"/>
                        </a:rPr>
                        <a:t> University of Athens</a:t>
                      </a:r>
                    </a:p>
                  </a:txBody>
                  <a:tcPr anchor="ctr">
                    <a:lnL w="12700" cap="flat" cmpd="sng" algn="ctr">
                      <a:solidFill>
                        <a:schemeClr val="tx1"/>
                      </a:solidFill>
                      <a:prstDash val="solid"/>
                      <a:round/>
                      <a:headEnd type="none" w="med" len="med"/>
                      <a:tailEnd type="none" w="med" len="med"/>
                    </a:lnL>
                    <a:lnR>
                      <a:noFill/>
                    </a:lnR>
                    <a:lnT>
                      <a:noFill/>
                    </a:lnT>
                    <a:lnB>
                      <a:noFill/>
                    </a:lnB>
                    <a:solidFill>
                      <a:srgbClr val="FFFFFF"/>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l" fontAlgn="b"/>
                      <a:r>
                        <a:rPr lang="en-GB" sz="1400" b="0" i="0" u="none" strike="noStrike" dirty="0">
                          <a:solidFill>
                            <a:srgbClr val="000000"/>
                          </a:solidFill>
                          <a:effectLst/>
                          <a:latin typeface="Optima LT" panose="02000503060000020003" pitchFamily="2" charset="0"/>
                        </a:rPr>
                        <a:t> </a:t>
                      </a:r>
                    </a:p>
                  </a:txBody>
                  <a:tcPr marL="0" marR="0" marT="0" marB="0" anchor="ctr">
                    <a:lnL>
                      <a:noFill/>
                    </a:lnL>
                    <a:lnR>
                      <a:noFill/>
                    </a:lnR>
                    <a:lnT>
                      <a:noFill/>
                    </a:lnT>
                    <a:lnB>
                      <a:noFill/>
                    </a:lnB>
                    <a:solidFill>
                      <a:srgbClr val="FFFFFF"/>
                    </a:solidFill>
                  </a:tcPr>
                </a:tc>
                <a:tc>
                  <a:txBody>
                    <a:bodyPr/>
                    <a:lstStyle/>
                    <a:p>
                      <a:pPr algn="l" fontAlgn="b"/>
                      <a:r>
                        <a:rPr lang="en-GB" sz="1400" b="0" i="0" u="none" strike="noStrike" dirty="0">
                          <a:solidFill>
                            <a:srgbClr val="000000"/>
                          </a:solidFill>
                          <a:effectLst/>
                          <a:latin typeface="Optima LT" panose="02000503060000020003" pitchFamily="2" charset="0"/>
                        </a:rPr>
                        <a:t> </a:t>
                      </a:r>
                    </a:p>
                  </a:txBody>
                  <a:tcPr marL="0" marR="0" marT="0" marB="0" anchor="ctr">
                    <a:lnL>
                      <a:noFill/>
                    </a:lnL>
                    <a:lnR>
                      <a:noFill/>
                    </a:lnR>
                    <a:lnT>
                      <a:noFill/>
                    </a:lnT>
                    <a:lnB>
                      <a:noFill/>
                    </a:lnB>
                    <a:solidFill>
                      <a:srgbClr val="FFFFFF"/>
                    </a:solidFill>
                  </a:tcPr>
                </a:tc>
                <a:tc>
                  <a:txBody>
                    <a:bodyPr/>
                    <a:lstStyle/>
                    <a:p>
                      <a:pPr algn="ctr" fontAlgn="ctr"/>
                      <a:r>
                        <a:rPr lang="en-GB" sz="1400" b="0" i="0" u="none" strike="noStrike">
                          <a:solidFill>
                            <a:srgbClr val="000000"/>
                          </a:solidFill>
                          <a:effectLst/>
                          <a:latin typeface="Optima LT" panose="02000503060000020003" pitchFamily="2" charset="0"/>
                        </a:rPr>
                        <a:t>501-550</a:t>
                      </a:r>
                    </a:p>
                  </a:txBody>
                  <a:tcPr marL="0" marR="0" marT="0" marB="0" anchor="ctr">
                    <a:lnL>
                      <a:noFill/>
                    </a:lnL>
                    <a:lnR>
                      <a:noFill/>
                    </a:lnR>
                    <a:lnT>
                      <a:noFill/>
                    </a:lnT>
                    <a:lnB>
                      <a:noFill/>
                    </a:lnB>
                    <a:solidFill>
                      <a:srgbClr val="FFFFFF"/>
                    </a:solidFill>
                  </a:tcPr>
                </a:tc>
                <a:tc>
                  <a:txBody>
                    <a:bodyPr/>
                    <a:lstStyle/>
                    <a:p>
                      <a:pPr algn="ctr" fontAlgn="ctr"/>
                      <a:r>
                        <a:rPr lang="en-GB" sz="1400" b="0" i="0" u="none" strike="noStrike">
                          <a:solidFill>
                            <a:srgbClr val="000000"/>
                          </a:solidFill>
                          <a:effectLst/>
                          <a:latin typeface="Optima LT" panose="02000503060000020003" pitchFamily="2" charset="0"/>
                        </a:rPr>
                        <a:t>387</a:t>
                      </a:r>
                    </a:p>
                  </a:txBody>
                  <a:tcPr marL="0" marR="0" marT="0" marB="0" anchor="ctr">
                    <a:lnL>
                      <a:noFill/>
                    </a:lnL>
                    <a:lnR w="12700" cap="flat" cmpd="sng" algn="ctr">
                      <a:solidFill>
                        <a:schemeClr val="tx1"/>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0003"/>
                  </a:ext>
                </a:extLst>
              </a:tr>
              <a:tr h="668646">
                <a:tc gridSpan="3">
                  <a:txBody>
                    <a:bodyPr/>
                    <a:lstStyle/>
                    <a:p>
                      <a:pPr algn="l" fontAlgn="ctr"/>
                      <a:r>
                        <a:rPr lang="en-GB" sz="1400" b="0" i="0" u="none" strike="noStrike" dirty="0">
                          <a:solidFill>
                            <a:srgbClr val="000000"/>
                          </a:solidFill>
                          <a:effectLst/>
                          <a:latin typeface="Optima LT" panose="02000503060000020003" pitchFamily="2" charset="0"/>
                        </a:rPr>
                        <a:t>National Technical University of Athens</a:t>
                      </a:r>
                    </a:p>
                  </a:txBody>
                  <a:tcPr anchor="ctr">
                    <a:lnL w="12700" cap="flat" cmpd="sng" algn="ctr">
                      <a:solidFill>
                        <a:schemeClr val="tx1"/>
                      </a:solidFill>
                      <a:prstDash val="solid"/>
                      <a:round/>
                      <a:headEnd type="none" w="med" len="med"/>
                      <a:tailEnd type="none" w="med" len="med"/>
                    </a:lnL>
                    <a:lnR>
                      <a:noFill/>
                    </a:lnR>
                    <a:lnT>
                      <a:noFill/>
                    </a:lnT>
                    <a:lnB>
                      <a:noFill/>
                    </a:lnB>
                    <a:solidFill>
                      <a:srgbClr val="FFFFFF"/>
                    </a:solidFill>
                  </a:tcPr>
                </a:tc>
                <a:tc hMerge="1">
                  <a:txBody>
                    <a:bodyPr/>
                    <a:lstStyle/>
                    <a:p>
                      <a:endParaRPr lang="en-GB"/>
                    </a:p>
                  </a:txBody>
                  <a:tcPr/>
                </a:tc>
                <a:tc hMerge="1">
                  <a:txBody>
                    <a:bodyPr/>
                    <a:lstStyle/>
                    <a:p>
                      <a:endParaRPr lang="en-GB"/>
                    </a:p>
                  </a:txBody>
                  <a:tcPr/>
                </a:tc>
                <a:tc>
                  <a:txBody>
                    <a:bodyPr/>
                    <a:lstStyle/>
                    <a:p>
                      <a:pPr algn="l" fontAlgn="b"/>
                      <a:r>
                        <a:rPr lang="en-GB" sz="1400" b="0" i="0" u="none" strike="noStrike">
                          <a:solidFill>
                            <a:srgbClr val="000000"/>
                          </a:solidFill>
                          <a:effectLst/>
                          <a:latin typeface="Optima LT" panose="02000503060000020003" pitchFamily="2" charset="0"/>
                        </a:rPr>
                        <a:t> </a:t>
                      </a:r>
                    </a:p>
                  </a:txBody>
                  <a:tcPr marL="0" marR="0" marT="0" marB="0" anchor="ctr">
                    <a:lnL>
                      <a:noFill/>
                    </a:lnL>
                    <a:lnR>
                      <a:noFill/>
                    </a:lnR>
                    <a:lnT>
                      <a:noFill/>
                    </a:lnT>
                    <a:lnB>
                      <a:noFill/>
                    </a:lnB>
                    <a:solidFill>
                      <a:srgbClr val="FFFFFF"/>
                    </a:solidFill>
                  </a:tcPr>
                </a:tc>
                <a:tc>
                  <a:txBody>
                    <a:bodyPr/>
                    <a:lstStyle/>
                    <a:p>
                      <a:pPr algn="l" fontAlgn="b"/>
                      <a:r>
                        <a:rPr lang="en-GB" sz="1400" b="0" i="0" u="none" strike="noStrike">
                          <a:solidFill>
                            <a:srgbClr val="000000"/>
                          </a:solidFill>
                          <a:effectLst/>
                          <a:latin typeface="Optima LT" panose="02000503060000020003" pitchFamily="2" charset="0"/>
                        </a:rPr>
                        <a:t> </a:t>
                      </a:r>
                    </a:p>
                  </a:txBody>
                  <a:tcPr marL="0" marR="0" marT="0" marB="0" anchor="ctr">
                    <a:lnL>
                      <a:noFill/>
                    </a:lnL>
                    <a:lnR>
                      <a:noFill/>
                    </a:lnR>
                    <a:lnT>
                      <a:noFill/>
                    </a:lnT>
                    <a:lnB>
                      <a:noFill/>
                    </a:lnB>
                    <a:solidFill>
                      <a:srgbClr val="FFFFFF"/>
                    </a:solidFill>
                  </a:tcPr>
                </a:tc>
                <a:tc>
                  <a:txBody>
                    <a:bodyPr/>
                    <a:lstStyle/>
                    <a:p>
                      <a:pPr algn="l" fontAlgn="b"/>
                      <a:r>
                        <a:rPr lang="en-GB" sz="1400" b="0" i="0" u="none" strike="noStrike">
                          <a:solidFill>
                            <a:srgbClr val="000000"/>
                          </a:solidFill>
                          <a:effectLst/>
                          <a:latin typeface="Optima LT" panose="02000503060000020003" pitchFamily="2" charset="0"/>
                        </a:rPr>
                        <a:t> </a:t>
                      </a:r>
                    </a:p>
                  </a:txBody>
                  <a:tcPr marL="0" marR="0" marT="0" marB="0" anchor="ctr">
                    <a:lnL>
                      <a:noFill/>
                    </a:lnL>
                    <a:lnR>
                      <a:noFill/>
                    </a:lnR>
                    <a:lnT>
                      <a:noFill/>
                    </a:lnT>
                    <a:lnB>
                      <a:noFill/>
                    </a:lnB>
                    <a:solidFill>
                      <a:srgbClr val="FFFFFF"/>
                    </a:solidFill>
                  </a:tcPr>
                </a:tc>
                <a:tc>
                  <a:txBody>
                    <a:bodyPr/>
                    <a:lstStyle/>
                    <a:p>
                      <a:pPr algn="l" fontAlgn="b"/>
                      <a:r>
                        <a:rPr lang="en-GB" sz="1400" b="0" i="0" u="none" strike="noStrike" dirty="0">
                          <a:solidFill>
                            <a:srgbClr val="000000"/>
                          </a:solidFill>
                          <a:effectLst/>
                          <a:latin typeface="Optima LT" panose="02000503060000020003" pitchFamily="2" charset="0"/>
                        </a:rPr>
                        <a:t> </a:t>
                      </a:r>
                    </a:p>
                  </a:txBody>
                  <a:tcPr marL="0" marR="0" marT="0" marB="0" anchor="ctr">
                    <a:lnL>
                      <a:noFill/>
                    </a:lnL>
                    <a:lnR>
                      <a:noFill/>
                    </a:lnR>
                    <a:lnT>
                      <a:noFill/>
                    </a:lnT>
                    <a:lnB>
                      <a:noFill/>
                    </a:lnB>
                    <a:solidFill>
                      <a:srgbClr val="FFFFFF"/>
                    </a:solidFill>
                  </a:tcPr>
                </a:tc>
                <a:tc>
                  <a:txBody>
                    <a:bodyPr/>
                    <a:lstStyle/>
                    <a:p>
                      <a:pPr algn="ctr" fontAlgn="ctr"/>
                      <a:r>
                        <a:rPr lang="en-GB" sz="1400" b="0" i="0" u="none" strike="noStrike">
                          <a:solidFill>
                            <a:srgbClr val="000000"/>
                          </a:solidFill>
                          <a:effectLst/>
                          <a:latin typeface="Optima LT" panose="02000503060000020003" pitchFamily="2" charset="0"/>
                        </a:rPr>
                        <a:t>551-600</a:t>
                      </a:r>
                    </a:p>
                  </a:txBody>
                  <a:tcPr marL="0" marR="0" marT="0" marB="0" anchor="ctr">
                    <a:lnL>
                      <a:noFill/>
                    </a:lnL>
                    <a:lnR>
                      <a:noFill/>
                    </a:lnR>
                    <a:lnT>
                      <a:noFill/>
                    </a:lnT>
                    <a:lnB>
                      <a:noFill/>
                    </a:lnB>
                    <a:solidFill>
                      <a:srgbClr val="FFFFFF"/>
                    </a:solidFill>
                  </a:tcPr>
                </a:tc>
                <a:tc>
                  <a:txBody>
                    <a:bodyPr/>
                    <a:lstStyle/>
                    <a:p>
                      <a:pPr algn="ctr" fontAlgn="ctr"/>
                      <a:r>
                        <a:rPr lang="en-GB" sz="1400" b="0" i="0" u="none" strike="noStrike">
                          <a:solidFill>
                            <a:srgbClr val="000000"/>
                          </a:solidFill>
                          <a:effectLst/>
                          <a:latin typeface="Optima LT" panose="02000503060000020003" pitchFamily="2" charset="0"/>
                        </a:rPr>
                        <a:t>551-600</a:t>
                      </a:r>
                    </a:p>
                  </a:txBody>
                  <a:tcPr marL="0" marR="0" marT="0" marB="0" anchor="ctr">
                    <a:lnL>
                      <a:noFill/>
                    </a:lnL>
                    <a:lnR w="12700" cap="flat" cmpd="sng" algn="ctr">
                      <a:solidFill>
                        <a:schemeClr val="tx1"/>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0004"/>
                  </a:ext>
                </a:extLst>
              </a:tr>
              <a:tr h="668646">
                <a:tc gridSpan="2">
                  <a:txBody>
                    <a:bodyPr/>
                    <a:lstStyle/>
                    <a:p>
                      <a:pPr algn="l" fontAlgn="ctr"/>
                      <a:r>
                        <a:rPr lang="en-GB" sz="1400" b="0" i="0" u="none" strike="noStrike" dirty="0">
                          <a:solidFill>
                            <a:srgbClr val="000000"/>
                          </a:solidFill>
                          <a:effectLst/>
                          <a:latin typeface="Optima LT" panose="02000503060000020003" pitchFamily="2" charset="0"/>
                        </a:rPr>
                        <a:t>University of </a:t>
                      </a:r>
                      <a:r>
                        <a:rPr lang="en-GB" sz="1400" b="0" i="0" u="none" strike="noStrike" dirty="0" err="1">
                          <a:solidFill>
                            <a:srgbClr val="000000"/>
                          </a:solidFill>
                          <a:effectLst/>
                          <a:latin typeface="Optima LT" panose="02000503060000020003" pitchFamily="2" charset="0"/>
                        </a:rPr>
                        <a:t>Patras</a:t>
                      </a:r>
                      <a:endParaRPr lang="en-GB" sz="1400" b="0" i="0" u="none" strike="noStrike" dirty="0">
                        <a:solidFill>
                          <a:srgbClr val="000000"/>
                        </a:solidFill>
                        <a:effectLst/>
                        <a:latin typeface="Optima LT" panose="02000503060000020003" pitchFamily="2" charset="0"/>
                      </a:endParaRPr>
                    </a:p>
                  </a:txBody>
                  <a:tcPr anchor="ctr">
                    <a:lnL w="12700" cap="flat" cmpd="sng" algn="ctr">
                      <a:solidFill>
                        <a:schemeClr val="tx1"/>
                      </a:solidFill>
                      <a:prstDash val="solid"/>
                      <a:round/>
                      <a:headEnd type="none" w="med" len="med"/>
                      <a:tailEnd type="none" w="med" len="med"/>
                    </a:lnL>
                    <a:lnR>
                      <a:noFill/>
                    </a:lnR>
                    <a:lnT>
                      <a:noFill/>
                    </a:lnT>
                    <a:lnB>
                      <a:noFill/>
                    </a:lnB>
                    <a:solidFill>
                      <a:srgbClr val="FFFFFF"/>
                    </a:solidFill>
                  </a:tcPr>
                </a:tc>
                <a:tc hMerge="1">
                  <a:txBody>
                    <a:bodyPr/>
                    <a:lstStyle/>
                    <a:p>
                      <a:endParaRPr lang="en-GB"/>
                    </a:p>
                  </a:txBody>
                  <a:tcPr/>
                </a:tc>
                <a:tc>
                  <a:txBody>
                    <a:bodyPr/>
                    <a:lstStyle/>
                    <a:p>
                      <a:pPr algn="l" fontAlgn="b"/>
                      <a:r>
                        <a:rPr lang="en-GB" sz="1400" b="0" i="0" u="none" strike="noStrike">
                          <a:solidFill>
                            <a:srgbClr val="000000"/>
                          </a:solidFill>
                          <a:effectLst/>
                          <a:latin typeface="Optima LT" panose="02000503060000020003" pitchFamily="2" charset="0"/>
                        </a:rPr>
                        <a:t> </a:t>
                      </a:r>
                    </a:p>
                  </a:txBody>
                  <a:tcPr marL="0" marR="0" marT="0" marB="0" anchor="ctr">
                    <a:lnL>
                      <a:noFill/>
                    </a:lnL>
                    <a:lnR>
                      <a:noFill/>
                    </a:lnR>
                    <a:lnT>
                      <a:noFill/>
                    </a:lnT>
                    <a:lnB>
                      <a:noFill/>
                    </a:lnB>
                    <a:solidFill>
                      <a:srgbClr val="FFFFFF"/>
                    </a:solidFill>
                  </a:tcPr>
                </a:tc>
                <a:tc>
                  <a:txBody>
                    <a:bodyPr/>
                    <a:lstStyle/>
                    <a:p>
                      <a:pPr algn="l" fontAlgn="b"/>
                      <a:r>
                        <a:rPr lang="en-GB" sz="1400" b="0" i="0" u="none" strike="noStrike">
                          <a:solidFill>
                            <a:srgbClr val="000000"/>
                          </a:solidFill>
                          <a:effectLst/>
                          <a:latin typeface="Optima LT" panose="02000503060000020003" pitchFamily="2" charset="0"/>
                        </a:rPr>
                        <a:t> </a:t>
                      </a:r>
                    </a:p>
                  </a:txBody>
                  <a:tcPr marL="0" marR="0" marT="0" marB="0" anchor="ctr">
                    <a:lnL>
                      <a:noFill/>
                    </a:lnL>
                    <a:lnR>
                      <a:noFill/>
                    </a:lnR>
                    <a:lnT>
                      <a:noFill/>
                    </a:lnT>
                    <a:lnB>
                      <a:noFill/>
                    </a:lnB>
                    <a:solidFill>
                      <a:srgbClr val="FFFFFF"/>
                    </a:solidFill>
                  </a:tcPr>
                </a:tc>
                <a:tc>
                  <a:txBody>
                    <a:bodyPr/>
                    <a:lstStyle/>
                    <a:p>
                      <a:pPr algn="l" fontAlgn="b"/>
                      <a:r>
                        <a:rPr lang="en-GB" sz="1400" b="0" i="0" u="none" strike="noStrike">
                          <a:solidFill>
                            <a:srgbClr val="000000"/>
                          </a:solidFill>
                          <a:effectLst/>
                          <a:latin typeface="Optima LT" panose="02000503060000020003" pitchFamily="2" charset="0"/>
                        </a:rPr>
                        <a:t> </a:t>
                      </a:r>
                    </a:p>
                  </a:txBody>
                  <a:tcPr marL="0" marR="0" marT="0" marB="0" anchor="ctr">
                    <a:lnL>
                      <a:noFill/>
                    </a:lnL>
                    <a:lnR>
                      <a:noFill/>
                    </a:lnR>
                    <a:lnT>
                      <a:noFill/>
                    </a:lnT>
                    <a:lnB>
                      <a:noFill/>
                    </a:lnB>
                    <a:solidFill>
                      <a:srgbClr val="FFFFFF"/>
                    </a:solidFill>
                  </a:tcPr>
                </a:tc>
                <a:tc>
                  <a:txBody>
                    <a:bodyPr/>
                    <a:lstStyle/>
                    <a:p>
                      <a:pPr algn="l" fontAlgn="b"/>
                      <a:r>
                        <a:rPr lang="en-GB" sz="1400" b="0" i="0" u="none" strike="noStrike">
                          <a:solidFill>
                            <a:srgbClr val="000000"/>
                          </a:solidFill>
                          <a:effectLst/>
                          <a:latin typeface="Optima LT" panose="02000503060000020003" pitchFamily="2" charset="0"/>
                        </a:rPr>
                        <a:t> </a:t>
                      </a:r>
                    </a:p>
                  </a:txBody>
                  <a:tcPr marL="0" marR="0" marT="0" marB="0" anchor="ctr">
                    <a:lnL>
                      <a:noFill/>
                    </a:lnL>
                    <a:lnR>
                      <a:noFill/>
                    </a:lnR>
                    <a:lnT>
                      <a:noFill/>
                    </a:lnT>
                    <a:lnB>
                      <a:noFill/>
                    </a:lnB>
                    <a:solidFill>
                      <a:srgbClr val="FFFFFF"/>
                    </a:solidFill>
                  </a:tcPr>
                </a:tc>
                <a:tc>
                  <a:txBody>
                    <a:bodyPr/>
                    <a:lstStyle/>
                    <a:p>
                      <a:pPr algn="l" fontAlgn="b"/>
                      <a:r>
                        <a:rPr lang="en-GB" sz="1400" b="0" i="0" u="none" strike="noStrike">
                          <a:solidFill>
                            <a:srgbClr val="000000"/>
                          </a:solidFill>
                          <a:effectLst/>
                          <a:latin typeface="Optima LT" panose="02000503060000020003" pitchFamily="2" charset="0"/>
                        </a:rPr>
                        <a:t> </a:t>
                      </a:r>
                    </a:p>
                  </a:txBody>
                  <a:tcPr marL="0" marR="0" marT="0" marB="0" anchor="ctr">
                    <a:lnL>
                      <a:noFill/>
                    </a:lnL>
                    <a:lnR>
                      <a:noFill/>
                    </a:lnR>
                    <a:lnT>
                      <a:noFill/>
                    </a:lnT>
                    <a:lnB>
                      <a:noFill/>
                    </a:lnB>
                    <a:solidFill>
                      <a:srgbClr val="FFFFFF"/>
                    </a:solidFill>
                  </a:tcPr>
                </a:tc>
                <a:tc>
                  <a:txBody>
                    <a:bodyPr/>
                    <a:lstStyle/>
                    <a:p>
                      <a:pPr algn="ctr" fontAlgn="ctr"/>
                      <a:r>
                        <a:rPr lang="en-GB" sz="1400" b="0" i="0" u="none" strike="noStrike">
                          <a:solidFill>
                            <a:srgbClr val="000000"/>
                          </a:solidFill>
                          <a:effectLst/>
                          <a:latin typeface="Optima LT" panose="02000503060000020003" pitchFamily="2" charset="0"/>
                        </a:rPr>
                        <a:t>601+</a:t>
                      </a:r>
                    </a:p>
                  </a:txBody>
                  <a:tcPr marL="0" marR="0" marT="0" marB="0" anchor="ctr">
                    <a:lnL>
                      <a:noFill/>
                    </a:lnL>
                    <a:lnR>
                      <a:noFill/>
                    </a:lnR>
                    <a:lnT>
                      <a:noFill/>
                    </a:lnT>
                    <a:lnB>
                      <a:noFill/>
                    </a:lnB>
                    <a:solidFill>
                      <a:srgbClr val="FFFFFF"/>
                    </a:solidFill>
                  </a:tcPr>
                </a:tc>
                <a:tc>
                  <a:txBody>
                    <a:bodyPr/>
                    <a:lstStyle/>
                    <a:p>
                      <a:pPr algn="ctr" fontAlgn="ctr"/>
                      <a:r>
                        <a:rPr lang="en-GB" sz="1400" b="0" i="0" u="none" strike="noStrike">
                          <a:solidFill>
                            <a:srgbClr val="000000"/>
                          </a:solidFill>
                          <a:effectLst/>
                          <a:latin typeface="Optima LT" panose="02000503060000020003" pitchFamily="2" charset="0"/>
                        </a:rPr>
                        <a:t>551-600</a:t>
                      </a:r>
                    </a:p>
                  </a:txBody>
                  <a:tcPr marL="0" marR="0" marT="0" marB="0" anchor="ctr">
                    <a:lnL>
                      <a:noFill/>
                    </a:lnL>
                    <a:lnR w="12700" cap="flat" cmpd="sng" algn="ctr">
                      <a:solidFill>
                        <a:schemeClr val="tx1"/>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0005"/>
                  </a:ext>
                </a:extLst>
              </a:tr>
              <a:tr h="668646">
                <a:tc gridSpan="5">
                  <a:txBody>
                    <a:bodyPr/>
                    <a:lstStyle/>
                    <a:p>
                      <a:pPr algn="l" fontAlgn="ctr"/>
                      <a:r>
                        <a:rPr lang="en-GB" sz="1400" b="0" i="0" u="none" strike="noStrike" dirty="0">
                          <a:solidFill>
                            <a:srgbClr val="000000"/>
                          </a:solidFill>
                          <a:effectLst/>
                          <a:latin typeface="Optima LT" panose="02000503060000020003" pitchFamily="2" charset="0"/>
                        </a:rPr>
                        <a:t>Athens University of Economics and Business</a:t>
                      </a:r>
                    </a:p>
                  </a:txBody>
                  <a:tcPr anchor="ctr">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l" fontAlgn="b"/>
                      <a:r>
                        <a:rPr lang="en-GB" sz="1400" b="0" i="0" u="none" strike="noStrike">
                          <a:solidFill>
                            <a:srgbClr val="000000"/>
                          </a:solidFill>
                          <a:effectLst/>
                          <a:latin typeface="Optima LT" panose="02000503060000020003" pitchFamily="2" charset="0"/>
                        </a:rPr>
                        <a:t> </a:t>
                      </a:r>
                    </a:p>
                  </a:txBody>
                  <a:tcPr marL="0" marR="0"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l" fontAlgn="b"/>
                      <a:r>
                        <a:rPr lang="en-GB" sz="1400" b="0" i="0" u="none" strike="noStrike">
                          <a:solidFill>
                            <a:srgbClr val="000000"/>
                          </a:solidFill>
                          <a:effectLst/>
                          <a:latin typeface="Optima LT" panose="02000503060000020003" pitchFamily="2" charset="0"/>
                        </a:rPr>
                        <a:t> </a:t>
                      </a:r>
                    </a:p>
                  </a:txBody>
                  <a:tcPr marL="0" marR="0"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GB" sz="1400" b="0" i="0" u="none" strike="noStrike" dirty="0">
                          <a:solidFill>
                            <a:srgbClr val="000000"/>
                          </a:solidFill>
                          <a:effectLst/>
                          <a:latin typeface="Optima LT" panose="02000503060000020003" pitchFamily="2" charset="0"/>
                        </a:rPr>
                        <a:t>601+</a:t>
                      </a:r>
                    </a:p>
                  </a:txBody>
                  <a:tcPr marL="0" marR="0"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GB" sz="1400" b="0" i="0" u="none" strike="noStrike" dirty="0">
                          <a:solidFill>
                            <a:srgbClr val="000000"/>
                          </a:solidFill>
                          <a:effectLst/>
                          <a:latin typeface="Optima LT" panose="02000503060000020003" pitchFamily="2" charset="0"/>
                        </a:rPr>
                        <a:t>601+</a:t>
                      </a:r>
                    </a:p>
                  </a:txBody>
                  <a:tcPr marL="0" marR="0" marT="0" marB="0" anchor="ctr">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bl>
          </a:graphicData>
        </a:graphic>
      </p:graphicFrame>
      <p:sp>
        <p:nvSpPr>
          <p:cNvPr id="5" name="Footer Placeholder 4"/>
          <p:cNvSpPr>
            <a:spLocks noGrp="1"/>
          </p:cNvSpPr>
          <p:nvPr>
            <p:ph type="ftr" sz="quarter" idx="10"/>
          </p:nvPr>
        </p:nvSpPr>
        <p:spPr/>
        <p:txBody>
          <a:bodyPr/>
          <a:lstStyle/>
          <a:p>
            <a:r>
              <a:rPr lang="en-GB" smtClean="0"/>
              <a:t>Trusted. Independent. Global.</a:t>
            </a:r>
            <a:endParaRPr lang="en-GB"/>
          </a:p>
        </p:txBody>
      </p:sp>
      <p:sp>
        <p:nvSpPr>
          <p:cNvPr id="6" name="Slide Number Placeholder 5"/>
          <p:cNvSpPr>
            <a:spLocks noGrp="1"/>
          </p:cNvSpPr>
          <p:nvPr>
            <p:ph type="sldNum" sz="quarter" idx="11"/>
          </p:nvPr>
        </p:nvSpPr>
        <p:spPr/>
        <p:txBody>
          <a:bodyPr/>
          <a:lstStyle/>
          <a:p>
            <a:fld id="{FD821319-5EAF-462C-8D4A-8B19FE65E8D4}" type="slidenum">
              <a:rPr lang="en-GB" smtClean="0"/>
              <a:t>27</a:t>
            </a:fld>
            <a:endParaRPr lang="en-GB"/>
          </a:p>
        </p:txBody>
      </p:sp>
      <p:sp>
        <p:nvSpPr>
          <p:cNvPr id="7" name="Title 6"/>
          <p:cNvSpPr>
            <a:spLocks noGrp="1"/>
          </p:cNvSpPr>
          <p:nvPr>
            <p:ph type="title"/>
          </p:nvPr>
        </p:nvSpPr>
        <p:spPr/>
        <p:txBody>
          <a:bodyPr/>
          <a:lstStyle/>
          <a:p>
            <a:r>
              <a:rPr lang="en-GB" dirty="0" smtClean="0"/>
              <a:t>Top Universities</a:t>
            </a:r>
            <a:endParaRPr lang="en-GB" dirty="0"/>
          </a:p>
        </p:txBody>
      </p:sp>
      <p:pic>
        <p:nvPicPr>
          <p:cNvPr id="10" name="Picture 9"/>
          <p:cNvPicPr>
            <a:picLocks noChangeAspect="1"/>
            <a:extLst>
              <a:ext uri="{84589F7E-364E-4C9E-8A38-B11213B215E9}">
                <a14:cameraTool xmlns:a14="http://schemas.microsoft.com/office/drawing/2010/main" cellRange="Flag" spid="_x0000_s17050"/>
              </a:ext>
            </a:extLst>
          </p:cNvPicPr>
          <p:nvPr/>
        </p:nvPicPr>
        <p:blipFill>
          <a:blip r:embed="rId2" cstate="email">
            <a:extLst>
              <a:ext uri="{28A0092B-C50C-407E-A947-70E740481C1C}">
                <a14:useLocalDpi xmlns:a14="http://schemas.microsoft.com/office/drawing/2010/main"/>
              </a:ext>
            </a:extLst>
          </a:blip>
          <a:stretch>
            <a:fillRect/>
          </a:stretch>
        </p:blipFill>
        <p:spPr>
          <a:xfrm>
            <a:off x="7883962" y="559473"/>
            <a:ext cx="1224136" cy="798758"/>
          </a:xfrm>
          <a:prstGeom prst="rect">
            <a:avLst/>
          </a:prstGeom>
        </p:spPr>
      </p:pic>
    </p:spTree>
    <p:extLst>
      <p:ext uri="{BB962C8B-B14F-4D97-AF65-F5344CB8AC3E}">
        <p14:creationId xmlns:p14="http://schemas.microsoft.com/office/powerpoint/2010/main" val="527388939"/>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FACULTY AREA PERFORMANCE</a:t>
            </a:r>
            <a:endParaRPr lang="en-GB" dirty="0"/>
          </a:p>
        </p:txBody>
      </p:sp>
      <p:sp>
        <p:nvSpPr>
          <p:cNvPr id="3" name="Footer Placeholder 2"/>
          <p:cNvSpPr>
            <a:spLocks noGrp="1"/>
          </p:cNvSpPr>
          <p:nvPr>
            <p:ph type="ftr" sz="quarter" idx="10"/>
          </p:nvPr>
        </p:nvSpPr>
        <p:spPr/>
        <p:txBody>
          <a:bodyPr/>
          <a:lstStyle/>
          <a:p>
            <a:r>
              <a:rPr lang="en-GB" smtClean="0"/>
              <a:t>Trusted. Independent. Global.</a:t>
            </a:r>
            <a:endParaRPr lang="en-GB" dirty="0"/>
          </a:p>
        </p:txBody>
      </p:sp>
      <p:sp>
        <p:nvSpPr>
          <p:cNvPr id="4" name="Slide Number Placeholder 3"/>
          <p:cNvSpPr>
            <a:spLocks noGrp="1"/>
          </p:cNvSpPr>
          <p:nvPr>
            <p:ph type="sldNum" sz="quarter" idx="11"/>
          </p:nvPr>
        </p:nvSpPr>
        <p:spPr/>
        <p:txBody>
          <a:bodyPr/>
          <a:lstStyle/>
          <a:p>
            <a:fld id="{FD821319-5EAF-462C-8D4A-8B19FE65E8D4}" type="slidenum">
              <a:rPr lang="en-GB" smtClean="0"/>
              <a:t>28</a:t>
            </a:fld>
            <a:endParaRPr lang="en-GB" dirty="0"/>
          </a:p>
        </p:txBody>
      </p:sp>
      <p:pic>
        <p:nvPicPr>
          <p:cNvPr id="6" name="Picture 5"/>
          <p:cNvPicPr>
            <a:picLocks noChangeAspect="1"/>
            <a:extLst>
              <a:ext uri="{84589F7E-364E-4C9E-8A38-B11213B215E9}">
                <a14:cameraTool xmlns:a14="http://schemas.microsoft.com/office/drawing/2010/main" cellRange="Flag" spid="_x0000_s17050"/>
              </a:ext>
            </a:extLst>
          </p:cNvPicPr>
          <p:nvPr/>
        </p:nvPicPr>
        <p:blipFill>
          <a:blip r:embed="rId2" cstate="email">
            <a:extLst>
              <a:ext uri="{28A0092B-C50C-407E-A947-70E740481C1C}">
                <a14:useLocalDpi xmlns:a14="http://schemas.microsoft.com/office/drawing/2010/main"/>
              </a:ext>
            </a:extLst>
          </a:blip>
          <a:stretch>
            <a:fillRect/>
          </a:stretch>
        </p:blipFill>
        <p:spPr>
          <a:xfrm>
            <a:off x="7883962" y="559473"/>
            <a:ext cx="1224136" cy="798758"/>
          </a:xfrm>
          <a:prstGeom prst="rect">
            <a:avLst/>
          </a:prstGeom>
        </p:spPr>
      </p:pic>
      <p:graphicFrame>
        <p:nvGraphicFramePr>
          <p:cNvPr id="9" name="Content Placeholder 8"/>
          <p:cNvGraphicFramePr>
            <a:graphicFrameLocks noGrp="1"/>
          </p:cNvGraphicFramePr>
          <p:nvPr>
            <p:ph sz="half" idx="1"/>
            <p:extLst>
              <p:ext uri="{D42A27DB-BD31-4B8C-83A1-F6EECF244321}">
                <p14:modId xmlns:p14="http://schemas.microsoft.com/office/powerpoint/2010/main" val="4249095146"/>
              </p:ext>
            </p:extLst>
          </p:nvPr>
        </p:nvGraphicFramePr>
        <p:xfrm>
          <a:off x="142875" y="1600200"/>
          <a:ext cx="4352925" cy="452596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ontent Placeholder 9"/>
          <p:cNvGraphicFramePr>
            <a:graphicFrameLocks noGrp="1"/>
          </p:cNvGraphicFramePr>
          <p:nvPr>
            <p:ph sz="half" idx="2"/>
            <p:extLst>
              <p:ext uri="{D42A27DB-BD31-4B8C-83A1-F6EECF244321}">
                <p14:modId xmlns:p14="http://schemas.microsoft.com/office/powerpoint/2010/main" val="4196647663"/>
              </p:ext>
            </p:extLst>
          </p:nvPr>
        </p:nvGraphicFramePr>
        <p:xfrm>
          <a:off x="4648200" y="1628800"/>
          <a:ext cx="4352925" cy="452596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06363598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rot="16200000">
            <a:off x="1475494" y="2952373"/>
            <a:ext cx="6012994" cy="917575"/>
          </a:xfrm>
        </p:spPr>
        <p:txBody>
          <a:bodyPr/>
          <a:lstStyle/>
          <a:p>
            <a:pPr algn="ctr"/>
            <a:r>
              <a:rPr lang="en-GB" dirty="0" smtClean="0"/>
              <a:t>SUBJECT PROFILES</a:t>
            </a:r>
            <a:endParaRPr lang="en-GB" dirty="0"/>
          </a:p>
        </p:txBody>
      </p:sp>
      <p:sp>
        <p:nvSpPr>
          <p:cNvPr id="5" name="Footer Placeholder 4"/>
          <p:cNvSpPr>
            <a:spLocks noGrp="1"/>
          </p:cNvSpPr>
          <p:nvPr>
            <p:ph type="ftr" sz="quarter" idx="10"/>
          </p:nvPr>
        </p:nvSpPr>
        <p:spPr/>
        <p:txBody>
          <a:bodyPr/>
          <a:lstStyle/>
          <a:p>
            <a:r>
              <a:rPr lang="en-GB" smtClean="0"/>
              <a:t>Trusted. Independent. Global.</a:t>
            </a:r>
            <a:endParaRPr lang="en-GB"/>
          </a:p>
        </p:txBody>
      </p:sp>
      <p:sp>
        <p:nvSpPr>
          <p:cNvPr id="6" name="Slide Number Placeholder 5"/>
          <p:cNvSpPr>
            <a:spLocks noGrp="1"/>
          </p:cNvSpPr>
          <p:nvPr>
            <p:ph type="sldNum" sz="quarter" idx="11"/>
          </p:nvPr>
        </p:nvSpPr>
        <p:spPr/>
        <p:txBody>
          <a:bodyPr/>
          <a:lstStyle/>
          <a:p>
            <a:fld id="{FD821319-5EAF-462C-8D4A-8B19FE65E8D4}" type="slidenum">
              <a:rPr lang="en-GB" smtClean="0"/>
              <a:t>29</a:t>
            </a:fld>
            <a:endParaRPr lang="en-GB"/>
          </a:p>
        </p:txBody>
      </p:sp>
      <p:pic>
        <p:nvPicPr>
          <p:cNvPr id="10" name="Picture 9"/>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24111" y="620688"/>
            <a:ext cx="3816424" cy="2772000"/>
          </a:xfrm>
          <a:prstGeom prst="rect">
            <a:avLst/>
          </a:prstGeom>
        </p:spPr>
      </p:pic>
      <p:pic>
        <p:nvPicPr>
          <p:cNvPr id="11" name="Picture 10"/>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896036" y="584376"/>
            <a:ext cx="3816424" cy="2808312"/>
          </a:xfrm>
          <a:prstGeom prst="rect">
            <a:avLst/>
          </a:prstGeom>
        </p:spPr>
      </p:pic>
      <p:pic>
        <p:nvPicPr>
          <p:cNvPr id="16" name="Picture 15"/>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896036" y="3639852"/>
            <a:ext cx="3816424" cy="2808312"/>
          </a:xfrm>
          <a:prstGeom prst="rect">
            <a:avLst/>
          </a:prstGeom>
        </p:spPr>
      </p:pic>
      <p:pic>
        <p:nvPicPr>
          <p:cNvPr id="17" name="Picture 16"/>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51520" y="3639852"/>
            <a:ext cx="3816424" cy="2808312"/>
          </a:xfrm>
          <a:prstGeom prst="rect">
            <a:avLst/>
          </a:prstGeom>
        </p:spPr>
      </p:pic>
    </p:spTree>
    <p:extLst>
      <p:ext uri="{BB962C8B-B14F-4D97-AF65-F5344CB8AC3E}">
        <p14:creationId xmlns:p14="http://schemas.microsoft.com/office/powerpoint/2010/main" val="208353845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GB" smtClean="0"/>
              <a:t>Trusted. Independent. Global.</a:t>
            </a:r>
            <a:endParaRPr lang="en-GB"/>
          </a:p>
        </p:txBody>
      </p:sp>
      <p:sp>
        <p:nvSpPr>
          <p:cNvPr id="3" name="Slide Number Placeholder 2"/>
          <p:cNvSpPr>
            <a:spLocks noGrp="1"/>
          </p:cNvSpPr>
          <p:nvPr>
            <p:ph type="sldNum" sz="quarter" idx="11"/>
          </p:nvPr>
        </p:nvSpPr>
        <p:spPr/>
        <p:txBody>
          <a:bodyPr/>
          <a:lstStyle/>
          <a:p>
            <a:fld id="{FD821319-5EAF-462C-8D4A-8B19FE65E8D4}" type="slidenum">
              <a:rPr lang="en-GB" smtClean="0"/>
              <a:t>3</a:t>
            </a:fld>
            <a:endParaRPr lang="en-GB"/>
          </a:p>
        </p:txBody>
      </p:sp>
      <p:cxnSp>
        <p:nvCxnSpPr>
          <p:cNvPr id="5" name="Straight Connector 4"/>
          <p:cNvCxnSpPr/>
          <p:nvPr/>
        </p:nvCxnSpPr>
        <p:spPr>
          <a:xfrm>
            <a:off x="2843808" y="350912"/>
            <a:ext cx="0" cy="5983761"/>
          </a:xfrm>
          <a:prstGeom prst="line">
            <a:avLst/>
          </a:prstGeom>
          <a:ln w="38100">
            <a:tailEnd type="triangle" w="lg" len="lg"/>
          </a:ln>
        </p:spPr>
        <p:style>
          <a:lnRef idx="1">
            <a:schemeClr val="accent1"/>
          </a:lnRef>
          <a:fillRef idx="0">
            <a:schemeClr val="accent1"/>
          </a:fillRef>
          <a:effectRef idx="0">
            <a:schemeClr val="accent1"/>
          </a:effectRef>
          <a:fontRef idx="minor">
            <a:schemeClr val="tx1"/>
          </a:fontRef>
        </p:style>
      </p:cxnSp>
      <p:sp>
        <p:nvSpPr>
          <p:cNvPr id="6" name="Oval 5"/>
          <p:cNvSpPr/>
          <p:nvPr/>
        </p:nvSpPr>
        <p:spPr>
          <a:xfrm>
            <a:off x="2735796" y="477155"/>
            <a:ext cx="216024" cy="216024"/>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289289" y="744959"/>
            <a:ext cx="2255746" cy="307777"/>
          </a:xfrm>
          <a:prstGeom prst="rect">
            <a:avLst/>
          </a:prstGeom>
          <a:noFill/>
        </p:spPr>
        <p:txBody>
          <a:bodyPr wrap="none" rtlCol="0">
            <a:spAutoFit/>
          </a:bodyPr>
          <a:lstStyle/>
          <a:p>
            <a:r>
              <a:rPr lang="en-GB" sz="1400" dirty="0" smtClean="0"/>
              <a:t>Shanghai Rankings emerge</a:t>
            </a:r>
            <a:endParaRPr lang="en-GB" sz="1400" dirty="0"/>
          </a:p>
        </p:txBody>
      </p:sp>
      <p:sp>
        <p:nvSpPr>
          <p:cNvPr id="9" name="TextBox 8"/>
          <p:cNvSpPr txBox="1"/>
          <p:nvPr/>
        </p:nvSpPr>
        <p:spPr>
          <a:xfrm>
            <a:off x="1847408" y="397567"/>
            <a:ext cx="697627" cy="369332"/>
          </a:xfrm>
          <a:prstGeom prst="rect">
            <a:avLst/>
          </a:prstGeom>
          <a:noFill/>
        </p:spPr>
        <p:txBody>
          <a:bodyPr wrap="none" rtlCol="0">
            <a:spAutoFit/>
          </a:bodyPr>
          <a:lstStyle/>
          <a:p>
            <a:r>
              <a:rPr lang="en-GB" b="1" dirty="0" smtClean="0">
                <a:solidFill>
                  <a:schemeClr val="accent1">
                    <a:lumMod val="75000"/>
                  </a:schemeClr>
                </a:solidFill>
              </a:rPr>
              <a:t>2003</a:t>
            </a:r>
            <a:endParaRPr lang="en-GB" b="1" dirty="0">
              <a:solidFill>
                <a:schemeClr val="accent1">
                  <a:lumMod val="75000"/>
                </a:schemeClr>
              </a:solidFill>
            </a:endParaRPr>
          </a:p>
        </p:txBody>
      </p:sp>
      <p:sp>
        <p:nvSpPr>
          <p:cNvPr id="10" name="Oval 9"/>
          <p:cNvSpPr/>
          <p:nvPr/>
        </p:nvSpPr>
        <p:spPr>
          <a:xfrm>
            <a:off x="2735796" y="905642"/>
            <a:ext cx="216024" cy="216024"/>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2735796" y="1473115"/>
            <a:ext cx="216024" cy="216024"/>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p:nvSpPr>
        <p:spPr>
          <a:xfrm>
            <a:off x="3032819" y="1177007"/>
            <a:ext cx="4902945" cy="307777"/>
          </a:xfrm>
          <a:prstGeom prst="rect">
            <a:avLst/>
          </a:prstGeom>
          <a:noFill/>
        </p:spPr>
        <p:txBody>
          <a:bodyPr wrap="none" rtlCol="0">
            <a:spAutoFit/>
          </a:bodyPr>
          <a:lstStyle/>
          <a:p>
            <a:r>
              <a:rPr lang="en-GB" sz="1400" dirty="0" smtClean="0"/>
              <a:t>QS (initially with THES) and </a:t>
            </a:r>
            <a:r>
              <a:rPr lang="en-GB" sz="1400" dirty="0" err="1" smtClean="0"/>
              <a:t>Webometrics</a:t>
            </a:r>
            <a:r>
              <a:rPr lang="en-GB" sz="1400" dirty="0" smtClean="0"/>
              <a:t> Rankings launched</a:t>
            </a:r>
            <a:endParaRPr lang="en-GB" sz="1400" dirty="0"/>
          </a:p>
        </p:txBody>
      </p:sp>
      <p:sp>
        <p:nvSpPr>
          <p:cNvPr id="13" name="TextBox 12"/>
          <p:cNvSpPr txBox="1"/>
          <p:nvPr/>
        </p:nvSpPr>
        <p:spPr>
          <a:xfrm>
            <a:off x="3022213" y="821596"/>
            <a:ext cx="697627" cy="369332"/>
          </a:xfrm>
          <a:prstGeom prst="rect">
            <a:avLst/>
          </a:prstGeom>
          <a:noFill/>
        </p:spPr>
        <p:txBody>
          <a:bodyPr wrap="none" rtlCol="0">
            <a:spAutoFit/>
          </a:bodyPr>
          <a:lstStyle/>
          <a:p>
            <a:r>
              <a:rPr lang="en-GB" b="1" dirty="0" smtClean="0">
                <a:solidFill>
                  <a:schemeClr val="accent1">
                    <a:lumMod val="75000"/>
                  </a:schemeClr>
                </a:solidFill>
              </a:rPr>
              <a:t>2004</a:t>
            </a:r>
            <a:endParaRPr lang="en-GB" b="1" dirty="0">
              <a:solidFill>
                <a:schemeClr val="accent1">
                  <a:lumMod val="75000"/>
                </a:schemeClr>
              </a:solidFill>
            </a:endParaRPr>
          </a:p>
        </p:txBody>
      </p:sp>
      <p:sp>
        <p:nvSpPr>
          <p:cNvPr id="14" name="TextBox 13"/>
          <p:cNvSpPr txBox="1"/>
          <p:nvPr/>
        </p:nvSpPr>
        <p:spPr>
          <a:xfrm>
            <a:off x="359815" y="1753652"/>
            <a:ext cx="2185220" cy="523220"/>
          </a:xfrm>
          <a:prstGeom prst="rect">
            <a:avLst/>
          </a:prstGeom>
          <a:noFill/>
        </p:spPr>
        <p:txBody>
          <a:bodyPr wrap="square" rtlCol="0">
            <a:spAutoFit/>
          </a:bodyPr>
          <a:lstStyle/>
          <a:p>
            <a:pPr algn="r"/>
            <a:r>
              <a:rPr lang="en-GB" sz="1400" dirty="0" smtClean="0"/>
              <a:t>Employer component added to QS ranking</a:t>
            </a:r>
            <a:endParaRPr lang="en-GB" sz="1400" dirty="0"/>
          </a:p>
        </p:txBody>
      </p:sp>
      <p:sp>
        <p:nvSpPr>
          <p:cNvPr id="15" name="TextBox 14"/>
          <p:cNvSpPr txBox="1"/>
          <p:nvPr/>
        </p:nvSpPr>
        <p:spPr>
          <a:xfrm>
            <a:off x="1847408" y="1392312"/>
            <a:ext cx="697627" cy="369332"/>
          </a:xfrm>
          <a:prstGeom prst="rect">
            <a:avLst/>
          </a:prstGeom>
          <a:noFill/>
        </p:spPr>
        <p:txBody>
          <a:bodyPr wrap="none" rtlCol="0">
            <a:spAutoFit/>
          </a:bodyPr>
          <a:lstStyle/>
          <a:p>
            <a:r>
              <a:rPr lang="en-GB" b="1" dirty="0" smtClean="0">
                <a:solidFill>
                  <a:schemeClr val="accent1">
                    <a:lumMod val="75000"/>
                  </a:schemeClr>
                </a:solidFill>
              </a:rPr>
              <a:t>2005</a:t>
            </a:r>
            <a:endParaRPr lang="en-GB" b="1" dirty="0">
              <a:solidFill>
                <a:schemeClr val="accent1">
                  <a:lumMod val="75000"/>
                </a:schemeClr>
              </a:solidFill>
            </a:endParaRPr>
          </a:p>
        </p:txBody>
      </p:sp>
      <p:sp>
        <p:nvSpPr>
          <p:cNvPr id="16" name="Oval 15"/>
          <p:cNvSpPr/>
          <p:nvPr/>
        </p:nvSpPr>
        <p:spPr>
          <a:xfrm>
            <a:off x="2731629" y="2848049"/>
            <a:ext cx="216024" cy="216024"/>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p:cNvSpPr txBox="1"/>
          <p:nvPr/>
        </p:nvSpPr>
        <p:spPr>
          <a:xfrm>
            <a:off x="3107337" y="3121222"/>
            <a:ext cx="3187860" cy="307777"/>
          </a:xfrm>
          <a:prstGeom prst="rect">
            <a:avLst/>
          </a:prstGeom>
          <a:noFill/>
        </p:spPr>
        <p:txBody>
          <a:bodyPr wrap="none" rtlCol="0">
            <a:spAutoFit/>
          </a:bodyPr>
          <a:lstStyle/>
          <a:p>
            <a:r>
              <a:rPr lang="en-GB" sz="1400" dirty="0" smtClean="0"/>
              <a:t>QS University Rankings: Asia launched</a:t>
            </a:r>
            <a:endParaRPr lang="en-GB" sz="1400" dirty="0"/>
          </a:p>
        </p:txBody>
      </p:sp>
      <p:sp>
        <p:nvSpPr>
          <p:cNvPr id="18" name="TextBox 17"/>
          <p:cNvSpPr txBox="1"/>
          <p:nvPr/>
        </p:nvSpPr>
        <p:spPr>
          <a:xfrm>
            <a:off x="3092606" y="2776765"/>
            <a:ext cx="697627" cy="369332"/>
          </a:xfrm>
          <a:prstGeom prst="rect">
            <a:avLst/>
          </a:prstGeom>
          <a:noFill/>
        </p:spPr>
        <p:txBody>
          <a:bodyPr wrap="none" rtlCol="0">
            <a:spAutoFit/>
          </a:bodyPr>
          <a:lstStyle/>
          <a:p>
            <a:r>
              <a:rPr lang="en-GB" b="1" dirty="0" smtClean="0">
                <a:solidFill>
                  <a:schemeClr val="accent1">
                    <a:lumMod val="75000"/>
                  </a:schemeClr>
                </a:solidFill>
              </a:rPr>
              <a:t>2009</a:t>
            </a:r>
            <a:endParaRPr lang="en-GB" b="1" dirty="0">
              <a:solidFill>
                <a:schemeClr val="accent1">
                  <a:lumMod val="75000"/>
                </a:schemeClr>
              </a:solidFill>
            </a:endParaRPr>
          </a:p>
        </p:txBody>
      </p:sp>
      <p:sp>
        <p:nvSpPr>
          <p:cNvPr id="19" name="Oval 18"/>
          <p:cNvSpPr/>
          <p:nvPr/>
        </p:nvSpPr>
        <p:spPr>
          <a:xfrm>
            <a:off x="2735796" y="3309264"/>
            <a:ext cx="216024" cy="216024"/>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p:cNvSpPr txBox="1"/>
          <p:nvPr/>
        </p:nvSpPr>
        <p:spPr>
          <a:xfrm>
            <a:off x="346235" y="3582308"/>
            <a:ext cx="2185220" cy="307777"/>
          </a:xfrm>
          <a:prstGeom prst="rect">
            <a:avLst/>
          </a:prstGeom>
          <a:noFill/>
        </p:spPr>
        <p:txBody>
          <a:bodyPr wrap="square" rtlCol="0">
            <a:spAutoFit/>
          </a:bodyPr>
          <a:lstStyle/>
          <a:p>
            <a:pPr algn="r"/>
            <a:r>
              <a:rPr lang="en-GB" sz="1400" dirty="0" smtClean="0"/>
              <a:t>URAP rankings begin</a:t>
            </a:r>
            <a:endParaRPr lang="en-GB" sz="1400" dirty="0"/>
          </a:p>
        </p:txBody>
      </p:sp>
      <p:sp>
        <p:nvSpPr>
          <p:cNvPr id="21" name="TextBox 20"/>
          <p:cNvSpPr txBox="1"/>
          <p:nvPr/>
        </p:nvSpPr>
        <p:spPr>
          <a:xfrm>
            <a:off x="1847407" y="3212976"/>
            <a:ext cx="697627" cy="369332"/>
          </a:xfrm>
          <a:prstGeom prst="rect">
            <a:avLst/>
          </a:prstGeom>
          <a:noFill/>
        </p:spPr>
        <p:txBody>
          <a:bodyPr wrap="none" rtlCol="0">
            <a:spAutoFit/>
          </a:bodyPr>
          <a:lstStyle/>
          <a:p>
            <a:r>
              <a:rPr lang="en-GB" b="1" dirty="0" smtClean="0">
                <a:solidFill>
                  <a:schemeClr val="accent1">
                    <a:lumMod val="75000"/>
                  </a:schemeClr>
                </a:solidFill>
              </a:rPr>
              <a:t>2010</a:t>
            </a:r>
            <a:endParaRPr lang="en-GB" b="1" dirty="0">
              <a:solidFill>
                <a:schemeClr val="accent1">
                  <a:lumMod val="75000"/>
                </a:schemeClr>
              </a:solidFill>
            </a:endParaRPr>
          </a:p>
        </p:txBody>
      </p:sp>
      <p:sp>
        <p:nvSpPr>
          <p:cNvPr id="22" name="Oval 21"/>
          <p:cNvSpPr/>
          <p:nvPr/>
        </p:nvSpPr>
        <p:spPr>
          <a:xfrm>
            <a:off x="2735796" y="4588748"/>
            <a:ext cx="216024" cy="216024"/>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p:cNvSpPr txBox="1"/>
          <p:nvPr/>
        </p:nvSpPr>
        <p:spPr>
          <a:xfrm>
            <a:off x="3113624" y="4849415"/>
            <a:ext cx="3744102" cy="307777"/>
          </a:xfrm>
          <a:prstGeom prst="rect">
            <a:avLst/>
          </a:prstGeom>
          <a:noFill/>
        </p:spPr>
        <p:txBody>
          <a:bodyPr wrap="none" rtlCol="0">
            <a:spAutoFit/>
          </a:bodyPr>
          <a:lstStyle/>
          <a:p>
            <a:r>
              <a:rPr lang="en-GB" sz="1400" dirty="0" smtClean="0"/>
              <a:t>QS University Rankings: Latin America launch</a:t>
            </a:r>
            <a:endParaRPr lang="en-GB" sz="1400" dirty="0"/>
          </a:p>
        </p:txBody>
      </p:sp>
      <p:sp>
        <p:nvSpPr>
          <p:cNvPr id="24" name="TextBox 23"/>
          <p:cNvSpPr txBox="1"/>
          <p:nvPr/>
        </p:nvSpPr>
        <p:spPr>
          <a:xfrm>
            <a:off x="3092606" y="4504957"/>
            <a:ext cx="1608133" cy="369332"/>
          </a:xfrm>
          <a:prstGeom prst="rect">
            <a:avLst/>
          </a:prstGeom>
          <a:noFill/>
        </p:spPr>
        <p:txBody>
          <a:bodyPr wrap="none" rtlCol="0">
            <a:spAutoFit/>
          </a:bodyPr>
          <a:lstStyle/>
          <a:p>
            <a:r>
              <a:rPr lang="en-GB" b="1" dirty="0" smtClean="0">
                <a:solidFill>
                  <a:schemeClr val="accent1">
                    <a:lumMod val="75000"/>
                  </a:schemeClr>
                </a:solidFill>
              </a:rPr>
              <a:t>October 2011</a:t>
            </a:r>
            <a:endParaRPr lang="en-GB" b="1" dirty="0">
              <a:solidFill>
                <a:schemeClr val="accent1">
                  <a:lumMod val="75000"/>
                </a:schemeClr>
              </a:solidFill>
            </a:endParaRPr>
          </a:p>
        </p:txBody>
      </p:sp>
      <p:sp>
        <p:nvSpPr>
          <p:cNvPr id="25" name="Oval 24"/>
          <p:cNvSpPr/>
          <p:nvPr/>
        </p:nvSpPr>
        <p:spPr>
          <a:xfrm>
            <a:off x="2735796" y="5025758"/>
            <a:ext cx="216024" cy="216024"/>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Box 25"/>
          <p:cNvSpPr txBox="1"/>
          <p:nvPr/>
        </p:nvSpPr>
        <p:spPr>
          <a:xfrm>
            <a:off x="467544" y="5308457"/>
            <a:ext cx="2185220" cy="523220"/>
          </a:xfrm>
          <a:prstGeom prst="rect">
            <a:avLst/>
          </a:prstGeom>
          <a:noFill/>
        </p:spPr>
        <p:txBody>
          <a:bodyPr wrap="square" rtlCol="0">
            <a:spAutoFit/>
          </a:bodyPr>
          <a:lstStyle/>
          <a:p>
            <a:pPr algn="r"/>
            <a:r>
              <a:rPr lang="en-GB" sz="1400" dirty="0" smtClean="0"/>
              <a:t>QS Best Student Cities published</a:t>
            </a:r>
            <a:endParaRPr lang="en-GB" sz="1400" dirty="0"/>
          </a:p>
        </p:txBody>
      </p:sp>
      <p:sp>
        <p:nvSpPr>
          <p:cNvPr id="27" name="TextBox 26"/>
          <p:cNvSpPr txBox="1"/>
          <p:nvPr/>
        </p:nvSpPr>
        <p:spPr>
          <a:xfrm>
            <a:off x="1004363" y="4963999"/>
            <a:ext cx="1648400" cy="369332"/>
          </a:xfrm>
          <a:prstGeom prst="rect">
            <a:avLst/>
          </a:prstGeom>
          <a:noFill/>
        </p:spPr>
        <p:txBody>
          <a:bodyPr wrap="none" rtlCol="0">
            <a:spAutoFit/>
          </a:bodyPr>
          <a:lstStyle/>
          <a:p>
            <a:r>
              <a:rPr lang="en-GB" b="1" dirty="0" smtClean="0">
                <a:solidFill>
                  <a:schemeClr val="accent1">
                    <a:lumMod val="75000"/>
                  </a:schemeClr>
                </a:solidFill>
              </a:rPr>
              <a:t>February 2012</a:t>
            </a:r>
            <a:endParaRPr lang="en-GB" b="1" dirty="0">
              <a:solidFill>
                <a:schemeClr val="accent1">
                  <a:lumMod val="75000"/>
                </a:schemeClr>
              </a:solidFill>
            </a:endParaRPr>
          </a:p>
        </p:txBody>
      </p:sp>
      <p:sp>
        <p:nvSpPr>
          <p:cNvPr id="28" name="Oval 27"/>
          <p:cNvSpPr/>
          <p:nvPr/>
        </p:nvSpPr>
        <p:spPr>
          <a:xfrm>
            <a:off x="2735796" y="5702366"/>
            <a:ext cx="216024" cy="216024"/>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TextBox 28"/>
          <p:cNvSpPr txBox="1"/>
          <p:nvPr/>
        </p:nvSpPr>
        <p:spPr>
          <a:xfrm>
            <a:off x="3085301" y="5965132"/>
            <a:ext cx="4797980" cy="307777"/>
          </a:xfrm>
          <a:prstGeom prst="rect">
            <a:avLst/>
          </a:prstGeom>
          <a:noFill/>
        </p:spPr>
        <p:txBody>
          <a:bodyPr wrap="none" rtlCol="0">
            <a:spAutoFit/>
          </a:bodyPr>
          <a:lstStyle/>
          <a:p>
            <a:r>
              <a:rPr lang="en-GB" sz="1400" dirty="0" smtClean="0"/>
              <a:t>Improved subject tables extended to embrace 29 disciplines</a:t>
            </a:r>
            <a:endParaRPr lang="en-GB" sz="1400" dirty="0"/>
          </a:p>
        </p:txBody>
      </p:sp>
      <p:sp>
        <p:nvSpPr>
          <p:cNvPr id="30" name="TextBox 29"/>
          <p:cNvSpPr txBox="1"/>
          <p:nvPr/>
        </p:nvSpPr>
        <p:spPr>
          <a:xfrm>
            <a:off x="3092606" y="5620674"/>
            <a:ext cx="1206421" cy="369332"/>
          </a:xfrm>
          <a:prstGeom prst="rect">
            <a:avLst/>
          </a:prstGeom>
          <a:noFill/>
        </p:spPr>
        <p:txBody>
          <a:bodyPr wrap="none" rtlCol="0">
            <a:spAutoFit/>
          </a:bodyPr>
          <a:lstStyle/>
          <a:p>
            <a:r>
              <a:rPr lang="en-GB" b="1" dirty="0" smtClean="0">
                <a:solidFill>
                  <a:schemeClr val="accent1">
                    <a:lumMod val="75000"/>
                  </a:schemeClr>
                </a:solidFill>
              </a:rPr>
              <a:t>June 2012</a:t>
            </a:r>
            <a:endParaRPr lang="en-GB" b="1" dirty="0">
              <a:solidFill>
                <a:schemeClr val="accent1">
                  <a:lumMod val="75000"/>
                </a:schemeClr>
              </a:solidFill>
            </a:endParaRPr>
          </a:p>
        </p:txBody>
      </p:sp>
      <p:sp>
        <p:nvSpPr>
          <p:cNvPr id="31" name="Oval 30"/>
          <p:cNvSpPr/>
          <p:nvPr/>
        </p:nvSpPr>
        <p:spPr>
          <a:xfrm>
            <a:off x="2745068" y="2055961"/>
            <a:ext cx="216024" cy="216024"/>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TextBox 31"/>
          <p:cNvSpPr txBox="1"/>
          <p:nvPr/>
        </p:nvSpPr>
        <p:spPr>
          <a:xfrm>
            <a:off x="3103887" y="2329135"/>
            <a:ext cx="5694903" cy="307777"/>
          </a:xfrm>
          <a:prstGeom prst="rect">
            <a:avLst/>
          </a:prstGeom>
          <a:noFill/>
        </p:spPr>
        <p:txBody>
          <a:bodyPr wrap="square" rtlCol="0">
            <a:spAutoFit/>
          </a:bodyPr>
          <a:lstStyle/>
          <a:p>
            <a:r>
              <a:rPr lang="en-GB" sz="1400" dirty="0" smtClean="0"/>
              <a:t>HEEACT ranking published for the first time</a:t>
            </a:r>
            <a:endParaRPr lang="en-GB" sz="1400" dirty="0"/>
          </a:p>
        </p:txBody>
      </p:sp>
      <p:sp>
        <p:nvSpPr>
          <p:cNvPr id="33" name="TextBox 32"/>
          <p:cNvSpPr txBox="1"/>
          <p:nvPr/>
        </p:nvSpPr>
        <p:spPr>
          <a:xfrm>
            <a:off x="3106045" y="1984677"/>
            <a:ext cx="697627" cy="369332"/>
          </a:xfrm>
          <a:prstGeom prst="rect">
            <a:avLst/>
          </a:prstGeom>
          <a:noFill/>
        </p:spPr>
        <p:txBody>
          <a:bodyPr wrap="none" rtlCol="0">
            <a:spAutoFit/>
          </a:bodyPr>
          <a:lstStyle/>
          <a:p>
            <a:r>
              <a:rPr lang="en-GB" b="1" dirty="0" smtClean="0">
                <a:solidFill>
                  <a:schemeClr val="accent1">
                    <a:lumMod val="75000"/>
                  </a:schemeClr>
                </a:solidFill>
              </a:rPr>
              <a:t>2007</a:t>
            </a:r>
            <a:endParaRPr lang="en-GB" b="1" dirty="0">
              <a:solidFill>
                <a:schemeClr val="accent1">
                  <a:lumMod val="75000"/>
                </a:schemeClr>
              </a:solidFill>
            </a:endParaRPr>
          </a:p>
        </p:txBody>
      </p:sp>
      <p:sp>
        <p:nvSpPr>
          <p:cNvPr id="34" name="TextBox 33"/>
          <p:cNvSpPr txBox="1"/>
          <p:nvPr/>
        </p:nvSpPr>
        <p:spPr>
          <a:xfrm>
            <a:off x="3112332" y="4129335"/>
            <a:ext cx="3405099" cy="307777"/>
          </a:xfrm>
          <a:prstGeom prst="rect">
            <a:avLst/>
          </a:prstGeom>
          <a:noFill/>
        </p:spPr>
        <p:txBody>
          <a:bodyPr wrap="none" rtlCol="0">
            <a:spAutoFit/>
          </a:bodyPr>
          <a:lstStyle/>
          <a:p>
            <a:r>
              <a:rPr lang="en-GB" sz="1400" dirty="0" smtClean="0"/>
              <a:t>Times Higher Education go their own way</a:t>
            </a:r>
            <a:endParaRPr lang="en-GB" sz="1400" dirty="0"/>
          </a:p>
        </p:txBody>
      </p:sp>
      <p:sp>
        <p:nvSpPr>
          <p:cNvPr id="35" name="TextBox 34"/>
          <p:cNvSpPr txBox="1"/>
          <p:nvPr/>
        </p:nvSpPr>
        <p:spPr>
          <a:xfrm>
            <a:off x="3097601" y="3784878"/>
            <a:ext cx="697627" cy="369332"/>
          </a:xfrm>
          <a:prstGeom prst="rect">
            <a:avLst/>
          </a:prstGeom>
          <a:noFill/>
        </p:spPr>
        <p:txBody>
          <a:bodyPr wrap="none" rtlCol="0">
            <a:spAutoFit/>
          </a:bodyPr>
          <a:lstStyle/>
          <a:p>
            <a:r>
              <a:rPr lang="en-GB" b="1" dirty="0" smtClean="0">
                <a:solidFill>
                  <a:schemeClr val="accent1">
                    <a:lumMod val="75000"/>
                  </a:schemeClr>
                </a:solidFill>
              </a:rPr>
              <a:t>2010</a:t>
            </a:r>
            <a:endParaRPr lang="en-GB" b="1" dirty="0">
              <a:solidFill>
                <a:schemeClr val="accent1">
                  <a:lumMod val="75000"/>
                </a:schemeClr>
              </a:solidFill>
            </a:endParaRPr>
          </a:p>
        </p:txBody>
      </p:sp>
      <p:sp>
        <p:nvSpPr>
          <p:cNvPr id="36" name="Oval 35"/>
          <p:cNvSpPr/>
          <p:nvPr/>
        </p:nvSpPr>
        <p:spPr>
          <a:xfrm>
            <a:off x="2737892" y="3861048"/>
            <a:ext cx="216024" cy="216024"/>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1886619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ounded Rectangle 38"/>
          <p:cNvSpPr/>
          <p:nvPr/>
        </p:nvSpPr>
        <p:spPr>
          <a:xfrm>
            <a:off x="3067537" y="2582723"/>
            <a:ext cx="1476000" cy="936104"/>
          </a:xfrm>
          <a:prstGeom prst="roundRect">
            <a:avLst>
              <a:gd name="adj" fmla="val 12759"/>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6" name="Content Placeholder 5"/>
          <p:cNvSpPr>
            <a:spLocks noGrp="1"/>
          </p:cNvSpPr>
          <p:nvPr>
            <p:ph idx="1"/>
          </p:nvPr>
        </p:nvSpPr>
        <p:spPr>
          <a:xfrm>
            <a:off x="457200" y="3645024"/>
            <a:ext cx="8229600" cy="2664296"/>
          </a:xfrm>
        </p:spPr>
        <p:txBody>
          <a:bodyPr/>
          <a:lstStyle/>
          <a:p>
            <a:r>
              <a:rPr lang="en-GB" dirty="0" smtClean="0"/>
              <a:t>1,500 following live launch</a:t>
            </a:r>
          </a:p>
          <a:p>
            <a:r>
              <a:rPr lang="en-GB" dirty="0" smtClean="0"/>
              <a:t>Over one million direct visitors in week one</a:t>
            </a:r>
          </a:p>
          <a:p>
            <a:r>
              <a:rPr lang="en-GB" dirty="0" smtClean="0"/>
              <a:t>Results online at </a:t>
            </a:r>
            <a:r>
              <a:rPr lang="en-GB" b="1" dirty="0" smtClean="0">
                <a:hlinkClick r:id="rId2"/>
              </a:rPr>
              <a:t>www.topuniversities.com</a:t>
            </a:r>
            <a:r>
              <a:rPr lang="en-GB" dirty="0" smtClean="0"/>
              <a:t> </a:t>
            </a:r>
          </a:p>
          <a:p>
            <a:r>
              <a:rPr lang="en-GB" dirty="0" smtClean="0"/>
              <a:t>Detailed methodologies and survey response analysis at </a:t>
            </a:r>
            <a:r>
              <a:rPr lang="en-GB" b="1" dirty="0" smtClean="0">
                <a:hlinkClick r:id="rId3"/>
              </a:rPr>
              <a:t>www.iu.qs.com</a:t>
            </a:r>
            <a:r>
              <a:rPr lang="en-GB" dirty="0" smtClean="0"/>
              <a:t> </a:t>
            </a:r>
            <a:endParaRPr lang="en-GB" dirty="0"/>
          </a:p>
        </p:txBody>
      </p:sp>
      <p:sp>
        <p:nvSpPr>
          <p:cNvPr id="8" name="Footer Placeholder 7"/>
          <p:cNvSpPr>
            <a:spLocks noGrp="1"/>
          </p:cNvSpPr>
          <p:nvPr>
            <p:ph type="ftr" sz="quarter" idx="10"/>
          </p:nvPr>
        </p:nvSpPr>
        <p:spPr/>
        <p:txBody>
          <a:bodyPr/>
          <a:lstStyle/>
          <a:p>
            <a:r>
              <a:rPr lang="en-GB" smtClean="0"/>
              <a:t>Trusted. Independent. Global.</a:t>
            </a:r>
            <a:endParaRPr lang="en-GB" dirty="0"/>
          </a:p>
        </p:txBody>
      </p:sp>
      <p:sp>
        <p:nvSpPr>
          <p:cNvPr id="7" name="Slide Number Placeholder 6"/>
          <p:cNvSpPr>
            <a:spLocks noGrp="1"/>
          </p:cNvSpPr>
          <p:nvPr>
            <p:ph type="sldNum" sz="quarter" idx="11"/>
          </p:nvPr>
        </p:nvSpPr>
        <p:spPr/>
        <p:txBody>
          <a:bodyPr/>
          <a:lstStyle/>
          <a:p>
            <a:fld id="{FD821319-5EAF-462C-8D4A-8B19FE65E8D4}" type="slidenum">
              <a:rPr lang="en-GB" smtClean="0"/>
              <a:t>30</a:t>
            </a:fld>
            <a:endParaRPr lang="en-GB" dirty="0"/>
          </a:p>
        </p:txBody>
      </p:sp>
      <p:sp>
        <p:nvSpPr>
          <p:cNvPr id="5" name="Title 4"/>
          <p:cNvSpPr>
            <a:spLocks noGrp="1"/>
          </p:cNvSpPr>
          <p:nvPr>
            <p:ph type="title"/>
          </p:nvPr>
        </p:nvSpPr>
        <p:spPr/>
        <p:txBody>
          <a:bodyPr/>
          <a:lstStyle/>
          <a:p>
            <a:r>
              <a:rPr lang="en-GB" dirty="0" smtClean="0"/>
              <a:t>2012 Results</a:t>
            </a:r>
            <a:endParaRPr lang="en-GB" dirty="0"/>
          </a:p>
        </p:txBody>
      </p:sp>
      <p:cxnSp>
        <p:nvCxnSpPr>
          <p:cNvPr id="19" name="Straight Connector 18"/>
          <p:cNvCxnSpPr/>
          <p:nvPr/>
        </p:nvCxnSpPr>
        <p:spPr>
          <a:xfrm>
            <a:off x="1" y="2106124"/>
            <a:ext cx="9036495" cy="4166"/>
          </a:xfrm>
          <a:prstGeom prst="line">
            <a:avLst/>
          </a:prstGeom>
          <a:ln w="38100">
            <a:tailEnd type="triangle" w="lg" len="lg"/>
          </a:ln>
        </p:spPr>
        <p:style>
          <a:lnRef idx="1">
            <a:schemeClr val="accent1"/>
          </a:lnRef>
          <a:fillRef idx="0">
            <a:schemeClr val="accent1"/>
          </a:fillRef>
          <a:effectRef idx="0">
            <a:schemeClr val="accent1"/>
          </a:effectRef>
          <a:fontRef idx="minor">
            <a:schemeClr val="tx1"/>
          </a:fontRef>
        </p:style>
      </p:cxnSp>
      <p:sp>
        <p:nvSpPr>
          <p:cNvPr id="21" name="Oval 20"/>
          <p:cNvSpPr/>
          <p:nvPr/>
        </p:nvSpPr>
        <p:spPr>
          <a:xfrm rot="16200000">
            <a:off x="611760" y="2002279"/>
            <a:ext cx="216024" cy="216024"/>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p:cNvSpPr/>
          <p:nvPr/>
        </p:nvSpPr>
        <p:spPr>
          <a:xfrm rot="16200000">
            <a:off x="2918396" y="2002279"/>
            <a:ext cx="216024" cy="216024"/>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p:cNvSpPr/>
          <p:nvPr/>
        </p:nvSpPr>
        <p:spPr>
          <a:xfrm rot="16200000">
            <a:off x="5940152" y="1998112"/>
            <a:ext cx="216024" cy="216024"/>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p:cNvSpPr/>
          <p:nvPr/>
        </p:nvSpPr>
        <p:spPr>
          <a:xfrm rot="16200000">
            <a:off x="8289937" y="1998171"/>
            <a:ext cx="216024" cy="216024"/>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ounded Rectangle 30"/>
          <p:cNvSpPr/>
          <p:nvPr/>
        </p:nvSpPr>
        <p:spPr>
          <a:xfrm>
            <a:off x="-17462" y="2580672"/>
            <a:ext cx="1475274" cy="936104"/>
          </a:xfrm>
          <a:prstGeom prst="roundRect">
            <a:avLst>
              <a:gd name="adj" fmla="val 12759"/>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pic>
        <p:nvPicPr>
          <p:cNvPr id="9218" name="Picture 2" descr="QS Best Student Cities"/>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6603" y="2678094"/>
            <a:ext cx="1351593" cy="761398"/>
          </a:xfrm>
          <a:prstGeom prst="rect">
            <a:avLst/>
          </a:prstGeom>
          <a:noFill/>
          <a:extLst>
            <a:ext uri="{909E8E84-426E-40DD-AFC4-6F175D3DCCD1}">
              <a14:hiddenFill xmlns:a14="http://schemas.microsoft.com/office/drawing/2010/main">
                <a:solidFill>
                  <a:srgbClr val="FFFFFF"/>
                </a:solidFill>
              </a14:hiddenFill>
            </a:ext>
          </a:extLst>
        </p:spPr>
      </p:pic>
      <p:pic>
        <p:nvPicPr>
          <p:cNvPr id="9225" name="Picture 9"/>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3156041" y="2777639"/>
            <a:ext cx="1353935" cy="566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 name="Rounded Rectangle 36"/>
          <p:cNvSpPr/>
          <p:nvPr/>
        </p:nvSpPr>
        <p:spPr>
          <a:xfrm>
            <a:off x="4602060" y="2591645"/>
            <a:ext cx="1476000" cy="936104"/>
          </a:xfrm>
          <a:prstGeom prst="roundRect">
            <a:avLst>
              <a:gd name="adj" fmla="val 12759"/>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38" name="Rounded Rectangle 37"/>
          <p:cNvSpPr/>
          <p:nvPr/>
        </p:nvSpPr>
        <p:spPr>
          <a:xfrm>
            <a:off x="6127545" y="2592248"/>
            <a:ext cx="1476000" cy="936104"/>
          </a:xfrm>
          <a:prstGeom prst="roundRect">
            <a:avLst>
              <a:gd name="adj" fmla="val 12759"/>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40" name="Rounded Rectangle 39"/>
          <p:cNvSpPr/>
          <p:nvPr/>
        </p:nvSpPr>
        <p:spPr>
          <a:xfrm>
            <a:off x="1525888" y="2580672"/>
            <a:ext cx="1476000" cy="936104"/>
          </a:xfrm>
          <a:prstGeom prst="roundRect">
            <a:avLst>
              <a:gd name="adj" fmla="val 12759"/>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42" name="Rounded Rectangle 41"/>
          <p:cNvSpPr/>
          <p:nvPr/>
        </p:nvSpPr>
        <p:spPr>
          <a:xfrm>
            <a:off x="7660498" y="2601170"/>
            <a:ext cx="1476000" cy="936104"/>
          </a:xfrm>
          <a:prstGeom prst="roundRect">
            <a:avLst>
              <a:gd name="adj" fmla="val 12759"/>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pic>
        <p:nvPicPr>
          <p:cNvPr id="9227" name="Picture 11" descr="QS World University Rankings"/>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737725" y="2859302"/>
            <a:ext cx="1321546" cy="378844"/>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descr="QS World University Rankings"/>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194276" y="2788652"/>
            <a:ext cx="1365150" cy="580190"/>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QS University Rankings - Latin America"/>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4656891" y="2880628"/>
            <a:ext cx="1366338" cy="396238"/>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QS University Rankings - Asia"/>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1641266" y="2886586"/>
            <a:ext cx="1245243" cy="365271"/>
          </a:xfrm>
          <a:prstGeom prst="rect">
            <a:avLst/>
          </a:prstGeom>
          <a:noFill/>
          <a:extLst>
            <a:ext uri="{909E8E84-426E-40DD-AFC4-6F175D3DCCD1}">
              <a14:hiddenFill xmlns:a14="http://schemas.microsoft.com/office/drawing/2010/main">
                <a:solidFill>
                  <a:srgbClr val="FFFFFF"/>
                </a:solidFill>
              </a14:hiddenFill>
            </a:ext>
          </a:extLst>
        </p:spPr>
      </p:pic>
      <p:cxnSp>
        <p:nvCxnSpPr>
          <p:cNvPr id="9216" name="Elbow Connector 9215"/>
          <p:cNvCxnSpPr>
            <a:stCxn id="21" idx="2"/>
            <a:endCxn id="31" idx="0"/>
          </p:cNvCxnSpPr>
          <p:nvPr/>
        </p:nvCxnSpPr>
        <p:spPr>
          <a:xfrm rot="16200000" flipH="1">
            <a:off x="538789" y="2399285"/>
            <a:ext cx="362369" cy="403"/>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9219" name="Elbow Connector 9218"/>
          <p:cNvCxnSpPr>
            <a:stCxn id="23" idx="2"/>
            <a:endCxn id="40" idx="0"/>
          </p:cNvCxnSpPr>
          <p:nvPr/>
        </p:nvCxnSpPr>
        <p:spPr>
          <a:xfrm rot="5400000">
            <a:off x="2463964" y="2018227"/>
            <a:ext cx="362369" cy="76252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9223" name="Elbow Connector 9222"/>
          <p:cNvCxnSpPr>
            <a:stCxn id="23" idx="2"/>
            <a:endCxn id="39" idx="0"/>
          </p:cNvCxnSpPr>
          <p:nvPr/>
        </p:nvCxnSpPr>
        <p:spPr>
          <a:xfrm rot="16200000" flipH="1">
            <a:off x="3233762" y="2010948"/>
            <a:ext cx="364420" cy="779129"/>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9228" name="Elbow Connector 9227"/>
          <p:cNvCxnSpPr>
            <a:stCxn id="25" idx="2"/>
            <a:endCxn id="37" idx="0"/>
          </p:cNvCxnSpPr>
          <p:nvPr/>
        </p:nvCxnSpPr>
        <p:spPr>
          <a:xfrm rot="5400000">
            <a:off x="5505358" y="2048838"/>
            <a:ext cx="377509" cy="708104"/>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9230" name="Elbow Connector 9229"/>
          <p:cNvCxnSpPr>
            <a:stCxn id="25" idx="2"/>
            <a:endCxn id="38" idx="0"/>
          </p:cNvCxnSpPr>
          <p:nvPr/>
        </p:nvCxnSpPr>
        <p:spPr>
          <a:xfrm rot="16200000" flipH="1">
            <a:off x="6267798" y="1994501"/>
            <a:ext cx="378112" cy="817381"/>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9232" name="Elbow Connector 9231"/>
          <p:cNvCxnSpPr>
            <a:stCxn id="27" idx="2"/>
            <a:endCxn id="42" idx="0"/>
          </p:cNvCxnSpPr>
          <p:nvPr/>
        </p:nvCxnSpPr>
        <p:spPr>
          <a:xfrm rot="16200000" flipH="1">
            <a:off x="8204736" y="2407407"/>
            <a:ext cx="386975" cy="549"/>
          </a:xfrm>
          <a:prstGeom prst="bentConnector3">
            <a:avLst/>
          </a:prstGeom>
          <a:ln w="19050"/>
        </p:spPr>
        <p:style>
          <a:lnRef idx="1">
            <a:schemeClr val="accent1"/>
          </a:lnRef>
          <a:fillRef idx="0">
            <a:schemeClr val="accent1"/>
          </a:fillRef>
          <a:effectRef idx="0">
            <a:schemeClr val="accent1"/>
          </a:effectRef>
          <a:fontRef idx="minor">
            <a:schemeClr val="tx1"/>
          </a:fontRef>
        </p:style>
      </p:cxnSp>
      <p:sp>
        <p:nvSpPr>
          <p:cNvPr id="9233" name="TextBox 9232"/>
          <p:cNvSpPr txBox="1"/>
          <p:nvPr/>
        </p:nvSpPr>
        <p:spPr>
          <a:xfrm>
            <a:off x="195780" y="1598022"/>
            <a:ext cx="1053237" cy="307777"/>
          </a:xfrm>
          <a:prstGeom prst="rect">
            <a:avLst/>
          </a:prstGeom>
          <a:noFill/>
        </p:spPr>
        <p:txBody>
          <a:bodyPr wrap="none" rtlCol="0">
            <a:spAutoFit/>
          </a:bodyPr>
          <a:lstStyle/>
          <a:p>
            <a:r>
              <a:rPr lang="en-GB" sz="1400" b="1" dirty="0" smtClean="0"/>
              <a:t>FEBRUARY</a:t>
            </a:r>
            <a:endParaRPr lang="en-GB" sz="1400" b="1" dirty="0"/>
          </a:p>
        </p:txBody>
      </p:sp>
      <p:sp>
        <p:nvSpPr>
          <p:cNvPr id="56" name="TextBox 55"/>
          <p:cNvSpPr txBox="1"/>
          <p:nvPr/>
        </p:nvSpPr>
        <p:spPr>
          <a:xfrm>
            <a:off x="2745947" y="1598022"/>
            <a:ext cx="560923" cy="307777"/>
          </a:xfrm>
          <a:prstGeom prst="rect">
            <a:avLst/>
          </a:prstGeom>
          <a:noFill/>
        </p:spPr>
        <p:txBody>
          <a:bodyPr wrap="none" rtlCol="0">
            <a:spAutoFit/>
          </a:bodyPr>
          <a:lstStyle/>
          <a:p>
            <a:r>
              <a:rPr lang="en-GB" sz="1400" b="1" dirty="0" smtClean="0"/>
              <a:t>MAY</a:t>
            </a:r>
            <a:endParaRPr lang="en-GB" sz="1400" b="1" dirty="0"/>
          </a:p>
        </p:txBody>
      </p:sp>
      <p:sp>
        <p:nvSpPr>
          <p:cNvPr id="57" name="TextBox 56"/>
          <p:cNvSpPr txBox="1"/>
          <p:nvPr/>
        </p:nvSpPr>
        <p:spPr>
          <a:xfrm>
            <a:off x="5741829" y="1598021"/>
            <a:ext cx="612668" cy="307777"/>
          </a:xfrm>
          <a:prstGeom prst="rect">
            <a:avLst/>
          </a:prstGeom>
          <a:noFill/>
        </p:spPr>
        <p:txBody>
          <a:bodyPr wrap="none" rtlCol="0">
            <a:spAutoFit/>
          </a:bodyPr>
          <a:lstStyle/>
          <a:p>
            <a:r>
              <a:rPr lang="en-GB" sz="1400" b="1" dirty="0" smtClean="0"/>
              <a:t>JUNE</a:t>
            </a:r>
            <a:endParaRPr lang="en-GB" sz="1400" b="1" dirty="0"/>
          </a:p>
        </p:txBody>
      </p:sp>
      <p:sp>
        <p:nvSpPr>
          <p:cNvPr id="59" name="TextBox 58"/>
          <p:cNvSpPr txBox="1"/>
          <p:nvPr/>
        </p:nvSpPr>
        <p:spPr>
          <a:xfrm>
            <a:off x="7837538" y="1598022"/>
            <a:ext cx="1120820" cy="307777"/>
          </a:xfrm>
          <a:prstGeom prst="rect">
            <a:avLst/>
          </a:prstGeom>
          <a:noFill/>
        </p:spPr>
        <p:txBody>
          <a:bodyPr wrap="none" rtlCol="0">
            <a:spAutoFit/>
          </a:bodyPr>
          <a:lstStyle/>
          <a:p>
            <a:r>
              <a:rPr lang="en-GB" sz="1400" b="1" dirty="0" smtClean="0"/>
              <a:t>SEPTEMBER</a:t>
            </a:r>
            <a:endParaRPr lang="en-GB" sz="1400" b="1" dirty="0"/>
          </a:p>
        </p:txBody>
      </p:sp>
    </p:spTree>
    <p:extLst>
      <p:ext uri="{BB962C8B-B14F-4D97-AF65-F5344CB8AC3E}">
        <p14:creationId xmlns:p14="http://schemas.microsoft.com/office/powerpoint/2010/main" val="1040858467"/>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p:txBody>
          <a:bodyPr>
            <a:noAutofit/>
          </a:bodyPr>
          <a:lstStyle/>
          <a:p>
            <a:r>
              <a:rPr lang="en-GB" sz="3200" dirty="0"/>
              <a:t>The list is the origin of culture… </a:t>
            </a:r>
            <a:r>
              <a:rPr lang="en-GB" sz="3200" dirty="0" smtClean="0"/>
              <a:t/>
            </a:r>
            <a:br>
              <a:rPr lang="en-GB" sz="3200" dirty="0" smtClean="0"/>
            </a:br>
            <a:r>
              <a:rPr lang="en-GB" sz="3200" dirty="0"/>
              <a:t/>
            </a:r>
            <a:br>
              <a:rPr lang="en-GB" sz="3200" dirty="0"/>
            </a:br>
            <a:r>
              <a:rPr lang="en-GB" sz="3200" dirty="0" smtClean="0"/>
              <a:t>How </a:t>
            </a:r>
            <a:r>
              <a:rPr lang="en-GB" sz="3200" dirty="0"/>
              <a:t>does one attempt to grasp the incomprehensible? </a:t>
            </a:r>
            <a:br>
              <a:rPr lang="en-GB" sz="3200" dirty="0"/>
            </a:br>
            <a:r>
              <a:rPr lang="en-GB" sz="3200" dirty="0" smtClean="0"/>
              <a:t/>
            </a:r>
            <a:br>
              <a:rPr lang="en-GB" sz="3200" dirty="0" smtClean="0"/>
            </a:br>
            <a:r>
              <a:rPr lang="en-GB" sz="3200" dirty="0" smtClean="0"/>
              <a:t>Through </a:t>
            </a:r>
            <a:r>
              <a:rPr lang="en-GB" sz="3200" dirty="0"/>
              <a:t>lists.</a:t>
            </a:r>
            <a:endParaRPr lang="en-GB" sz="3200" spc="0" dirty="0">
              <a:latin typeface="+mn-lt"/>
            </a:endParaRPr>
          </a:p>
        </p:txBody>
      </p:sp>
      <p:sp>
        <p:nvSpPr>
          <p:cNvPr id="3" name="Content Placeholder 2"/>
          <p:cNvSpPr>
            <a:spLocks noGrp="1"/>
          </p:cNvSpPr>
          <p:nvPr>
            <p:ph type="subTitle" idx="1"/>
          </p:nvPr>
        </p:nvSpPr>
        <p:spPr/>
        <p:txBody>
          <a:bodyPr>
            <a:normAutofit/>
          </a:bodyPr>
          <a:lstStyle/>
          <a:p>
            <a:pPr marL="0" indent="0" algn="ctr">
              <a:buNone/>
            </a:pPr>
            <a:r>
              <a:rPr lang="en-GB" sz="2400" dirty="0" smtClean="0"/>
              <a:t>Umberto Eco</a:t>
            </a:r>
            <a:endParaRPr lang="en-GB" sz="2400" dirty="0"/>
          </a:p>
          <a:p>
            <a:pPr marL="0" indent="0" algn="ctr">
              <a:buNone/>
            </a:pPr>
            <a:r>
              <a:rPr lang="en-GB" sz="2400" dirty="0" smtClean="0"/>
              <a:t>Essayist, Philosopher &amp; Novelist</a:t>
            </a:r>
            <a:endParaRPr lang="en-GB" sz="2400" dirty="0"/>
          </a:p>
        </p:txBody>
      </p:sp>
      <p:sp>
        <p:nvSpPr>
          <p:cNvPr id="4" name="Slide Number Placeholder 3"/>
          <p:cNvSpPr>
            <a:spLocks noGrp="1"/>
          </p:cNvSpPr>
          <p:nvPr>
            <p:ph type="sldNum" sz="quarter" idx="11"/>
          </p:nvPr>
        </p:nvSpPr>
        <p:spPr/>
        <p:txBody>
          <a:bodyPr/>
          <a:lstStyle/>
          <a:p>
            <a:fld id="{FD821319-5EAF-462C-8D4A-8B19FE65E8D4}" type="slidenum">
              <a:rPr lang="en-GB" smtClean="0"/>
              <a:pPr/>
              <a:t>31</a:t>
            </a:fld>
            <a:endParaRPr lang="en-GB" dirty="0"/>
          </a:p>
        </p:txBody>
      </p:sp>
    </p:spTree>
    <p:extLst>
      <p:ext uri="{BB962C8B-B14F-4D97-AF65-F5344CB8AC3E}">
        <p14:creationId xmlns:p14="http://schemas.microsoft.com/office/powerpoint/2010/main" val="305331179"/>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4406900"/>
            <a:ext cx="9144000" cy="2093915"/>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3"/>
          <p:cNvSpPr>
            <a:spLocks noGrp="1"/>
          </p:cNvSpPr>
          <p:nvPr>
            <p:ph type="title"/>
          </p:nvPr>
        </p:nvSpPr>
        <p:spPr/>
        <p:txBody>
          <a:bodyPr anchor="b">
            <a:normAutofit/>
          </a:bodyPr>
          <a:lstStyle/>
          <a:p>
            <a:pPr algn="r"/>
            <a:r>
              <a:rPr lang="en-GB" sz="4000" dirty="0" smtClean="0">
                <a:ln w="12700">
                  <a:solidFill>
                    <a:schemeClr val="bg2">
                      <a:lumMod val="50000"/>
                    </a:schemeClr>
                  </a:solidFill>
                  <a:prstDash val="solid"/>
                </a:ln>
                <a:solidFill>
                  <a:schemeClr val="bg1"/>
                </a:solidFill>
              </a:rPr>
              <a:t>Thank you</a:t>
            </a:r>
            <a:endParaRPr lang="en-GB" sz="4000" dirty="0">
              <a:ln w="12700">
                <a:solidFill>
                  <a:schemeClr val="bg2">
                    <a:lumMod val="50000"/>
                  </a:schemeClr>
                </a:solidFill>
                <a:prstDash val="solid"/>
              </a:ln>
              <a:solidFill>
                <a:schemeClr val="bg1"/>
              </a:solidFill>
            </a:endParaRPr>
          </a:p>
        </p:txBody>
      </p:sp>
      <p:sp>
        <p:nvSpPr>
          <p:cNvPr id="5" name="Text Placeholder 4"/>
          <p:cNvSpPr>
            <a:spLocks noGrp="1"/>
          </p:cNvSpPr>
          <p:nvPr>
            <p:ph type="body" idx="1"/>
          </p:nvPr>
        </p:nvSpPr>
        <p:spPr/>
        <p:txBody>
          <a:bodyPr>
            <a:normAutofit/>
          </a:bodyPr>
          <a:lstStyle/>
          <a:p>
            <a:r>
              <a:rPr lang="en-GB" b="1" dirty="0" smtClean="0"/>
              <a:t>Results:</a:t>
            </a:r>
            <a:r>
              <a:rPr lang="en-GB" dirty="0" smtClean="0"/>
              <a:t> </a:t>
            </a:r>
            <a:r>
              <a:rPr lang="en-GB" dirty="0" smtClean="0">
                <a:hlinkClick r:id="rId2"/>
              </a:rPr>
              <a:t>www.topuniversities.com</a:t>
            </a:r>
            <a:endParaRPr lang="en-GB" dirty="0" smtClean="0"/>
          </a:p>
          <a:p>
            <a:r>
              <a:rPr lang="en-GB" b="1" dirty="0" smtClean="0"/>
              <a:t>Methodology &amp; Comment: </a:t>
            </a:r>
            <a:r>
              <a:rPr lang="en-GB" dirty="0" smtClean="0">
                <a:hlinkClick r:id="rId3"/>
              </a:rPr>
              <a:t>www.iu.qs.com</a:t>
            </a:r>
            <a:endParaRPr lang="en-GB" dirty="0" smtClean="0"/>
          </a:p>
          <a:p>
            <a:r>
              <a:rPr lang="en-GB" b="1" dirty="0" smtClean="0"/>
              <a:t>Twitter:</a:t>
            </a:r>
            <a:r>
              <a:rPr lang="en-GB" dirty="0" smtClean="0"/>
              <a:t> </a:t>
            </a:r>
            <a:r>
              <a:rPr lang="en-GB" dirty="0" smtClean="0">
                <a:solidFill>
                  <a:schemeClr val="accent1"/>
                </a:solidFill>
              </a:rPr>
              <a:t>@</a:t>
            </a:r>
            <a:r>
              <a:rPr lang="en-GB" dirty="0" err="1" smtClean="0">
                <a:solidFill>
                  <a:schemeClr val="accent1"/>
                </a:solidFill>
              </a:rPr>
              <a:t>bensowter</a:t>
            </a:r>
            <a:r>
              <a:rPr lang="en-GB" dirty="0" smtClean="0"/>
              <a:t>, </a:t>
            </a:r>
            <a:r>
              <a:rPr lang="en-GB" dirty="0" smtClean="0">
                <a:solidFill>
                  <a:schemeClr val="accent1"/>
                </a:solidFill>
              </a:rPr>
              <a:t>@</a:t>
            </a:r>
            <a:r>
              <a:rPr lang="en-GB" dirty="0" err="1" smtClean="0">
                <a:solidFill>
                  <a:schemeClr val="accent1"/>
                </a:solidFill>
              </a:rPr>
              <a:t>worlduniranking</a:t>
            </a:r>
            <a:endParaRPr lang="en-GB" dirty="0" smtClean="0">
              <a:solidFill>
                <a:schemeClr val="accent1"/>
              </a:solidFill>
            </a:endParaRPr>
          </a:p>
          <a:p>
            <a:r>
              <a:rPr lang="en-GB" b="1" dirty="0" smtClean="0"/>
              <a:t>Facebook:</a:t>
            </a:r>
            <a:r>
              <a:rPr lang="en-GB" dirty="0" smtClean="0"/>
              <a:t> </a:t>
            </a:r>
            <a:r>
              <a:rPr lang="en-GB" dirty="0" smtClean="0">
                <a:hlinkClick r:id="rId4"/>
              </a:rPr>
              <a:t>www.facebook.com/universityrankings</a:t>
            </a:r>
            <a:endParaRPr lang="en-GB" dirty="0" smtClean="0"/>
          </a:p>
          <a:p>
            <a:r>
              <a:rPr lang="en-GB" b="1" dirty="0" smtClean="0"/>
              <a:t>Email:</a:t>
            </a:r>
            <a:r>
              <a:rPr lang="en-GB" dirty="0" smtClean="0"/>
              <a:t> </a:t>
            </a:r>
            <a:r>
              <a:rPr lang="en-GB" dirty="0" smtClean="0">
                <a:hlinkClick r:id="rId5"/>
              </a:rPr>
              <a:t>ben@qs.com</a:t>
            </a:r>
            <a:r>
              <a:rPr lang="en-GB" dirty="0" smtClean="0"/>
              <a:t>; </a:t>
            </a:r>
            <a:r>
              <a:rPr lang="en-GB" dirty="0" smtClean="0">
                <a:hlinkClick r:id="rId6"/>
              </a:rPr>
              <a:t>intelligenceunit@qs.com</a:t>
            </a:r>
            <a:r>
              <a:rPr lang="en-GB" dirty="0" smtClean="0"/>
              <a:t> </a:t>
            </a:r>
            <a:endParaRPr lang="en-GB" dirty="0"/>
          </a:p>
        </p:txBody>
      </p:sp>
      <p:sp>
        <p:nvSpPr>
          <p:cNvPr id="2" name="Footer Placeholder 1"/>
          <p:cNvSpPr>
            <a:spLocks noGrp="1"/>
          </p:cNvSpPr>
          <p:nvPr>
            <p:ph type="ftr" sz="quarter" idx="10"/>
          </p:nvPr>
        </p:nvSpPr>
        <p:spPr/>
        <p:txBody>
          <a:bodyPr/>
          <a:lstStyle/>
          <a:p>
            <a:r>
              <a:rPr lang="en-GB" smtClean="0"/>
              <a:t>Trusted. Independent. Global.</a:t>
            </a:r>
            <a:endParaRPr lang="en-GB"/>
          </a:p>
        </p:txBody>
      </p:sp>
      <p:sp>
        <p:nvSpPr>
          <p:cNvPr id="3" name="Slide Number Placeholder 2"/>
          <p:cNvSpPr>
            <a:spLocks noGrp="1"/>
          </p:cNvSpPr>
          <p:nvPr>
            <p:ph type="sldNum" sz="quarter" idx="11"/>
          </p:nvPr>
        </p:nvSpPr>
        <p:spPr/>
        <p:txBody>
          <a:bodyPr/>
          <a:lstStyle/>
          <a:p>
            <a:fld id="{FD821319-5EAF-462C-8D4A-8B19FE65E8D4}" type="slidenum">
              <a:rPr lang="en-GB" smtClean="0"/>
              <a:t>32</a:t>
            </a:fld>
            <a:endParaRPr lang="en-GB"/>
          </a:p>
        </p:txBody>
      </p:sp>
    </p:spTree>
    <p:extLst>
      <p:ext uri="{BB962C8B-B14F-4D97-AF65-F5344CB8AC3E}">
        <p14:creationId xmlns:p14="http://schemas.microsoft.com/office/powerpoint/2010/main" val="370124603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GB" smtClean="0"/>
              <a:t>Trusted. Independent. Global.</a:t>
            </a:r>
            <a:endParaRPr lang="en-GB"/>
          </a:p>
        </p:txBody>
      </p:sp>
      <p:sp>
        <p:nvSpPr>
          <p:cNvPr id="3" name="Slide Number Placeholder 2"/>
          <p:cNvSpPr>
            <a:spLocks noGrp="1"/>
          </p:cNvSpPr>
          <p:nvPr>
            <p:ph type="sldNum" sz="quarter" idx="11"/>
          </p:nvPr>
        </p:nvSpPr>
        <p:spPr/>
        <p:txBody>
          <a:bodyPr/>
          <a:lstStyle/>
          <a:p>
            <a:fld id="{FD821319-5EAF-462C-8D4A-8B19FE65E8D4}" type="slidenum">
              <a:rPr lang="en-GB" smtClean="0"/>
              <a:t>4</a:t>
            </a:fld>
            <a:endParaRPr lang="en-GB"/>
          </a:p>
        </p:txBody>
      </p:sp>
      <p:pic>
        <p:nvPicPr>
          <p:cNvPr id="13314" name="Picture 2" descr="http://a8.sphotos.ak.fbcdn.net/hphotos-ak-ash4/616748_4501337217885_1395018242_o.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36512" y="351318"/>
            <a:ext cx="9180512" cy="61578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505702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5"/>
          <p:cNvSpPr txBox="1">
            <a:spLocks/>
          </p:cNvSpPr>
          <p:nvPr/>
        </p:nvSpPr>
        <p:spPr>
          <a:xfrm>
            <a:off x="0" y="2492896"/>
            <a:ext cx="9144000" cy="4223962"/>
          </a:xfrm>
          <a:prstGeom prst="rect">
            <a:avLst/>
          </a:prstGeom>
          <a:effectLst>
            <a:outerShdw blurRad="50800" dist="38100" dir="2700000" algn="tl" rotWithShape="0">
              <a:prstClr val="black">
                <a:alpha val="40000"/>
              </a:prstClr>
            </a:outerShdw>
          </a:effectLst>
        </p:spPr>
        <p:txBody>
          <a:bodyPr>
            <a:noAutofit/>
          </a:bodyPr>
          <a:lstStyle>
            <a:lvl1pPr marL="342900" indent="-342900" algn="l" defTabSz="914400" rtl="0" eaLnBrk="1" latinLnBrk="0" hangingPunct="1">
              <a:spcBef>
                <a:spcPct val="20000"/>
              </a:spcBef>
              <a:buClr>
                <a:schemeClr val="accent1"/>
              </a:buClr>
              <a:buFont typeface="Optima LT" pitchFamily="2"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Clr>
                <a:schemeClr val="accent1"/>
              </a:buClr>
              <a:buFont typeface="Courier New" pitchFamily="49" charset="0"/>
              <a:buChar char="o"/>
              <a:defRPr sz="2400" kern="1200">
                <a:solidFill>
                  <a:schemeClr val="tx1"/>
                </a:solidFill>
                <a:latin typeface="+mn-lt"/>
                <a:ea typeface="+mn-ea"/>
                <a:cs typeface="+mn-cs"/>
              </a:defRPr>
            </a:lvl2pPr>
            <a:lvl3pPr marL="1143000" indent="-228600" algn="l" defTabSz="914400" rtl="0" eaLnBrk="1" latinLnBrk="0" hangingPunct="1">
              <a:spcBef>
                <a:spcPct val="20000"/>
              </a:spcBef>
              <a:buClr>
                <a:schemeClr val="accent3"/>
              </a:buClr>
              <a:buFont typeface="Optima LT" pitchFamily="2"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Clr>
                <a:schemeClr val="accent3"/>
              </a:buClr>
              <a:buFont typeface="Courier New" pitchFamily="49" charset="0"/>
              <a:buChar char="o"/>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accent4"/>
              </a:buClr>
              <a:buFont typeface="Optima LT" pitchFamily="2"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85000"/>
              </a:lnSpc>
              <a:buFont typeface="Optima LT" pitchFamily="2" charset="0"/>
              <a:buNone/>
              <a:tabLst>
                <a:tab pos="2422525" algn="l"/>
              </a:tabLst>
            </a:pPr>
            <a:r>
              <a:rPr lang="en-GB" sz="4000" dirty="0" smtClean="0"/>
              <a:t>To </a:t>
            </a:r>
            <a:r>
              <a:rPr lang="en-GB" sz="4000" b="1" dirty="0" smtClean="0">
                <a:solidFill>
                  <a:srgbClr val="FFC000"/>
                </a:solidFill>
              </a:rPr>
              <a:t>ENABLE</a:t>
            </a:r>
            <a:r>
              <a:rPr lang="en-GB" sz="4000" dirty="0" smtClean="0"/>
              <a:t> motivated people </a:t>
            </a:r>
            <a:br>
              <a:rPr lang="en-GB" sz="4000" dirty="0" smtClean="0"/>
            </a:br>
            <a:r>
              <a:rPr lang="en-GB" sz="4000" dirty="0" smtClean="0"/>
              <a:t>around the </a:t>
            </a:r>
            <a:r>
              <a:rPr lang="en-GB" sz="4000" b="1" dirty="0" smtClean="0">
                <a:solidFill>
                  <a:srgbClr val="FFC000"/>
                </a:solidFill>
              </a:rPr>
              <a:t>WORLD</a:t>
            </a:r>
            <a:r>
              <a:rPr lang="en-GB" sz="4000" dirty="0" smtClean="0"/>
              <a:t> </a:t>
            </a:r>
            <a:br>
              <a:rPr lang="en-GB" sz="4000" dirty="0" smtClean="0"/>
            </a:br>
            <a:r>
              <a:rPr lang="en-GB" sz="4000" dirty="0" smtClean="0"/>
              <a:t>achieve their </a:t>
            </a:r>
            <a:r>
              <a:rPr lang="en-GB" sz="4000" b="1" dirty="0" smtClean="0">
                <a:solidFill>
                  <a:srgbClr val="FFC000"/>
                </a:solidFill>
              </a:rPr>
              <a:t>POTENTIAL</a:t>
            </a:r>
            <a:r>
              <a:rPr lang="en-GB" sz="4000" dirty="0" smtClean="0"/>
              <a:t> by</a:t>
            </a:r>
            <a:br>
              <a:rPr lang="en-GB" sz="4000" dirty="0" smtClean="0"/>
            </a:br>
            <a:r>
              <a:rPr lang="en-GB" sz="4000" dirty="0" smtClean="0"/>
              <a:t>fostering international </a:t>
            </a:r>
            <a:r>
              <a:rPr lang="en-GB" sz="4000" b="1" dirty="0" smtClean="0">
                <a:solidFill>
                  <a:srgbClr val="FFC000"/>
                </a:solidFill>
              </a:rPr>
              <a:t>MOBILITY</a:t>
            </a:r>
            <a:r>
              <a:rPr lang="en-GB" sz="4000" dirty="0" smtClean="0"/>
              <a:t>, educational </a:t>
            </a:r>
            <a:r>
              <a:rPr lang="en-GB" sz="4000" b="1" dirty="0" smtClean="0">
                <a:solidFill>
                  <a:srgbClr val="FFC000"/>
                </a:solidFill>
              </a:rPr>
              <a:t>ACHIEVEMENT</a:t>
            </a:r>
            <a:r>
              <a:rPr lang="en-GB" sz="4000" dirty="0" smtClean="0"/>
              <a:t> </a:t>
            </a:r>
            <a:br>
              <a:rPr lang="en-GB" sz="4000" dirty="0" smtClean="0"/>
            </a:br>
            <a:r>
              <a:rPr lang="en-GB" sz="4000" dirty="0" smtClean="0"/>
              <a:t>and career </a:t>
            </a:r>
            <a:r>
              <a:rPr lang="en-GB" sz="4000" b="1" dirty="0" smtClean="0">
                <a:solidFill>
                  <a:srgbClr val="FFC000"/>
                </a:solidFill>
              </a:rPr>
              <a:t>DEVELOPMENT</a:t>
            </a:r>
            <a:endParaRPr lang="en-GB" sz="4000" b="1" dirty="0">
              <a:solidFill>
                <a:srgbClr val="FFC000"/>
              </a:solidFill>
            </a:endParaRPr>
          </a:p>
        </p:txBody>
      </p:sp>
      <p:pic>
        <p:nvPicPr>
          <p:cNvPr id="3" name="Picture 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849009" y="908720"/>
            <a:ext cx="1445982" cy="1371024"/>
          </a:xfrm>
          <a:prstGeom prst="rect">
            <a:avLst/>
          </a:prstGeom>
          <a:effectLst>
            <a:outerShdw blurRad="50800" dist="38100" dir="2700000" algn="tl" rotWithShape="0">
              <a:prstClr val="black">
                <a:alpha val="40000"/>
              </a:prstClr>
            </a:outerShdw>
          </a:effectLst>
        </p:spPr>
      </p:pic>
      <p:sp>
        <p:nvSpPr>
          <p:cNvPr id="5" name="Footer Placeholder 4"/>
          <p:cNvSpPr>
            <a:spLocks noGrp="1"/>
          </p:cNvSpPr>
          <p:nvPr>
            <p:ph type="ftr" sz="quarter" idx="10"/>
          </p:nvPr>
        </p:nvSpPr>
        <p:spPr/>
        <p:txBody>
          <a:bodyPr/>
          <a:lstStyle/>
          <a:p>
            <a:r>
              <a:rPr lang="en-GB" smtClean="0"/>
              <a:t>Trusted. Independent. Global.</a:t>
            </a:r>
            <a:endParaRPr lang="en-GB"/>
          </a:p>
        </p:txBody>
      </p:sp>
      <p:sp>
        <p:nvSpPr>
          <p:cNvPr id="4" name="Slide Number Placeholder 3"/>
          <p:cNvSpPr>
            <a:spLocks noGrp="1"/>
          </p:cNvSpPr>
          <p:nvPr>
            <p:ph type="sldNum" sz="quarter" idx="11"/>
          </p:nvPr>
        </p:nvSpPr>
        <p:spPr/>
        <p:txBody>
          <a:bodyPr/>
          <a:lstStyle/>
          <a:p>
            <a:fld id="{FD821319-5EAF-462C-8D4A-8B19FE65E8D4}" type="slidenum">
              <a:rPr lang="en-GB" smtClean="0"/>
              <a:t>5</a:t>
            </a:fld>
            <a:endParaRPr lang="en-GB"/>
          </a:p>
        </p:txBody>
      </p:sp>
    </p:spTree>
    <p:extLst>
      <p:ext uri="{BB962C8B-B14F-4D97-AF65-F5344CB8AC3E}">
        <p14:creationId xmlns:p14="http://schemas.microsoft.com/office/powerpoint/2010/main" val="363909537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normAutofit/>
          </a:bodyPr>
          <a:lstStyle/>
          <a:p>
            <a:r>
              <a:rPr lang="en-GB" dirty="0" smtClean="0"/>
              <a:t>Higher education costs increasing</a:t>
            </a:r>
          </a:p>
          <a:p>
            <a:r>
              <a:rPr lang="en-GB" dirty="0" smtClean="0"/>
              <a:t>Number of students increasing</a:t>
            </a:r>
          </a:p>
          <a:p>
            <a:r>
              <a:rPr lang="en-GB" dirty="0" smtClean="0"/>
              <a:t>Number of international students increasing</a:t>
            </a:r>
          </a:p>
          <a:p>
            <a:r>
              <a:rPr lang="en-GB" dirty="0"/>
              <a:t>More universities actively </a:t>
            </a:r>
            <a:r>
              <a:rPr lang="en-GB" dirty="0" smtClean="0"/>
              <a:t>recruiting</a:t>
            </a:r>
          </a:p>
          <a:p>
            <a:r>
              <a:rPr lang="en-GB" dirty="0" smtClean="0"/>
              <a:t>Flooded with information</a:t>
            </a:r>
            <a:endParaRPr lang="en-GB" dirty="0"/>
          </a:p>
          <a:p>
            <a:r>
              <a:rPr lang="en-GB" dirty="0" smtClean="0"/>
              <a:t>Employers increasingly dissatisfied with graduate skill sets</a:t>
            </a:r>
          </a:p>
          <a:p>
            <a:r>
              <a:rPr lang="en-GB" dirty="0" smtClean="0"/>
              <a:t>Need for discernment</a:t>
            </a:r>
          </a:p>
          <a:p>
            <a:r>
              <a:rPr lang="en-GB" dirty="0" smtClean="0"/>
              <a:t>Need for navigation tools</a:t>
            </a:r>
          </a:p>
        </p:txBody>
      </p:sp>
      <p:sp>
        <p:nvSpPr>
          <p:cNvPr id="2" name="Footer Placeholder 1"/>
          <p:cNvSpPr>
            <a:spLocks noGrp="1"/>
          </p:cNvSpPr>
          <p:nvPr>
            <p:ph type="ftr" sz="quarter" idx="10"/>
          </p:nvPr>
        </p:nvSpPr>
        <p:spPr/>
        <p:txBody>
          <a:bodyPr/>
          <a:lstStyle/>
          <a:p>
            <a:r>
              <a:rPr lang="en-GB" smtClean="0"/>
              <a:t>Trusted. Independent. Global.</a:t>
            </a:r>
            <a:endParaRPr lang="en-GB" dirty="0"/>
          </a:p>
        </p:txBody>
      </p:sp>
      <p:sp>
        <p:nvSpPr>
          <p:cNvPr id="5" name="Slide Number Placeholder 4"/>
          <p:cNvSpPr>
            <a:spLocks noGrp="1"/>
          </p:cNvSpPr>
          <p:nvPr>
            <p:ph type="sldNum" sz="quarter" idx="11"/>
          </p:nvPr>
        </p:nvSpPr>
        <p:spPr/>
        <p:txBody>
          <a:bodyPr/>
          <a:lstStyle/>
          <a:p>
            <a:pPr>
              <a:defRPr/>
            </a:pPr>
            <a:fld id="{8548C261-1F29-4BD6-BAEF-123567884682}" type="slidenum">
              <a:rPr lang="en-GB" smtClean="0"/>
              <a:pPr>
                <a:defRPr/>
              </a:pPr>
              <a:t>6</a:t>
            </a:fld>
            <a:endParaRPr lang="en-GB"/>
          </a:p>
        </p:txBody>
      </p:sp>
      <p:sp>
        <p:nvSpPr>
          <p:cNvPr id="6" name="Title 5"/>
          <p:cNvSpPr>
            <a:spLocks noGrp="1"/>
          </p:cNvSpPr>
          <p:nvPr>
            <p:ph type="title"/>
          </p:nvPr>
        </p:nvSpPr>
        <p:spPr/>
        <p:txBody>
          <a:bodyPr/>
          <a:lstStyle/>
          <a:p>
            <a:r>
              <a:rPr lang="en-GB" dirty="0" smtClean="0"/>
              <a:t>Student Challenges</a:t>
            </a:r>
            <a:endParaRPr lang="en-GB" dirty="0"/>
          </a:p>
        </p:txBody>
      </p:sp>
    </p:spTree>
    <p:extLst>
      <p:ext uri="{BB962C8B-B14F-4D97-AF65-F5344CB8AC3E}">
        <p14:creationId xmlns:p14="http://schemas.microsoft.com/office/powerpoint/2010/main" val="4212669813"/>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3330763861"/>
              </p:ext>
            </p:extLst>
          </p:nvPr>
        </p:nvGraphicFramePr>
        <p:xfrm>
          <a:off x="142875" y="1557338"/>
          <a:ext cx="8858250" cy="4800600"/>
        </p:xfrm>
        <a:graphic>
          <a:graphicData uri="http://schemas.openxmlformats.org/drawingml/2006/chart">
            <c:chart xmlns:c="http://schemas.openxmlformats.org/drawingml/2006/chart" xmlns:r="http://schemas.openxmlformats.org/officeDocument/2006/relationships" r:id="rId2"/>
          </a:graphicData>
        </a:graphic>
      </p:graphicFrame>
      <p:sp>
        <p:nvSpPr>
          <p:cNvPr id="4" name="Footer Placeholder 3"/>
          <p:cNvSpPr>
            <a:spLocks noGrp="1"/>
          </p:cNvSpPr>
          <p:nvPr>
            <p:ph type="ftr" sz="quarter" idx="10"/>
          </p:nvPr>
        </p:nvSpPr>
        <p:spPr/>
        <p:txBody>
          <a:bodyPr/>
          <a:lstStyle/>
          <a:p>
            <a:r>
              <a:rPr lang="en-GB" smtClean="0"/>
              <a:t>Trusted. Independent. Global.</a:t>
            </a:r>
            <a:endParaRPr lang="en-GB" dirty="0"/>
          </a:p>
        </p:txBody>
      </p:sp>
      <p:sp>
        <p:nvSpPr>
          <p:cNvPr id="5" name="Slide Number Placeholder 4"/>
          <p:cNvSpPr>
            <a:spLocks noGrp="1"/>
          </p:cNvSpPr>
          <p:nvPr>
            <p:ph type="sldNum" sz="quarter" idx="11"/>
          </p:nvPr>
        </p:nvSpPr>
        <p:spPr/>
        <p:txBody>
          <a:bodyPr/>
          <a:lstStyle/>
          <a:p>
            <a:fld id="{FD821319-5EAF-462C-8D4A-8B19FE65E8D4}" type="slidenum">
              <a:rPr lang="en-GB" smtClean="0"/>
              <a:pPr/>
              <a:t>7</a:t>
            </a:fld>
            <a:endParaRPr lang="en-GB" dirty="0"/>
          </a:p>
        </p:txBody>
      </p:sp>
      <p:sp>
        <p:nvSpPr>
          <p:cNvPr id="2" name="Title 1"/>
          <p:cNvSpPr>
            <a:spLocks noGrp="1"/>
          </p:cNvSpPr>
          <p:nvPr>
            <p:ph type="title"/>
          </p:nvPr>
        </p:nvSpPr>
        <p:spPr/>
        <p:txBody>
          <a:bodyPr/>
          <a:lstStyle/>
          <a:p>
            <a:r>
              <a:rPr lang="en-GB" smtClean="0"/>
              <a:t>International Student Growth</a:t>
            </a:r>
            <a:endParaRPr lang="en-GB" dirty="0"/>
          </a:p>
        </p:txBody>
      </p:sp>
    </p:spTree>
    <p:extLst>
      <p:ext uri="{BB962C8B-B14F-4D97-AF65-F5344CB8AC3E}">
        <p14:creationId xmlns:p14="http://schemas.microsoft.com/office/powerpoint/2010/main" val="3609498436"/>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r>
              <a:rPr lang="en-GB" smtClean="0"/>
              <a:t>Trusted. Independent. Global.</a:t>
            </a:r>
            <a:endParaRPr lang="en-GB"/>
          </a:p>
        </p:txBody>
      </p:sp>
      <p:sp>
        <p:nvSpPr>
          <p:cNvPr id="6" name="Slide Number Placeholder 5"/>
          <p:cNvSpPr>
            <a:spLocks noGrp="1"/>
          </p:cNvSpPr>
          <p:nvPr>
            <p:ph type="sldNum" sz="quarter" idx="11"/>
          </p:nvPr>
        </p:nvSpPr>
        <p:spPr/>
        <p:txBody>
          <a:bodyPr/>
          <a:lstStyle/>
          <a:p>
            <a:fld id="{FD821319-5EAF-462C-8D4A-8B19FE65E8D4}" type="slidenum">
              <a:rPr lang="en-GB" smtClean="0"/>
              <a:t>8</a:t>
            </a:fld>
            <a:endParaRPr lang="en-GB"/>
          </a:p>
        </p:txBody>
      </p:sp>
      <p:sp>
        <p:nvSpPr>
          <p:cNvPr id="7" name="Title 6"/>
          <p:cNvSpPr>
            <a:spLocks noGrp="1"/>
          </p:cNvSpPr>
          <p:nvPr>
            <p:ph type="title"/>
          </p:nvPr>
        </p:nvSpPr>
        <p:spPr/>
        <p:txBody>
          <a:bodyPr/>
          <a:lstStyle/>
          <a:p>
            <a:r>
              <a:rPr lang="en-GB" dirty="0" smtClean="0"/>
              <a:t>FASTEST GROWING DESTINATIONS</a:t>
            </a:r>
            <a:endParaRPr lang="en-GB"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1813773244"/>
              </p:ext>
            </p:extLst>
          </p:nvPr>
        </p:nvGraphicFramePr>
        <p:xfrm>
          <a:off x="142875" y="1557338"/>
          <a:ext cx="8858250" cy="4800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26389404"/>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Our Approach</a:t>
            </a:r>
            <a:endParaRPr lang="en-GB" dirty="0"/>
          </a:p>
        </p:txBody>
      </p:sp>
      <p:sp>
        <p:nvSpPr>
          <p:cNvPr id="3" name="Footer Placeholder 2"/>
          <p:cNvSpPr>
            <a:spLocks noGrp="1"/>
          </p:cNvSpPr>
          <p:nvPr>
            <p:ph type="ftr" sz="quarter" idx="10"/>
          </p:nvPr>
        </p:nvSpPr>
        <p:spPr/>
        <p:txBody>
          <a:bodyPr/>
          <a:lstStyle/>
          <a:p>
            <a:r>
              <a:rPr lang="en-GB" smtClean="0"/>
              <a:t>Trusted. Independent. Global.</a:t>
            </a:r>
            <a:endParaRPr lang="en-GB"/>
          </a:p>
        </p:txBody>
      </p:sp>
      <p:sp>
        <p:nvSpPr>
          <p:cNvPr id="4" name="Slide Number Placeholder 3"/>
          <p:cNvSpPr>
            <a:spLocks noGrp="1"/>
          </p:cNvSpPr>
          <p:nvPr>
            <p:ph type="sldNum" sz="quarter" idx="11"/>
          </p:nvPr>
        </p:nvSpPr>
        <p:spPr/>
        <p:txBody>
          <a:bodyPr/>
          <a:lstStyle/>
          <a:p>
            <a:fld id="{FD821319-5EAF-462C-8D4A-8B19FE65E8D4}" type="slidenum">
              <a:rPr lang="en-GB" smtClean="0"/>
              <a:t>9</a:t>
            </a:fld>
            <a:endParaRPr lang="en-GB"/>
          </a:p>
        </p:txBody>
      </p:sp>
      <p:sp>
        <p:nvSpPr>
          <p:cNvPr id="11" name="Freeform 10"/>
          <p:cNvSpPr/>
          <p:nvPr/>
        </p:nvSpPr>
        <p:spPr>
          <a:xfrm rot="10800000" flipV="1">
            <a:off x="971600" y="1412775"/>
            <a:ext cx="3625675" cy="2436017"/>
          </a:xfrm>
          <a:custGeom>
            <a:avLst/>
            <a:gdLst>
              <a:gd name="connsiteX0" fmla="*/ 0 w 4572000"/>
              <a:gd name="connsiteY0" fmla="*/ 0 h 3071834"/>
              <a:gd name="connsiteX1" fmla="*/ 4572000 w 4572000"/>
              <a:gd name="connsiteY1" fmla="*/ 0 h 3071834"/>
              <a:gd name="connsiteX2" fmla="*/ 4572000 w 4572000"/>
              <a:gd name="connsiteY2" fmla="*/ 3071834 h 3071834"/>
              <a:gd name="connsiteX3" fmla="*/ 0 w 4572000"/>
              <a:gd name="connsiteY3" fmla="*/ 3071834 h 3071834"/>
              <a:gd name="connsiteX4" fmla="*/ 0 w 4572000"/>
              <a:gd name="connsiteY4" fmla="*/ 0 h 3071834"/>
              <a:gd name="connsiteX0" fmla="*/ 0 w 4572000"/>
              <a:gd name="connsiteY0" fmla="*/ 0 h 3071834"/>
              <a:gd name="connsiteX1" fmla="*/ 4572000 w 4572000"/>
              <a:gd name="connsiteY1" fmla="*/ 0 h 3071834"/>
              <a:gd name="connsiteX2" fmla="*/ 4572000 w 4572000"/>
              <a:gd name="connsiteY2" fmla="*/ 3071834 h 3071834"/>
              <a:gd name="connsiteX3" fmla="*/ 1285875 w 4572000"/>
              <a:gd name="connsiteY3" fmla="*/ 3071834 h 3071834"/>
              <a:gd name="connsiteX4" fmla="*/ 0 w 4572000"/>
              <a:gd name="connsiteY4" fmla="*/ 3071834 h 3071834"/>
              <a:gd name="connsiteX5" fmla="*/ 0 w 4572000"/>
              <a:gd name="connsiteY5" fmla="*/ 0 h 3071834"/>
              <a:gd name="connsiteX0" fmla="*/ 0 w 4572000"/>
              <a:gd name="connsiteY0" fmla="*/ 0 h 3071834"/>
              <a:gd name="connsiteX1" fmla="*/ 4572000 w 4572000"/>
              <a:gd name="connsiteY1" fmla="*/ 0 h 3071834"/>
              <a:gd name="connsiteX2" fmla="*/ 4572000 w 4572000"/>
              <a:gd name="connsiteY2" fmla="*/ 3071834 h 3071834"/>
              <a:gd name="connsiteX3" fmla="*/ 1285875 w 4572000"/>
              <a:gd name="connsiteY3" fmla="*/ 3071834 h 3071834"/>
              <a:gd name="connsiteX4" fmla="*/ 0 w 4572000"/>
              <a:gd name="connsiteY4" fmla="*/ 3071834 h 3071834"/>
              <a:gd name="connsiteX5" fmla="*/ 9525 w 4572000"/>
              <a:gd name="connsiteY5" fmla="*/ 1776434 h 3071834"/>
              <a:gd name="connsiteX6" fmla="*/ 0 w 4572000"/>
              <a:gd name="connsiteY6" fmla="*/ 0 h 3071834"/>
              <a:gd name="connsiteX0" fmla="*/ 0 w 4572000"/>
              <a:gd name="connsiteY0" fmla="*/ 0 h 3071834"/>
              <a:gd name="connsiteX1" fmla="*/ 4572000 w 4572000"/>
              <a:gd name="connsiteY1" fmla="*/ 0 h 3071834"/>
              <a:gd name="connsiteX2" fmla="*/ 4572000 w 4572000"/>
              <a:gd name="connsiteY2" fmla="*/ 3071834 h 3071834"/>
              <a:gd name="connsiteX3" fmla="*/ 1285875 w 4572000"/>
              <a:gd name="connsiteY3" fmla="*/ 3071834 h 3071834"/>
              <a:gd name="connsiteX4" fmla="*/ 9525 w 4572000"/>
              <a:gd name="connsiteY4" fmla="*/ 1776434 h 3071834"/>
              <a:gd name="connsiteX5" fmla="*/ 0 w 4572000"/>
              <a:gd name="connsiteY5" fmla="*/ 0 h 3071834"/>
              <a:gd name="connsiteX0" fmla="*/ 0 w 4572000"/>
              <a:gd name="connsiteY0" fmla="*/ 0 h 3071834"/>
              <a:gd name="connsiteX1" fmla="*/ 4572000 w 4572000"/>
              <a:gd name="connsiteY1" fmla="*/ 0 h 3071834"/>
              <a:gd name="connsiteX2" fmla="*/ 4572000 w 4572000"/>
              <a:gd name="connsiteY2" fmla="*/ 3071834 h 3071834"/>
              <a:gd name="connsiteX3" fmla="*/ 1285875 w 4572000"/>
              <a:gd name="connsiteY3" fmla="*/ 3071834 h 3071834"/>
              <a:gd name="connsiteX4" fmla="*/ 9525 w 4572000"/>
              <a:gd name="connsiteY4" fmla="*/ 1776434 h 3071834"/>
              <a:gd name="connsiteX5" fmla="*/ 0 w 4572000"/>
              <a:gd name="connsiteY5" fmla="*/ 0 h 3071834"/>
              <a:gd name="connsiteX0" fmla="*/ 0 w 4572000"/>
              <a:gd name="connsiteY0" fmla="*/ 0 h 3071834"/>
              <a:gd name="connsiteX1" fmla="*/ 4572000 w 4572000"/>
              <a:gd name="connsiteY1" fmla="*/ 0 h 3071834"/>
              <a:gd name="connsiteX2" fmla="*/ 4572000 w 4572000"/>
              <a:gd name="connsiteY2" fmla="*/ 3071834 h 3071834"/>
              <a:gd name="connsiteX3" fmla="*/ 1285875 w 4572000"/>
              <a:gd name="connsiteY3" fmla="*/ 3071834 h 3071834"/>
              <a:gd name="connsiteX4" fmla="*/ 9525 w 4572000"/>
              <a:gd name="connsiteY4" fmla="*/ 1776434 h 3071834"/>
              <a:gd name="connsiteX5" fmla="*/ 0 w 4572000"/>
              <a:gd name="connsiteY5" fmla="*/ 0 h 3071834"/>
              <a:gd name="connsiteX0" fmla="*/ 0 w 4572000"/>
              <a:gd name="connsiteY0" fmla="*/ 0 h 3071834"/>
              <a:gd name="connsiteX1" fmla="*/ 4572000 w 4572000"/>
              <a:gd name="connsiteY1" fmla="*/ 0 h 3071834"/>
              <a:gd name="connsiteX2" fmla="*/ 4572000 w 4572000"/>
              <a:gd name="connsiteY2" fmla="*/ 3071834 h 3071834"/>
              <a:gd name="connsiteX3" fmla="*/ 1285875 w 4572000"/>
              <a:gd name="connsiteY3" fmla="*/ 3071834 h 3071834"/>
              <a:gd name="connsiteX4" fmla="*/ 0 w 4572000"/>
              <a:gd name="connsiteY4" fmla="*/ 1785950 h 3071834"/>
              <a:gd name="connsiteX5" fmla="*/ 0 w 4572000"/>
              <a:gd name="connsiteY5" fmla="*/ 0 h 3071834"/>
              <a:gd name="connsiteX0" fmla="*/ 0 w 4572000"/>
              <a:gd name="connsiteY0" fmla="*/ 0 h 3071834"/>
              <a:gd name="connsiteX1" fmla="*/ 4572000 w 4572000"/>
              <a:gd name="connsiteY1" fmla="*/ 0 h 3071834"/>
              <a:gd name="connsiteX2" fmla="*/ 4572000 w 4572000"/>
              <a:gd name="connsiteY2" fmla="*/ 3071834 h 3071834"/>
              <a:gd name="connsiteX3" fmla="*/ 1285875 w 4572000"/>
              <a:gd name="connsiteY3" fmla="*/ 3071834 h 3071834"/>
              <a:gd name="connsiteX4" fmla="*/ 0 w 4572000"/>
              <a:gd name="connsiteY4" fmla="*/ 1785950 h 3071834"/>
              <a:gd name="connsiteX5" fmla="*/ 0 w 4572000"/>
              <a:gd name="connsiteY5" fmla="*/ 0 h 3071834"/>
              <a:gd name="connsiteX0" fmla="*/ 0 w 4572000"/>
              <a:gd name="connsiteY0" fmla="*/ 0 h 3071834"/>
              <a:gd name="connsiteX1" fmla="*/ 4572000 w 4572000"/>
              <a:gd name="connsiteY1" fmla="*/ 0 h 3071834"/>
              <a:gd name="connsiteX2" fmla="*/ 4572000 w 4572000"/>
              <a:gd name="connsiteY2" fmla="*/ 3071834 h 3071834"/>
              <a:gd name="connsiteX3" fmla="*/ 1285875 w 4572000"/>
              <a:gd name="connsiteY3" fmla="*/ 3071834 h 3071834"/>
              <a:gd name="connsiteX4" fmla="*/ 0 w 4572000"/>
              <a:gd name="connsiteY4" fmla="*/ 1785950 h 3071834"/>
              <a:gd name="connsiteX5" fmla="*/ 0 w 4572000"/>
              <a:gd name="connsiteY5" fmla="*/ 0 h 3071834"/>
              <a:gd name="connsiteX0" fmla="*/ 0 w 4572000"/>
              <a:gd name="connsiteY0" fmla="*/ 0 h 3071834"/>
              <a:gd name="connsiteX1" fmla="*/ 4572000 w 4572000"/>
              <a:gd name="connsiteY1" fmla="*/ 0 h 3071834"/>
              <a:gd name="connsiteX2" fmla="*/ 4572000 w 4572000"/>
              <a:gd name="connsiteY2" fmla="*/ 3071834 h 3071834"/>
              <a:gd name="connsiteX3" fmla="*/ 1285875 w 4572000"/>
              <a:gd name="connsiteY3" fmla="*/ 3071834 h 3071834"/>
              <a:gd name="connsiteX4" fmla="*/ 0 w 4572000"/>
              <a:gd name="connsiteY4" fmla="*/ 1793834 h 3071834"/>
              <a:gd name="connsiteX5" fmla="*/ 0 w 4572000"/>
              <a:gd name="connsiteY5" fmla="*/ 0 h 3071834"/>
              <a:gd name="connsiteX0" fmla="*/ 0 w 4572000"/>
              <a:gd name="connsiteY0" fmla="*/ 0 h 3071834"/>
              <a:gd name="connsiteX1" fmla="*/ 4572000 w 4572000"/>
              <a:gd name="connsiteY1" fmla="*/ 0 h 3071834"/>
              <a:gd name="connsiteX2" fmla="*/ 4572000 w 4572000"/>
              <a:gd name="connsiteY2" fmla="*/ 3071834 h 3071834"/>
              <a:gd name="connsiteX3" fmla="*/ 1278000 w 4572000"/>
              <a:gd name="connsiteY3" fmla="*/ 3071834 h 3071834"/>
              <a:gd name="connsiteX4" fmla="*/ 0 w 4572000"/>
              <a:gd name="connsiteY4" fmla="*/ 1793834 h 3071834"/>
              <a:gd name="connsiteX5" fmla="*/ 0 w 4572000"/>
              <a:gd name="connsiteY5" fmla="*/ 0 h 3071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72000" h="3071834">
                <a:moveTo>
                  <a:pt x="0" y="0"/>
                </a:moveTo>
                <a:lnTo>
                  <a:pt x="4572000" y="0"/>
                </a:lnTo>
                <a:lnTo>
                  <a:pt x="4572000" y="3071834"/>
                </a:lnTo>
                <a:lnTo>
                  <a:pt x="1278000" y="3071834"/>
                </a:lnTo>
                <a:cubicBezTo>
                  <a:pt x="1271644" y="2335237"/>
                  <a:pt x="692147" y="1797015"/>
                  <a:pt x="0" y="1793834"/>
                </a:cubicBezTo>
                <a:lnTo>
                  <a:pt x="0" y="0"/>
                </a:lnTo>
                <a:close/>
              </a:path>
            </a:pathLst>
          </a:custGeom>
          <a:ln/>
          <a:effectLst/>
        </p:spPr>
        <p:style>
          <a:lnRef idx="0">
            <a:schemeClr val="accent3"/>
          </a:lnRef>
          <a:fillRef idx="3">
            <a:schemeClr val="accent3"/>
          </a:fillRef>
          <a:effectRef idx="3">
            <a:schemeClr val="accent3"/>
          </a:effectRef>
          <a:fontRef idx="minor">
            <a:schemeClr val="lt1"/>
          </a:fontRef>
        </p:style>
        <p:txBody>
          <a:bodyPr rtlCol="0" anchor="ctr"/>
          <a:lstStyle/>
          <a:p>
            <a:pPr algn="ctr"/>
            <a:r>
              <a:rPr lang="en-GB" sz="2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Research Quality</a:t>
            </a:r>
            <a:endParaRPr lang="en-GB" sz="2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8" name="Freeform 7"/>
          <p:cNvSpPr/>
          <p:nvPr/>
        </p:nvSpPr>
        <p:spPr>
          <a:xfrm>
            <a:off x="971600" y="3848792"/>
            <a:ext cx="3625675" cy="2436017"/>
          </a:xfrm>
          <a:custGeom>
            <a:avLst/>
            <a:gdLst>
              <a:gd name="connsiteX0" fmla="*/ 0 w 4572000"/>
              <a:gd name="connsiteY0" fmla="*/ 0 h 3071834"/>
              <a:gd name="connsiteX1" fmla="*/ 3298264 w 4572000"/>
              <a:gd name="connsiteY1" fmla="*/ 0 h 3071834"/>
              <a:gd name="connsiteX2" fmla="*/ 4572000 w 4572000"/>
              <a:gd name="connsiteY2" fmla="*/ 1273736 h 3071834"/>
              <a:gd name="connsiteX3" fmla="*/ 4572000 w 4572000"/>
              <a:gd name="connsiteY3" fmla="*/ 3071834 h 3071834"/>
              <a:gd name="connsiteX4" fmla="*/ 0 w 4572000"/>
              <a:gd name="connsiteY4" fmla="*/ 3071834 h 3071834"/>
              <a:gd name="connsiteX5" fmla="*/ 0 w 4572000"/>
              <a:gd name="connsiteY5" fmla="*/ 0 h 3071834"/>
              <a:gd name="connsiteX0" fmla="*/ 0 w 4572000"/>
              <a:gd name="connsiteY0" fmla="*/ 0 h 3071834"/>
              <a:gd name="connsiteX1" fmla="*/ 3298264 w 4572000"/>
              <a:gd name="connsiteY1" fmla="*/ 0 h 3071834"/>
              <a:gd name="connsiteX2" fmla="*/ 4572000 w 4572000"/>
              <a:gd name="connsiteY2" fmla="*/ 1273736 h 3071834"/>
              <a:gd name="connsiteX3" fmla="*/ 4572000 w 4572000"/>
              <a:gd name="connsiteY3" fmla="*/ 3071834 h 3071834"/>
              <a:gd name="connsiteX4" fmla="*/ 0 w 4572000"/>
              <a:gd name="connsiteY4" fmla="*/ 3071834 h 3071834"/>
              <a:gd name="connsiteX5" fmla="*/ 0 w 4572000"/>
              <a:gd name="connsiteY5" fmla="*/ 0 h 3071834"/>
              <a:gd name="connsiteX0" fmla="*/ 0 w 4572000"/>
              <a:gd name="connsiteY0" fmla="*/ 0 h 3071834"/>
              <a:gd name="connsiteX1" fmla="*/ 3298264 w 4572000"/>
              <a:gd name="connsiteY1" fmla="*/ 0 h 3071834"/>
              <a:gd name="connsiteX2" fmla="*/ 4572000 w 4572000"/>
              <a:gd name="connsiteY2" fmla="*/ 1273736 h 3071834"/>
              <a:gd name="connsiteX3" fmla="*/ 4572000 w 4572000"/>
              <a:gd name="connsiteY3" fmla="*/ 3071834 h 3071834"/>
              <a:gd name="connsiteX4" fmla="*/ 0 w 4572000"/>
              <a:gd name="connsiteY4" fmla="*/ 3071834 h 3071834"/>
              <a:gd name="connsiteX5" fmla="*/ 0 w 4572000"/>
              <a:gd name="connsiteY5" fmla="*/ 0 h 3071834"/>
              <a:gd name="connsiteX0" fmla="*/ 0 w 4572000"/>
              <a:gd name="connsiteY0" fmla="*/ 0 h 3071834"/>
              <a:gd name="connsiteX1" fmla="*/ 3298264 w 4572000"/>
              <a:gd name="connsiteY1" fmla="*/ 0 h 3071834"/>
              <a:gd name="connsiteX2" fmla="*/ 4572000 w 4572000"/>
              <a:gd name="connsiteY2" fmla="*/ 1273736 h 3071834"/>
              <a:gd name="connsiteX3" fmla="*/ 4572000 w 4572000"/>
              <a:gd name="connsiteY3" fmla="*/ 3071834 h 3071834"/>
              <a:gd name="connsiteX4" fmla="*/ 0 w 4572000"/>
              <a:gd name="connsiteY4" fmla="*/ 3071834 h 3071834"/>
              <a:gd name="connsiteX5" fmla="*/ 0 w 4572000"/>
              <a:gd name="connsiteY5" fmla="*/ 0 h 3071834"/>
              <a:gd name="connsiteX0" fmla="*/ 0 w 4572000"/>
              <a:gd name="connsiteY0" fmla="*/ 0 h 3071834"/>
              <a:gd name="connsiteX1" fmla="*/ 3298264 w 4572000"/>
              <a:gd name="connsiteY1" fmla="*/ 0 h 3071834"/>
              <a:gd name="connsiteX2" fmla="*/ 4572000 w 4572000"/>
              <a:gd name="connsiteY2" fmla="*/ 1273736 h 3071834"/>
              <a:gd name="connsiteX3" fmla="*/ 4572000 w 4572000"/>
              <a:gd name="connsiteY3" fmla="*/ 3071834 h 3071834"/>
              <a:gd name="connsiteX4" fmla="*/ 0 w 4572000"/>
              <a:gd name="connsiteY4" fmla="*/ 3071834 h 3071834"/>
              <a:gd name="connsiteX5" fmla="*/ 0 w 4572000"/>
              <a:gd name="connsiteY5" fmla="*/ 0 h 3071834"/>
              <a:gd name="connsiteX0" fmla="*/ 0 w 4572000"/>
              <a:gd name="connsiteY0" fmla="*/ 0 h 3071834"/>
              <a:gd name="connsiteX1" fmla="*/ 3298264 w 4572000"/>
              <a:gd name="connsiteY1" fmla="*/ 0 h 3071834"/>
              <a:gd name="connsiteX2" fmla="*/ 4572000 w 4572000"/>
              <a:gd name="connsiteY2" fmla="*/ 1273736 h 3071834"/>
              <a:gd name="connsiteX3" fmla="*/ 4572000 w 4572000"/>
              <a:gd name="connsiteY3" fmla="*/ 3071834 h 3071834"/>
              <a:gd name="connsiteX4" fmla="*/ 0 w 4572000"/>
              <a:gd name="connsiteY4" fmla="*/ 3071834 h 3071834"/>
              <a:gd name="connsiteX5" fmla="*/ 0 w 4572000"/>
              <a:gd name="connsiteY5" fmla="*/ 0 h 3071834"/>
              <a:gd name="connsiteX0" fmla="*/ 0 w 4572000"/>
              <a:gd name="connsiteY0" fmla="*/ 0 h 3071834"/>
              <a:gd name="connsiteX1" fmla="*/ 3298264 w 4572000"/>
              <a:gd name="connsiteY1" fmla="*/ 0 h 3071834"/>
              <a:gd name="connsiteX2" fmla="*/ 4572000 w 4572000"/>
              <a:gd name="connsiteY2" fmla="*/ 1273736 h 3071834"/>
              <a:gd name="connsiteX3" fmla="*/ 4572000 w 4572000"/>
              <a:gd name="connsiteY3" fmla="*/ 3071834 h 3071834"/>
              <a:gd name="connsiteX4" fmla="*/ 0 w 4572000"/>
              <a:gd name="connsiteY4" fmla="*/ 3071834 h 3071834"/>
              <a:gd name="connsiteX5" fmla="*/ 0 w 4572000"/>
              <a:gd name="connsiteY5" fmla="*/ 0 h 3071834"/>
              <a:gd name="connsiteX0" fmla="*/ 0 w 4572000"/>
              <a:gd name="connsiteY0" fmla="*/ 0 h 3071834"/>
              <a:gd name="connsiteX1" fmla="*/ 3298264 w 4572000"/>
              <a:gd name="connsiteY1" fmla="*/ 0 h 3071834"/>
              <a:gd name="connsiteX2" fmla="*/ 4572000 w 4572000"/>
              <a:gd name="connsiteY2" fmla="*/ 1273736 h 3071834"/>
              <a:gd name="connsiteX3" fmla="*/ 4572000 w 4572000"/>
              <a:gd name="connsiteY3" fmla="*/ 3071834 h 3071834"/>
              <a:gd name="connsiteX4" fmla="*/ 0 w 4572000"/>
              <a:gd name="connsiteY4" fmla="*/ 3071834 h 3071834"/>
              <a:gd name="connsiteX5" fmla="*/ 0 w 4572000"/>
              <a:gd name="connsiteY5" fmla="*/ 0 h 3071834"/>
              <a:gd name="connsiteX0" fmla="*/ 0 w 4572000"/>
              <a:gd name="connsiteY0" fmla="*/ 0 h 3071834"/>
              <a:gd name="connsiteX1" fmla="*/ 3298264 w 4572000"/>
              <a:gd name="connsiteY1" fmla="*/ 0 h 3071834"/>
              <a:gd name="connsiteX2" fmla="*/ 4572000 w 4572000"/>
              <a:gd name="connsiteY2" fmla="*/ 1273736 h 3071834"/>
              <a:gd name="connsiteX3" fmla="*/ 4572000 w 4572000"/>
              <a:gd name="connsiteY3" fmla="*/ 3071834 h 3071834"/>
              <a:gd name="connsiteX4" fmla="*/ 0 w 4572000"/>
              <a:gd name="connsiteY4" fmla="*/ 3071834 h 3071834"/>
              <a:gd name="connsiteX5" fmla="*/ 0 w 4572000"/>
              <a:gd name="connsiteY5" fmla="*/ 0 h 3071834"/>
              <a:gd name="connsiteX0" fmla="*/ 0 w 4572000"/>
              <a:gd name="connsiteY0" fmla="*/ 0 h 3071834"/>
              <a:gd name="connsiteX1" fmla="*/ 3298264 w 4572000"/>
              <a:gd name="connsiteY1" fmla="*/ 0 h 3071834"/>
              <a:gd name="connsiteX2" fmla="*/ 4572000 w 4572000"/>
              <a:gd name="connsiteY2" fmla="*/ 1273736 h 3071834"/>
              <a:gd name="connsiteX3" fmla="*/ 4572000 w 4572000"/>
              <a:gd name="connsiteY3" fmla="*/ 3071834 h 3071834"/>
              <a:gd name="connsiteX4" fmla="*/ 0 w 4572000"/>
              <a:gd name="connsiteY4" fmla="*/ 3071834 h 3071834"/>
              <a:gd name="connsiteX5" fmla="*/ 0 w 4572000"/>
              <a:gd name="connsiteY5" fmla="*/ 0 h 3071834"/>
              <a:gd name="connsiteX0" fmla="*/ 0 w 4572000"/>
              <a:gd name="connsiteY0" fmla="*/ 0 h 3071834"/>
              <a:gd name="connsiteX1" fmla="*/ 3298264 w 4572000"/>
              <a:gd name="connsiteY1" fmla="*/ 0 h 3071834"/>
              <a:gd name="connsiteX2" fmla="*/ 4572000 w 4572000"/>
              <a:gd name="connsiteY2" fmla="*/ 1273736 h 3071834"/>
              <a:gd name="connsiteX3" fmla="*/ 4572000 w 4572000"/>
              <a:gd name="connsiteY3" fmla="*/ 3071834 h 3071834"/>
              <a:gd name="connsiteX4" fmla="*/ 0 w 4572000"/>
              <a:gd name="connsiteY4" fmla="*/ 3071834 h 3071834"/>
              <a:gd name="connsiteX5" fmla="*/ 0 w 4572000"/>
              <a:gd name="connsiteY5" fmla="*/ 0 h 3071834"/>
              <a:gd name="connsiteX0" fmla="*/ 0 w 4572000"/>
              <a:gd name="connsiteY0" fmla="*/ 0 h 3071834"/>
              <a:gd name="connsiteX1" fmla="*/ 3298264 w 4572000"/>
              <a:gd name="connsiteY1" fmla="*/ 0 h 3071834"/>
              <a:gd name="connsiteX2" fmla="*/ 4572000 w 4572000"/>
              <a:gd name="connsiteY2" fmla="*/ 1273736 h 3071834"/>
              <a:gd name="connsiteX3" fmla="*/ 4572000 w 4572000"/>
              <a:gd name="connsiteY3" fmla="*/ 3071834 h 3071834"/>
              <a:gd name="connsiteX4" fmla="*/ 0 w 4572000"/>
              <a:gd name="connsiteY4" fmla="*/ 3071834 h 3071834"/>
              <a:gd name="connsiteX5" fmla="*/ 0 w 4572000"/>
              <a:gd name="connsiteY5" fmla="*/ 0 h 3071834"/>
              <a:gd name="connsiteX0" fmla="*/ 0 w 4572000"/>
              <a:gd name="connsiteY0" fmla="*/ 0 h 3071834"/>
              <a:gd name="connsiteX1" fmla="*/ 3298264 w 4572000"/>
              <a:gd name="connsiteY1" fmla="*/ 0 h 3071834"/>
              <a:gd name="connsiteX2" fmla="*/ 4572000 w 4572000"/>
              <a:gd name="connsiteY2" fmla="*/ 1273736 h 3071834"/>
              <a:gd name="connsiteX3" fmla="*/ 4572000 w 4572000"/>
              <a:gd name="connsiteY3" fmla="*/ 3071834 h 3071834"/>
              <a:gd name="connsiteX4" fmla="*/ 0 w 4572000"/>
              <a:gd name="connsiteY4" fmla="*/ 3071834 h 3071834"/>
              <a:gd name="connsiteX5" fmla="*/ 0 w 4572000"/>
              <a:gd name="connsiteY5" fmla="*/ 0 h 3071834"/>
              <a:gd name="connsiteX0" fmla="*/ 0 w 4572000"/>
              <a:gd name="connsiteY0" fmla="*/ 0 h 3071834"/>
              <a:gd name="connsiteX1" fmla="*/ 3298264 w 4572000"/>
              <a:gd name="connsiteY1" fmla="*/ 0 h 3071834"/>
              <a:gd name="connsiteX2" fmla="*/ 4572000 w 4572000"/>
              <a:gd name="connsiteY2" fmla="*/ 1273736 h 3071834"/>
              <a:gd name="connsiteX3" fmla="*/ 4572000 w 4572000"/>
              <a:gd name="connsiteY3" fmla="*/ 3071834 h 3071834"/>
              <a:gd name="connsiteX4" fmla="*/ 0 w 4572000"/>
              <a:gd name="connsiteY4" fmla="*/ 3071834 h 3071834"/>
              <a:gd name="connsiteX5" fmla="*/ 0 w 4572000"/>
              <a:gd name="connsiteY5" fmla="*/ 0 h 3071834"/>
              <a:gd name="connsiteX0" fmla="*/ 0 w 4572000"/>
              <a:gd name="connsiteY0" fmla="*/ 0 h 3071834"/>
              <a:gd name="connsiteX1" fmla="*/ 3298264 w 4572000"/>
              <a:gd name="connsiteY1" fmla="*/ 0 h 3071834"/>
              <a:gd name="connsiteX2" fmla="*/ 4572000 w 4572000"/>
              <a:gd name="connsiteY2" fmla="*/ 1273736 h 3071834"/>
              <a:gd name="connsiteX3" fmla="*/ 4572000 w 4572000"/>
              <a:gd name="connsiteY3" fmla="*/ 3071834 h 3071834"/>
              <a:gd name="connsiteX4" fmla="*/ 0 w 4572000"/>
              <a:gd name="connsiteY4" fmla="*/ 3071834 h 3071834"/>
              <a:gd name="connsiteX5" fmla="*/ 0 w 4572000"/>
              <a:gd name="connsiteY5" fmla="*/ 0 h 3071834"/>
              <a:gd name="connsiteX0" fmla="*/ 0 w 4572000"/>
              <a:gd name="connsiteY0" fmla="*/ 0 h 3071834"/>
              <a:gd name="connsiteX1" fmla="*/ 3298264 w 4572000"/>
              <a:gd name="connsiteY1" fmla="*/ 0 h 3071834"/>
              <a:gd name="connsiteX2" fmla="*/ 4572000 w 4572000"/>
              <a:gd name="connsiteY2" fmla="*/ 1273736 h 3071834"/>
              <a:gd name="connsiteX3" fmla="*/ 4572000 w 4572000"/>
              <a:gd name="connsiteY3" fmla="*/ 3071834 h 3071834"/>
              <a:gd name="connsiteX4" fmla="*/ 0 w 4572000"/>
              <a:gd name="connsiteY4" fmla="*/ 3071834 h 3071834"/>
              <a:gd name="connsiteX5" fmla="*/ 0 w 4572000"/>
              <a:gd name="connsiteY5" fmla="*/ 0 h 3071834"/>
              <a:gd name="connsiteX0" fmla="*/ 0 w 4572000"/>
              <a:gd name="connsiteY0" fmla="*/ 0 h 3071834"/>
              <a:gd name="connsiteX1" fmla="*/ 3298264 w 4572000"/>
              <a:gd name="connsiteY1" fmla="*/ 0 h 3071834"/>
              <a:gd name="connsiteX2" fmla="*/ 4572000 w 4572000"/>
              <a:gd name="connsiteY2" fmla="*/ 1273736 h 3071834"/>
              <a:gd name="connsiteX3" fmla="*/ 4572000 w 4572000"/>
              <a:gd name="connsiteY3" fmla="*/ 3071834 h 3071834"/>
              <a:gd name="connsiteX4" fmla="*/ 0 w 4572000"/>
              <a:gd name="connsiteY4" fmla="*/ 3071834 h 3071834"/>
              <a:gd name="connsiteX5" fmla="*/ 0 w 4572000"/>
              <a:gd name="connsiteY5" fmla="*/ 0 h 3071834"/>
              <a:gd name="connsiteX0" fmla="*/ 0 w 4572000"/>
              <a:gd name="connsiteY0" fmla="*/ 0 h 3071834"/>
              <a:gd name="connsiteX1" fmla="*/ 3298264 w 4572000"/>
              <a:gd name="connsiteY1" fmla="*/ 0 h 3071834"/>
              <a:gd name="connsiteX2" fmla="*/ 4572000 w 4572000"/>
              <a:gd name="connsiteY2" fmla="*/ 1273736 h 3071834"/>
              <a:gd name="connsiteX3" fmla="*/ 4572000 w 4572000"/>
              <a:gd name="connsiteY3" fmla="*/ 3071834 h 3071834"/>
              <a:gd name="connsiteX4" fmla="*/ 0 w 4572000"/>
              <a:gd name="connsiteY4" fmla="*/ 3071834 h 3071834"/>
              <a:gd name="connsiteX5" fmla="*/ 0 w 4572000"/>
              <a:gd name="connsiteY5" fmla="*/ 0 h 3071834"/>
              <a:gd name="connsiteX0" fmla="*/ 0 w 4572000"/>
              <a:gd name="connsiteY0" fmla="*/ 0 h 3071834"/>
              <a:gd name="connsiteX1" fmla="*/ 3298264 w 4572000"/>
              <a:gd name="connsiteY1" fmla="*/ 0 h 3071834"/>
              <a:gd name="connsiteX2" fmla="*/ 4572000 w 4572000"/>
              <a:gd name="connsiteY2" fmla="*/ 1273736 h 3071834"/>
              <a:gd name="connsiteX3" fmla="*/ 4572000 w 4572000"/>
              <a:gd name="connsiteY3" fmla="*/ 3071834 h 3071834"/>
              <a:gd name="connsiteX4" fmla="*/ 0 w 4572000"/>
              <a:gd name="connsiteY4" fmla="*/ 3071834 h 3071834"/>
              <a:gd name="connsiteX5" fmla="*/ 0 w 4572000"/>
              <a:gd name="connsiteY5" fmla="*/ 0 h 3071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72000" h="3071834">
                <a:moveTo>
                  <a:pt x="0" y="0"/>
                </a:moveTo>
                <a:lnTo>
                  <a:pt x="3298264" y="0"/>
                </a:lnTo>
                <a:cubicBezTo>
                  <a:pt x="3311827" y="692739"/>
                  <a:pt x="3847284" y="1265923"/>
                  <a:pt x="4572000" y="1273736"/>
                </a:cubicBezTo>
                <a:lnTo>
                  <a:pt x="4572000" y="3071834"/>
                </a:lnTo>
                <a:lnTo>
                  <a:pt x="0" y="3071834"/>
                </a:lnTo>
                <a:lnTo>
                  <a:pt x="0" y="0"/>
                </a:lnTo>
                <a:close/>
              </a:path>
            </a:pathLst>
          </a:custGeom>
          <a:ln/>
          <a:effectLst/>
        </p:spPr>
        <p:style>
          <a:lnRef idx="0">
            <a:schemeClr val="accent2"/>
          </a:lnRef>
          <a:fillRef idx="3">
            <a:schemeClr val="accent2"/>
          </a:fillRef>
          <a:effectRef idx="3">
            <a:schemeClr val="accent2"/>
          </a:effectRef>
          <a:fontRef idx="minor">
            <a:schemeClr val="lt1"/>
          </a:fontRef>
        </p:style>
        <p:txBody>
          <a:bodyPr rtlCol="0" anchor="ctr"/>
          <a:lstStyle/>
          <a:p>
            <a:pPr algn="ctr"/>
            <a:r>
              <a:rPr lang="en-GB" sz="2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Graduate Employability</a:t>
            </a:r>
            <a:endParaRPr lang="en-GB" sz="2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9" name="Freeform 8"/>
          <p:cNvSpPr/>
          <p:nvPr/>
        </p:nvSpPr>
        <p:spPr>
          <a:xfrm flipH="1">
            <a:off x="4597275" y="3848792"/>
            <a:ext cx="3625675" cy="2436017"/>
          </a:xfrm>
          <a:custGeom>
            <a:avLst/>
            <a:gdLst>
              <a:gd name="connsiteX0" fmla="*/ 0 w 4572000"/>
              <a:gd name="connsiteY0" fmla="*/ 0 h 3071834"/>
              <a:gd name="connsiteX1" fmla="*/ 3298264 w 4572000"/>
              <a:gd name="connsiteY1" fmla="*/ 0 h 3071834"/>
              <a:gd name="connsiteX2" fmla="*/ 4572000 w 4572000"/>
              <a:gd name="connsiteY2" fmla="*/ 1273736 h 3071834"/>
              <a:gd name="connsiteX3" fmla="*/ 4572000 w 4572000"/>
              <a:gd name="connsiteY3" fmla="*/ 3071834 h 3071834"/>
              <a:gd name="connsiteX4" fmla="*/ 0 w 4572000"/>
              <a:gd name="connsiteY4" fmla="*/ 3071834 h 3071834"/>
              <a:gd name="connsiteX5" fmla="*/ 0 w 4572000"/>
              <a:gd name="connsiteY5" fmla="*/ 0 h 3071834"/>
              <a:gd name="connsiteX0" fmla="*/ 0 w 4572000"/>
              <a:gd name="connsiteY0" fmla="*/ 0 h 3071834"/>
              <a:gd name="connsiteX1" fmla="*/ 3298264 w 4572000"/>
              <a:gd name="connsiteY1" fmla="*/ 0 h 3071834"/>
              <a:gd name="connsiteX2" fmla="*/ 4572000 w 4572000"/>
              <a:gd name="connsiteY2" fmla="*/ 1273736 h 3071834"/>
              <a:gd name="connsiteX3" fmla="*/ 4572000 w 4572000"/>
              <a:gd name="connsiteY3" fmla="*/ 3071834 h 3071834"/>
              <a:gd name="connsiteX4" fmla="*/ 0 w 4572000"/>
              <a:gd name="connsiteY4" fmla="*/ 3071834 h 3071834"/>
              <a:gd name="connsiteX5" fmla="*/ 0 w 4572000"/>
              <a:gd name="connsiteY5" fmla="*/ 0 h 3071834"/>
              <a:gd name="connsiteX0" fmla="*/ 0 w 4572000"/>
              <a:gd name="connsiteY0" fmla="*/ 0 h 3071834"/>
              <a:gd name="connsiteX1" fmla="*/ 3298264 w 4572000"/>
              <a:gd name="connsiteY1" fmla="*/ 0 h 3071834"/>
              <a:gd name="connsiteX2" fmla="*/ 4572000 w 4572000"/>
              <a:gd name="connsiteY2" fmla="*/ 1273736 h 3071834"/>
              <a:gd name="connsiteX3" fmla="*/ 4572000 w 4572000"/>
              <a:gd name="connsiteY3" fmla="*/ 3071834 h 3071834"/>
              <a:gd name="connsiteX4" fmla="*/ 0 w 4572000"/>
              <a:gd name="connsiteY4" fmla="*/ 3071834 h 3071834"/>
              <a:gd name="connsiteX5" fmla="*/ 0 w 4572000"/>
              <a:gd name="connsiteY5" fmla="*/ 0 h 3071834"/>
              <a:gd name="connsiteX0" fmla="*/ 0 w 4572000"/>
              <a:gd name="connsiteY0" fmla="*/ 0 h 3071834"/>
              <a:gd name="connsiteX1" fmla="*/ 3298264 w 4572000"/>
              <a:gd name="connsiteY1" fmla="*/ 0 h 3071834"/>
              <a:gd name="connsiteX2" fmla="*/ 4572000 w 4572000"/>
              <a:gd name="connsiteY2" fmla="*/ 1273736 h 3071834"/>
              <a:gd name="connsiteX3" fmla="*/ 4572000 w 4572000"/>
              <a:gd name="connsiteY3" fmla="*/ 3071834 h 3071834"/>
              <a:gd name="connsiteX4" fmla="*/ 0 w 4572000"/>
              <a:gd name="connsiteY4" fmla="*/ 3071834 h 3071834"/>
              <a:gd name="connsiteX5" fmla="*/ 0 w 4572000"/>
              <a:gd name="connsiteY5" fmla="*/ 0 h 3071834"/>
              <a:gd name="connsiteX0" fmla="*/ 0 w 4572000"/>
              <a:gd name="connsiteY0" fmla="*/ 0 h 3071834"/>
              <a:gd name="connsiteX1" fmla="*/ 3298264 w 4572000"/>
              <a:gd name="connsiteY1" fmla="*/ 0 h 3071834"/>
              <a:gd name="connsiteX2" fmla="*/ 4572000 w 4572000"/>
              <a:gd name="connsiteY2" fmla="*/ 1273736 h 3071834"/>
              <a:gd name="connsiteX3" fmla="*/ 4572000 w 4572000"/>
              <a:gd name="connsiteY3" fmla="*/ 3071834 h 3071834"/>
              <a:gd name="connsiteX4" fmla="*/ 0 w 4572000"/>
              <a:gd name="connsiteY4" fmla="*/ 3071834 h 3071834"/>
              <a:gd name="connsiteX5" fmla="*/ 0 w 4572000"/>
              <a:gd name="connsiteY5" fmla="*/ 0 h 3071834"/>
              <a:gd name="connsiteX0" fmla="*/ 0 w 4572000"/>
              <a:gd name="connsiteY0" fmla="*/ 0 h 3071834"/>
              <a:gd name="connsiteX1" fmla="*/ 3298264 w 4572000"/>
              <a:gd name="connsiteY1" fmla="*/ 0 h 3071834"/>
              <a:gd name="connsiteX2" fmla="*/ 4572000 w 4572000"/>
              <a:gd name="connsiteY2" fmla="*/ 1273736 h 3071834"/>
              <a:gd name="connsiteX3" fmla="*/ 4572000 w 4572000"/>
              <a:gd name="connsiteY3" fmla="*/ 3071834 h 3071834"/>
              <a:gd name="connsiteX4" fmla="*/ 0 w 4572000"/>
              <a:gd name="connsiteY4" fmla="*/ 3071834 h 3071834"/>
              <a:gd name="connsiteX5" fmla="*/ 0 w 4572000"/>
              <a:gd name="connsiteY5" fmla="*/ 0 h 3071834"/>
              <a:gd name="connsiteX0" fmla="*/ 0 w 4572000"/>
              <a:gd name="connsiteY0" fmla="*/ 0 h 3071834"/>
              <a:gd name="connsiteX1" fmla="*/ 3298264 w 4572000"/>
              <a:gd name="connsiteY1" fmla="*/ 0 h 3071834"/>
              <a:gd name="connsiteX2" fmla="*/ 4572000 w 4572000"/>
              <a:gd name="connsiteY2" fmla="*/ 1273736 h 3071834"/>
              <a:gd name="connsiteX3" fmla="*/ 4572000 w 4572000"/>
              <a:gd name="connsiteY3" fmla="*/ 3071834 h 3071834"/>
              <a:gd name="connsiteX4" fmla="*/ 0 w 4572000"/>
              <a:gd name="connsiteY4" fmla="*/ 3071834 h 3071834"/>
              <a:gd name="connsiteX5" fmla="*/ 0 w 4572000"/>
              <a:gd name="connsiteY5" fmla="*/ 0 h 3071834"/>
              <a:gd name="connsiteX0" fmla="*/ 0 w 4572000"/>
              <a:gd name="connsiteY0" fmla="*/ 0 h 3071834"/>
              <a:gd name="connsiteX1" fmla="*/ 3298264 w 4572000"/>
              <a:gd name="connsiteY1" fmla="*/ 0 h 3071834"/>
              <a:gd name="connsiteX2" fmla="*/ 4572000 w 4572000"/>
              <a:gd name="connsiteY2" fmla="*/ 1273736 h 3071834"/>
              <a:gd name="connsiteX3" fmla="*/ 4572000 w 4572000"/>
              <a:gd name="connsiteY3" fmla="*/ 3071834 h 3071834"/>
              <a:gd name="connsiteX4" fmla="*/ 0 w 4572000"/>
              <a:gd name="connsiteY4" fmla="*/ 3071834 h 3071834"/>
              <a:gd name="connsiteX5" fmla="*/ 0 w 4572000"/>
              <a:gd name="connsiteY5" fmla="*/ 0 h 3071834"/>
              <a:gd name="connsiteX0" fmla="*/ 0 w 4572000"/>
              <a:gd name="connsiteY0" fmla="*/ 0 h 3071834"/>
              <a:gd name="connsiteX1" fmla="*/ 3298264 w 4572000"/>
              <a:gd name="connsiteY1" fmla="*/ 0 h 3071834"/>
              <a:gd name="connsiteX2" fmla="*/ 4572000 w 4572000"/>
              <a:gd name="connsiteY2" fmla="*/ 1273736 h 3071834"/>
              <a:gd name="connsiteX3" fmla="*/ 4572000 w 4572000"/>
              <a:gd name="connsiteY3" fmla="*/ 3071834 h 3071834"/>
              <a:gd name="connsiteX4" fmla="*/ 0 w 4572000"/>
              <a:gd name="connsiteY4" fmla="*/ 3071834 h 3071834"/>
              <a:gd name="connsiteX5" fmla="*/ 0 w 4572000"/>
              <a:gd name="connsiteY5" fmla="*/ 0 h 3071834"/>
              <a:gd name="connsiteX0" fmla="*/ 0 w 4572000"/>
              <a:gd name="connsiteY0" fmla="*/ 0 h 3071834"/>
              <a:gd name="connsiteX1" fmla="*/ 3298264 w 4572000"/>
              <a:gd name="connsiteY1" fmla="*/ 0 h 3071834"/>
              <a:gd name="connsiteX2" fmla="*/ 4572000 w 4572000"/>
              <a:gd name="connsiteY2" fmla="*/ 1273736 h 3071834"/>
              <a:gd name="connsiteX3" fmla="*/ 4572000 w 4572000"/>
              <a:gd name="connsiteY3" fmla="*/ 3071834 h 3071834"/>
              <a:gd name="connsiteX4" fmla="*/ 0 w 4572000"/>
              <a:gd name="connsiteY4" fmla="*/ 3071834 h 3071834"/>
              <a:gd name="connsiteX5" fmla="*/ 0 w 4572000"/>
              <a:gd name="connsiteY5" fmla="*/ 0 h 3071834"/>
              <a:gd name="connsiteX0" fmla="*/ 0 w 4572000"/>
              <a:gd name="connsiteY0" fmla="*/ 0 h 3071834"/>
              <a:gd name="connsiteX1" fmla="*/ 3298264 w 4572000"/>
              <a:gd name="connsiteY1" fmla="*/ 0 h 3071834"/>
              <a:gd name="connsiteX2" fmla="*/ 4572000 w 4572000"/>
              <a:gd name="connsiteY2" fmla="*/ 1273736 h 3071834"/>
              <a:gd name="connsiteX3" fmla="*/ 4572000 w 4572000"/>
              <a:gd name="connsiteY3" fmla="*/ 3071834 h 3071834"/>
              <a:gd name="connsiteX4" fmla="*/ 0 w 4572000"/>
              <a:gd name="connsiteY4" fmla="*/ 3071834 h 3071834"/>
              <a:gd name="connsiteX5" fmla="*/ 0 w 4572000"/>
              <a:gd name="connsiteY5" fmla="*/ 0 h 3071834"/>
              <a:gd name="connsiteX0" fmla="*/ 0 w 4572000"/>
              <a:gd name="connsiteY0" fmla="*/ 0 h 3071834"/>
              <a:gd name="connsiteX1" fmla="*/ 3298264 w 4572000"/>
              <a:gd name="connsiteY1" fmla="*/ 0 h 3071834"/>
              <a:gd name="connsiteX2" fmla="*/ 4572000 w 4572000"/>
              <a:gd name="connsiteY2" fmla="*/ 1273736 h 3071834"/>
              <a:gd name="connsiteX3" fmla="*/ 4572000 w 4572000"/>
              <a:gd name="connsiteY3" fmla="*/ 3071834 h 3071834"/>
              <a:gd name="connsiteX4" fmla="*/ 0 w 4572000"/>
              <a:gd name="connsiteY4" fmla="*/ 3071834 h 3071834"/>
              <a:gd name="connsiteX5" fmla="*/ 0 w 4572000"/>
              <a:gd name="connsiteY5" fmla="*/ 0 h 3071834"/>
              <a:gd name="connsiteX0" fmla="*/ 0 w 4572000"/>
              <a:gd name="connsiteY0" fmla="*/ 0 h 3071834"/>
              <a:gd name="connsiteX1" fmla="*/ 3298264 w 4572000"/>
              <a:gd name="connsiteY1" fmla="*/ 0 h 3071834"/>
              <a:gd name="connsiteX2" fmla="*/ 4572000 w 4572000"/>
              <a:gd name="connsiteY2" fmla="*/ 1273736 h 3071834"/>
              <a:gd name="connsiteX3" fmla="*/ 4572000 w 4572000"/>
              <a:gd name="connsiteY3" fmla="*/ 3071834 h 3071834"/>
              <a:gd name="connsiteX4" fmla="*/ 0 w 4572000"/>
              <a:gd name="connsiteY4" fmla="*/ 3071834 h 3071834"/>
              <a:gd name="connsiteX5" fmla="*/ 0 w 4572000"/>
              <a:gd name="connsiteY5" fmla="*/ 0 h 3071834"/>
              <a:gd name="connsiteX0" fmla="*/ 0 w 4572000"/>
              <a:gd name="connsiteY0" fmla="*/ 0 h 3071834"/>
              <a:gd name="connsiteX1" fmla="*/ 3298264 w 4572000"/>
              <a:gd name="connsiteY1" fmla="*/ 0 h 3071834"/>
              <a:gd name="connsiteX2" fmla="*/ 4572000 w 4572000"/>
              <a:gd name="connsiteY2" fmla="*/ 1273736 h 3071834"/>
              <a:gd name="connsiteX3" fmla="*/ 4572000 w 4572000"/>
              <a:gd name="connsiteY3" fmla="*/ 3071834 h 3071834"/>
              <a:gd name="connsiteX4" fmla="*/ 0 w 4572000"/>
              <a:gd name="connsiteY4" fmla="*/ 3071834 h 3071834"/>
              <a:gd name="connsiteX5" fmla="*/ 0 w 4572000"/>
              <a:gd name="connsiteY5" fmla="*/ 0 h 3071834"/>
              <a:gd name="connsiteX0" fmla="*/ 0 w 4572000"/>
              <a:gd name="connsiteY0" fmla="*/ 0 h 3071834"/>
              <a:gd name="connsiteX1" fmla="*/ 3298264 w 4572000"/>
              <a:gd name="connsiteY1" fmla="*/ 0 h 3071834"/>
              <a:gd name="connsiteX2" fmla="*/ 4572000 w 4572000"/>
              <a:gd name="connsiteY2" fmla="*/ 1273736 h 3071834"/>
              <a:gd name="connsiteX3" fmla="*/ 4572000 w 4572000"/>
              <a:gd name="connsiteY3" fmla="*/ 3071834 h 3071834"/>
              <a:gd name="connsiteX4" fmla="*/ 0 w 4572000"/>
              <a:gd name="connsiteY4" fmla="*/ 3071834 h 3071834"/>
              <a:gd name="connsiteX5" fmla="*/ 0 w 4572000"/>
              <a:gd name="connsiteY5" fmla="*/ 0 h 3071834"/>
              <a:gd name="connsiteX0" fmla="*/ 0 w 4572000"/>
              <a:gd name="connsiteY0" fmla="*/ 0 h 3071834"/>
              <a:gd name="connsiteX1" fmla="*/ 3298264 w 4572000"/>
              <a:gd name="connsiteY1" fmla="*/ 0 h 3071834"/>
              <a:gd name="connsiteX2" fmla="*/ 4572000 w 4572000"/>
              <a:gd name="connsiteY2" fmla="*/ 1273736 h 3071834"/>
              <a:gd name="connsiteX3" fmla="*/ 4572000 w 4572000"/>
              <a:gd name="connsiteY3" fmla="*/ 3071834 h 3071834"/>
              <a:gd name="connsiteX4" fmla="*/ 0 w 4572000"/>
              <a:gd name="connsiteY4" fmla="*/ 3071834 h 3071834"/>
              <a:gd name="connsiteX5" fmla="*/ 0 w 4572000"/>
              <a:gd name="connsiteY5" fmla="*/ 0 h 3071834"/>
              <a:gd name="connsiteX0" fmla="*/ 0 w 4572000"/>
              <a:gd name="connsiteY0" fmla="*/ 0 h 3071834"/>
              <a:gd name="connsiteX1" fmla="*/ 3298264 w 4572000"/>
              <a:gd name="connsiteY1" fmla="*/ 0 h 3071834"/>
              <a:gd name="connsiteX2" fmla="*/ 4572000 w 4572000"/>
              <a:gd name="connsiteY2" fmla="*/ 1273736 h 3071834"/>
              <a:gd name="connsiteX3" fmla="*/ 4572000 w 4572000"/>
              <a:gd name="connsiteY3" fmla="*/ 3071834 h 3071834"/>
              <a:gd name="connsiteX4" fmla="*/ 0 w 4572000"/>
              <a:gd name="connsiteY4" fmla="*/ 3071834 h 3071834"/>
              <a:gd name="connsiteX5" fmla="*/ 0 w 4572000"/>
              <a:gd name="connsiteY5" fmla="*/ 0 h 3071834"/>
              <a:gd name="connsiteX0" fmla="*/ 0 w 4572000"/>
              <a:gd name="connsiteY0" fmla="*/ 0 h 3071834"/>
              <a:gd name="connsiteX1" fmla="*/ 3298264 w 4572000"/>
              <a:gd name="connsiteY1" fmla="*/ 0 h 3071834"/>
              <a:gd name="connsiteX2" fmla="*/ 4572000 w 4572000"/>
              <a:gd name="connsiteY2" fmla="*/ 1273736 h 3071834"/>
              <a:gd name="connsiteX3" fmla="*/ 4572000 w 4572000"/>
              <a:gd name="connsiteY3" fmla="*/ 3071834 h 3071834"/>
              <a:gd name="connsiteX4" fmla="*/ 0 w 4572000"/>
              <a:gd name="connsiteY4" fmla="*/ 3071834 h 3071834"/>
              <a:gd name="connsiteX5" fmla="*/ 0 w 4572000"/>
              <a:gd name="connsiteY5" fmla="*/ 0 h 3071834"/>
              <a:gd name="connsiteX0" fmla="*/ 0 w 4572000"/>
              <a:gd name="connsiteY0" fmla="*/ 0 h 3071834"/>
              <a:gd name="connsiteX1" fmla="*/ 3298264 w 4572000"/>
              <a:gd name="connsiteY1" fmla="*/ 0 h 3071834"/>
              <a:gd name="connsiteX2" fmla="*/ 4572000 w 4572000"/>
              <a:gd name="connsiteY2" fmla="*/ 1273736 h 3071834"/>
              <a:gd name="connsiteX3" fmla="*/ 4572000 w 4572000"/>
              <a:gd name="connsiteY3" fmla="*/ 3071834 h 3071834"/>
              <a:gd name="connsiteX4" fmla="*/ 0 w 4572000"/>
              <a:gd name="connsiteY4" fmla="*/ 3071834 h 3071834"/>
              <a:gd name="connsiteX5" fmla="*/ 0 w 4572000"/>
              <a:gd name="connsiteY5" fmla="*/ 0 h 3071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72000" h="3071834">
                <a:moveTo>
                  <a:pt x="0" y="0"/>
                </a:moveTo>
                <a:lnTo>
                  <a:pt x="3298264" y="0"/>
                </a:lnTo>
                <a:cubicBezTo>
                  <a:pt x="3311827" y="692739"/>
                  <a:pt x="3847284" y="1265923"/>
                  <a:pt x="4572000" y="1273736"/>
                </a:cubicBezTo>
                <a:lnTo>
                  <a:pt x="4572000" y="3071834"/>
                </a:lnTo>
                <a:lnTo>
                  <a:pt x="0" y="3071834"/>
                </a:lnTo>
                <a:lnTo>
                  <a:pt x="0" y="0"/>
                </a:lnTo>
                <a:close/>
              </a:path>
            </a:pathLst>
          </a:custGeom>
          <a:gradFill>
            <a:gsLst>
              <a:gs pos="0">
                <a:schemeClr val="accent4"/>
              </a:gs>
              <a:gs pos="15000">
                <a:schemeClr val="accent4"/>
              </a:gs>
              <a:gs pos="62000">
                <a:schemeClr val="accent4"/>
              </a:gs>
              <a:gs pos="97000">
                <a:schemeClr val="accent4">
                  <a:lumMod val="75000"/>
                </a:schemeClr>
              </a:gs>
              <a:gs pos="100000">
                <a:schemeClr val="accent4">
                  <a:lumMod val="50000"/>
                </a:schemeClr>
              </a:gs>
            </a:gsLst>
          </a:gradFill>
          <a:ln>
            <a:noFill/>
          </a:ln>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en-GB" sz="2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International Outlook</a:t>
            </a:r>
            <a:endParaRPr lang="en-GB" sz="2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7" name="Oval 6"/>
          <p:cNvSpPr/>
          <p:nvPr/>
        </p:nvSpPr>
        <p:spPr>
          <a:xfrm>
            <a:off x="3583799" y="2835316"/>
            <a:ext cx="2026952" cy="2026952"/>
          </a:xfrm>
          <a:prstGeom prst="ellipse">
            <a:avLst/>
          </a:prstGeom>
        </p:spPr>
        <p:style>
          <a:lnRef idx="0">
            <a:schemeClr val="dk1"/>
          </a:lnRef>
          <a:fillRef idx="3">
            <a:schemeClr val="dk1"/>
          </a:fillRef>
          <a:effectRef idx="3">
            <a:schemeClr val="dk1"/>
          </a:effectRef>
          <a:fontRef idx="minor">
            <a:schemeClr val="lt1"/>
          </a:fontRef>
        </p:style>
        <p:txBody>
          <a:bodyPr lIns="0" rIns="0" rtlCol="0" anchor="ctr"/>
          <a:lstStyle/>
          <a:p>
            <a:pPr algn="ctr"/>
            <a:r>
              <a:rPr lang="en-GB" sz="2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World </a:t>
            </a:r>
            <a:r>
              <a:rPr lang="en-GB" sz="2000" b="1" spc="5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Class University?</a:t>
            </a:r>
            <a:endParaRPr lang="en-GB" sz="2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12" name="Freeform 11"/>
          <p:cNvSpPr/>
          <p:nvPr/>
        </p:nvSpPr>
        <p:spPr>
          <a:xfrm rot="10800000" flipH="1" flipV="1">
            <a:off x="4597275" y="1412775"/>
            <a:ext cx="3625675" cy="2436017"/>
          </a:xfrm>
          <a:custGeom>
            <a:avLst/>
            <a:gdLst>
              <a:gd name="connsiteX0" fmla="*/ 0 w 4572000"/>
              <a:gd name="connsiteY0" fmla="*/ 0 h 3071834"/>
              <a:gd name="connsiteX1" fmla="*/ 4572000 w 4572000"/>
              <a:gd name="connsiteY1" fmla="*/ 0 h 3071834"/>
              <a:gd name="connsiteX2" fmla="*/ 4572000 w 4572000"/>
              <a:gd name="connsiteY2" fmla="*/ 3071834 h 3071834"/>
              <a:gd name="connsiteX3" fmla="*/ 0 w 4572000"/>
              <a:gd name="connsiteY3" fmla="*/ 3071834 h 3071834"/>
              <a:gd name="connsiteX4" fmla="*/ 0 w 4572000"/>
              <a:gd name="connsiteY4" fmla="*/ 0 h 3071834"/>
              <a:gd name="connsiteX0" fmla="*/ 0 w 4572000"/>
              <a:gd name="connsiteY0" fmla="*/ 0 h 3071834"/>
              <a:gd name="connsiteX1" fmla="*/ 4572000 w 4572000"/>
              <a:gd name="connsiteY1" fmla="*/ 0 h 3071834"/>
              <a:gd name="connsiteX2" fmla="*/ 4572000 w 4572000"/>
              <a:gd name="connsiteY2" fmla="*/ 3071834 h 3071834"/>
              <a:gd name="connsiteX3" fmla="*/ 1285875 w 4572000"/>
              <a:gd name="connsiteY3" fmla="*/ 3071834 h 3071834"/>
              <a:gd name="connsiteX4" fmla="*/ 0 w 4572000"/>
              <a:gd name="connsiteY4" fmla="*/ 3071834 h 3071834"/>
              <a:gd name="connsiteX5" fmla="*/ 0 w 4572000"/>
              <a:gd name="connsiteY5" fmla="*/ 0 h 3071834"/>
              <a:gd name="connsiteX0" fmla="*/ 0 w 4572000"/>
              <a:gd name="connsiteY0" fmla="*/ 0 h 3071834"/>
              <a:gd name="connsiteX1" fmla="*/ 4572000 w 4572000"/>
              <a:gd name="connsiteY1" fmla="*/ 0 h 3071834"/>
              <a:gd name="connsiteX2" fmla="*/ 4572000 w 4572000"/>
              <a:gd name="connsiteY2" fmla="*/ 3071834 h 3071834"/>
              <a:gd name="connsiteX3" fmla="*/ 1285875 w 4572000"/>
              <a:gd name="connsiteY3" fmla="*/ 3071834 h 3071834"/>
              <a:gd name="connsiteX4" fmla="*/ 0 w 4572000"/>
              <a:gd name="connsiteY4" fmla="*/ 3071834 h 3071834"/>
              <a:gd name="connsiteX5" fmla="*/ 9525 w 4572000"/>
              <a:gd name="connsiteY5" fmla="*/ 1776434 h 3071834"/>
              <a:gd name="connsiteX6" fmla="*/ 0 w 4572000"/>
              <a:gd name="connsiteY6" fmla="*/ 0 h 3071834"/>
              <a:gd name="connsiteX0" fmla="*/ 0 w 4572000"/>
              <a:gd name="connsiteY0" fmla="*/ 0 h 3071834"/>
              <a:gd name="connsiteX1" fmla="*/ 4572000 w 4572000"/>
              <a:gd name="connsiteY1" fmla="*/ 0 h 3071834"/>
              <a:gd name="connsiteX2" fmla="*/ 4572000 w 4572000"/>
              <a:gd name="connsiteY2" fmla="*/ 3071834 h 3071834"/>
              <a:gd name="connsiteX3" fmla="*/ 1285875 w 4572000"/>
              <a:gd name="connsiteY3" fmla="*/ 3071834 h 3071834"/>
              <a:gd name="connsiteX4" fmla="*/ 9525 w 4572000"/>
              <a:gd name="connsiteY4" fmla="*/ 1776434 h 3071834"/>
              <a:gd name="connsiteX5" fmla="*/ 0 w 4572000"/>
              <a:gd name="connsiteY5" fmla="*/ 0 h 3071834"/>
              <a:gd name="connsiteX0" fmla="*/ 0 w 4572000"/>
              <a:gd name="connsiteY0" fmla="*/ 0 h 3071834"/>
              <a:gd name="connsiteX1" fmla="*/ 4572000 w 4572000"/>
              <a:gd name="connsiteY1" fmla="*/ 0 h 3071834"/>
              <a:gd name="connsiteX2" fmla="*/ 4572000 w 4572000"/>
              <a:gd name="connsiteY2" fmla="*/ 3071834 h 3071834"/>
              <a:gd name="connsiteX3" fmla="*/ 1285875 w 4572000"/>
              <a:gd name="connsiteY3" fmla="*/ 3071834 h 3071834"/>
              <a:gd name="connsiteX4" fmla="*/ 9525 w 4572000"/>
              <a:gd name="connsiteY4" fmla="*/ 1776434 h 3071834"/>
              <a:gd name="connsiteX5" fmla="*/ 0 w 4572000"/>
              <a:gd name="connsiteY5" fmla="*/ 0 h 3071834"/>
              <a:gd name="connsiteX0" fmla="*/ 0 w 4572000"/>
              <a:gd name="connsiteY0" fmla="*/ 0 h 3071834"/>
              <a:gd name="connsiteX1" fmla="*/ 4572000 w 4572000"/>
              <a:gd name="connsiteY1" fmla="*/ 0 h 3071834"/>
              <a:gd name="connsiteX2" fmla="*/ 4572000 w 4572000"/>
              <a:gd name="connsiteY2" fmla="*/ 3071834 h 3071834"/>
              <a:gd name="connsiteX3" fmla="*/ 1285875 w 4572000"/>
              <a:gd name="connsiteY3" fmla="*/ 3071834 h 3071834"/>
              <a:gd name="connsiteX4" fmla="*/ 9525 w 4572000"/>
              <a:gd name="connsiteY4" fmla="*/ 1776434 h 3071834"/>
              <a:gd name="connsiteX5" fmla="*/ 0 w 4572000"/>
              <a:gd name="connsiteY5" fmla="*/ 0 h 3071834"/>
              <a:gd name="connsiteX0" fmla="*/ 0 w 4572000"/>
              <a:gd name="connsiteY0" fmla="*/ 0 h 3071834"/>
              <a:gd name="connsiteX1" fmla="*/ 4572000 w 4572000"/>
              <a:gd name="connsiteY1" fmla="*/ 0 h 3071834"/>
              <a:gd name="connsiteX2" fmla="*/ 4572000 w 4572000"/>
              <a:gd name="connsiteY2" fmla="*/ 3071834 h 3071834"/>
              <a:gd name="connsiteX3" fmla="*/ 1285875 w 4572000"/>
              <a:gd name="connsiteY3" fmla="*/ 3071834 h 3071834"/>
              <a:gd name="connsiteX4" fmla="*/ 0 w 4572000"/>
              <a:gd name="connsiteY4" fmla="*/ 1785950 h 3071834"/>
              <a:gd name="connsiteX5" fmla="*/ 0 w 4572000"/>
              <a:gd name="connsiteY5" fmla="*/ 0 h 3071834"/>
              <a:gd name="connsiteX0" fmla="*/ 0 w 4572000"/>
              <a:gd name="connsiteY0" fmla="*/ 0 h 3071834"/>
              <a:gd name="connsiteX1" fmla="*/ 4572000 w 4572000"/>
              <a:gd name="connsiteY1" fmla="*/ 0 h 3071834"/>
              <a:gd name="connsiteX2" fmla="*/ 4572000 w 4572000"/>
              <a:gd name="connsiteY2" fmla="*/ 3071834 h 3071834"/>
              <a:gd name="connsiteX3" fmla="*/ 1285875 w 4572000"/>
              <a:gd name="connsiteY3" fmla="*/ 3071834 h 3071834"/>
              <a:gd name="connsiteX4" fmla="*/ 0 w 4572000"/>
              <a:gd name="connsiteY4" fmla="*/ 1785950 h 3071834"/>
              <a:gd name="connsiteX5" fmla="*/ 0 w 4572000"/>
              <a:gd name="connsiteY5" fmla="*/ 0 h 3071834"/>
              <a:gd name="connsiteX0" fmla="*/ 0 w 4572000"/>
              <a:gd name="connsiteY0" fmla="*/ 0 h 3071834"/>
              <a:gd name="connsiteX1" fmla="*/ 4572000 w 4572000"/>
              <a:gd name="connsiteY1" fmla="*/ 0 h 3071834"/>
              <a:gd name="connsiteX2" fmla="*/ 4572000 w 4572000"/>
              <a:gd name="connsiteY2" fmla="*/ 3071834 h 3071834"/>
              <a:gd name="connsiteX3" fmla="*/ 1285875 w 4572000"/>
              <a:gd name="connsiteY3" fmla="*/ 3071834 h 3071834"/>
              <a:gd name="connsiteX4" fmla="*/ 0 w 4572000"/>
              <a:gd name="connsiteY4" fmla="*/ 1785950 h 3071834"/>
              <a:gd name="connsiteX5" fmla="*/ 0 w 4572000"/>
              <a:gd name="connsiteY5" fmla="*/ 0 h 3071834"/>
              <a:gd name="connsiteX0" fmla="*/ 0 w 4572000"/>
              <a:gd name="connsiteY0" fmla="*/ 0 h 3071834"/>
              <a:gd name="connsiteX1" fmla="*/ 4572000 w 4572000"/>
              <a:gd name="connsiteY1" fmla="*/ 0 h 3071834"/>
              <a:gd name="connsiteX2" fmla="*/ 4572000 w 4572000"/>
              <a:gd name="connsiteY2" fmla="*/ 3071834 h 3071834"/>
              <a:gd name="connsiteX3" fmla="*/ 1285875 w 4572000"/>
              <a:gd name="connsiteY3" fmla="*/ 3071834 h 3071834"/>
              <a:gd name="connsiteX4" fmla="*/ 0 w 4572000"/>
              <a:gd name="connsiteY4" fmla="*/ 1793834 h 3071834"/>
              <a:gd name="connsiteX5" fmla="*/ 0 w 4572000"/>
              <a:gd name="connsiteY5" fmla="*/ 0 h 3071834"/>
              <a:gd name="connsiteX0" fmla="*/ 0 w 4572000"/>
              <a:gd name="connsiteY0" fmla="*/ 0 h 3071834"/>
              <a:gd name="connsiteX1" fmla="*/ 4572000 w 4572000"/>
              <a:gd name="connsiteY1" fmla="*/ 0 h 3071834"/>
              <a:gd name="connsiteX2" fmla="*/ 4572000 w 4572000"/>
              <a:gd name="connsiteY2" fmla="*/ 3071834 h 3071834"/>
              <a:gd name="connsiteX3" fmla="*/ 1278000 w 4572000"/>
              <a:gd name="connsiteY3" fmla="*/ 3071834 h 3071834"/>
              <a:gd name="connsiteX4" fmla="*/ 0 w 4572000"/>
              <a:gd name="connsiteY4" fmla="*/ 1793834 h 3071834"/>
              <a:gd name="connsiteX5" fmla="*/ 0 w 4572000"/>
              <a:gd name="connsiteY5" fmla="*/ 0 h 3071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72000" h="3071834">
                <a:moveTo>
                  <a:pt x="0" y="0"/>
                </a:moveTo>
                <a:lnTo>
                  <a:pt x="4572000" y="0"/>
                </a:lnTo>
                <a:lnTo>
                  <a:pt x="4572000" y="3071834"/>
                </a:lnTo>
                <a:lnTo>
                  <a:pt x="1278000" y="3071834"/>
                </a:lnTo>
                <a:cubicBezTo>
                  <a:pt x="1271644" y="2335237"/>
                  <a:pt x="692147" y="1797015"/>
                  <a:pt x="0" y="1793834"/>
                </a:cubicBezTo>
                <a:lnTo>
                  <a:pt x="0" y="0"/>
                </a:lnTo>
                <a:close/>
              </a:path>
            </a:pathLst>
          </a:custGeom>
          <a:ln/>
          <a:effectLst/>
        </p:spPr>
        <p:style>
          <a:lnRef idx="0">
            <a:schemeClr val="accent6"/>
          </a:lnRef>
          <a:fillRef idx="3">
            <a:schemeClr val="accent6"/>
          </a:fillRef>
          <a:effectRef idx="3">
            <a:schemeClr val="accent6"/>
          </a:effectRef>
          <a:fontRef idx="minor">
            <a:schemeClr val="lt1"/>
          </a:fontRef>
        </p:style>
        <p:txBody>
          <a:bodyPr rtlCol="0" anchor="ctr"/>
          <a:lstStyle/>
          <a:p>
            <a:pPr algn="ctr"/>
            <a:r>
              <a:rPr lang="en-GB" sz="2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Teaching Quality</a:t>
            </a:r>
            <a:endParaRPr lang="en-GB" sz="2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13" name="Content Placeholder 2"/>
          <p:cNvSpPr txBox="1">
            <a:spLocks/>
          </p:cNvSpPr>
          <p:nvPr/>
        </p:nvSpPr>
        <p:spPr>
          <a:xfrm>
            <a:off x="5724128" y="1412776"/>
            <a:ext cx="2952328" cy="4872034"/>
          </a:xfrm>
          <a:prstGeom prst="wedgeRoundRectCallout">
            <a:avLst>
              <a:gd name="adj1" fmla="val -99646"/>
              <a:gd name="adj2" fmla="val 38570"/>
              <a:gd name="adj3" fmla="val 16667"/>
            </a:avLst>
          </a:prstGeom>
        </p:spPr>
        <p:style>
          <a:lnRef idx="2">
            <a:schemeClr val="accent2"/>
          </a:lnRef>
          <a:fillRef idx="1">
            <a:schemeClr val="lt1"/>
          </a:fillRef>
          <a:effectRef idx="0">
            <a:schemeClr val="accent2"/>
          </a:effectRef>
          <a:fontRef idx="minor">
            <a:schemeClr val="dk1"/>
          </a:fontRef>
        </p:style>
        <p:txBody>
          <a:bodyPr/>
          <a:lstStyle>
            <a:lvl1pPr marL="342900" indent="-342900" algn="l" defTabSz="914400" rtl="0" eaLnBrk="1" latinLnBrk="0" hangingPunct="1">
              <a:spcBef>
                <a:spcPct val="20000"/>
              </a:spcBef>
              <a:buClr>
                <a:schemeClr val="accent1"/>
              </a:buClr>
              <a:buFont typeface="Optima LT" pitchFamily="2"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Clr>
                <a:schemeClr val="accent1"/>
              </a:buClr>
              <a:buFont typeface="Courier New" pitchFamily="49" charset="0"/>
              <a:buChar char="o"/>
              <a:defRPr sz="2400" kern="1200">
                <a:solidFill>
                  <a:schemeClr val="tx1"/>
                </a:solidFill>
                <a:latin typeface="+mn-lt"/>
                <a:ea typeface="+mn-ea"/>
                <a:cs typeface="+mn-cs"/>
              </a:defRPr>
            </a:lvl2pPr>
            <a:lvl3pPr marL="1143000" indent="-228600" algn="l" defTabSz="914400" rtl="0" eaLnBrk="1" latinLnBrk="0" hangingPunct="1">
              <a:spcBef>
                <a:spcPct val="20000"/>
              </a:spcBef>
              <a:buClr>
                <a:schemeClr val="accent3"/>
              </a:buClr>
              <a:buFont typeface="Optima LT" pitchFamily="2"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Clr>
                <a:schemeClr val="accent3"/>
              </a:buClr>
              <a:buFont typeface="Courier New" pitchFamily="49" charset="0"/>
              <a:buChar char="o"/>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accent4"/>
              </a:buClr>
              <a:buFont typeface="Optima LT" pitchFamily="2"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82563" indent="-182563" algn="ctr">
              <a:buFont typeface="Optima LT" pitchFamily="2" charset="0"/>
              <a:buNone/>
            </a:pPr>
            <a:r>
              <a:rPr lang="en-GB" sz="2000" b="1" dirty="0" smtClean="0"/>
              <a:t>A UNIQUE LENS</a:t>
            </a:r>
          </a:p>
          <a:p>
            <a:pPr marL="0" indent="0" algn="ctr">
              <a:spcBef>
                <a:spcPts val="1200"/>
              </a:spcBef>
              <a:buNone/>
            </a:pPr>
            <a:r>
              <a:rPr lang="en-GB" sz="1800" dirty="0" smtClean="0"/>
              <a:t>QS the only global ranking authority to consider it</a:t>
            </a:r>
          </a:p>
          <a:p>
            <a:pPr marL="182563" indent="-182563" algn="ctr">
              <a:spcBef>
                <a:spcPts val="1200"/>
              </a:spcBef>
            </a:pPr>
            <a:endParaRPr lang="en-GB" sz="1800" dirty="0" smtClean="0"/>
          </a:p>
          <a:p>
            <a:pPr marL="0" indent="0" algn="ctr">
              <a:spcBef>
                <a:spcPts val="1200"/>
              </a:spcBef>
              <a:buNone/>
            </a:pPr>
            <a:r>
              <a:rPr lang="en-GB" sz="1800" dirty="0" smtClean="0"/>
              <a:t>Central to the life goals of most prospective students</a:t>
            </a:r>
          </a:p>
          <a:p>
            <a:pPr marL="182563" indent="-182563" algn="ctr">
              <a:spcBef>
                <a:spcPts val="1200"/>
              </a:spcBef>
            </a:pPr>
            <a:endParaRPr lang="en-GB" sz="1800" dirty="0" smtClean="0"/>
          </a:p>
          <a:p>
            <a:pPr marL="0" indent="0" algn="ctr">
              <a:spcBef>
                <a:spcPts val="1200"/>
              </a:spcBef>
              <a:buNone/>
            </a:pPr>
            <a:r>
              <a:rPr lang="en-GB" sz="1800" dirty="0" smtClean="0"/>
              <a:t>An essential inclusion in every QS assessment</a:t>
            </a:r>
          </a:p>
        </p:txBody>
      </p:sp>
    </p:spTree>
    <p:extLst>
      <p:ext uri="{BB962C8B-B14F-4D97-AF65-F5344CB8AC3E}">
        <p14:creationId xmlns:p14="http://schemas.microsoft.com/office/powerpoint/2010/main" val="254281329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0-#ppt_w/2"/>
                                          </p:val>
                                        </p:tav>
                                        <p:tav tm="100000">
                                          <p:val>
                                            <p:strVal val="#ppt_x"/>
                                          </p:val>
                                        </p:tav>
                                      </p:tavLst>
                                    </p:anim>
                                    <p:anim calcmode="lin" valueType="num">
                                      <p:cBhvr additive="base">
                                        <p:cTn id="8"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1000" fill="hold"/>
                                        <p:tgtEl>
                                          <p:spTgt spid="12"/>
                                        </p:tgtEl>
                                        <p:attrNameLst>
                                          <p:attrName>ppt_x</p:attrName>
                                        </p:attrNameLst>
                                      </p:cBhvr>
                                      <p:tavLst>
                                        <p:tav tm="0">
                                          <p:val>
                                            <p:strVal val="1+#ppt_w/2"/>
                                          </p:val>
                                        </p:tav>
                                        <p:tav tm="100000">
                                          <p:val>
                                            <p:strVal val="#ppt_x"/>
                                          </p:val>
                                        </p:tav>
                                      </p:tavLst>
                                    </p:anim>
                                    <p:anim calcmode="lin" valueType="num">
                                      <p:cBhvr additive="base">
                                        <p:cTn id="14" dur="100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2"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1000" fill="hold"/>
                                        <p:tgtEl>
                                          <p:spTgt spid="8"/>
                                        </p:tgtEl>
                                        <p:attrNameLst>
                                          <p:attrName>ppt_x</p:attrName>
                                        </p:attrNameLst>
                                      </p:cBhvr>
                                      <p:tavLst>
                                        <p:tav tm="0">
                                          <p:val>
                                            <p:strVal val="0-#ppt_w/2"/>
                                          </p:val>
                                        </p:tav>
                                        <p:tav tm="100000">
                                          <p:val>
                                            <p:strVal val="#ppt_x"/>
                                          </p:val>
                                        </p:tav>
                                      </p:tavLst>
                                    </p:anim>
                                    <p:anim calcmode="lin" valueType="num">
                                      <p:cBhvr additive="base">
                                        <p:cTn id="20"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6"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1000" fill="hold"/>
                                        <p:tgtEl>
                                          <p:spTgt spid="9"/>
                                        </p:tgtEl>
                                        <p:attrNameLst>
                                          <p:attrName>ppt_x</p:attrName>
                                        </p:attrNameLst>
                                      </p:cBhvr>
                                      <p:tavLst>
                                        <p:tav tm="0">
                                          <p:val>
                                            <p:strVal val="1+#ppt_w/2"/>
                                          </p:val>
                                        </p:tav>
                                        <p:tav tm="100000">
                                          <p:val>
                                            <p:strVal val="#ppt_x"/>
                                          </p:val>
                                        </p:tav>
                                      </p:tavLst>
                                    </p:anim>
                                    <p:anim calcmode="lin" valueType="num">
                                      <p:cBhvr additive="base">
                                        <p:cTn id="26" dur="10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par>
                                <p:cTn id="32" presetID="9" presetClass="emph" presetSubtype="0" grpId="1" nodeType="withEffect">
                                  <p:stCondLst>
                                    <p:cond delay="0"/>
                                  </p:stCondLst>
                                  <p:childTnLst>
                                    <p:set>
                                      <p:cBhvr rctx="PPT">
                                        <p:cTn id="33" dur="indefinite"/>
                                        <p:tgtEl>
                                          <p:spTgt spid="11"/>
                                        </p:tgtEl>
                                        <p:attrNameLst>
                                          <p:attrName>style.opacity</p:attrName>
                                        </p:attrNameLst>
                                      </p:cBhvr>
                                      <p:to>
                                        <p:strVal val="0.25"/>
                                      </p:to>
                                    </p:set>
                                    <p:animEffect filter="image" prLst="opacity: 0.25">
                                      <p:cBhvr rctx="IE">
                                        <p:cTn id="34" dur="indefinite"/>
                                        <p:tgtEl>
                                          <p:spTgt spid="11"/>
                                        </p:tgtEl>
                                      </p:cBhvr>
                                    </p:animEffect>
                                  </p:childTnLst>
                                </p:cTn>
                              </p:par>
                              <p:par>
                                <p:cTn id="35" presetID="9" presetClass="emph" presetSubtype="0" grpId="1" nodeType="withEffect">
                                  <p:stCondLst>
                                    <p:cond delay="0"/>
                                  </p:stCondLst>
                                  <p:childTnLst>
                                    <p:set>
                                      <p:cBhvr rctx="PPT">
                                        <p:cTn id="36" dur="indefinite"/>
                                        <p:tgtEl>
                                          <p:spTgt spid="12"/>
                                        </p:tgtEl>
                                        <p:attrNameLst>
                                          <p:attrName>style.opacity</p:attrName>
                                        </p:attrNameLst>
                                      </p:cBhvr>
                                      <p:to>
                                        <p:strVal val="0.25"/>
                                      </p:to>
                                    </p:set>
                                    <p:animEffect filter="image" prLst="opacity: 0.25">
                                      <p:cBhvr rctx="IE">
                                        <p:cTn id="37" dur="indefinite"/>
                                        <p:tgtEl>
                                          <p:spTgt spid="12"/>
                                        </p:tgtEl>
                                      </p:cBhvr>
                                    </p:animEffect>
                                  </p:childTnLst>
                                </p:cTn>
                              </p:par>
                              <p:par>
                                <p:cTn id="38" presetID="9" presetClass="emph" presetSubtype="0" grpId="1" nodeType="withEffect">
                                  <p:stCondLst>
                                    <p:cond delay="0"/>
                                  </p:stCondLst>
                                  <p:childTnLst>
                                    <p:set>
                                      <p:cBhvr rctx="PPT">
                                        <p:cTn id="39" dur="indefinite"/>
                                        <p:tgtEl>
                                          <p:spTgt spid="9"/>
                                        </p:tgtEl>
                                        <p:attrNameLst>
                                          <p:attrName>style.opacity</p:attrName>
                                        </p:attrNameLst>
                                      </p:cBhvr>
                                      <p:to>
                                        <p:strVal val="0.25"/>
                                      </p:to>
                                    </p:set>
                                    <p:animEffect filter="image" prLst="opacity: 0.25">
                                      <p:cBhvr rctx="IE">
                                        <p:cTn id="40" dur="indefinite"/>
                                        <p:tgtEl>
                                          <p:spTgt spid="9"/>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grpId="1" nodeType="clickEffect">
                                  <p:stCondLst>
                                    <p:cond delay="0"/>
                                  </p:stCondLst>
                                  <p:childTnLst>
                                    <p:animEffect transition="out" filter="fade">
                                      <p:cBhvr>
                                        <p:cTn id="44" dur="500"/>
                                        <p:tgtEl>
                                          <p:spTgt spid="13"/>
                                        </p:tgtEl>
                                      </p:cBhvr>
                                    </p:animEffect>
                                    <p:set>
                                      <p:cBhvr>
                                        <p:cTn id="45" dur="1" fill="hold">
                                          <p:stCondLst>
                                            <p:cond delay="499"/>
                                          </p:stCondLst>
                                        </p:cTn>
                                        <p:tgtEl>
                                          <p:spTgt spid="13"/>
                                        </p:tgtEl>
                                        <p:attrNameLst>
                                          <p:attrName>style.visibility</p:attrName>
                                        </p:attrNameLst>
                                      </p:cBhvr>
                                      <p:to>
                                        <p:strVal val="hidden"/>
                                      </p:to>
                                    </p:set>
                                  </p:childTnLst>
                                </p:cTn>
                              </p:par>
                              <p:par>
                                <p:cTn id="46" presetID="9" presetClass="emph" presetSubtype="0" grpId="2" nodeType="withEffect">
                                  <p:stCondLst>
                                    <p:cond delay="0"/>
                                  </p:stCondLst>
                                  <p:childTnLst>
                                    <p:set>
                                      <p:cBhvr rctx="PPT">
                                        <p:cTn id="47" dur="indefinite"/>
                                        <p:tgtEl>
                                          <p:spTgt spid="11"/>
                                        </p:tgtEl>
                                        <p:attrNameLst>
                                          <p:attrName>style.opacity</p:attrName>
                                        </p:attrNameLst>
                                      </p:cBhvr>
                                      <p:to>
                                        <p:strVal val="0.99"/>
                                      </p:to>
                                    </p:set>
                                    <p:animEffect filter="image" prLst="opacity: 0.99">
                                      <p:cBhvr rctx="IE">
                                        <p:cTn id="48" dur="indefinite"/>
                                        <p:tgtEl>
                                          <p:spTgt spid="11"/>
                                        </p:tgtEl>
                                      </p:cBhvr>
                                    </p:animEffect>
                                  </p:childTnLst>
                                </p:cTn>
                              </p:par>
                              <p:par>
                                <p:cTn id="49" presetID="9" presetClass="emph" presetSubtype="0" grpId="2" nodeType="withEffect">
                                  <p:stCondLst>
                                    <p:cond delay="0"/>
                                  </p:stCondLst>
                                  <p:childTnLst>
                                    <p:set>
                                      <p:cBhvr rctx="PPT">
                                        <p:cTn id="50" dur="indefinite"/>
                                        <p:tgtEl>
                                          <p:spTgt spid="12"/>
                                        </p:tgtEl>
                                        <p:attrNameLst>
                                          <p:attrName>style.opacity</p:attrName>
                                        </p:attrNameLst>
                                      </p:cBhvr>
                                      <p:to>
                                        <p:strVal val="0.99"/>
                                      </p:to>
                                    </p:set>
                                    <p:animEffect filter="image" prLst="opacity: 0.99">
                                      <p:cBhvr rctx="IE">
                                        <p:cTn id="51" dur="indefinite"/>
                                        <p:tgtEl>
                                          <p:spTgt spid="12"/>
                                        </p:tgtEl>
                                      </p:cBhvr>
                                    </p:animEffect>
                                  </p:childTnLst>
                                </p:cTn>
                              </p:par>
                              <p:par>
                                <p:cTn id="52" presetID="9" presetClass="emph" presetSubtype="0" grpId="2" nodeType="withEffect">
                                  <p:stCondLst>
                                    <p:cond delay="0"/>
                                  </p:stCondLst>
                                  <p:childTnLst>
                                    <p:set>
                                      <p:cBhvr rctx="PPT">
                                        <p:cTn id="53" dur="indefinite"/>
                                        <p:tgtEl>
                                          <p:spTgt spid="9"/>
                                        </p:tgtEl>
                                        <p:attrNameLst>
                                          <p:attrName>style.opacity</p:attrName>
                                        </p:attrNameLst>
                                      </p:cBhvr>
                                      <p:to>
                                        <p:strVal val="0.99"/>
                                      </p:to>
                                    </p:set>
                                    <p:animEffect filter="image" prLst="opacity: 0.99">
                                      <p:cBhvr rctx="IE">
                                        <p:cTn id="54" dur="indefinite"/>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1" grpId="2" animBg="1"/>
      <p:bldP spid="8" grpId="0" animBg="1"/>
      <p:bldP spid="9" grpId="0" animBg="1"/>
      <p:bldP spid="9" grpId="1" animBg="1"/>
      <p:bldP spid="9" grpId="2" animBg="1"/>
      <p:bldP spid="12" grpId="0" animBg="1"/>
      <p:bldP spid="12" grpId="1" animBg="1"/>
      <p:bldP spid="12" grpId="2" animBg="1"/>
      <p:bldP spid="13" grpId="0" animBg="1"/>
      <p:bldP spid="13" grpId="1" animBg="1"/>
    </p:bldLst>
  </p:timing>
</p:sld>
</file>

<file path=ppt/theme/theme1.xml><?xml version="1.0" encoding="utf-8"?>
<a:theme xmlns:a="http://schemas.openxmlformats.org/drawingml/2006/main" name="QSIU 3">
  <a:themeElements>
    <a:clrScheme name="Custom 3">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3891A7"/>
      </a:hlink>
      <a:folHlink>
        <a:srgbClr val="1B4853"/>
      </a:folHlink>
    </a:clrScheme>
    <a:fontScheme name="Custom 1">
      <a:majorFont>
        <a:latin typeface="Optima LT"/>
        <a:ea typeface=""/>
        <a:cs typeface=""/>
      </a:majorFont>
      <a:minorFont>
        <a:latin typeface="Optima LT"/>
        <a:ea typeface=""/>
        <a:cs typeface=""/>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QSIU 3" id="{A3FBED27-F61C-4811-B4C6-DAAF109860A4}" vid="{451BF6BA-B09E-4D16-9CC5-39259E0F8B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QSIU 3</Template>
  <TotalTime>9869</TotalTime>
  <Words>1610</Words>
  <Application>Microsoft Office PowerPoint</Application>
  <PresentationFormat>Екран (4:3)</PresentationFormat>
  <Paragraphs>635</Paragraphs>
  <Slides>32</Slides>
  <Notes>8</Notes>
  <HiddenSlides>0</HiddenSlides>
  <MMClips>0</MMClips>
  <ScaleCrop>false</ScaleCrop>
  <HeadingPairs>
    <vt:vector size="6" baseType="variant">
      <vt:variant>
        <vt:lpstr>Використані шрифти</vt:lpstr>
      </vt:variant>
      <vt:variant>
        <vt:i4>7</vt:i4>
      </vt:variant>
      <vt:variant>
        <vt:lpstr>Тема</vt:lpstr>
      </vt:variant>
      <vt:variant>
        <vt:i4>1</vt:i4>
      </vt:variant>
      <vt:variant>
        <vt:lpstr>Заголовки слайдів</vt:lpstr>
      </vt:variant>
      <vt:variant>
        <vt:i4>32</vt:i4>
      </vt:variant>
    </vt:vector>
  </HeadingPairs>
  <TitlesOfParts>
    <vt:vector size="40" baseType="lpstr">
      <vt:lpstr>ＭＳ Ｐゴシック</vt:lpstr>
      <vt:lpstr>Arial</vt:lpstr>
      <vt:lpstr>Calibri</vt:lpstr>
      <vt:lpstr>Gill Sans MT</vt:lpstr>
      <vt:lpstr>Myriad Pro</vt:lpstr>
      <vt:lpstr>Optima LT</vt:lpstr>
      <vt:lpstr>Wingdings</vt:lpstr>
      <vt:lpstr>QSIU 3</vt:lpstr>
      <vt:lpstr>GLOBAL OVERVIEW AND THE PERFORMANCE OF GREEK UNIVERSITIES</vt:lpstr>
      <vt:lpstr>Rankings have many faults and do not adequately describe universities and cannot show whether one institution is better than another…  …but I am very happy when Cambridge is rated  as the top university in the world</vt:lpstr>
      <vt:lpstr>Презентація PowerPoint</vt:lpstr>
      <vt:lpstr>Презентація PowerPoint</vt:lpstr>
      <vt:lpstr>Презентація PowerPoint</vt:lpstr>
      <vt:lpstr>Student Challenges</vt:lpstr>
      <vt:lpstr>International Student Growth</vt:lpstr>
      <vt:lpstr>FASTEST GROWING DESTINATIONS</vt:lpstr>
      <vt:lpstr>Our Approach</vt:lpstr>
      <vt:lpstr>Indicators</vt:lpstr>
      <vt:lpstr>2012 HIGHLIGHTS</vt:lpstr>
      <vt:lpstr>2012-2013: TOP 20</vt:lpstr>
      <vt:lpstr>INSTITUTIONS IN TOP 200</vt:lpstr>
      <vt:lpstr>Comparing Methodologies</vt:lpstr>
      <vt:lpstr>Comparing Results</vt:lpstr>
      <vt:lpstr>Digging Deeper</vt:lpstr>
      <vt:lpstr>What is QS Stars?</vt:lpstr>
      <vt:lpstr>Презентація PowerPoint</vt:lpstr>
      <vt:lpstr>Though of course we recognize limitations of all  league table methodologies, we greatly value QS for the clarity and quality of the data you use and for the stability which enables us to see and understand  trends over time.  This, we think, gives your rankings a comparative advantage and considerable authority.</vt:lpstr>
      <vt:lpstr>COUNTRY REPORT – GREECE</vt:lpstr>
      <vt:lpstr>DEMOGRAPHICS &amp; ECONOMICS</vt:lpstr>
      <vt:lpstr>Representation in qs Surveys</vt:lpstr>
      <vt:lpstr>QS CLASSIFICATIONS</vt:lpstr>
      <vt:lpstr>Overall Rankings Performance</vt:lpstr>
      <vt:lpstr>INDICATOR PERFORMANCE</vt:lpstr>
      <vt:lpstr>QS SAFE</vt:lpstr>
      <vt:lpstr>Top Universities</vt:lpstr>
      <vt:lpstr>FACULTY AREA PERFORMANCE</vt:lpstr>
      <vt:lpstr>SUBJECT PROFILES</vt:lpstr>
      <vt:lpstr>2012 Results</vt:lpstr>
      <vt:lpstr>The list is the origin of culture…   How does one attempt to grasp the incomprehensible?   Through lists.</vt:lpstr>
      <vt:lpstr>Thank you</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Fan Yang</dc:creator>
  <cp:lastModifiedBy>Користувач Windows</cp:lastModifiedBy>
  <cp:revision>138</cp:revision>
  <dcterms:created xsi:type="dcterms:W3CDTF">2012-03-27T09:20:33Z</dcterms:created>
  <dcterms:modified xsi:type="dcterms:W3CDTF">2018-03-29T09:12:09Z</dcterms:modified>
</cp:coreProperties>
</file>