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79" r:id="rId2"/>
    <p:sldId id="274" r:id="rId3"/>
    <p:sldId id="282" r:id="rId4"/>
    <p:sldId id="283" r:id="rId5"/>
    <p:sldId id="256" r:id="rId6"/>
    <p:sldId id="257" r:id="rId7"/>
    <p:sldId id="275" r:id="rId8"/>
    <p:sldId id="284" r:id="rId9"/>
    <p:sldId id="258" r:id="rId10"/>
    <p:sldId id="292" r:id="rId11"/>
    <p:sldId id="262" r:id="rId12"/>
    <p:sldId id="259" r:id="rId13"/>
    <p:sldId id="271" r:id="rId14"/>
    <p:sldId id="260" r:id="rId15"/>
    <p:sldId id="261" r:id="rId16"/>
    <p:sldId id="269" r:id="rId17"/>
    <p:sldId id="285" r:id="rId18"/>
    <p:sldId id="286" r:id="rId19"/>
    <p:sldId id="294" r:id="rId20"/>
    <p:sldId id="295" r:id="rId21"/>
    <p:sldId id="296" r:id="rId22"/>
    <p:sldId id="297" r:id="rId23"/>
    <p:sldId id="298" r:id="rId24"/>
    <p:sldId id="299" r:id="rId25"/>
    <p:sldId id="300" r:id="rId26"/>
    <p:sldId id="276" r:id="rId27"/>
    <p:sldId id="287" r:id="rId28"/>
    <p:sldId id="288" r:id="rId29"/>
    <p:sldId id="273" r:id="rId30"/>
    <p:sldId id="289" r:id="rId31"/>
    <p:sldId id="291" r:id="rId32"/>
    <p:sldId id="290" r:id="rId33"/>
    <p:sldId id="266" r:id="rId34"/>
    <p:sldId id="267" r:id="rId35"/>
    <p:sldId id="277" r:id="rId36"/>
    <p:sldId id="278" r:id="rId37"/>
    <p:sldId id="293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Thursday, March 29,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‹№›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Thursday, March 29,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Thursday, March 29,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Thursday, March 29,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Thursday, March 29,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‹№›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Thursday, March 29, 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Thursday, March 29, 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‹№›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Thursday, March 29, 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Thursday, March 29, 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Thursday, March 29, 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‹№›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Thursday, March 29, 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Thursday, March 29,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‹№›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linders.edu.au/teaching/teaching-strategies/assessment/feedback/feedback_home.cfm" TargetMode="Externa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aa.ac.uk/en/Publications?pages/Quality-Code-Chapter-B6-aspx#.VOSBhOasU1I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MgOBLnBAAo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istol.ac.uk/tel/ideas/all/ex027.html" TargetMode="External"/><Relationship Id="rId2" Type="http://schemas.openxmlformats.org/officeDocument/2006/relationships/hyperlink" Target="https://www.youtube.com/watch?v=LvyLPAdRliE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u-online.org/news/article/6068/Overview-on-Student-Centred-Learning-in-Higher-Education-in-Europe/" TargetMode="External"/><Relationship Id="rId2" Type="http://schemas.openxmlformats.org/officeDocument/2006/relationships/hyperlink" Target="http://www.esu-online.org/resources/6068/Student-Centred-Learning-Toolkit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heacademy.ac.uk/engagement-through-partnership-students-partners-learning-and-teaching-higher-education" TargetMode="External"/><Relationship Id="rId5" Type="http://schemas.openxmlformats.org/officeDocument/2006/relationships/hyperlink" Target="http://www.bathspa.ac.uk/about-us/our-vision-values-history-and-people" TargetMode="External"/><Relationship Id="rId4" Type="http://schemas.openxmlformats.org/officeDocument/2006/relationships/hyperlink" Target="http://www.heacademy.ac.uk/research/surveys/united-kingdom-engagement-survey-ukes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isc.ac.uk/assessresource" TargetMode="External"/><Relationship Id="rId2" Type="http://schemas.openxmlformats.org/officeDocument/2006/relationships/hyperlink" Target="http://www.heacademy.ac.uk/resource/marked-improvement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www.reap.ac.uk/PEER.aspx" TargetMode="External"/><Relationship Id="rId4" Type="http://schemas.openxmlformats.org/officeDocument/2006/relationships/hyperlink" Target="http://www.testa.ac.uk/" TargetMode="Externa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RrPxs4klvU" TargetMode="Externa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6RdmJyM7hD4" TargetMode="Externa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instein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44700" y="372532"/>
            <a:ext cx="5042647" cy="6485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68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System of Feedback (Discussion points)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37733" y="1744133"/>
            <a:ext cx="71281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-Would you prefer providing feedback to your students on  One-to-one basis or as a group, or On-Line and why?</a:t>
            </a:r>
          </a:p>
          <a:p>
            <a:endParaRPr lang="en-US" sz="2400" b="1" dirty="0"/>
          </a:p>
          <a:p>
            <a:r>
              <a:rPr lang="en-US" sz="2400" b="1" dirty="0" smtClean="0"/>
              <a:t>-The role/impact of the IT in feedback provision!</a:t>
            </a:r>
          </a:p>
          <a:p>
            <a:endParaRPr lang="en-US" sz="2400" b="1" dirty="0"/>
          </a:p>
          <a:p>
            <a:endParaRPr lang="en-US" sz="2400" b="1" dirty="0" smtClean="0"/>
          </a:p>
          <a:p>
            <a:r>
              <a:rPr lang="en-US" sz="2400" b="1" dirty="0" smtClean="0"/>
              <a:t>-Is the old tutorial system dead in new universities across the world?</a:t>
            </a: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54485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26247"/>
          </a:xfrm>
        </p:spPr>
        <p:txBody>
          <a:bodyPr>
            <a:normAutofit fontScale="90000"/>
          </a:bodyPr>
          <a:lstStyle/>
          <a:p>
            <a:pPr lvl="0" algn="ctr">
              <a:spcBef>
                <a:spcPts val="0"/>
              </a:spcBef>
            </a:pPr>
            <a:r>
              <a:rPr lang="en-GB" sz="3100" b="1" dirty="0">
                <a:solidFill>
                  <a:srgbClr val="FF0000"/>
                </a:solidFill>
                <a:ea typeface="+mn-ea"/>
                <a:cs typeface="+mn-cs"/>
              </a:rPr>
              <a:t> </a:t>
            </a:r>
            <a:r>
              <a:rPr lang="en-GB" sz="3100" b="1" dirty="0" smtClean="0">
                <a:solidFill>
                  <a:srgbClr val="FF0000"/>
                </a:solidFill>
                <a:ea typeface="+mn-ea"/>
                <a:cs typeface="+mn-cs"/>
              </a:rPr>
              <a:t>	</a:t>
            </a:r>
            <a:br>
              <a:rPr lang="en-GB" sz="3100" b="1" dirty="0" smtClean="0">
                <a:solidFill>
                  <a:srgbClr val="FF0000"/>
                </a:solidFill>
                <a:ea typeface="+mn-ea"/>
                <a:cs typeface="+mn-cs"/>
              </a:rPr>
            </a:br>
            <a:r>
              <a:rPr lang="en-GB" sz="3100" b="1" dirty="0" smtClean="0">
                <a:solidFill>
                  <a:srgbClr val="FF0000"/>
                </a:solidFill>
                <a:ea typeface="+mn-ea"/>
                <a:cs typeface="+mn-cs"/>
              </a:rPr>
              <a:t>Task: Four Basic Questions </a:t>
            </a:r>
            <a:r>
              <a:rPr lang="en-GB" sz="2000" b="1" dirty="0">
                <a:solidFill>
                  <a:srgbClr val="0000FF"/>
                </a:solidFill>
                <a:ea typeface="+mn-ea"/>
                <a:cs typeface="+mn-cs"/>
              </a:rPr>
              <a:t/>
            </a:r>
            <a:br>
              <a:rPr lang="en-GB" sz="2000" b="1" dirty="0">
                <a:solidFill>
                  <a:srgbClr val="0000FF"/>
                </a:solidFill>
                <a:ea typeface="+mn-ea"/>
                <a:cs typeface="+mn-cs"/>
              </a:rPr>
            </a:b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287866" y="1362846"/>
            <a:ext cx="80782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Tx/>
              <a:buAutoNum type="arabicPeriod"/>
            </a:pPr>
            <a:r>
              <a:rPr lang="en-GB" b="1" dirty="0"/>
              <a:t>How many summative assignments does your programme </a:t>
            </a:r>
            <a:r>
              <a:rPr lang="en-GB" b="1" dirty="0" smtClean="0"/>
              <a:t>have?</a:t>
            </a:r>
          </a:p>
          <a:p>
            <a:pPr marL="342900" lvl="0" indent="-342900">
              <a:buFontTx/>
              <a:buAutoNum type="arabicPeriod"/>
            </a:pPr>
            <a:endParaRPr lang="en-GB" b="1" dirty="0" smtClean="0"/>
          </a:p>
          <a:p>
            <a:pPr marL="342900" lvl="0" indent="-342900">
              <a:buFontTx/>
              <a:buAutoNum type="arabicPeriod"/>
            </a:pPr>
            <a:endParaRPr lang="en-GB" b="1" dirty="0" smtClean="0"/>
          </a:p>
          <a:p>
            <a:pPr marL="342900" lvl="0" indent="-342900">
              <a:buFontTx/>
              <a:buAutoNum type="arabicPeriod"/>
            </a:pPr>
            <a:r>
              <a:rPr lang="en-GB" b="1" dirty="0" smtClean="0"/>
              <a:t>What </a:t>
            </a:r>
            <a:r>
              <a:rPr lang="en-GB" b="1" dirty="0"/>
              <a:t>kind of learning experiences do these require and capture? </a:t>
            </a:r>
          </a:p>
          <a:p>
            <a:pPr marL="342900" lvl="0" indent="-342900">
              <a:buFontTx/>
              <a:buAutoNum type="arabicPeriod"/>
            </a:pPr>
            <a:endParaRPr lang="en-GB" b="1" dirty="0"/>
          </a:p>
          <a:p>
            <a:pPr marL="342900" lvl="0" indent="-342900">
              <a:buFontTx/>
              <a:buAutoNum type="arabicPeriod"/>
            </a:pPr>
            <a:endParaRPr lang="en-GB" b="1" dirty="0"/>
          </a:p>
          <a:p>
            <a:pPr marL="342900" lvl="0" indent="-342900">
              <a:buFontTx/>
              <a:buAutoNum type="arabicPeriod"/>
            </a:pPr>
            <a:r>
              <a:rPr lang="en-GB" b="1" dirty="0"/>
              <a:t>How many assignments do you need to measure </a:t>
            </a:r>
            <a:r>
              <a:rPr lang="en-GB" b="1" dirty="0" smtClean="0"/>
              <a:t>students</a:t>
            </a:r>
            <a:r>
              <a:rPr lang="en-GB" b="1" dirty="0"/>
              <a:t>’ </a:t>
            </a:r>
            <a:r>
              <a:rPr lang="en-GB" b="1" dirty="0" smtClean="0"/>
              <a:t>achievement?</a:t>
            </a:r>
            <a:endParaRPr lang="en-GB" b="1" dirty="0"/>
          </a:p>
          <a:p>
            <a:pPr marL="342900" lvl="0" indent="-342900">
              <a:buFontTx/>
              <a:buAutoNum type="arabicPeriod"/>
            </a:pPr>
            <a:endParaRPr lang="en-GB" b="1" dirty="0"/>
          </a:p>
          <a:p>
            <a:pPr lvl="0"/>
            <a:endParaRPr lang="en-GB" b="1" dirty="0"/>
          </a:p>
          <a:p>
            <a:pPr lvl="0"/>
            <a:r>
              <a:rPr lang="en-GB" b="1" dirty="0"/>
              <a:t>4.    How many formative </a:t>
            </a:r>
            <a:r>
              <a:rPr lang="en-GB" b="1" dirty="0" smtClean="0"/>
              <a:t>exercises/tasks </a:t>
            </a:r>
            <a:r>
              <a:rPr lang="en-GB" b="1" dirty="0"/>
              <a:t>does your programme have?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54962-0CA3-4F45-B29F-811A8EC791FD}" type="slidenum">
              <a:rPr lang="en-GB" smtClean="0"/>
              <a:t>11</a:t>
            </a:fld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57201" y="4726000"/>
            <a:ext cx="7653866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very good site:</a:t>
            </a:r>
          </a:p>
          <a:p>
            <a:r>
              <a:rPr lang="en-US" dirty="0">
                <a:hlinkClick r:id="rId2"/>
              </a:rPr>
              <a:t>http://www.flinders.edu.au/teaching/teaching-strategies/assessment/feedback/</a:t>
            </a:r>
            <a:r>
              <a:rPr lang="en-US" dirty="0" smtClean="0">
                <a:hlinkClick r:id="rId2"/>
              </a:rPr>
              <a:t>feedback_home.cfm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(Flinders University)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                                             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                    Very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56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980728"/>
            <a:ext cx="8991600" cy="5647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GB" sz="1400" dirty="0">
              <a:solidFill>
                <a:prstClr val="black"/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endParaRPr lang="en-GB" sz="1400" dirty="0" smtClean="0">
              <a:solidFill>
                <a:prstClr val="black"/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GB" sz="1400" b="1" dirty="0" smtClean="0">
                <a:solidFill>
                  <a:prstClr val="black"/>
                </a:solidFill>
              </a:rPr>
              <a:t>Allowance for sufficient time before assessment,</a:t>
            </a:r>
          </a:p>
          <a:p>
            <a:pPr marL="342900" lvl="0" indent="-342900">
              <a:buFont typeface="+mj-lt"/>
              <a:buAutoNum type="arabicPeriod"/>
            </a:pPr>
            <a:endParaRPr lang="en-GB" sz="1400" b="1" dirty="0" smtClean="0">
              <a:solidFill>
                <a:prstClr val="black"/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GB" sz="1400" b="1" dirty="0" smtClean="0">
                <a:solidFill>
                  <a:prstClr val="black"/>
                </a:solidFill>
              </a:rPr>
              <a:t> Proper explanation of targets, schemes, methodology, marking criterion,</a:t>
            </a:r>
            <a:endParaRPr lang="en-GB" sz="1400" b="1" dirty="0">
              <a:solidFill>
                <a:prstClr val="black"/>
              </a:solidFill>
            </a:endParaRPr>
          </a:p>
          <a:p>
            <a:pPr lvl="0"/>
            <a:endParaRPr lang="en-GB" sz="1400" b="1" dirty="0">
              <a:solidFill>
                <a:prstClr val="black"/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GB" sz="1400" b="1" dirty="0" smtClean="0">
                <a:solidFill>
                  <a:prstClr val="black"/>
                </a:solidFill>
              </a:rPr>
              <a:t>Ideally, sufficient</a:t>
            </a:r>
            <a:r>
              <a:rPr lang="en-GB" sz="1400" b="1" dirty="0" smtClean="0"/>
              <a:t> </a:t>
            </a:r>
            <a:r>
              <a:rPr lang="en-GB" sz="1400" b="1" dirty="0"/>
              <a:t>feedback </a:t>
            </a:r>
            <a:r>
              <a:rPr lang="en-GB" sz="1400" b="1" dirty="0" smtClean="0">
                <a:solidFill>
                  <a:prstClr val="black"/>
                </a:solidFill>
              </a:rPr>
              <a:t>is provided</a:t>
            </a:r>
            <a:r>
              <a:rPr lang="en-GB" sz="1400" b="1" dirty="0">
                <a:solidFill>
                  <a:prstClr val="black"/>
                </a:solidFill>
              </a:rPr>
              <a:t>; often enough and in enough </a:t>
            </a:r>
            <a:r>
              <a:rPr lang="en-GB" sz="1400" b="1" dirty="0" smtClean="0">
                <a:solidFill>
                  <a:prstClr val="black"/>
                </a:solidFill>
              </a:rPr>
              <a:t>detail,</a:t>
            </a:r>
            <a:endParaRPr lang="en-GB" sz="1400" b="1" dirty="0">
              <a:solidFill>
                <a:prstClr val="black"/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endParaRPr lang="en-GB" sz="1400" b="1" dirty="0">
              <a:solidFill>
                <a:srgbClr val="C00000"/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GB" sz="1400" b="1" dirty="0" smtClean="0">
                <a:solidFill>
                  <a:prstClr val="black"/>
                </a:solidFill>
              </a:rPr>
              <a:t>Ideally, Feedback must focus </a:t>
            </a:r>
            <a:r>
              <a:rPr lang="en-GB" sz="1400" b="1" dirty="0">
                <a:solidFill>
                  <a:prstClr val="black"/>
                </a:solidFill>
              </a:rPr>
              <a:t>on students’ learning, rather than on marks or students </a:t>
            </a:r>
            <a:r>
              <a:rPr lang="en-GB" sz="1400" b="1" dirty="0" smtClean="0">
                <a:solidFill>
                  <a:prstClr val="black"/>
                </a:solidFill>
              </a:rPr>
              <a:t>themselves.</a:t>
            </a:r>
            <a:endParaRPr lang="en-GB" sz="1400" b="1" dirty="0">
              <a:solidFill>
                <a:prstClr val="black"/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endParaRPr lang="en-GB" sz="1400" b="1" dirty="0">
              <a:solidFill>
                <a:prstClr val="black"/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GB" sz="1400" b="1" dirty="0"/>
              <a:t>Feedback</a:t>
            </a:r>
            <a:r>
              <a:rPr lang="en-GB" sz="1400" b="1" dirty="0">
                <a:solidFill>
                  <a:srgbClr val="C00000"/>
                </a:solidFill>
              </a:rPr>
              <a:t> </a:t>
            </a:r>
            <a:r>
              <a:rPr lang="en-GB" sz="1400" b="1" dirty="0" smtClean="0">
                <a:solidFill>
                  <a:prstClr val="black"/>
                </a:solidFill>
              </a:rPr>
              <a:t>must be provided on time so that the students could improve in their skills. Too soon and too late could defeat the purpose.</a:t>
            </a:r>
            <a:endParaRPr lang="en-GB" sz="1400" b="1" dirty="0">
              <a:solidFill>
                <a:prstClr val="black"/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endParaRPr lang="en-GB" sz="1400" b="1" dirty="0">
              <a:solidFill>
                <a:prstClr val="black"/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GB" sz="1400" b="1" dirty="0"/>
              <a:t>Feedback</a:t>
            </a:r>
            <a:r>
              <a:rPr lang="en-GB" sz="1400" b="1" dirty="0">
                <a:solidFill>
                  <a:srgbClr val="C00000"/>
                </a:solidFill>
              </a:rPr>
              <a:t> </a:t>
            </a:r>
            <a:r>
              <a:rPr lang="en-GB" sz="1400" b="1" dirty="0" smtClean="0">
                <a:solidFill>
                  <a:prstClr val="black"/>
                </a:solidFill>
              </a:rPr>
              <a:t>is totally </a:t>
            </a:r>
            <a:r>
              <a:rPr lang="en-GB" sz="1400" b="1" dirty="0">
                <a:solidFill>
                  <a:prstClr val="black"/>
                </a:solidFill>
              </a:rPr>
              <a:t>linked </a:t>
            </a:r>
            <a:r>
              <a:rPr lang="en-GB" sz="1400" b="1" dirty="0" smtClean="0">
                <a:solidFill>
                  <a:prstClr val="black"/>
                </a:solidFill>
              </a:rPr>
              <a:t>to the very  purpose and rationale of every </a:t>
            </a:r>
            <a:r>
              <a:rPr lang="en-GB" sz="1400" b="1" dirty="0">
                <a:solidFill>
                  <a:prstClr val="black"/>
                </a:solidFill>
              </a:rPr>
              <a:t>assignment and assessment </a:t>
            </a:r>
            <a:r>
              <a:rPr lang="en-GB" sz="1400" b="1" dirty="0" smtClean="0">
                <a:solidFill>
                  <a:prstClr val="black"/>
                </a:solidFill>
              </a:rPr>
              <a:t>criteria.</a:t>
            </a:r>
            <a:endParaRPr lang="en-GB" sz="1400" b="1" dirty="0">
              <a:solidFill>
                <a:prstClr val="black"/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endParaRPr lang="en-GB" sz="1400" b="1" dirty="0">
              <a:solidFill>
                <a:prstClr val="black"/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GB" sz="1400" b="1" dirty="0"/>
              <a:t>Feedback</a:t>
            </a:r>
            <a:r>
              <a:rPr lang="en-GB" sz="1400" b="1" dirty="0">
                <a:solidFill>
                  <a:srgbClr val="C00000"/>
                </a:solidFill>
              </a:rPr>
              <a:t> </a:t>
            </a:r>
            <a:r>
              <a:rPr lang="en-GB" sz="1400" b="1" dirty="0" smtClean="0">
                <a:solidFill>
                  <a:prstClr val="black"/>
                </a:solidFill>
              </a:rPr>
              <a:t>has to be </a:t>
            </a:r>
            <a:r>
              <a:rPr lang="en-GB" sz="1400" b="1" dirty="0">
                <a:solidFill>
                  <a:prstClr val="black"/>
                </a:solidFill>
              </a:rPr>
              <a:t>understandable </a:t>
            </a:r>
            <a:r>
              <a:rPr lang="en-GB" sz="1400" b="1" dirty="0" smtClean="0">
                <a:solidFill>
                  <a:prstClr val="black"/>
                </a:solidFill>
              </a:rPr>
              <a:t>and followable for students. A teacher has to put him/herself in the very locale of students.</a:t>
            </a:r>
            <a:endParaRPr lang="en-GB" sz="1400" b="1" dirty="0">
              <a:solidFill>
                <a:prstClr val="black"/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endParaRPr lang="en-GB" sz="1400" b="1" dirty="0">
              <a:solidFill>
                <a:prstClr val="black"/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GB" sz="1400" b="1" dirty="0"/>
              <a:t>Feedback</a:t>
            </a:r>
            <a:r>
              <a:rPr lang="en-GB" sz="1400" b="1" dirty="0">
                <a:solidFill>
                  <a:srgbClr val="C00000"/>
                </a:solidFill>
              </a:rPr>
              <a:t> </a:t>
            </a:r>
            <a:r>
              <a:rPr lang="en-GB" sz="1400" b="1" dirty="0">
                <a:solidFill>
                  <a:prstClr val="black"/>
                </a:solidFill>
              </a:rPr>
              <a:t>is </a:t>
            </a:r>
            <a:r>
              <a:rPr lang="en-GB" sz="1400" b="1" dirty="0" smtClean="0">
                <a:solidFill>
                  <a:prstClr val="black"/>
                </a:solidFill>
              </a:rPr>
              <a:t>meant as a reward plus recognition of attainments while highlighting room for improvements. In other words, students must be made aware of potentials and prospects instead of being overtly critiqued unless there is a case of plagiarism or gross incompetence.</a:t>
            </a:r>
          </a:p>
          <a:p>
            <a:pPr marL="342900" lvl="0" indent="-342900">
              <a:buFont typeface="+mj-lt"/>
              <a:buAutoNum type="arabicPeriod"/>
            </a:pPr>
            <a:endParaRPr lang="en-GB" sz="1400" b="1" dirty="0">
              <a:solidFill>
                <a:prstClr val="black"/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GB" sz="1400" b="1" dirty="0" smtClean="0"/>
              <a:t>Feedback is anchored upon the possibility of improvement.</a:t>
            </a:r>
            <a:endParaRPr lang="en-GB" sz="1400" dirty="0" smtClean="0">
              <a:solidFill>
                <a:prstClr val="black"/>
              </a:solidFill>
            </a:endParaRPr>
          </a:p>
          <a:p>
            <a:pPr lvl="0"/>
            <a:endParaRPr lang="en-GB" sz="1400" dirty="0">
              <a:solidFill>
                <a:prstClr val="black"/>
              </a:solidFill>
            </a:endParaRPr>
          </a:p>
          <a:p>
            <a:pPr lvl="0" algn="r"/>
            <a:r>
              <a:rPr lang="en-GB" sz="1000" dirty="0">
                <a:solidFill>
                  <a:prstClr val="black"/>
                </a:solidFill>
              </a:rPr>
              <a:t>Adapted from Gibbs , G. (2005) Conditions under which assessment supports students’ learning, </a:t>
            </a:r>
            <a:r>
              <a:rPr lang="en-GB" sz="1000" i="1" dirty="0">
                <a:solidFill>
                  <a:prstClr val="black"/>
                </a:solidFill>
              </a:rPr>
              <a:t>Learning and Teaching in Higher Education, </a:t>
            </a:r>
            <a:r>
              <a:rPr lang="en-GB" sz="1000" dirty="0">
                <a:solidFill>
                  <a:prstClr val="black"/>
                </a:solidFill>
              </a:rPr>
              <a:t>1(1), 3-31</a:t>
            </a:r>
            <a:r>
              <a:rPr lang="en-GB" sz="1100" dirty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54962-0CA3-4F45-B29F-811A8EC791FD}" type="slidenum">
              <a:rPr lang="en-GB" smtClean="0"/>
              <a:t>12</a:t>
            </a:fld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7224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Feedback’s Prerequisites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9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Assessment and Feedback: A complete Cycle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A challenging and complex task.</a:t>
            </a:r>
          </a:p>
          <a:p>
            <a:r>
              <a:rPr lang="en-US" b="1" dirty="0" smtClean="0"/>
              <a:t>A blend of activities for assessment purposes: essays, examinations, seminars (Singular or collaborative), logbooks, portfolios, reviews, timed critical assignment {tca</a:t>
            </a:r>
            <a:r>
              <a:rPr lang="en-US" b="1" dirty="0"/>
              <a:t>}</a:t>
            </a:r>
            <a:r>
              <a:rPr lang="en-US" b="1" dirty="0" smtClean="0"/>
              <a:t>, viva, exhibitions, fieldwork, dissertation)</a:t>
            </a:r>
            <a:endParaRPr lang="en-US" b="1" dirty="0"/>
          </a:p>
          <a:p>
            <a:r>
              <a:rPr lang="en-US" b="1" dirty="0" smtClean="0"/>
              <a:t>Differing disciplinary requirements. Sciences and Humanities.</a:t>
            </a:r>
          </a:p>
          <a:p>
            <a:r>
              <a:rPr lang="en-US" b="1" u="sng" dirty="0" smtClean="0"/>
              <a:t>Purposes</a:t>
            </a:r>
            <a:r>
              <a:rPr lang="en-US" b="1" dirty="0" smtClean="0"/>
              <a:t>: Knowledge, skill tests, lab and studio work, group work (social to organisational skills) develop analytical and presentational skills, research and practical experience. Performance-related work. Placement/market.</a:t>
            </a:r>
          </a:p>
          <a:p>
            <a:r>
              <a:rPr lang="en-US" b="1" dirty="0" smtClean="0">
                <a:hlinkClick r:id="rId2"/>
              </a:rPr>
              <a:t>http://www.qaa.ac.uk/en/Publications?pages/Quality-Code-Chapter-B6-aspx#.VOSBhOasU1I</a:t>
            </a:r>
            <a:endParaRPr lang="en-US" b="1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8416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391" y="508000"/>
            <a:ext cx="7848872" cy="961968"/>
          </a:xfrm>
        </p:spPr>
        <p:txBody>
          <a:bodyPr>
            <a:normAutofit fontScale="90000"/>
          </a:bodyPr>
          <a:lstStyle/>
          <a:p>
            <a:pPr lvl="0" algn="ctr">
              <a:spcBef>
                <a:spcPts val="0"/>
              </a:spcBef>
            </a:pPr>
            <a:r>
              <a:rPr lang="en-GB" sz="2000" b="1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en-GB" sz="2000" b="1" dirty="0">
                <a:solidFill>
                  <a:prstClr val="black"/>
                </a:solidFill>
                <a:ea typeface="+mn-ea"/>
                <a:cs typeface="+mn-cs"/>
              </a:rPr>
            </a:b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546399" y="1469968"/>
            <a:ext cx="7776864" cy="480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GB" b="1" dirty="0" smtClean="0">
                <a:solidFill>
                  <a:prstClr val="black"/>
                </a:solidFill>
              </a:rPr>
              <a:t>Now it is </a:t>
            </a:r>
            <a:r>
              <a:rPr lang="en-GB" b="1" dirty="0">
                <a:solidFill>
                  <a:prstClr val="black"/>
                </a:solidFill>
              </a:rPr>
              <a:t>widely recognised that feedback exercises a powerful influence on the quality of students’ learning experiences and achievements. </a:t>
            </a:r>
          </a:p>
          <a:p>
            <a:pPr marL="342900" lvl="0" indent="-342900">
              <a:buFont typeface="+mj-lt"/>
              <a:buAutoNum type="arabicPeriod"/>
            </a:pPr>
            <a:endParaRPr lang="en-GB" b="1" dirty="0">
              <a:solidFill>
                <a:prstClr val="black"/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GB" b="1" dirty="0">
                <a:solidFill>
                  <a:prstClr val="black"/>
                </a:solidFill>
              </a:rPr>
              <a:t>Feedback on the progress of students’ learning may be regularly embedded in many </a:t>
            </a:r>
            <a:r>
              <a:rPr lang="en-GB" b="1" dirty="0" smtClean="0">
                <a:solidFill>
                  <a:prstClr val="black"/>
                </a:solidFill>
              </a:rPr>
              <a:t>kinds </a:t>
            </a:r>
            <a:r>
              <a:rPr lang="en-GB" b="1" dirty="0">
                <a:solidFill>
                  <a:prstClr val="black"/>
                </a:solidFill>
              </a:rPr>
              <a:t>of teaching and learning activities. </a:t>
            </a:r>
          </a:p>
          <a:p>
            <a:pPr marL="342900" lvl="0" indent="-342900">
              <a:buFont typeface="+mj-lt"/>
              <a:buAutoNum type="arabicPeriod"/>
            </a:pPr>
            <a:endParaRPr lang="en-GB" b="1" dirty="0">
              <a:solidFill>
                <a:prstClr val="black"/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GB" b="1" dirty="0">
                <a:solidFill>
                  <a:prstClr val="black"/>
                </a:solidFill>
              </a:rPr>
              <a:t>Only by knowing what, how, and how much progress students (each and all) are making in their learning can we as teachers understand the impact/effects of our various teaching activities and adjust these to optimize student learning.</a:t>
            </a:r>
          </a:p>
          <a:p>
            <a:pPr marL="342900" lvl="0" indent="-342900">
              <a:buFont typeface="+mj-lt"/>
              <a:buAutoNum type="arabicPeriod"/>
            </a:pPr>
            <a:endParaRPr lang="en-GB" b="1" dirty="0">
              <a:solidFill>
                <a:prstClr val="black"/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GB" b="1" dirty="0">
                <a:solidFill>
                  <a:prstClr val="black"/>
                </a:solidFill>
              </a:rPr>
              <a:t>Providing high-quality developmental feedback is therefore a hallmark of excellence in teaching. </a:t>
            </a:r>
          </a:p>
          <a:p>
            <a:pPr lvl="0"/>
            <a:endParaRPr lang="en-GB" b="1" dirty="0">
              <a:solidFill>
                <a:prstClr val="black"/>
              </a:solidFill>
            </a:endParaRPr>
          </a:p>
          <a:p>
            <a:pPr lvl="0" algn="ctr"/>
            <a:r>
              <a:rPr lang="en-GB" b="1" i="1" dirty="0" smtClean="0">
                <a:solidFill>
                  <a:prstClr val="black"/>
                </a:solidFill>
              </a:rPr>
              <a:t>We </a:t>
            </a:r>
            <a:r>
              <a:rPr lang="en-GB" b="1" i="1" dirty="0">
                <a:solidFill>
                  <a:prstClr val="black"/>
                </a:solidFill>
              </a:rPr>
              <a:t>aren’t teaching unless students are learning … </a:t>
            </a:r>
          </a:p>
          <a:p>
            <a:pPr lvl="0"/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54962-0CA3-4F45-B29F-811A8EC791FD}" type="slidenum">
              <a:rPr lang="en-GB" smtClean="0"/>
              <a:t>14</a:t>
            </a:fld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957294" y="685138"/>
            <a:ext cx="49903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Developmental  Feedback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18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57306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en-GB" sz="3100" b="1" dirty="0" smtClean="0">
                <a:solidFill>
                  <a:srgbClr val="0000FF"/>
                </a:solidFill>
                <a:ea typeface="+mn-ea"/>
                <a:cs typeface="+mn-cs"/>
              </a:rPr>
              <a:t> </a:t>
            </a:r>
            <a:r>
              <a:rPr lang="en-GB" sz="3100" b="1" dirty="0" smtClean="0">
                <a:solidFill>
                  <a:schemeClr val="tx1"/>
                </a:solidFill>
                <a:ea typeface="+mn-ea"/>
                <a:cs typeface="+mn-cs"/>
              </a:rPr>
              <a:t>Whys </a:t>
            </a:r>
            <a:r>
              <a:rPr lang="en-GB" sz="3100" b="1" dirty="0">
                <a:solidFill>
                  <a:schemeClr val="tx1"/>
                </a:solidFill>
                <a:ea typeface="+mn-ea"/>
                <a:cs typeface="+mn-cs"/>
              </a:rPr>
              <a:t>and Kinds of Developmental Feedback</a:t>
            </a:r>
            <a:r>
              <a:rPr lang="en-GB" sz="2000" b="1" dirty="0">
                <a:solidFill>
                  <a:schemeClr val="tx1"/>
                </a:solidFill>
                <a:ea typeface="+mn-ea"/>
                <a:cs typeface="+mn-cs"/>
              </a:rPr>
              <a:t/>
            </a:r>
            <a:br>
              <a:rPr lang="en-GB" sz="2000" b="1" dirty="0">
                <a:solidFill>
                  <a:schemeClr val="tx1"/>
                </a:solidFill>
                <a:ea typeface="+mn-ea"/>
                <a:cs typeface="+mn-cs"/>
              </a:rPr>
            </a:b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340363"/>
            <a:ext cx="8991599" cy="5909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GB" b="1" dirty="0" smtClean="0">
              <a:solidFill>
                <a:prstClr val="black"/>
              </a:solidFill>
            </a:endParaRPr>
          </a:p>
          <a:p>
            <a:pPr marL="285750" lvl="0" indent="-285750">
              <a:buFont typeface="Wingdings" charset="2"/>
              <a:buChar char="Ø"/>
            </a:pPr>
            <a:r>
              <a:rPr lang="en-GB" b="1" dirty="0" smtClean="0">
                <a:solidFill>
                  <a:prstClr val="black"/>
                </a:solidFill>
              </a:rPr>
              <a:t>It </a:t>
            </a:r>
            <a:r>
              <a:rPr lang="en-GB" b="1" dirty="0">
                <a:solidFill>
                  <a:prstClr val="black"/>
                </a:solidFill>
              </a:rPr>
              <a:t>can be on summative assignments or formative exercises/tasks. </a:t>
            </a:r>
          </a:p>
          <a:p>
            <a:pPr marL="285750" lvl="0" indent="-285750">
              <a:buFont typeface="Arial"/>
              <a:buChar char="•"/>
            </a:pPr>
            <a:endParaRPr lang="en-GB" b="1" dirty="0">
              <a:solidFill>
                <a:prstClr val="black"/>
              </a:solidFill>
            </a:endParaRPr>
          </a:p>
          <a:p>
            <a:pPr marL="285750" lvl="0" indent="-285750">
              <a:buFont typeface="Wingdings" charset="2"/>
              <a:buChar char="Ø"/>
            </a:pPr>
            <a:r>
              <a:rPr lang="en-GB" b="1" dirty="0">
                <a:solidFill>
                  <a:prstClr val="black"/>
                </a:solidFill>
              </a:rPr>
              <a:t>It can be in or out of class; for whole cohorts, groups or individuals; </a:t>
            </a:r>
          </a:p>
          <a:p>
            <a:pPr marL="285750" lvl="0" indent="-285750">
              <a:buFont typeface="Wingdings" charset="2"/>
              <a:buChar char="Ø"/>
            </a:pPr>
            <a:endParaRPr lang="en-GB" b="1" dirty="0">
              <a:solidFill>
                <a:prstClr val="black"/>
              </a:solidFill>
            </a:endParaRPr>
          </a:p>
          <a:p>
            <a:pPr marL="285750" lvl="0" indent="-285750">
              <a:buFont typeface="Wingdings" charset="2"/>
              <a:buChar char="Ø"/>
            </a:pPr>
            <a:r>
              <a:rPr lang="en-GB" b="1" dirty="0">
                <a:solidFill>
                  <a:prstClr val="black"/>
                </a:solidFill>
              </a:rPr>
              <a:t>It can be oral, visual or written. </a:t>
            </a:r>
          </a:p>
          <a:p>
            <a:pPr marL="285750" lvl="0" indent="-285750">
              <a:buFont typeface="Wingdings" charset="2"/>
              <a:buChar char="Ø"/>
            </a:pPr>
            <a:endParaRPr lang="en-GB" b="1" dirty="0">
              <a:solidFill>
                <a:prstClr val="black"/>
              </a:solidFill>
            </a:endParaRPr>
          </a:p>
          <a:p>
            <a:pPr marL="285750" lvl="0" indent="-285750">
              <a:buFont typeface="Wingdings" charset="2"/>
              <a:buChar char="Ø"/>
            </a:pPr>
            <a:r>
              <a:rPr lang="en-GB" b="1" dirty="0">
                <a:solidFill>
                  <a:prstClr val="black"/>
                </a:solidFill>
              </a:rPr>
              <a:t>It can be provided by peer-groups, mentors, teachers, professionals, public … </a:t>
            </a:r>
          </a:p>
          <a:p>
            <a:pPr marL="285750" lvl="0" indent="-285750">
              <a:buFont typeface="Wingdings" charset="2"/>
              <a:buChar char="Ø"/>
            </a:pPr>
            <a:endParaRPr lang="en-GB" b="1" dirty="0">
              <a:solidFill>
                <a:prstClr val="black"/>
              </a:solidFill>
            </a:endParaRPr>
          </a:p>
          <a:p>
            <a:pPr marL="285750" lvl="0" indent="-285750">
              <a:buFont typeface="Wingdings" charset="2"/>
              <a:buChar char="Ø"/>
            </a:pPr>
            <a:r>
              <a:rPr lang="en-GB" b="1" dirty="0">
                <a:solidFill>
                  <a:prstClr val="black"/>
                </a:solidFill>
              </a:rPr>
              <a:t>It can be face-to-face or online, using a wide range of readily-available technologies.</a:t>
            </a:r>
          </a:p>
          <a:p>
            <a:pPr lvl="0"/>
            <a:endParaRPr lang="en-GB" b="1" dirty="0">
              <a:solidFill>
                <a:prstClr val="black"/>
              </a:solidFill>
            </a:endParaRPr>
          </a:p>
          <a:p>
            <a:pPr marL="285750" lvl="0" indent="-285750">
              <a:buFont typeface="Wingdings" charset="2"/>
              <a:buChar char="Ø"/>
            </a:pPr>
            <a:r>
              <a:rPr lang="en-GB" b="1" dirty="0">
                <a:solidFill>
                  <a:prstClr val="black"/>
                </a:solidFill>
              </a:rPr>
              <a:t>It needs to be regular, criteria-related, legible, understandable, practical, timely, useable, and it could be creative, imaginative, etc.</a:t>
            </a:r>
          </a:p>
          <a:p>
            <a:pPr marL="285750" lvl="0" indent="-285750">
              <a:buFont typeface="Wingdings" charset="2"/>
              <a:buChar char="Ø"/>
            </a:pPr>
            <a:endParaRPr lang="en-GB" b="1" dirty="0">
              <a:solidFill>
                <a:prstClr val="black"/>
              </a:solidFill>
            </a:endParaRPr>
          </a:p>
          <a:p>
            <a:pPr lvl="0"/>
            <a:r>
              <a:rPr lang="en-GB" b="1" i="1" dirty="0">
                <a:solidFill>
                  <a:prstClr val="black"/>
                </a:solidFill>
              </a:rPr>
              <a:t>It may be </a:t>
            </a:r>
          </a:p>
          <a:p>
            <a:pPr marL="285750" lvl="0" indent="-285750">
              <a:buFont typeface="Wingdings" charset="2"/>
              <a:buChar char="Ø"/>
            </a:pPr>
            <a:r>
              <a:rPr lang="en-GB" b="1" dirty="0">
                <a:solidFill>
                  <a:prstClr val="black"/>
                </a:solidFill>
              </a:rPr>
              <a:t>Diagnostic (tutors identify weaknesses and remedies); </a:t>
            </a:r>
          </a:p>
          <a:p>
            <a:pPr marL="285750" lvl="0" indent="-285750">
              <a:buFont typeface="Wingdings" charset="2"/>
              <a:buChar char="Ø"/>
            </a:pPr>
            <a:r>
              <a:rPr lang="en-GB" b="1" dirty="0" smtClean="0">
                <a:solidFill>
                  <a:prstClr val="black"/>
                </a:solidFill>
              </a:rPr>
              <a:t>Student</a:t>
            </a:r>
            <a:r>
              <a:rPr lang="en-GB" b="1" dirty="0">
                <a:solidFill>
                  <a:prstClr val="black"/>
                </a:solidFill>
              </a:rPr>
              <a:t>-led (students identify what developmental feedback they want); </a:t>
            </a:r>
          </a:p>
          <a:p>
            <a:pPr marL="285750" lvl="0" indent="-285750">
              <a:buFont typeface="Wingdings" charset="2"/>
              <a:buChar char="Ø"/>
            </a:pPr>
            <a:r>
              <a:rPr lang="en-GB" b="1" dirty="0">
                <a:solidFill>
                  <a:prstClr val="black"/>
                </a:solidFill>
              </a:rPr>
              <a:t>Feed-forward (directly aimed at a future assignment, or part of a ‘staged’ process)</a:t>
            </a:r>
          </a:p>
          <a:p>
            <a:pPr marL="285750" lvl="0" indent="-285750">
              <a:buFont typeface="Wingdings" charset="2"/>
              <a:buChar char="Ø"/>
            </a:pPr>
            <a:r>
              <a:rPr lang="en-GB" b="1" dirty="0">
                <a:solidFill>
                  <a:prstClr val="black"/>
                </a:solidFill>
              </a:rPr>
              <a:t>Peer-based (within a peer-review process.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54962-0CA3-4F45-B29F-811A8EC791FD}" type="slidenum">
              <a:rPr lang="en-GB" smtClean="0"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562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54962-0CA3-4F45-B29F-811A8EC791FD}" type="slidenum">
              <a:rPr lang="en-GB" smtClean="0"/>
              <a:t>16</a:t>
            </a:fld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107504" y="116632"/>
            <a:ext cx="8424936" cy="6588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800" b="1" dirty="0" smtClean="0">
                <a:solidFill>
                  <a:srgbClr val="FF0000"/>
                </a:solidFill>
                <a:ea typeface="Calibri"/>
                <a:cs typeface="Gill Sans MT"/>
              </a:rPr>
              <a:t>UK Student Engagement Survey</a:t>
            </a:r>
          </a:p>
          <a:p>
            <a:pPr>
              <a:spcAft>
                <a:spcPts val="0"/>
              </a:spcAft>
            </a:pPr>
            <a:endParaRPr lang="en-GB" sz="1000" b="1" dirty="0">
              <a:solidFill>
                <a:srgbClr val="0000FF"/>
              </a:solidFill>
              <a:ea typeface="Calibri"/>
              <a:cs typeface="Gill Sans MT"/>
            </a:endParaRPr>
          </a:p>
          <a:p>
            <a:pPr>
              <a:spcAft>
                <a:spcPts val="0"/>
              </a:spcAft>
            </a:pPr>
            <a:endParaRPr lang="en-GB" sz="1000" b="1" dirty="0" smtClean="0">
              <a:solidFill>
                <a:srgbClr val="0000FF"/>
              </a:solidFill>
              <a:ea typeface="Calibri"/>
              <a:cs typeface="Gill Sans MT"/>
            </a:endParaRPr>
          </a:p>
          <a:p>
            <a:pPr>
              <a:spcAft>
                <a:spcPts val="0"/>
              </a:spcAft>
            </a:pPr>
            <a:r>
              <a:rPr lang="en-GB" sz="1000" b="1" dirty="0" smtClean="0">
                <a:solidFill>
                  <a:srgbClr val="0000FF"/>
                </a:solidFill>
                <a:ea typeface="Calibri"/>
                <a:cs typeface="Gill Sans MT"/>
              </a:rPr>
              <a:t>Higher-order </a:t>
            </a:r>
            <a:r>
              <a:rPr lang="en-GB" sz="1000" b="1" dirty="0">
                <a:solidFill>
                  <a:srgbClr val="0000FF"/>
                </a:solidFill>
                <a:ea typeface="Calibri"/>
                <a:cs typeface="Gill Sans MT"/>
              </a:rPr>
              <a:t>learning </a:t>
            </a:r>
            <a:r>
              <a:rPr lang="en-GB" sz="1000" i="1" dirty="0">
                <a:solidFill>
                  <a:srgbClr val="000000"/>
                </a:solidFill>
                <a:ea typeface="Calibri"/>
                <a:cs typeface="Gill Sans MT"/>
              </a:rPr>
              <a:t>During the year, how much has your coursework emphasized the following activities? </a:t>
            </a:r>
            <a:endParaRPr lang="en-GB" sz="1000" dirty="0" smtClean="0">
              <a:solidFill>
                <a:srgbClr val="000000"/>
              </a:solidFill>
              <a:effectLst/>
              <a:latin typeface="Gill Sans MT"/>
              <a:ea typeface="Calibri"/>
              <a:cs typeface="Gill Sans MT"/>
            </a:endParaRPr>
          </a:p>
          <a:p>
            <a:pPr>
              <a:spcAft>
                <a:spcPts val="135"/>
              </a:spcAft>
            </a:pPr>
            <a:r>
              <a:rPr lang="en-GB" sz="1000" dirty="0">
                <a:solidFill>
                  <a:srgbClr val="000000"/>
                </a:solidFill>
                <a:ea typeface="Calibri"/>
                <a:cs typeface="Gill Sans MT"/>
              </a:rPr>
              <a:t>1. Memorising course material </a:t>
            </a:r>
            <a:endParaRPr lang="en-GB" sz="1000" dirty="0" smtClean="0">
              <a:solidFill>
                <a:srgbClr val="000000"/>
              </a:solidFill>
              <a:effectLst/>
              <a:latin typeface="Gill Sans MT"/>
              <a:ea typeface="Calibri"/>
              <a:cs typeface="Gill Sans MT"/>
            </a:endParaRPr>
          </a:p>
          <a:p>
            <a:pPr>
              <a:spcAft>
                <a:spcPts val="135"/>
              </a:spcAft>
            </a:pPr>
            <a:r>
              <a:rPr lang="en-GB" sz="1000" dirty="0">
                <a:solidFill>
                  <a:srgbClr val="000000"/>
                </a:solidFill>
                <a:ea typeface="Calibri"/>
                <a:cs typeface="Gill Sans MT"/>
              </a:rPr>
              <a:t>2. Applying facts, theories, or methods to practical problems or new situations </a:t>
            </a:r>
            <a:endParaRPr lang="en-GB" sz="1000" dirty="0" smtClean="0">
              <a:solidFill>
                <a:srgbClr val="000000"/>
              </a:solidFill>
              <a:effectLst/>
              <a:latin typeface="Gill Sans MT"/>
              <a:ea typeface="Calibri"/>
              <a:cs typeface="Gill Sans MT"/>
            </a:endParaRPr>
          </a:p>
          <a:p>
            <a:pPr>
              <a:spcAft>
                <a:spcPts val="135"/>
              </a:spcAft>
            </a:pPr>
            <a:r>
              <a:rPr lang="en-GB" sz="1000" dirty="0">
                <a:solidFill>
                  <a:srgbClr val="000000"/>
                </a:solidFill>
                <a:ea typeface="Calibri"/>
                <a:cs typeface="Gill Sans MT"/>
              </a:rPr>
              <a:t>3. Analysing ideas or theories in depth by examining their parts </a:t>
            </a:r>
            <a:endParaRPr lang="en-GB" sz="1000" dirty="0" smtClean="0">
              <a:solidFill>
                <a:srgbClr val="000000"/>
              </a:solidFill>
              <a:effectLst/>
              <a:latin typeface="Gill Sans MT"/>
              <a:ea typeface="Calibri"/>
              <a:cs typeface="Gill Sans MT"/>
            </a:endParaRPr>
          </a:p>
          <a:p>
            <a:pPr>
              <a:spcAft>
                <a:spcPts val="135"/>
              </a:spcAft>
            </a:pPr>
            <a:r>
              <a:rPr lang="en-GB" sz="1000" dirty="0">
                <a:solidFill>
                  <a:srgbClr val="000000"/>
                </a:solidFill>
                <a:ea typeface="Calibri"/>
                <a:cs typeface="Gill Sans MT"/>
              </a:rPr>
              <a:t>4. Evaluating or judging a point of view, decision, or information source </a:t>
            </a:r>
            <a:endParaRPr lang="en-GB" sz="1000" dirty="0" smtClean="0">
              <a:solidFill>
                <a:srgbClr val="000000"/>
              </a:solidFill>
              <a:effectLst/>
              <a:latin typeface="Gill Sans MT"/>
              <a:ea typeface="Calibri"/>
              <a:cs typeface="Gill Sans MT"/>
            </a:endParaRPr>
          </a:p>
          <a:p>
            <a:pPr>
              <a:spcAft>
                <a:spcPts val="0"/>
              </a:spcAft>
            </a:pPr>
            <a:r>
              <a:rPr lang="en-GB" sz="1000" dirty="0">
                <a:solidFill>
                  <a:srgbClr val="000000"/>
                </a:solidFill>
                <a:ea typeface="Calibri"/>
                <a:cs typeface="Gill Sans MT"/>
              </a:rPr>
              <a:t>5. Forming a new understanding from various pieces of information  </a:t>
            </a:r>
            <a:endParaRPr lang="en-GB" sz="1000" dirty="0" smtClean="0">
              <a:solidFill>
                <a:srgbClr val="000000"/>
              </a:solidFill>
              <a:effectLst/>
              <a:latin typeface="Gill Sans MT"/>
              <a:ea typeface="Calibri"/>
              <a:cs typeface="Gill Sans MT"/>
            </a:endParaRPr>
          </a:p>
          <a:p>
            <a:pPr>
              <a:spcAft>
                <a:spcPts val="0"/>
              </a:spcAft>
            </a:pPr>
            <a:r>
              <a:rPr lang="en-GB" sz="1000" b="1" dirty="0">
                <a:solidFill>
                  <a:srgbClr val="0000FF"/>
                </a:solidFill>
                <a:ea typeface="Calibri"/>
                <a:cs typeface="Gill Sans MT"/>
              </a:rPr>
              <a:t>Course challenge </a:t>
            </a:r>
            <a:r>
              <a:rPr lang="en-GB" sz="1000" i="1" dirty="0">
                <a:solidFill>
                  <a:srgbClr val="000000"/>
                </a:solidFill>
                <a:ea typeface="Calibri"/>
                <a:cs typeface="Gill Sans MT"/>
              </a:rPr>
              <a:t>During the year, </a:t>
            </a:r>
            <a:endParaRPr lang="en-GB" sz="1000" dirty="0" smtClean="0">
              <a:solidFill>
                <a:srgbClr val="000000"/>
              </a:solidFill>
              <a:effectLst/>
              <a:latin typeface="Gill Sans MT"/>
              <a:ea typeface="Calibri"/>
              <a:cs typeface="Gill Sans MT"/>
            </a:endParaRPr>
          </a:p>
          <a:p>
            <a:pPr>
              <a:spcAft>
                <a:spcPts val="0"/>
              </a:spcAft>
            </a:pPr>
            <a:r>
              <a:rPr lang="en-GB" sz="1000" dirty="0">
                <a:solidFill>
                  <a:srgbClr val="000000"/>
                </a:solidFill>
                <a:ea typeface="Calibri"/>
                <a:cs typeface="Gill Sans MT"/>
              </a:rPr>
              <a:t>1. How often have you made significant changes to your work based on feedback? * </a:t>
            </a:r>
            <a:endParaRPr lang="en-GB" sz="1000" dirty="0" smtClean="0">
              <a:solidFill>
                <a:srgbClr val="000000"/>
              </a:solidFill>
              <a:effectLst/>
              <a:latin typeface="Gill Sans MT"/>
              <a:ea typeface="Calibri"/>
              <a:cs typeface="Gill Sans MT"/>
            </a:endParaRPr>
          </a:p>
          <a:p>
            <a:pPr>
              <a:spcAft>
                <a:spcPts val="0"/>
              </a:spcAft>
            </a:pPr>
            <a:r>
              <a:rPr lang="en-GB" sz="1000" dirty="0">
                <a:solidFill>
                  <a:srgbClr val="000000"/>
                </a:solidFill>
                <a:ea typeface="Calibri"/>
                <a:cs typeface="Gill Sans MT"/>
              </a:rPr>
              <a:t>2. To what extent has your course challenged you to do your best work? </a:t>
            </a:r>
            <a:endParaRPr lang="en-GB" sz="1000" dirty="0" smtClean="0">
              <a:solidFill>
                <a:srgbClr val="000000"/>
              </a:solidFill>
              <a:effectLst/>
              <a:latin typeface="Gill Sans MT"/>
              <a:ea typeface="Calibri"/>
              <a:cs typeface="Gill Sans MT"/>
            </a:endParaRPr>
          </a:p>
          <a:p>
            <a:pPr>
              <a:spcAft>
                <a:spcPts val="0"/>
              </a:spcAft>
            </a:pPr>
            <a:r>
              <a:rPr lang="en-GB" sz="1000" dirty="0">
                <a:solidFill>
                  <a:srgbClr val="000000"/>
                </a:solidFill>
                <a:ea typeface="Calibri"/>
                <a:cs typeface="Gill Sans MT"/>
              </a:rPr>
              <a:t>3. How often have you come to taught sessions prepared (e.g. completed assignments, readings, reports, etc.) </a:t>
            </a:r>
            <a:endParaRPr lang="en-GB" sz="1000" dirty="0" smtClean="0">
              <a:solidFill>
                <a:srgbClr val="000000"/>
              </a:solidFill>
              <a:effectLst/>
              <a:latin typeface="Gill Sans MT"/>
              <a:ea typeface="Calibri"/>
              <a:cs typeface="Gill Sans MT"/>
            </a:endParaRPr>
          </a:p>
          <a:p>
            <a:pPr>
              <a:spcAft>
                <a:spcPts val="0"/>
              </a:spcAft>
            </a:pPr>
            <a:r>
              <a:rPr lang="en-GB" sz="1000" dirty="0">
                <a:solidFill>
                  <a:srgbClr val="000000"/>
                </a:solidFill>
                <a:ea typeface="Calibri"/>
                <a:cs typeface="Gill Sans MT"/>
              </a:rPr>
              <a:t> </a:t>
            </a:r>
            <a:r>
              <a:rPr lang="en-GB" sz="1000" b="1" dirty="0" smtClean="0">
                <a:solidFill>
                  <a:srgbClr val="0000FF"/>
                </a:solidFill>
                <a:ea typeface="Calibri"/>
                <a:cs typeface="Gill Sans MT"/>
              </a:rPr>
              <a:t>Collaborative </a:t>
            </a:r>
            <a:r>
              <a:rPr lang="en-GB" sz="1000" b="1" dirty="0">
                <a:solidFill>
                  <a:srgbClr val="0000FF"/>
                </a:solidFill>
                <a:ea typeface="Calibri"/>
                <a:cs typeface="Gill Sans MT"/>
              </a:rPr>
              <a:t>learning </a:t>
            </a:r>
            <a:r>
              <a:rPr lang="en-GB" sz="1000" i="1" dirty="0">
                <a:solidFill>
                  <a:srgbClr val="000000"/>
                </a:solidFill>
                <a:ea typeface="Calibri"/>
                <a:cs typeface="Gill Sans MT"/>
              </a:rPr>
              <a:t>During the year, how often have you </a:t>
            </a:r>
            <a:endParaRPr lang="en-GB" sz="1000" dirty="0" smtClean="0">
              <a:solidFill>
                <a:srgbClr val="000000"/>
              </a:solidFill>
              <a:effectLst/>
              <a:latin typeface="Gill Sans MT"/>
              <a:ea typeface="Calibri"/>
              <a:cs typeface="Gill Sans MT"/>
            </a:endParaRPr>
          </a:p>
          <a:p>
            <a:pPr>
              <a:spcAft>
                <a:spcPts val="135"/>
              </a:spcAft>
            </a:pPr>
            <a:r>
              <a:rPr lang="en-GB" sz="1000" dirty="0">
                <a:solidFill>
                  <a:srgbClr val="000000"/>
                </a:solidFill>
                <a:ea typeface="Calibri"/>
                <a:cs typeface="Gill Sans MT"/>
              </a:rPr>
              <a:t>1. Worked with other students on course projects or assignments </a:t>
            </a:r>
            <a:endParaRPr lang="en-GB" sz="1000" dirty="0" smtClean="0">
              <a:solidFill>
                <a:srgbClr val="000000"/>
              </a:solidFill>
              <a:effectLst/>
              <a:latin typeface="Gill Sans MT"/>
              <a:ea typeface="Calibri"/>
              <a:cs typeface="Gill Sans MT"/>
            </a:endParaRPr>
          </a:p>
          <a:p>
            <a:pPr>
              <a:spcAft>
                <a:spcPts val="135"/>
              </a:spcAft>
            </a:pPr>
            <a:r>
              <a:rPr lang="en-GB" sz="1000" dirty="0">
                <a:solidFill>
                  <a:srgbClr val="000000"/>
                </a:solidFill>
                <a:ea typeface="Calibri"/>
                <a:cs typeface="Gill Sans MT"/>
              </a:rPr>
              <a:t>2. Explained course material to one or more students </a:t>
            </a:r>
            <a:endParaRPr lang="en-GB" sz="1000" dirty="0" smtClean="0">
              <a:solidFill>
                <a:srgbClr val="000000"/>
              </a:solidFill>
              <a:effectLst/>
              <a:latin typeface="Gill Sans MT"/>
              <a:ea typeface="Calibri"/>
              <a:cs typeface="Gill Sans MT"/>
            </a:endParaRPr>
          </a:p>
          <a:p>
            <a:pPr>
              <a:spcAft>
                <a:spcPts val="135"/>
              </a:spcAft>
            </a:pPr>
            <a:r>
              <a:rPr lang="en-GB" sz="1000" dirty="0">
                <a:solidFill>
                  <a:srgbClr val="000000"/>
                </a:solidFill>
                <a:ea typeface="Calibri"/>
                <a:cs typeface="Gill Sans MT"/>
              </a:rPr>
              <a:t>3. Asked another student to help you understand course material </a:t>
            </a:r>
            <a:endParaRPr lang="en-GB" sz="1000" dirty="0" smtClean="0">
              <a:solidFill>
                <a:srgbClr val="000000"/>
              </a:solidFill>
              <a:effectLst/>
              <a:latin typeface="Gill Sans MT"/>
              <a:ea typeface="Calibri"/>
              <a:cs typeface="Gill Sans MT"/>
            </a:endParaRPr>
          </a:p>
          <a:p>
            <a:pPr>
              <a:spcAft>
                <a:spcPts val="0"/>
              </a:spcAft>
            </a:pPr>
            <a:r>
              <a:rPr lang="en-GB" sz="1000" dirty="0">
                <a:solidFill>
                  <a:srgbClr val="000000"/>
                </a:solidFill>
                <a:ea typeface="Calibri"/>
                <a:cs typeface="Gill Sans MT"/>
              </a:rPr>
              <a:t>4. Prepared for exams or assessments by discussing or working through course material with other students </a:t>
            </a:r>
            <a:endParaRPr lang="en-GB" sz="1000" dirty="0" smtClean="0">
              <a:solidFill>
                <a:srgbClr val="000000"/>
              </a:solidFill>
              <a:effectLst/>
              <a:latin typeface="Gill Sans MT"/>
              <a:ea typeface="Calibri"/>
              <a:cs typeface="Gill Sans MT"/>
            </a:endParaRPr>
          </a:p>
          <a:p>
            <a:pPr>
              <a:spcAft>
                <a:spcPts val="0"/>
              </a:spcAft>
            </a:pPr>
            <a:r>
              <a:rPr lang="en-GB" sz="1000" b="1" dirty="0" smtClean="0">
                <a:solidFill>
                  <a:srgbClr val="0000FF"/>
                </a:solidFill>
                <a:ea typeface="Calibri"/>
                <a:cs typeface="Gill Sans MT"/>
              </a:rPr>
              <a:t>Academic </a:t>
            </a:r>
            <a:r>
              <a:rPr lang="en-GB" sz="1000" b="1" dirty="0">
                <a:solidFill>
                  <a:srgbClr val="0000FF"/>
                </a:solidFill>
                <a:ea typeface="Calibri"/>
                <a:cs typeface="Gill Sans MT"/>
              </a:rPr>
              <a:t>integration </a:t>
            </a:r>
            <a:r>
              <a:rPr lang="en-GB" sz="1000" i="1" dirty="0">
                <a:solidFill>
                  <a:srgbClr val="000000"/>
                </a:solidFill>
                <a:ea typeface="Calibri"/>
                <a:cs typeface="Gill Sans MT"/>
              </a:rPr>
              <a:t>During the year, how often have you </a:t>
            </a:r>
            <a:endParaRPr lang="en-GB" sz="1000" dirty="0" smtClean="0">
              <a:solidFill>
                <a:srgbClr val="000000"/>
              </a:solidFill>
              <a:effectLst/>
              <a:latin typeface="Gill Sans MT"/>
              <a:ea typeface="Calibri"/>
              <a:cs typeface="Gill Sans MT"/>
            </a:endParaRPr>
          </a:p>
          <a:p>
            <a:pPr>
              <a:spcAft>
                <a:spcPts val="135"/>
              </a:spcAft>
            </a:pPr>
            <a:r>
              <a:rPr lang="en-GB" sz="1000" dirty="0">
                <a:solidFill>
                  <a:srgbClr val="000000"/>
                </a:solidFill>
                <a:ea typeface="Calibri"/>
                <a:cs typeface="Gill Sans MT"/>
              </a:rPr>
              <a:t>1. Asked questions or contributed to course discussions in other ways </a:t>
            </a:r>
            <a:endParaRPr lang="en-GB" sz="1000" dirty="0" smtClean="0">
              <a:solidFill>
                <a:srgbClr val="000000"/>
              </a:solidFill>
              <a:effectLst/>
              <a:latin typeface="Gill Sans MT"/>
              <a:ea typeface="Calibri"/>
              <a:cs typeface="Gill Sans MT"/>
            </a:endParaRPr>
          </a:p>
          <a:p>
            <a:pPr>
              <a:spcAft>
                <a:spcPts val="135"/>
              </a:spcAft>
            </a:pPr>
            <a:r>
              <a:rPr lang="en-GB" sz="1000" dirty="0">
                <a:solidFill>
                  <a:srgbClr val="000000"/>
                </a:solidFill>
                <a:ea typeface="Calibri"/>
                <a:cs typeface="Gill Sans MT"/>
              </a:rPr>
              <a:t>2. Discussed your academic performance and/or feedback with teaching staff </a:t>
            </a:r>
            <a:endParaRPr lang="en-GB" sz="1000" dirty="0" smtClean="0">
              <a:solidFill>
                <a:srgbClr val="000000"/>
              </a:solidFill>
              <a:effectLst/>
              <a:latin typeface="Gill Sans MT"/>
              <a:ea typeface="Calibri"/>
              <a:cs typeface="Gill Sans MT"/>
            </a:endParaRPr>
          </a:p>
          <a:p>
            <a:pPr>
              <a:spcAft>
                <a:spcPts val="135"/>
              </a:spcAft>
            </a:pPr>
            <a:r>
              <a:rPr lang="en-GB" sz="1000" dirty="0">
                <a:solidFill>
                  <a:srgbClr val="000000"/>
                </a:solidFill>
                <a:ea typeface="Calibri"/>
                <a:cs typeface="Gill Sans MT"/>
              </a:rPr>
              <a:t>3. Talked about your career plans with teaching staff or advisors </a:t>
            </a:r>
            <a:endParaRPr lang="en-GB" sz="1000" dirty="0" smtClean="0">
              <a:solidFill>
                <a:srgbClr val="000000"/>
              </a:solidFill>
              <a:effectLst/>
              <a:latin typeface="Gill Sans MT"/>
              <a:ea typeface="Calibri"/>
              <a:cs typeface="Gill Sans MT"/>
            </a:endParaRPr>
          </a:p>
          <a:p>
            <a:pPr>
              <a:spcAft>
                <a:spcPts val="135"/>
              </a:spcAft>
            </a:pPr>
            <a:r>
              <a:rPr lang="en-GB" sz="1000" dirty="0">
                <a:solidFill>
                  <a:srgbClr val="000000"/>
                </a:solidFill>
                <a:ea typeface="Calibri"/>
                <a:cs typeface="Gill Sans MT"/>
              </a:rPr>
              <a:t>4. Discussed ideas from your course with teaching staff outside taught sessions, including by email/online </a:t>
            </a:r>
            <a:endParaRPr lang="en-GB" sz="1000" dirty="0" smtClean="0">
              <a:solidFill>
                <a:srgbClr val="000000"/>
              </a:solidFill>
              <a:effectLst/>
              <a:latin typeface="Gill Sans MT"/>
              <a:ea typeface="Calibri"/>
              <a:cs typeface="Gill Sans MT"/>
            </a:endParaRPr>
          </a:p>
          <a:p>
            <a:pPr>
              <a:spcAft>
                <a:spcPts val="0"/>
              </a:spcAft>
            </a:pPr>
            <a:r>
              <a:rPr lang="en-GB" sz="1000" dirty="0">
                <a:solidFill>
                  <a:srgbClr val="000000"/>
                </a:solidFill>
                <a:ea typeface="Calibri"/>
                <a:cs typeface="Gill Sans MT"/>
              </a:rPr>
              <a:t>5. Worked with teaching staff on activities other than coursework </a:t>
            </a:r>
            <a:endParaRPr lang="en-GB" sz="1000" dirty="0" smtClean="0">
              <a:solidFill>
                <a:srgbClr val="000000"/>
              </a:solidFill>
              <a:effectLst/>
              <a:latin typeface="Gill Sans MT"/>
              <a:ea typeface="Calibri"/>
              <a:cs typeface="Gill Sans MT"/>
            </a:endParaRPr>
          </a:p>
          <a:p>
            <a:r>
              <a:rPr lang="en-GB" sz="1000" b="1" dirty="0" smtClean="0">
                <a:solidFill>
                  <a:srgbClr val="0000FF"/>
                </a:solidFill>
                <a:ea typeface="Calibri"/>
                <a:cs typeface="Gill Sans MT"/>
              </a:rPr>
              <a:t>Reflective </a:t>
            </a:r>
            <a:r>
              <a:rPr lang="en-GB" sz="1000" b="1" dirty="0">
                <a:solidFill>
                  <a:srgbClr val="0000FF"/>
                </a:solidFill>
                <a:ea typeface="Calibri"/>
                <a:cs typeface="Gill Sans MT"/>
              </a:rPr>
              <a:t>and integrative learning </a:t>
            </a:r>
            <a:r>
              <a:rPr lang="en-GB" sz="1000" i="1" dirty="0">
                <a:solidFill>
                  <a:srgbClr val="000000"/>
                </a:solidFill>
                <a:ea typeface="Calibri"/>
                <a:cs typeface="Gill Sans MT"/>
              </a:rPr>
              <a:t>During the year, how often have you </a:t>
            </a:r>
            <a:endParaRPr lang="en-GB" sz="1000" i="1" dirty="0" smtClean="0">
              <a:solidFill>
                <a:srgbClr val="000000"/>
              </a:solidFill>
              <a:ea typeface="Calibri"/>
              <a:cs typeface="Gill Sans MT"/>
            </a:endParaRPr>
          </a:p>
          <a:p>
            <a:r>
              <a:rPr lang="en-GB" sz="1000" dirty="0" smtClean="0">
                <a:solidFill>
                  <a:srgbClr val="000000"/>
                </a:solidFill>
                <a:ea typeface="Calibri"/>
                <a:cs typeface="Gill Sans MT"/>
              </a:rPr>
              <a:t>1. Combined </a:t>
            </a:r>
            <a:r>
              <a:rPr lang="en-GB" sz="1000" dirty="0">
                <a:solidFill>
                  <a:srgbClr val="000000"/>
                </a:solidFill>
                <a:ea typeface="Calibri"/>
                <a:cs typeface="Gill Sans MT"/>
              </a:rPr>
              <a:t>ideas from different modules when completing assignments </a:t>
            </a:r>
            <a:endParaRPr lang="en-GB" sz="1000" dirty="0">
              <a:solidFill>
                <a:srgbClr val="000000"/>
              </a:solidFill>
              <a:latin typeface="Gill Sans MT"/>
              <a:ea typeface="Calibri"/>
              <a:cs typeface="Gill Sans MT"/>
            </a:endParaRPr>
          </a:p>
          <a:p>
            <a:r>
              <a:rPr lang="en-GB" sz="1000" dirty="0" smtClean="0">
                <a:solidFill>
                  <a:srgbClr val="000000"/>
                </a:solidFill>
                <a:ea typeface="Calibri"/>
                <a:cs typeface="Gill Sans MT"/>
              </a:rPr>
              <a:t>2</a:t>
            </a:r>
            <a:r>
              <a:rPr lang="en-GB" sz="1000" dirty="0">
                <a:solidFill>
                  <a:srgbClr val="000000"/>
                </a:solidFill>
                <a:ea typeface="Calibri"/>
                <a:cs typeface="Gill Sans MT"/>
              </a:rPr>
              <a:t>. Connecting your learning to societal problems or issues </a:t>
            </a:r>
            <a:endParaRPr lang="en-GB" sz="1000" dirty="0">
              <a:solidFill>
                <a:srgbClr val="000000"/>
              </a:solidFill>
              <a:latin typeface="Gill Sans MT"/>
              <a:ea typeface="Calibri"/>
              <a:cs typeface="Gill Sans MT"/>
            </a:endParaRPr>
          </a:p>
          <a:p>
            <a:r>
              <a:rPr lang="en-GB" sz="1000" dirty="0" smtClean="0">
                <a:solidFill>
                  <a:srgbClr val="000000"/>
                </a:solidFill>
                <a:ea typeface="Calibri"/>
                <a:cs typeface="Gill Sans MT"/>
              </a:rPr>
              <a:t>3</a:t>
            </a:r>
            <a:r>
              <a:rPr lang="en-GB" sz="1000" dirty="0">
                <a:solidFill>
                  <a:srgbClr val="000000"/>
                </a:solidFill>
                <a:ea typeface="Calibri"/>
                <a:cs typeface="Gill Sans MT"/>
              </a:rPr>
              <a:t>. Examined the strengths and weaknesses of your own views on a topic or </a:t>
            </a:r>
            <a:r>
              <a:rPr lang="en-GB" sz="1000" dirty="0" smtClean="0">
                <a:solidFill>
                  <a:srgbClr val="000000"/>
                </a:solidFill>
                <a:ea typeface="Calibri"/>
                <a:cs typeface="Gill Sans MT"/>
              </a:rPr>
              <a:t>issue.</a:t>
            </a:r>
          </a:p>
          <a:p>
            <a:r>
              <a:rPr lang="en-GB" sz="1000" dirty="0" smtClean="0">
                <a:solidFill>
                  <a:srgbClr val="000000"/>
                </a:solidFill>
                <a:ea typeface="Calibri"/>
                <a:cs typeface="Gill Sans MT"/>
              </a:rPr>
              <a:t>4. Tried </a:t>
            </a:r>
            <a:r>
              <a:rPr lang="en-GB" sz="1000" dirty="0">
                <a:solidFill>
                  <a:srgbClr val="000000"/>
                </a:solidFill>
                <a:ea typeface="Calibri"/>
                <a:cs typeface="Gill Sans MT"/>
              </a:rPr>
              <a:t>to understand someone else’s views by imagining how an issue looks from his or her perspective </a:t>
            </a:r>
            <a:endParaRPr lang="en-GB" sz="1000" dirty="0" smtClean="0">
              <a:solidFill>
                <a:srgbClr val="000000"/>
              </a:solidFill>
              <a:effectLst/>
              <a:latin typeface="Gill Sans MT"/>
              <a:ea typeface="Calibri"/>
              <a:cs typeface="Gill Sans MT"/>
            </a:endParaRPr>
          </a:p>
          <a:p>
            <a:pPr>
              <a:spcAft>
                <a:spcPts val="135"/>
              </a:spcAft>
            </a:pPr>
            <a:r>
              <a:rPr lang="en-GB" sz="1000" dirty="0">
                <a:solidFill>
                  <a:srgbClr val="000000"/>
                </a:solidFill>
                <a:ea typeface="Calibri"/>
                <a:cs typeface="Gill Sans MT"/>
              </a:rPr>
              <a:t>5. Learned something that changed the way you understand an issue or concept </a:t>
            </a:r>
            <a:endParaRPr lang="en-GB" sz="1000" dirty="0" smtClean="0">
              <a:solidFill>
                <a:srgbClr val="000000"/>
              </a:solidFill>
              <a:effectLst/>
              <a:latin typeface="Gill Sans MT"/>
              <a:ea typeface="Calibri"/>
              <a:cs typeface="Gill Sans MT"/>
            </a:endParaRPr>
          </a:p>
          <a:p>
            <a:pPr>
              <a:spcAft>
                <a:spcPts val="0"/>
              </a:spcAft>
            </a:pPr>
            <a:r>
              <a:rPr lang="en-GB" sz="1000" dirty="0">
                <a:solidFill>
                  <a:srgbClr val="000000"/>
                </a:solidFill>
                <a:ea typeface="Calibri"/>
                <a:cs typeface="Gill Sans MT"/>
              </a:rPr>
              <a:t>6. Connected ideas from your course to your prior experience and knowledge</a:t>
            </a:r>
            <a:endParaRPr lang="en-GB" sz="1000" dirty="0" smtClean="0">
              <a:solidFill>
                <a:srgbClr val="000000"/>
              </a:solidFill>
              <a:effectLst/>
              <a:latin typeface="Gill Sans MT"/>
              <a:ea typeface="Calibri"/>
              <a:cs typeface="Gill Sans MT"/>
            </a:endParaRPr>
          </a:p>
          <a:p>
            <a:pPr>
              <a:spcAft>
                <a:spcPts val="0"/>
              </a:spcAft>
            </a:pPr>
            <a:r>
              <a:rPr lang="en-GB" sz="1000" b="1" dirty="0" smtClean="0">
                <a:solidFill>
                  <a:srgbClr val="0000FF"/>
                </a:solidFill>
                <a:ea typeface="Calibri"/>
                <a:cs typeface="Gill Sans MT"/>
              </a:rPr>
              <a:t>Time </a:t>
            </a:r>
            <a:r>
              <a:rPr lang="en-GB" sz="1000" b="1" dirty="0">
                <a:solidFill>
                  <a:srgbClr val="0000FF"/>
                </a:solidFill>
                <a:ea typeface="Calibri"/>
                <a:cs typeface="Gill Sans MT"/>
              </a:rPr>
              <a:t>spent </a:t>
            </a:r>
            <a:r>
              <a:rPr lang="en-GB" sz="1000" i="1" dirty="0" smtClean="0">
                <a:solidFill>
                  <a:srgbClr val="000000"/>
                </a:solidFill>
                <a:ea typeface="Calibri"/>
                <a:cs typeface="Gill Sans MT"/>
              </a:rPr>
              <a:t>About </a:t>
            </a:r>
            <a:r>
              <a:rPr lang="en-GB" sz="1000" i="1" dirty="0">
                <a:solidFill>
                  <a:srgbClr val="000000"/>
                </a:solidFill>
                <a:ea typeface="Calibri"/>
                <a:cs typeface="Gill Sans MT"/>
              </a:rPr>
              <a:t>how many hours do you spend in a typical week doing the following</a:t>
            </a:r>
            <a:r>
              <a:rPr lang="en-GB" sz="1000" dirty="0">
                <a:solidFill>
                  <a:srgbClr val="000000"/>
                </a:solidFill>
                <a:ea typeface="Calibri"/>
                <a:cs typeface="Gill Sans MT"/>
              </a:rPr>
              <a:t>? </a:t>
            </a:r>
            <a:endParaRPr lang="en-GB" sz="1000" dirty="0" smtClean="0">
              <a:solidFill>
                <a:srgbClr val="000000"/>
              </a:solidFill>
              <a:effectLst/>
              <a:latin typeface="Gill Sans MT"/>
              <a:ea typeface="Calibri"/>
              <a:cs typeface="Gill Sans MT"/>
            </a:endParaRPr>
          </a:p>
          <a:p>
            <a:pPr>
              <a:spcAft>
                <a:spcPts val="135"/>
              </a:spcAft>
            </a:pPr>
            <a:r>
              <a:rPr lang="en-GB" sz="1000" dirty="0">
                <a:solidFill>
                  <a:srgbClr val="000000"/>
                </a:solidFill>
                <a:ea typeface="Calibri"/>
                <a:cs typeface="Gill Sans MT"/>
              </a:rPr>
              <a:t>1. Preparing for taught sessions </a:t>
            </a:r>
            <a:endParaRPr lang="en-GB" sz="1000" dirty="0" smtClean="0">
              <a:solidFill>
                <a:srgbClr val="000000"/>
              </a:solidFill>
              <a:effectLst/>
              <a:latin typeface="Gill Sans MT"/>
              <a:ea typeface="Calibri"/>
              <a:cs typeface="Gill Sans MT"/>
            </a:endParaRPr>
          </a:p>
          <a:p>
            <a:pPr>
              <a:spcAft>
                <a:spcPts val="135"/>
              </a:spcAft>
            </a:pPr>
            <a:r>
              <a:rPr lang="en-GB" sz="1000" dirty="0">
                <a:solidFill>
                  <a:srgbClr val="000000"/>
                </a:solidFill>
                <a:ea typeface="Calibri"/>
                <a:cs typeface="Gill Sans MT"/>
              </a:rPr>
              <a:t>2. Participating in extra-curricular activities (students’ union, societies, sports, etc.) </a:t>
            </a:r>
            <a:endParaRPr lang="en-GB" sz="1000" dirty="0" smtClean="0">
              <a:solidFill>
                <a:srgbClr val="000000"/>
              </a:solidFill>
              <a:effectLst/>
              <a:latin typeface="Gill Sans MT"/>
              <a:ea typeface="Calibri"/>
              <a:cs typeface="Gill Sans MT"/>
            </a:endParaRPr>
          </a:p>
          <a:p>
            <a:pPr>
              <a:spcAft>
                <a:spcPts val="135"/>
              </a:spcAft>
            </a:pPr>
            <a:r>
              <a:rPr lang="en-GB" sz="1000" dirty="0">
                <a:solidFill>
                  <a:srgbClr val="000000"/>
                </a:solidFill>
                <a:ea typeface="Calibri"/>
                <a:cs typeface="Gill Sans MT"/>
              </a:rPr>
              <a:t>3. Working for pay on campus </a:t>
            </a:r>
            <a:endParaRPr lang="en-GB" sz="1000" dirty="0" smtClean="0">
              <a:solidFill>
                <a:srgbClr val="000000"/>
              </a:solidFill>
              <a:effectLst/>
              <a:latin typeface="Gill Sans MT"/>
              <a:ea typeface="Calibri"/>
              <a:cs typeface="Gill Sans MT"/>
            </a:endParaRPr>
          </a:p>
          <a:p>
            <a:pPr>
              <a:spcAft>
                <a:spcPts val="135"/>
              </a:spcAft>
            </a:pPr>
            <a:r>
              <a:rPr lang="en-GB" sz="1000" dirty="0">
                <a:solidFill>
                  <a:srgbClr val="000000"/>
                </a:solidFill>
                <a:ea typeface="Calibri"/>
                <a:cs typeface="Gill Sans MT"/>
              </a:rPr>
              <a:t>4. Working for pay off campus </a:t>
            </a:r>
            <a:endParaRPr lang="en-GB" sz="1000" dirty="0" smtClean="0">
              <a:solidFill>
                <a:srgbClr val="000000"/>
              </a:solidFill>
              <a:effectLst/>
              <a:latin typeface="Gill Sans MT"/>
              <a:ea typeface="Calibri"/>
              <a:cs typeface="Gill Sans MT"/>
            </a:endParaRPr>
          </a:p>
          <a:p>
            <a:pPr>
              <a:spcAft>
                <a:spcPts val="135"/>
              </a:spcAft>
            </a:pPr>
            <a:r>
              <a:rPr lang="en-GB" sz="1000" dirty="0">
                <a:solidFill>
                  <a:srgbClr val="000000"/>
                </a:solidFill>
                <a:ea typeface="Calibri"/>
                <a:cs typeface="Gill Sans MT"/>
              </a:rPr>
              <a:t>5. Doing volunteer work </a:t>
            </a:r>
            <a:endParaRPr lang="en-GB" sz="1000" dirty="0" smtClean="0">
              <a:solidFill>
                <a:srgbClr val="000000"/>
              </a:solidFill>
              <a:effectLst/>
              <a:latin typeface="Gill Sans MT"/>
              <a:ea typeface="Calibri"/>
              <a:cs typeface="Gill Sans MT"/>
            </a:endParaRPr>
          </a:p>
          <a:p>
            <a:pPr>
              <a:spcAft>
                <a:spcPts val="0"/>
              </a:spcAft>
            </a:pPr>
            <a:r>
              <a:rPr lang="en-GB" sz="1000" dirty="0">
                <a:solidFill>
                  <a:srgbClr val="000000"/>
                </a:solidFill>
                <a:ea typeface="Calibri"/>
                <a:cs typeface="Gill Sans MT"/>
              </a:rPr>
              <a:t>6. Providing care for dependents (children, parent) </a:t>
            </a:r>
            <a:endParaRPr lang="en-GB" sz="1000" dirty="0">
              <a:solidFill>
                <a:srgbClr val="000000"/>
              </a:solidFill>
              <a:effectLst/>
              <a:latin typeface="Gill Sans MT"/>
              <a:ea typeface="Calibri"/>
              <a:cs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243790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BSU’s Practices for Assessment and Feedback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Learning and Teaching Committee</a:t>
            </a:r>
          </a:p>
          <a:p>
            <a:r>
              <a:rPr lang="en-US" dirty="0" smtClean="0"/>
              <a:t>The Academic Quality and Standard Committee</a:t>
            </a:r>
          </a:p>
          <a:p>
            <a:r>
              <a:rPr lang="en-US" dirty="0" smtClean="0"/>
              <a:t>The E.Learning Committee</a:t>
            </a:r>
          </a:p>
          <a:p>
            <a:r>
              <a:rPr lang="en-US" dirty="0" smtClean="0"/>
              <a:t>Benefiting from NSS, External’s reports and other research.</a:t>
            </a:r>
          </a:p>
          <a:p>
            <a:r>
              <a:rPr lang="en-US" dirty="0" smtClean="0"/>
              <a:t>All our students receive written feedback on their learning achievements.</a:t>
            </a:r>
          </a:p>
          <a:p>
            <a:r>
              <a:rPr lang="en-US" dirty="0" smtClean="0"/>
              <a:t>Students are provided before hand the assessment criterion.</a:t>
            </a:r>
          </a:p>
          <a:p>
            <a:r>
              <a:rPr lang="en-US" dirty="0" smtClean="0"/>
              <a:t>Feedback allows students how they may improve and what aspects of their work.</a:t>
            </a:r>
          </a:p>
          <a:p>
            <a:r>
              <a:rPr lang="en-US" dirty="0" smtClean="0"/>
              <a:t>Students are informed about the grades and their boundaries.</a:t>
            </a:r>
          </a:p>
          <a:p>
            <a:r>
              <a:rPr lang="en-US" dirty="0" smtClean="0"/>
              <a:t>Students provided feedback and marks within the three weeks of their summative assignments.</a:t>
            </a:r>
          </a:p>
          <a:p>
            <a:r>
              <a:rPr lang="en-US" dirty="0" smtClean="0"/>
              <a:t>Face to face tutorials. Marks can be challenged.</a:t>
            </a:r>
          </a:p>
          <a:p>
            <a:r>
              <a:rPr lang="en-US" dirty="0" smtClean="0"/>
              <a:t>Unfair practice cases involve more colleagues.</a:t>
            </a:r>
          </a:p>
          <a:p>
            <a:r>
              <a:rPr lang="en-US" dirty="0" smtClean="0"/>
              <a:t>Marks, moderated lists, comments from the externals, and minutes from exam boards are maintained.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91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 smtClean="0"/>
              <a:t>Feedback through our Assessment Report Forms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ARF are the cover sheets for all assignments (seminars, projects, TCAs, Exams, essays, portfolios, dissertations and other such other requirements)</a:t>
            </a:r>
          </a:p>
          <a:p>
            <a:r>
              <a:rPr lang="en-US" dirty="0" smtClean="0"/>
              <a:t>Both a paper copy and electronic are made available to students.</a:t>
            </a:r>
          </a:p>
          <a:p>
            <a:r>
              <a:rPr lang="en-US" dirty="0" smtClean="0"/>
              <a:t>They submit their work by partially filling in the form.</a:t>
            </a:r>
          </a:p>
          <a:p>
            <a:r>
              <a:rPr lang="en-US" dirty="0" smtClean="0"/>
              <a:t>The rest is done by the teacher including the criterion, achievements against criteria, areas for improvement and ways and means for those improvement. They are followed by grades. </a:t>
            </a:r>
            <a:endParaRPr lang="en-US" dirty="0"/>
          </a:p>
          <a:p>
            <a:r>
              <a:rPr lang="en-US" dirty="0" smtClean="0"/>
              <a:t>Forms and assignments are handed back to students through individual tutorials.</a:t>
            </a:r>
          </a:p>
          <a:p>
            <a:r>
              <a:rPr lang="en-US" dirty="0" smtClean="0"/>
              <a:t>Samples are moderated by another colleague to be sent off to externals. Thus grades, in our feedback sessions, remain ‘Provisional’ until the University formally puts them on official portals.</a:t>
            </a:r>
          </a:p>
          <a:p>
            <a:r>
              <a:rPr lang="en-US" dirty="0" smtClean="0"/>
              <a:t>Resits due to failure or mitigating circumstances are available but are time bound.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92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943600"/>
          </a:xfrm>
        </p:spPr>
        <p:txBody>
          <a:bodyPr>
            <a:normAutofit fontScale="25000" lnSpcReduction="20000"/>
          </a:bodyPr>
          <a:lstStyle/>
          <a:p>
            <a:endParaRPr lang="en-GB" dirty="0"/>
          </a:p>
          <a:p>
            <a:r>
              <a:rPr lang="en-US" sz="3200" b="1" dirty="0"/>
              <a:t>MARK</a:t>
            </a:r>
            <a:endParaRPr lang="en-GB" sz="3200" dirty="0"/>
          </a:p>
          <a:p>
            <a:r>
              <a:rPr lang="en-US" sz="3200" b="1" dirty="0"/>
              <a:t>                           SEMINAR PRESENTATION FEEDBACK FORM</a:t>
            </a:r>
            <a:endParaRPr lang="en-GB" sz="3200" dirty="0"/>
          </a:p>
          <a:p>
            <a:r>
              <a:rPr lang="en-US" sz="3200" dirty="0"/>
              <a:t> </a:t>
            </a:r>
            <a:endParaRPr lang="en-GB" sz="3200" dirty="0"/>
          </a:p>
          <a:p>
            <a:r>
              <a:rPr lang="en-US" sz="3200" dirty="0"/>
              <a:t> </a:t>
            </a:r>
            <a:endParaRPr lang="en-GB" sz="3200" dirty="0"/>
          </a:p>
          <a:p>
            <a:r>
              <a:rPr lang="en-US" sz="3200" dirty="0"/>
              <a:t> </a:t>
            </a:r>
            <a:endParaRPr lang="en-GB" sz="3200" dirty="0"/>
          </a:p>
          <a:p>
            <a:r>
              <a:rPr lang="en-US" sz="3200" b="1" dirty="0"/>
              <a:t>MODULE:  </a:t>
            </a:r>
            <a:endParaRPr lang="en-GB" sz="3200" dirty="0"/>
          </a:p>
          <a:p>
            <a:r>
              <a:rPr lang="en-US" sz="3200" b="1" dirty="0"/>
              <a:t>ASSIGNMENT: SEMINAR PRESENTATION</a:t>
            </a:r>
            <a:endParaRPr lang="en-GB" sz="3200" dirty="0"/>
          </a:p>
          <a:p>
            <a:r>
              <a:rPr lang="en-US" sz="3200" b="1" dirty="0"/>
              <a:t>NAME:  </a:t>
            </a:r>
            <a:endParaRPr lang="en-GB" sz="3200" dirty="0"/>
          </a:p>
          <a:p>
            <a:r>
              <a:rPr lang="en-US" sz="3200" b="1" dirty="0"/>
              <a:t> </a:t>
            </a:r>
            <a:endParaRPr lang="en-GB" sz="3200" dirty="0"/>
          </a:p>
          <a:p>
            <a:r>
              <a:rPr lang="en-US" sz="3200" b="1" dirty="0"/>
              <a:t>                                                             Note</a:t>
            </a:r>
            <a:endParaRPr lang="en-GB" sz="3200" dirty="0"/>
          </a:p>
          <a:p>
            <a:r>
              <a:rPr lang="en-US" sz="3200" dirty="0"/>
              <a:t>The letter grades below are not the direct basis of the overall mark given above, but indicate your main strengths and weaknesses. </a:t>
            </a:r>
            <a:r>
              <a:rPr lang="en-US" sz="3200" b="1" dirty="0"/>
              <a:t>A</a:t>
            </a:r>
            <a:r>
              <a:rPr lang="en-US" sz="3200" dirty="0"/>
              <a:t> is excellent; </a:t>
            </a:r>
            <a:r>
              <a:rPr lang="en-US" sz="3200" b="1" dirty="0"/>
              <a:t>B</a:t>
            </a:r>
            <a:r>
              <a:rPr lang="en-US" sz="3200" dirty="0"/>
              <a:t> is good; </a:t>
            </a:r>
            <a:r>
              <a:rPr lang="en-US" sz="3200" b="1" dirty="0"/>
              <a:t>C</a:t>
            </a:r>
            <a:r>
              <a:rPr lang="en-US" sz="3200" dirty="0"/>
              <a:t> is satisfactory but could be improved; </a:t>
            </a:r>
            <a:r>
              <a:rPr lang="en-US" sz="3200" b="1" dirty="0"/>
              <a:t>D</a:t>
            </a:r>
            <a:r>
              <a:rPr lang="en-US" sz="3200" dirty="0"/>
              <a:t> indicates general weaknesses which you should work to rectify.  </a:t>
            </a:r>
            <a:r>
              <a:rPr lang="en-US" sz="3200" b="1" dirty="0"/>
              <a:t>E</a:t>
            </a:r>
            <a:r>
              <a:rPr lang="en-US" sz="3200" dirty="0"/>
              <a:t> indicates serious weaknesses that you must rectify. </a:t>
            </a:r>
            <a:endParaRPr lang="en-GB" sz="3200" dirty="0"/>
          </a:p>
          <a:p>
            <a:r>
              <a:rPr lang="en-US" sz="3200" dirty="0"/>
              <a:t> </a:t>
            </a:r>
            <a:endParaRPr lang="en-GB" sz="3200" dirty="0"/>
          </a:p>
          <a:p>
            <a:r>
              <a:rPr lang="en-US" sz="3200" b="1" dirty="0"/>
              <a:t>Knowledge</a:t>
            </a:r>
            <a:endParaRPr lang="en-GB" sz="3200" dirty="0"/>
          </a:p>
          <a:p>
            <a:r>
              <a:rPr lang="en-US" sz="3200" dirty="0"/>
              <a:t>Adequate reading knowledge expressed</a:t>
            </a:r>
            <a:endParaRPr lang="en-GB" sz="3200" dirty="0"/>
          </a:p>
          <a:p>
            <a:r>
              <a:rPr lang="en-US" sz="3200" dirty="0"/>
              <a:t>Covers the subject with no serious omissions</a:t>
            </a:r>
            <a:endParaRPr lang="en-GB" sz="3200" dirty="0"/>
          </a:p>
          <a:p>
            <a:r>
              <a:rPr lang="en-US" sz="3200" dirty="0"/>
              <a:t>Concentrates on significant and relevant points</a:t>
            </a:r>
            <a:endParaRPr lang="en-GB" sz="3200" dirty="0"/>
          </a:p>
          <a:p>
            <a:r>
              <a:rPr lang="en-US" sz="3200" dirty="0"/>
              <a:t> </a:t>
            </a:r>
            <a:endParaRPr lang="en-GB" sz="3200" dirty="0"/>
          </a:p>
          <a:p>
            <a:r>
              <a:rPr lang="en-US" sz="3200" b="1" dirty="0"/>
              <a:t>A    B    C    D    E</a:t>
            </a:r>
            <a:endParaRPr lang="en-GB" sz="3200" dirty="0"/>
          </a:p>
          <a:p>
            <a:r>
              <a:rPr lang="en-US" sz="3200" b="1" dirty="0"/>
              <a:t>Analysis</a:t>
            </a:r>
            <a:endParaRPr lang="en-GB" sz="3200" dirty="0"/>
          </a:p>
          <a:p>
            <a:r>
              <a:rPr lang="en-US" sz="3200" dirty="0"/>
              <a:t>Answers questions asked directly and fully</a:t>
            </a:r>
            <a:endParaRPr lang="en-GB" sz="3200" dirty="0"/>
          </a:p>
          <a:p>
            <a:r>
              <a:rPr lang="en-US" sz="3200" dirty="0"/>
              <a:t>Evidence of some originality in the argument</a:t>
            </a:r>
            <a:endParaRPr lang="en-GB" sz="3200" dirty="0"/>
          </a:p>
          <a:p>
            <a:r>
              <a:rPr lang="en-US" sz="3200" dirty="0"/>
              <a:t>Good grasp of historical issues and of period</a:t>
            </a:r>
            <a:endParaRPr lang="en-GB" sz="3200" dirty="0"/>
          </a:p>
          <a:p>
            <a:r>
              <a:rPr lang="en-US" sz="3200" dirty="0"/>
              <a:t>Understands arguments and interpretations of different historians</a:t>
            </a:r>
            <a:endParaRPr lang="en-GB" sz="3200" dirty="0"/>
          </a:p>
          <a:p>
            <a:r>
              <a:rPr lang="en-US" sz="3200" dirty="0"/>
              <a:t>Able to evaluate evidence and make a reasoned choice between arguments</a:t>
            </a:r>
            <a:endParaRPr lang="en-GB" sz="3200" dirty="0"/>
          </a:p>
          <a:p>
            <a:r>
              <a:rPr lang="en-US" sz="3200" dirty="0"/>
              <a:t>Takes objections and alternative views into account</a:t>
            </a:r>
            <a:endParaRPr lang="en-GB" sz="3200" dirty="0"/>
          </a:p>
          <a:p>
            <a:r>
              <a:rPr lang="en-US" sz="3200" dirty="0"/>
              <a:t>Able to handle concepts and abstract ideas</a:t>
            </a:r>
            <a:endParaRPr lang="en-GB" sz="3200" dirty="0"/>
          </a:p>
          <a:p>
            <a:r>
              <a:rPr lang="en-US" sz="3200" dirty="0"/>
              <a:t> </a:t>
            </a:r>
            <a:endParaRPr lang="en-GB" sz="3200" dirty="0"/>
          </a:p>
          <a:p>
            <a:r>
              <a:rPr lang="en-US" sz="3200" b="1" dirty="0"/>
              <a:t>A    B    C    D    E</a:t>
            </a:r>
            <a:endParaRPr lang="en-GB" sz="3200" dirty="0"/>
          </a:p>
          <a:p>
            <a:r>
              <a:rPr lang="en-US" sz="3200" b="1" dirty="0"/>
              <a:t>Structure</a:t>
            </a:r>
            <a:endParaRPr lang="en-GB" sz="3200" dirty="0"/>
          </a:p>
          <a:p>
            <a:r>
              <a:rPr lang="en-US" sz="3200" dirty="0"/>
              <a:t>Based on coherent plan</a:t>
            </a:r>
            <a:endParaRPr lang="en-GB" sz="3200" dirty="0"/>
          </a:p>
          <a:p>
            <a:r>
              <a:rPr lang="en-US" sz="3200" dirty="0"/>
              <a:t>Right balance of narrative and analysis</a:t>
            </a:r>
            <a:endParaRPr lang="en-GB" sz="3200" dirty="0"/>
          </a:p>
          <a:p>
            <a:r>
              <a:rPr lang="en-US" sz="3200" dirty="0"/>
              <a:t>Arguments in clear order and effectively linked</a:t>
            </a:r>
            <a:endParaRPr lang="en-GB" sz="3200" dirty="0"/>
          </a:p>
          <a:p>
            <a:r>
              <a:rPr lang="en-US" sz="3200" dirty="0"/>
              <a:t>No irrelevance</a:t>
            </a:r>
            <a:endParaRPr lang="en-GB" sz="3200" dirty="0"/>
          </a:p>
          <a:p>
            <a:r>
              <a:rPr lang="en-US" sz="3200" dirty="0"/>
              <a:t>Arguments well supported by use of evidence, statistics, etc.</a:t>
            </a:r>
            <a:endParaRPr lang="en-GB" sz="3200" dirty="0"/>
          </a:p>
          <a:p>
            <a:r>
              <a:rPr lang="en-US" sz="3200" dirty="0"/>
              <a:t>Effective group discussion</a:t>
            </a:r>
            <a:endParaRPr lang="en-GB" sz="3200" dirty="0"/>
          </a:p>
          <a:p>
            <a:r>
              <a:rPr lang="en-US" sz="3200" dirty="0"/>
              <a:t> </a:t>
            </a:r>
            <a:endParaRPr lang="en-GB" sz="3200" dirty="0"/>
          </a:p>
          <a:p>
            <a:r>
              <a:rPr lang="en-US" sz="3200" b="1" dirty="0"/>
              <a:t>A    B    C    D    E</a:t>
            </a:r>
            <a:endParaRPr lang="en-GB" sz="3200" dirty="0"/>
          </a:p>
          <a:p>
            <a:r>
              <a:rPr lang="en-US" sz="3200" b="1" dirty="0"/>
              <a:t>Presentation</a:t>
            </a:r>
            <a:endParaRPr lang="en-GB" sz="3200" dirty="0"/>
          </a:p>
          <a:p>
            <a:r>
              <a:rPr lang="en-US" sz="3200" dirty="0"/>
              <a:t>Clear style</a:t>
            </a:r>
            <a:endParaRPr lang="en-GB" sz="3200" dirty="0"/>
          </a:p>
          <a:p>
            <a:r>
              <a:rPr lang="en-US" sz="3200" dirty="0"/>
              <a:t>No major faults of grammar, spelling, in handouts etc.</a:t>
            </a:r>
            <a:endParaRPr lang="en-GB" sz="3200" dirty="0"/>
          </a:p>
          <a:p>
            <a:r>
              <a:rPr lang="en-US" sz="3200" dirty="0"/>
              <a:t>Structure of seminar clearly indicated</a:t>
            </a:r>
            <a:endParaRPr lang="en-GB" sz="3200" dirty="0"/>
          </a:p>
          <a:p>
            <a:r>
              <a:rPr lang="en-US" sz="3200" dirty="0"/>
              <a:t>Effective introduction and conclusion</a:t>
            </a:r>
            <a:endParaRPr lang="en-GB" sz="3200" dirty="0"/>
          </a:p>
          <a:p>
            <a:r>
              <a:rPr lang="en-US" sz="3200" dirty="0"/>
              <a:t>Accurate use of factual evidence</a:t>
            </a:r>
            <a:endParaRPr lang="en-GB" sz="3200" dirty="0"/>
          </a:p>
          <a:p>
            <a:r>
              <a:rPr lang="en-US" sz="3200" dirty="0"/>
              <a:t>Use of OHPs, PowerPoint, tables, maps, graphs or visual images where appropriate</a:t>
            </a:r>
            <a:endParaRPr lang="en-GB" sz="3200" dirty="0"/>
          </a:p>
          <a:p>
            <a:r>
              <a:rPr lang="en-US" sz="3200" b="1" dirty="0"/>
              <a:t>A    B    C    D    E</a:t>
            </a:r>
            <a:endParaRPr lang="en-GB" sz="3200" dirty="0"/>
          </a:p>
          <a:p>
            <a:r>
              <a:rPr lang="en-US" sz="3200" dirty="0"/>
              <a:t> </a:t>
            </a:r>
            <a:endParaRPr lang="en-GB" sz="3200" dirty="0"/>
          </a:p>
          <a:p>
            <a:r>
              <a:rPr lang="en-US" sz="3200" b="1" dirty="0"/>
              <a:t> </a:t>
            </a:r>
            <a:endParaRPr lang="en-GB" sz="3200" dirty="0"/>
          </a:p>
          <a:p>
            <a:r>
              <a:rPr lang="en-US" sz="3200" b="1" u="sng" dirty="0"/>
              <a:t>Tutor comments:</a:t>
            </a:r>
            <a:endParaRPr lang="en-GB" sz="3200" dirty="0"/>
          </a:p>
          <a:p>
            <a:r>
              <a:rPr lang="en-US" sz="3200" b="1" dirty="0"/>
              <a:t> </a:t>
            </a:r>
            <a:endParaRPr lang="en-GB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5010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nadadonkey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52527" y="0"/>
            <a:ext cx="6409283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5421" y="1724790"/>
            <a:ext cx="1377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Granada….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95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4267"/>
            <a:ext cx="8229600" cy="5782733"/>
          </a:xfrm>
        </p:spPr>
        <p:txBody>
          <a:bodyPr>
            <a:normAutofit fontScale="62500" lnSpcReduction="20000"/>
          </a:bodyPr>
          <a:lstStyle/>
          <a:p>
            <a:r>
              <a:rPr lang="en-GB" b="1" dirty="0"/>
              <a:t>Year 1 Assessment Report Form (Timed critical analysis)</a:t>
            </a:r>
            <a:endParaRPr lang="en-GB" dirty="0"/>
          </a:p>
          <a:p>
            <a:r>
              <a:rPr lang="en-GB" b="1" dirty="0"/>
              <a:t> </a:t>
            </a:r>
            <a:endParaRPr lang="en-GB" dirty="0"/>
          </a:p>
          <a:p>
            <a:r>
              <a:rPr lang="en-GB" b="1" dirty="0"/>
              <a:t> </a:t>
            </a:r>
            <a:endParaRPr lang="en-GB" dirty="0"/>
          </a:p>
          <a:p>
            <a:r>
              <a:rPr lang="en-GB" b="1" dirty="0"/>
              <a:t> </a:t>
            </a:r>
            <a:endParaRPr lang="en-GB" dirty="0"/>
          </a:p>
          <a:p>
            <a:r>
              <a:rPr lang="en-GB" b="1" dirty="0"/>
              <a:t>School of Humanities and Cultural Industries/ Department of Humanities </a:t>
            </a:r>
            <a:endParaRPr lang="en-GB" dirty="0"/>
          </a:p>
          <a:p>
            <a:r>
              <a:rPr lang="en-GB" b="1" dirty="0"/>
              <a:t> </a:t>
            </a:r>
            <a:endParaRPr lang="en-GB" dirty="0"/>
          </a:p>
          <a:p>
            <a:r>
              <a:rPr lang="en-GB" b="1" dirty="0"/>
              <a:t> </a:t>
            </a:r>
            <a:endParaRPr lang="en-GB" dirty="0"/>
          </a:p>
          <a:p>
            <a:r>
              <a:rPr lang="en-GB" b="1" dirty="0"/>
              <a:t> </a:t>
            </a:r>
            <a:endParaRPr lang="en-GB" dirty="0"/>
          </a:p>
          <a:p>
            <a:r>
              <a:rPr lang="en-GB" b="1" dirty="0"/>
              <a:t>Subject:</a:t>
            </a:r>
            <a:endParaRPr lang="en-GB" dirty="0"/>
          </a:p>
          <a:p>
            <a:r>
              <a:rPr lang="en-GB" b="1" dirty="0"/>
              <a:t> </a:t>
            </a:r>
            <a:endParaRPr lang="en-GB" dirty="0"/>
          </a:p>
          <a:p>
            <a:r>
              <a:rPr lang="en-GB" b="1" dirty="0"/>
              <a:t> </a:t>
            </a:r>
            <a:endParaRPr lang="en-GB" dirty="0"/>
          </a:p>
          <a:p>
            <a:r>
              <a:rPr lang="en-GB" b="1" dirty="0"/>
              <a:t>Part 1: To be completed by the student and submitted with each piece of assessed work.</a:t>
            </a:r>
            <a:endParaRPr lang="en-GB" dirty="0"/>
          </a:p>
          <a:p>
            <a:r>
              <a:rPr lang="en-GB" dirty="0"/>
              <a:t>Student Number.......................................................................................        Module Code..................................................            </a:t>
            </a:r>
          </a:p>
          <a:p>
            <a:r>
              <a:rPr lang="en-GB" dirty="0"/>
              <a:t>Short Title of Assignment........................................................................................................................................................</a:t>
            </a:r>
          </a:p>
          <a:p>
            <a:r>
              <a:rPr lang="en-GB" dirty="0"/>
              <a:t>Course/Marking Tutor...............................................................................       Date of Submission………………………………………</a:t>
            </a:r>
          </a:p>
          <a:p>
            <a:r>
              <a:rPr lang="en-GB" i="1" dirty="0"/>
              <a:t>In submitting this assignment, I am confirming that I have read and understood the regulations for assessment, and I am aware of the seriousness with which the University regards unfair practice.</a:t>
            </a:r>
            <a:endParaRPr lang="en-GB" dirty="0"/>
          </a:p>
          <a:p>
            <a:r>
              <a:rPr lang="en-GB" dirty="0"/>
              <a:t> </a:t>
            </a:r>
          </a:p>
          <a:p>
            <a:r>
              <a:rPr lang="en-GB" b="1" dirty="0"/>
              <a:t/>
            </a:r>
            <a:br>
              <a:rPr lang="en-GB" b="1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99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45719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GB" b="1" dirty="0"/>
              <a:t>Part </a:t>
            </a:r>
            <a:r>
              <a:rPr lang="en-GB" sz="3200" dirty="0"/>
              <a:t>2: To be completed by the marking tutor(s).</a:t>
            </a:r>
          </a:p>
          <a:p>
            <a:r>
              <a:rPr lang="en-GB" sz="3200" dirty="0"/>
              <a:t>Assessment Criteria for this Assignment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Marking Criteria</a:t>
            </a:r>
          </a:p>
          <a:p>
            <a:r>
              <a:rPr lang="en-GB" sz="3200" dirty="0"/>
              <a:t>Unsatisfactory</a:t>
            </a:r>
          </a:p>
          <a:p>
            <a:r>
              <a:rPr lang="en-GB" sz="3200" dirty="0"/>
              <a:t>Weak</a:t>
            </a:r>
          </a:p>
          <a:p>
            <a:r>
              <a:rPr lang="en-GB" sz="3200" dirty="0"/>
              <a:t>Good</a:t>
            </a:r>
          </a:p>
          <a:p>
            <a:r>
              <a:rPr lang="en-GB" sz="3200" dirty="0"/>
              <a:t>Very</a:t>
            </a:r>
          </a:p>
          <a:p>
            <a:r>
              <a:rPr lang="en-GB" sz="3200" dirty="0"/>
              <a:t>Good</a:t>
            </a:r>
          </a:p>
          <a:p>
            <a:r>
              <a:rPr lang="en-GB" sz="3200" dirty="0"/>
              <a:t>Excellent</a:t>
            </a:r>
          </a:p>
          <a:p>
            <a:r>
              <a:rPr lang="en-GB" sz="3200" dirty="0"/>
              <a:t>Relevance of content</a:t>
            </a:r>
            <a:br>
              <a:rPr lang="en-GB" sz="3200" dirty="0"/>
            </a:br>
            <a:r>
              <a:rPr lang="en-GB" sz="3200" dirty="0"/>
              <a:t>Does the content of the text help directly to answer the question? Is it free of irrelevant material?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Logically developed argument</a:t>
            </a:r>
            <a:br>
              <a:rPr lang="en-GB" sz="3200" dirty="0"/>
            </a:br>
            <a:r>
              <a:rPr lang="en-GB" sz="3200" dirty="0"/>
              <a:t>Are the key points supported adequately by well-chosen evidence/examples?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Evidence of research effort </a:t>
            </a:r>
            <a:br>
              <a:rPr lang="en-GB" sz="3200" dirty="0"/>
            </a:br>
            <a:r>
              <a:rPr lang="en-GB" sz="3200" dirty="0"/>
              <a:t>Does the answer reflect good and varied research in secondary sources (books, journal articles, relevant online sources). Where relevant, does it make appropriate use of primary sources? 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Conclusions</a:t>
            </a:r>
            <a:br>
              <a:rPr lang="en-GB" sz="3200" dirty="0"/>
            </a:br>
            <a:r>
              <a:rPr lang="en-GB" sz="3200" dirty="0"/>
              <a:t>Does the conclusion follow from the answer content, summarize it and reinforce the overall argument?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Writing Skills</a:t>
            </a:r>
            <a:br>
              <a:rPr lang="en-GB" sz="3200" dirty="0"/>
            </a:br>
            <a:r>
              <a:rPr lang="en-GB" sz="3200" dirty="0"/>
              <a:t>Is the answer free from basic errors in spelling, sentencing and paragraphing, and written in a formal academic style? 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 </a:t>
            </a:r>
          </a:p>
          <a:p>
            <a:r>
              <a:rPr lang="en-GB" dirty="0"/>
              <a:t>Assessment of Achievement/Performance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Advice on How to Improve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Other Feedback Provided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Tutor’s Signature ………….......................................................                  Date…………………………                   Mark awarded……………..%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19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943600"/>
          </a:xfrm>
        </p:spPr>
        <p:txBody>
          <a:bodyPr>
            <a:normAutofit fontScale="70000" lnSpcReduction="20000"/>
          </a:bodyPr>
          <a:lstStyle/>
          <a:p>
            <a:r>
              <a:rPr lang="en-GB" b="1" dirty="0"/>
              <a:t>Year 2 Assessment Report Form (Timed Critical Analysis)</a:t>
            </a:r>
            <a:endParaRPr lang="en-GB" dirty="0"/>
          </a:p>
          <a:p>
            <a:r>
              <a:rPr lang="en-GB" b="1" dirty="0"/>
              <a:t> </a:t>
            </a:r>
            <a:endParaRPr lang="en-GB" dirty="0"/>
          </a:p>
          <a:p>
            <a:r>
              <a:rPr lang="en-GB" b="1" dirty="0"/>
              <a:t> </a:t>
            </a:r>
            <a:endParaRPr lang="en-GB" dirty="0"/>
          </a:p>
          <a:p>
            <a:r>
              <a:rPr lang="en-GB" b="1" dirty="0"/>
              <a:t> </a:t>
            </a:r>
            <a:endParaRPr lang="en-GB" dirty="0"/>
          </a:p>
          <a:p>
            <a:r>
              <a:rPr lang="en-GB" b="1" dirty="0"/>
              <a:t>School of Humanities and Cultural Industries/ Department  of Humanities </a:t>
            </a:r>
            <a:endParaRPr lang="en-GB" dirty="0"/>
          </a:p>
          <a:p>
            <a:r>
              <a:rPr lang="en-GB" b="1" dirty="0"/>
              <a:t> </a:t>
            </a:r>
            <a:endParaRPr lang="en-GB" dirty="0"/>
          </a:p>
          <a:p>
            <a:r>
              <a:rPr lang="en-GB" b="1" dirty="0"/>
              <a:t> </a:t>
            </a:r>
            <a:endParaRPr lang="en-GB" dirty="0"/>
          </a:p>
          <a:p>
            <a:r>
              <a:rPr lang="en-GB" b="1" dirty="0"/>
              <a:t> </a:t>
            </a:r>
            <a:endParaRPr lang="en-GB" dirty="0"/>
          </a:p>
          <a:p>
            <a:r>
              <a:rPr lang="en-GB" b="1" dirty="0"/>
              <a:t>Subject:</a:t>
            </a:r>
            <a:endParaRPr lang="en-GB" dirty="0"/>
          </a:p>
          <a:p>
            <a:r>
              <a:rPr lang="en-GB" b="1" dirty="0"/>
              <a:t> </a:t>
            </a:r>
            <a:endParaRPr lang="en-GB" dirty="0"/>
          </a:p>
          <a:p>
            <a:r>
              <a:rPr lang="en-GB" b="1" dirty="0"/>
              <a:t> </a:t>
            </a:r>
            <a:endParaRPr lang="en-GB" dirty="0"/>
          </a:p>
          <a:p>
            <a:r>
              <a:rPr lang="en-GB" b="1" dirty="0"/>
              <a:t>Part 1: To be completed by the student and submitted with each piece of assessed work.</a:t>
            </a:r>
            <a:endParaRPr lang="en-GB" dirty="0"/>
          </a:p>
          <a:p>
            <a:r>
              <a:rPr lang="en-GB" dirty="0"/>
              <a:t>Student Number.......................................................................................        Module Code..................................................            </a:t>
            </a:r>
          </a:p>
          <a:p>
            <a:r>
              <a:rPr lang="en-GB" dirty="0"/>
              <a:t>Short Title of Assignment........................................................................................................................................................</a:t>
            </a:r>
          </a:p>
          <a:p>
            <a:r>
              <a:rPr lang="en-GB" dirty="0"/>
              <a:t>Course/Marking Tutor...............................................................................       Date of Submission………………………………………</a:t>
            </a:r>
          </a:p>
          <a:p>
            <a:r>
              <a:rPr lang="en-GB" i="1" dirty="0"/>
              <a:t>In submitting this assignment, I am confirming that I have read and understood the regulations for assessment, and I am aware of the seriousness with which the University regards unfair practice.</a:t>
            </a:r>
            <a:endParaRPr lang="en-GB" dirty="0"/>
          </a:p>
          <a:p>
            <a:r>
              <a:rPr lang="en-GB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14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686800" cy="6324600"/>
          </a:xfrm>
        </p:spPr>
        <p:txBody>
          <a:bodyPr>
            <a:normAutofit fontScale="25000" lnSpcReduction="20000"/>
          </a:bodyPr>
          <a:lstStyle/>
          <a:p>
            <a:r>
              <a:rPr lang="en-GB" sz="4000" dirty="0"/>
              <a:t>Part 2: To be completed by the marking tutor(s).</a:t>
            </a:r>
          </a:p>
          <a:p>
            <a:r>
              <a:rPr lang="en-GB" sz="3200" dirty="0"/>
              <a:t>Assessment Criteria for this Assignment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Marking Criteria</a:t>
            </a:r>
          </a:p>
          <a:p>
            <a:r>
              <a:rPr lang="en-GB" sz="3200" dirty="0"/>
              <a:t>Unsatisfactory</a:t>
            </a:r>
          </a:p>
          <a:p>
            <a:r>
              <a:rPr lang="en-GB" sz="3200" dirty="0"/>
              <a:t>Weak</a:t>
            </a:r>
          </a:p>
          <a:p>
            <a:r>
              <a:rPr lang="en-GB" sz="3200" dirty="0"/>
              <a:t>Good</a:t>
            </a:r>
          </a:p>
          <a:p>
            <a:r>
              <a:rPr lang="en-GB" sz="3200" dirty="0"/>
              <a:t>Very Good</a:t>
            </a:r>
          </a:p>
          <a:p>
            <a:r>
              <a:rPr lang="en-GB" sz="3200" dirty="0"/>
              <a:t>Excellent</a:t>
            </a:r>
          </a:p>
          <a:p>
            <a:r>
              <a:rPr lang="en-GB" sz="3200" dirty="0"/>
              <a:t>Research &amp; Analysis</a:t>
            </a:r>
          </a:p>
          <a:p>
            <a:r>
              <a:rPr lang="en-GB" sz="3200" dirty="0"/>
              <a:t>Demonstrates a sophisticated and accurate understanding of the subject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Demonstrates a sophisticated ability to read, analyse and reflect upon secondary and primary sources in order to address a historical problem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Analysis supported by scholarly literature and primary sources 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Structure</a:t>
            </a:r>
          </a:p>
          <a:p>
            <a:r>
              <a:rPr lang="en-GB" sz="3200" dirty="0"/>
              <a:t>Introduction: provides a clear introduction to the topic and approach, and serves to structure the discussion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Logically developed argument(s)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Conclusion summarises argument(s) 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Writing Skills</a:t>
            </a:r>
          </a:p>
          <a:p>
            <a:r>
              <a:rPr lang="en-GB" sz="3200" dirty="0"/>
              <a:t>Written in grammatically accurate prose, that is free from spelling mistakes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Assessment of Achievement/Performance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Advice on How to Improve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Other Feedback Provided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Tutor’s Signature ………….......................................................                  Date…………………………                   Mark awarded……………..%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 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2857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943600"/>
          </a:xfrm>
        </p:spPr>
        <p:txBody>
          <a:bodyPr>
            <a:normAutofit fontScale="25000" lnSpcReduction="20000"/>
          </a:bodyPr>
          <a:lstStyle/>
          <a:p>
            <a:r>
              <a:rPr lang="en-GB" b="1" dirty="0"/>
              <a:t>Year 3 Assessment Report Form (Essay)</a:t>
            </a:r>
            <a:endParaRPr lang="en-GB" dirty="0"/>
          </a:p>
          <a:p>
            <a:r>
              <a:rPr lang="en-GB" b="1" dirty="0"/>
              <a:t> </a:t>
            </a:r>
          </a:p>
          <a:p>
            <a:r>
              <a:rPr lang="en-GB" b="1" dirty="0"/>
              <a:t>School of Humanities and Cultural Industries/ Department  of Humanities </a:t>
            </a:r>
          </a:p>
          <a:p>
            <a:r>
              <a:rPr lang="en-GB" b="1" dirty="0"/>
              <a:t> </a:t>
            </a:r>
          </a:p>
          <a:p>
            <a:r>
              <a:rPr lang="en-GB" b="1" dirty="0"/>
              <a:t>Subject:</a:t>
            </a:r>
          </a:p>
          <a:p>
            <a:r>
              <a:rPr lang="en-GB" b="1" dirty="0"/>
              <a:t> </a:t>
            </a:r>
          </a:p>
          <a:p>
            <a:r>
              <a:rPr lang="en-GB" b="1" dirty="0"/>
              <a:t>Part 1: To be completed by the student and submitted with each piece of assessed work.</a:t>
            </a:r>
          </a:p>
          <a:p>
            <a:r>
              <a:rPr lang="en-GB" b="1" dirty="0"/>
              <a:t>Student Number.......................................................................................        Module Code..................................................            </a:t>
            </a:r>
          </a:p>
          <a:p>
            <a:r>
              <a:rPr lang="en-GB" b="1" dirty="0"/>
              <a:t>Short Title of Assignment........................................................................................................................................................</a:t>
            </a:r>
          </a:p>
          <a:p>
            <a:r>
              <a:rPr lang="en-GB" b="1" dirty="0"/>
              <a:t>Course/Marking Tutor...............................................................................       Date of Submission………………………………………</a:t>
            </a:r>
          </a:p>
          <a:p>
            <a:r>
              <a:rPr lang="en-GB" b="1" i="1" dirty="0"/>
              <a:t>In submitting this assignment, I am confirming that I have read and understood the regulations for assessment, and I am aware of the seriousness with which the University regards unfair practice.</a:t>
            </a:r>
            <a:endParaRPr lang="en-GB" b="1" dirty="0"/>
          </a:p>
          <a:p>
            <a:r>
              <a:rPr lang="en-GB" b="1" dirty="0"/>
              <a:t> </a:t>
            </a:r>
          </a:p>
          <a:p>
            <a:r>
              <a:rPr lang="en-GB" b="1" dirty="0"/>
              <a:t>Part 2: To be completed by the marking tutor(s).</a:t>
            </a:r>
          </a:p>
          <a:p>
            <a:r>
              <a:rPr lang="en-GB" b="1" dirty="0"/>
              <a:t>Assessment Criteria for this Assignment</a:t>
            </a:r>
          </a:p>
          <a:p>
            <a:r>
              <a:rPr lang="en-GB" b="1" dirty="0"/>
              <a:t> </a:t>
            </a:r>
          </a:p>
          <a:p>
            <a:r>
              <a:rPr lang="en-GB" b="1" dirty="0"/>
              <a:t>Marking Criteria</a:t>
            </a:r>
          </a:p>
          <a:p>
            <a:r>
              <a:rPr lang="en-GB" b="1" dirty="0"/>
              <a:t>Unsatisfactory</a:t>
            </a:r>
          </a:p>
          <a:p>
            <a:r>
              <a:rPr lang="en-GB" b="1" dirty="0"/>
              <a:t>Weak</a:t>
            </a:r>
          </a:p>
          <a:p>
            <a:r>
              <a:rPr lang="en-GB" b="1" dirty="0"/>
              <a:t>   Good</a:t>
            </a:r>
          </a:p>
          <a:p>
            <a:r>
              <a:rPr lang="en-GB" b="1" dirty="0"/>
              <a:t>Very Good</a:t>
            </a:r>
          </a:p>
          <a:p>
            <a:r>
              <a:rPr lang="en-GB" b="1" dirty="0"/>
              <a:t>Excellent</a:t>
            </a:r>
          </a:p>
          <a:p>
            <a:r>
              <a:rPr lang="en-GB" b="1" dirty="0"/>
              <a:t>Research &amp; Analysis</a:t>
            </a:r>
          </a:p>
          <a:p>
            <a:r>
              <a:rPr lang="en-GB" b="1" dirty="0"/>
              <a:t>Demonstrates a sophisticated and accurate understanding of the subject</a:t>
            </a:r>
          </a:p>
          <a:p>
            <a:r>
              <a:rPr lang="en-GB" b="1" dirty="0"/>
              <a:t> </a:t>
            </a:r>
          </a:p>
          <a:p>
            <a:r>
              <a:rPr lang="en-GB" b="1" dirty="0"/>
              <a:t> </a:t>
            </a:r>
          </a:p>
          <a:p>
            <a:r>
              <a:rPr lang="en-GB" b="1" dirty="0"/>
              <a:t> </a:t>
            </a:r>
          </a:p>
          <a:p>
            <a:r>
              <a:rPr lang="en-GB" b="1" dirty="0"/>
              <a:t> </a:t>
            </a:r>
          </a:p>
          <a:p>
            <a:r>
              <a:rPr lang="en-GB" b="1" dirty="0"/>
              <a:t> </a:t>
            </a:r>
          </a:p>
          <a:p>
            <a:r>
              <a:rPr lang="en-GB" b="1" dirty="0"/>
              <a:t>Demonstrates the ability to address the historical problem/question in depth, through use of contemporary (primary) sources and advanced secondary literature </a:t>
            </a:r>
          </a:p>
          <a:p>
            <a:r>
              <a:rPr lang="en-GB" b="1" dirty="0"/>
              <a:t> </a:t>
            </a:r>
          </a:p>
          <a:p>
            <a:r>
              <a:rPr lang="en-GB" b="1" dirty="0"/>
              <a:t> </a:t>
            </a:r>
          </a:p>
          <a:p>
            <a:r>
              <a:rPr lang="en-GB" b="1" dirty="0"/>
              <a:t> </a:t>
            </a:r>
          </a:p>
          <a:p>
            <a:r>
              <a:rPr lang="en-GB" b="1" dirty="0"/>
              <a:t> </a:t>
            </a:r>
          </a:p>
          <a:p>
            <a:r>
              <a:rPr lang="en-GB" b="1" dirty="0"/>
              <a:t> </a:t>
            </a:r>
          </a:p>
          <a:p>
            <a:r>
              <a:rPr lang="en-GB" b="1" dirty="0"/>
              <a:t>Demonstrates a sophisticated ability to read, analyse and reflect upon historical texts in order to address a historical problem</a:t>
            </a:r>
          </a:p>
          <a:p>
            <a:r>
              <a:rPr lang="en-GB" b="1" dirty="0"/>
              <a:t> </a:t>
            </a:r>
          </a:p>
          <a:p>
            <a:r>
              <a:rPr lang="en-GB" b="1" dirty="0"/>
              <a:t> </a:t>
            </a:r>
          </a:p>
          <a:p>
            <a:r>
              <a:rPr lang="en-GB" b="1" dirty="0"/>
              <a:t> </a:t>
            </a:r>
          </a:p>
          <a:p>
            <a:r>
              <a:rPr lang="en-GB" b="1" dirty="0"/>
              <a:t> </a:t>
            </a:r>
          </a:p>
          <a:p>
            <a:r>
              <a:rPr lang="en-GB" b="1" dirty="0"/>
              <a:t> </a:t>
            </a:r>
          </a:p>
          <a:p>
            <a:r>
              <a:rPr lang="en-GB" b="1" dirty="0"/>
              <a:t>Demonstrates a good working knowledge of relevant/important historians, debates and/or historiography</a:t>
            </a:r>
          </a:p>
          <a:p>
            <a:r>
              <a:rPr lang="en-GB" b="1" dirty="0"/>
              <a:t> </a:t>
            </a:r>
          </a:p>
          <a:p>
            <a:r>
              <a:rPr lang="en-GB" b="1" dirty="0"/>
              <a:t> </a:t>
            </a:r>
          </a:p>
          <a:p>
            <a:r>
              <a:rPr lang="en-GB" b="1" dirty="0"/>
              <a:t> </a:t>
            </a:r>
          </a:p>
          <a:p>
            <a:r>
              <a:rPr lang="en-GB" b="1" dirty="0"/>
              <a:t> </a:t>
            </a:r>
          </a:p>
          <a:p>
            <a:r>
              <a:rPr lang="en-GB" b="1" dirty="0"/>
              <a:t> </a:t>
            </a:r>
          </a:p>
          <a:p>
            <a:r>
              <a:rPr lang="en-GB" b="1" dirty="0"/>
              <a:t>Makes appropriate use of specialist concepts and/or relevant academic terminology</a:t>
            </a:r>
          </a:p>
          <a:p>
            <a:r>
              <a:rPr lang="en-GB" b="1" dirty="0"/>
              <a:t> </a:t>
            </a:r>
          </a:p>
          <a:p>
            <a:r>
              <a:rPr lang="en-GB" b="1" dirty="0"/>
              <a:t> </a:t>
            </a:r>
          </a:p>
          <a:p>
            <a:r>
              <a:rPr lang="en-GB" b="1" dirty="0"/>
              <a:t> </a:t>
            </a:r>
          </a:p>
          <a:p>
            <a:r>
              <a:rPr lang="en-GB" b="1" dirty="0"/>
              <a:t> </a:t>
            </a:r>
          </a:p>
          <a:p>
            <a:r>
              <a:rPr lang="en-GB" b="1" dirty="0"/>
              <a:t> </a:t>
            </a:r>
          </a:p>
          <a:p>
            <a:r>
              <a:rPr lang="en-GB" b="1" dirty="0"/>
              <a:t>Structure &amp; Conventions</a:t>
            </a:r>
          </a:p>
          <a:p>
            <a:r>
              <a:rPr lang="en-GB" b="1" dirty="0"/>
              <a:t>Introduction: provides a clear introduction to the topic and approach, and serves to structure the essay</a:t>
            </a:r>
          </a:p>
          <a:p>
            <a:r>
              <a:rPr lang="en-GB" b="1" dirty="0"/>
              <a:t> </a:t>
            </a:r>
          </a:p>
          <a:p>
            <a:r>
              <a:rPr lang="en-GB" b="1" dirty="0"/>
              <a:t> </a:t>
            </a:r>
          </a:p>
          <a:p>
            <a:r>
              <a:rPr lang="en-GB" b="1" dirty="0"/>
              <a:t> </a:t>
            </a:r>
          </a:p>
          <a:p>
            <a:r>
              <a:rPr lang="en-GB" b="1" dirty="0"/>
              <a:t> </a:t>
            </a:r>
          </a:p>
          <a:p>
            <a:r>
              <a:rPr lang="en-GB" b="1" dirty="0"/>
              <a:t> 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6235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943600"/>
          </a:xfrm>
        </p:spPr>
        <p:txBody>
          <a:bodyPr>
            <a:noAutofit/>
          </a:bodyPr>
          <a:lstStyle/>
          <a:p>
            <a:r>
              <a:rPr lang="en-GB" sz="600" b="1" dirty="0"/>
              <a:t>Logically developed argument</a:t>
            </a:r>
          </a:p>
          <a:p>
            <a:r>
              <a:rPr lang="en-GB" sz="600" b="1" dirty="0"/>
              <a:t> </a:t>
            </a:r>
          </a:p>
          <a:p>
            <a:r>
              <a:rPr lang="en-GB" sz="600" b="1" dirty="0"/>
              <a:t> </a:t>
            </a:r>
          </a:p>
          <a:p>
            <a:r>
              <a:rPr lang="en-GB" sz="600" b="1" dirty="0"/>
              <a:t> </a:t>
            </a:r>
          </a:p>
          <a:p>
            <a:r>
              <a:rPr lang="en-GB" sz="600" b="1" dirty="0"/>
              <a:t> </a:t>
            </a:r>
          </a:p>
          <a:p>
            <a:r>
              <a:rPr lang="en-GB" sz="600" b="1" dirty="0"/>
              <a:t> </a:t>
            </a:r>
          </a:p>
          <a:p>
            <a:r>
              <a:rPr lang="en-GB" sz="600" b="1" dirty="0"/>
              <a:t>Conclusion </a:t>
            </a:r>
          </a:p>
          <a:p>
            <a:r>
              <a:rPr lang="en-GB" sz="600" b="1" dirty="0"/>
              <a:t> </a:t>
            </a:r>
          </a:p>
          <a:p>
            <a:r>
              <a:rPr lang="en-GB" sz="600" b="1" dirty="0"/>
              <a:t> </a:t>
            </a:r>
          </a:p>
          <a:p>
            <a:r>
              <a:rPr lang="en-GB" sz="600" b="1" dirty="0"/>
              <a:t> </a:t>
            </a:r>
          </a:p>
          <a:p>
            <a:r>
              <a:rPr lang="en-GB" sz="600" b="1" dirty="0"/>
              <a:t> </a:t>
            </a:r>
          </a:p>
          <a:p>
            <a:r>
              <a:rPr lang="en-GB" sz="600" b="1" dirty="0"/>
              <a:t> </a:t>
            </a:r>
          </a:p>
          <a:p>
            <a:r>
              <a:rPr lang="en-GB" sz="600" b="1" dirty="0"/>
              <a:t>Footnotes &amp; Bibliography: demonstrating the ability to reference according to historic conventions and to identify and access an appropriate range of sources (books, journals, images, pamphlets, online datasets, databases, etc.)</a:t>
            </a:r>
          </a:p>
          <a:p>
            <a:r>
              <a:rPr lang="en-GB" sz="600" b="1" dirty="0"/>
              <a:t> </a:t>
            </a:r>
          </a:p>
          <a:p>
            <a:r>
              <a:rPr lang="en-GB" sz="600" b="1" dirty="0"/>
              <a:t> </a:t>
            </a:r>
          </a:p>
          <a:p>
            <a:r>
              <a:rPr lang="en-GB" sz="600" b="1" dirty="0"/>
              <a:t> </a:t>
            </a:r>
          </a:p>
          <a:p>
            <a:r>
              <a:rPr lang="en-GB" sz="600" b="1" dirty="0"/>
              <a:t> </a:t>
            </a:r>
          </a:p>
          <a:p>
            <a:r>
              <a:rPr lang="en-GB" sz="600" b="1" dirty="0"/>
              <a:t> </a:t>
            </a:r>
          </a:p>
          <a:p>
            <a:r>
              <a:rPr lang="en-GB" sz="600" b="1" dirty="0"/>
              <a:t>Writing Skills</a:t>
            </a:r>
          </a:p>
          <a:p>
            <a:r>
              <a:rPr lang="en-GB" sz="600" b="1" dirty="0"/>
              <a:t>Written in grammatically accurate, sophisticated prose</a:t>
            </a:r>
          </a:p>
          <a:p>
            <a:r>
              <a:rPr lang="en-GB" sz="600" b="1" dirty="0"/>
              <a:t> </a:t>
            </a:r>
          </a:p>
          <a:p>
            <a:r>
              <a:rPr lang="en-GB" sz="600" b="1" dirty="0"/>
              <a:t> </a:t>
            </a:r>
          </a:p>
          <a:p>
            <a:r>
              <a:rPr lang="en-GB" sz="600" b="1" dirty="0"/>
              <a:t> </a:t>
            </a:r>
          </a:p>
          <a:p>
            <a:r>
              <a:rPr lang="en-GB" sz="600" b="1" dirty="0"/>
              <a:t> </a:t>
            </a:r>
          </a:p>
          <a:p>
            <a:r>
              <a:rPr lang="en-GB" sz="600" b="1" dirty="0"/>
              <a:t> </a:t>
            </a:r>
          </a:p>
          <a:p>
            <a:r>
              <a:rPr lang="en-GB" sz="600" b="1" dirty="0"/>
              <a:t> </a:t>
            </a:r>
          </a:p>
          <a:p>
            <a:r>
              <a:rPr lang="en-GB" sz="600" b="1" dirty="0"/>
              <a:t>Assessment of Achievement/Performance</a:t>
            </a:r>
          </a:p>
          <a:p>
            <a:r>
              <a:rPr lang="en-GB" sz="600" b="1" dirty="0"/>
              <a:t> </a:t>
            </a:r>
          </a:p>
          <a:p>
            <a:r>
              <a:rPr lang="en-GB" sz="600" b="1" dirty="0"/>
              <a:t> </a:t>
            </a:r>
          </a:p>
          <a:p>
            <a:r>
              <a:rPr lang="en-GB" sz="600" b="1" dirty="0"/>
              <a:t> </a:t>
            </a:r>
          </a:p>
          <a:p>
            <a:r>
              <a:rPr lang="en-GB" sz="600" b="1" dirty="0"/>
              <a:t> </a:t>
            </a:r>
          </a:p>
          <a:p>
            <a:r>
              <a:rPr lang="en-GB" sz="600" b="1" dirty="0"/>
              <a:t> </a:t>
            </a:r>
          </a:p>
          <a:p>
            <a:r>
              <a:rPr lang="en-GB" sz="600" b="1" dirty="0"/>
              <a:t> </a:t>
            </a:r>
          </a:p>
          <a:p>
            <a:r>
              <a:rPr lang="en-GB" sz="600" b="1" dirty="0"/>
              <a:t> </a:t>
            </a:r>
          </a:p>
          <a:p>
            <a:r>
              <a:rPr lang="en-GB" sz="600" b="1" dirty="0"/>
              <a:t> </a:t>
            </a:r>
          </a:p>
          <a:p>
            <a:r>
              <a:rPr lang="en-GB" sz="600" b="1" dirty="0"/>
              <a:t>Advice on How to Improve</a:t>
            </a:r>
          </a:p>
          <a:p>
            <a:r>
              <a:rPr lang="en-GB" sz="600" b="1" dirty="0"/>
              <a:t> </a:t>
            </a:r>
          </a:p>
          <a:p>
            <a:r>
              <a:rPr lang="en-GB" sz="600" b="1" dirty="0"/>
              <a:t> </a:t>
            </a:r>
          </a:p>
          <a:p>
            <a:r>
              <a:rPr lang="en-GB" sz="600" b="1" dirty="0"/>
              <a:t> </a:t>
            </a:r>
          </a:p>
          <a:p>
            <a:r>
              <a:rPr lang="en-GB" sz="600" b="1" dirty="0"/>
              <a:t> </a:t>
            </a:r>
          </a:p>
          <a:p>
            <a:r>
              <a:rPr lang="en-GB" sz="600" b="1" dirty="0"/>
              <a:t> </a:t>
            </a:r>
          </a:p>
          <a:p>
            <a:r>
              <a:rPr lang="en-GB" sz="600" b="1" dirty="0"/>
              <a:t> </a:t>
            </a:r>
          </a:p>
          <a:p>
            <a:r>
              <a:rPr lang="en-GB" sz="600" b="1" dirty="0"/>
              <a:t> </a:t>
            </a:r>
          </a:p>
          <a:p>
            <a:r>
              <a:rPr lang="en-GB" sz="600" b="1" dirty="0"/>
              <a:t> </a:t>
            </a:r>
          </a:p>
          <a:p>
            <a:r>
              <a:rPr lang="en-GB" sz="600" b="1" dirty="0"/>
              <a:t>Other Feedback Provided</a:t>
            </a:r>
          </a:p>
          <a:p>
            <a:r>
              <a:rPr lang="en-GB" sz="600" b="1" dirty="0"/>
              <a:t> </a:t>
            </a:r>
          </a:p>
          <a:p>
            <a:r>
              <a:rPr lang="en-GB" sz="600" b="1" dirty="0"/>
              <a:t> </a:t>
            </a:r>
          </a:p>
          <a:p>
            <a:r>
              <a:rPr lang="en-GB" sz="600" b="1" dirty="0"/>
              <a:t> </a:t>
            </a:r>
          </a:p>
          <a:p>
            <a:r>
              <a:rPr lang="en-GB" sz="600" b="1" dirty="0"/>
              <a:t> </a:t>
            </a:r>
          </a:p>
          <a:p>
            <a:r>
              <a:rPr lang="en-GB" sz="600" b="1" dirty="0"/>
              <a:t> </a:t>
            </a:r>
          </a:p>
          <a:p>
            <a:r>
              <a:rPr lang="en-GB" sz="600" b="1" dirty="0"/>
              <a:t> </a:t>
            </a:r>
          </a:p>
          <a:p>
            <a:r>
              <a:rPr lang="en-GB" sz="600" b="1" dirty="0"/>
              <a:t> </a:t>
            </a:r>
          </a:p>
          <a:p>
            <a:r>
              <a:rPr lang="en-GB" sz="600" b="1" dirty="0"/>
              <a:t> </a:t>
            </a:r>
          </a:p>
          <a:p>
            <a:r>
              <a:rPr lang="en-GB" sz="600" b="1" dirty="0"/>
              <a:t> </a:t>
            </a:r>
          </a:p>
          <a:p>
            <a:r>
              <a:rPr lang="en-GB" sz="600" b="1" dirty="0"/>
              <a:t> </a:t>
            </a:r>
          </a:p>
          <a:p>
            <a:r>
              <a:rPr lang="en-GB" sz="600" b="1" dirty="0"/>
              <a:t>Tutor’s Signature ………….......................................................                  Date…………………………                   Mark awarded……………..%</a:t>
            </a:r>
          </a:p>
          <a:p>
            <a:endParaRPr lang="en-US" sz="600" b="1" dirty="0"/>
          </a:p>
        </p:txBody>
      </p:sp>
    </p:spTree>
    <p:extLst>
      <p:ext uri="{BB962C8B-B14F-4D97-AF65-F5344CB8AC3E}">
        <p14:creationId xmlns:p14="http://schemas.microsoft.com/office/powerpoint/2010/main" val="112264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What do the students do with the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-Grades, corrections, debate and engagement with the arguments, skills, suggestions for improvements.</a:t>
            </a:r>
          </a:p>
          <a:p>
            <a:r>
              <a:rPr lang="en-US" dirty="0" smtClean="0"/>
              <a:t>-Legibility</a:t>
            </a:r>
          </a:p>
          <a:p>
            <a:r>
              <a:rPr lang="en-US" dirty="0" smtClean="0"/>
              <a:t>-Medium</a:t>
            </a:r>
          </a:p>
          <a:p>
            <a:r>
              <a:rPr lang="en-US" dirty="0" smtClean="0"/>
              <a:t>How you say/convey it?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https://www.youtube.com/watch?v=</a:t>
            </a:r>
            <a:r>
              <a:rPr lang="en-US" dirty="0" smtClean="0">
                <a:hlinkClick r:id="rId2"/>
              </a:rPr>
              <a:t>cMgOBLnBAAo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11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6726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Issues in Assessment-Feedback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1-Many students will complete only the assessed assignments avoiding many lectures, presentations and other work. It is a </a:t>
            </a:r>
            <a:r>
              <a:rPr lang="en-US" u="sng" dirty="0" smtClean="0"/>
              <a:t>strategic </a:t>
            </a:r>
            <a:r>
              <a:rPr lang="en-US" dirty="0" smtClean="0"/>
              <a:t>approach, though not positive.</a:t>
            </a:r>
          </a:p>
          <a:p>
            <a:r>
              <a:rPr lang="en-US" dirty="0" smtClean="0"/>
              <a:t>2-Some students may be </a:t>
            </a:r>
            <a:r>
              <a:rPr lang="en-US" u="sng" dirty="0" smtClean="0"/>
              <a:t>only</a:t>
            </a:r>
            <a:r>
              <a:rPr lang="en-US" dirty="0" smtClean="0"/>
              <a:t> interested in knowing about grades and not the feedback itself unless it is crucial for the next set of assignments.</a:t>
            </a:r>
          </a:p>
          <a:p>
            <a:r>
              <a:rPr lang="en-US" dirty="0"/>
              <a:t>3</a:t>
            </a:r>
            <a:r>
              <a:rPr lang="en-US" dirty="0" smtClean="0"/>
              <a:t>-Two tutors teaching the same course but their assessments and feedback vary, so questions are/may be raised on dichotomy. {Externals may raise those issues as well} </a:t>
            </a:r>
            <a:r>
              <a:rPr lang="en-US" u="sng" dirty="0" smtClean="0"/>
              <a:t>Moderation</a:t>
            </a:r>
            <a:r>
              <a:rPr lang="en-US" dirty="0" smtClean="0"/>
              <a:t> is quite crucial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53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Issues on Feedback…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4. Students may complain for not receiving feedback on time or through their desired means.</a:t>
            </a:r>
          </a:p>
          <a:p>
            <a:r>
              <a:rPr lang="en-US" b="1" dirty="0" smtClean="0"/>
              <a:t>This could be avoided by putting a time limit (three weeks) or by giving marks first and then the feedback. </a:t>
            </a:r>
          </a:p>
          <a:p>
            <a:r>
              <a:rPr lang="en-US" b="1" dirty="0"/>
              <a:t>5</a:t>
            </a:r>
            <a:r>
              <a:rPr lang="en-US" b="1" dirty="0" smtClean="0"/>
              <a:t>.Some students may complain of not seeing corrections, suggestions, notations and queries on their text itself.</a:t>
            </a:r>
          </a:p>
          <a:p>
            <a:r>
              <a:rPr lang="en-US" b="1" dirty="0"/>
              <a:t>6</a:t>
            </a:r>
            <a:r>
              <a:rPr lang="en-US" b="1" dirty="0" smtClean="0"/>
              <a:t>.Some students may have issues with referencing especially when two discipline are involved and the HEI does not have singular referencing policy. {Chicago versus Harvard methods!}</a:t>
            </a:r>
          </a:p>
          <a:p>
            <a:r>
              <a:rPr lang="en-US" b="1" dirty="0"/>
              <a:t>7</a:t>
            </a:r>
            <a:r>
              <a:rPr lang="en-US" b="1" dirty="0" smtClean="0"/>
              <a:t>.Students with special needs requiring special mechanisms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41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Students’ Feedback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97467" y="3105835"/>
            <a:ext cx="5960533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https://www.youtube.com/watch?v=</a:t>
            </a:r>
            <a:r>
              <a:rPr lang="en-US" dirty="0" smtClean="0">
                <a:hlinkClick r:id="rId2"/>
              </a:rPr>
              <a:t>LvyLPAdRliE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Using audio visual feedback (Bristol)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>
                <a:hlinkClick r:id="rId3"/>
              </a:rPr>
              <a:t>http://www.bristol.ac.uk/tel/ideas/all/ex027.</a:t>
            </a:r>
            <a:r>
              <a:rPr lang="en-US" dirty="0" smtClean="0">
                <a:hlinkClick r:id="rId3"/>
              </a:rPr>
              <a:t>html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40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Thai Students in an Exam.</a:t>
            </a:r>
            <a:endParaRPr lang="en-US" dirty="0"/>
          </a:p>
        </p:txBody>
      </p:sp>
      <p:pic>
        <p:nvPicPr>
          <p:cNvPr id="4" name="Content Placeholder 3" descr="thaistudents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80265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04333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Good Practices!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7733"/>
            <a:ext cx="8229600" cy="5139267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1-Establishing clear, valid and fair assessments</a:t>
            </a:r>
          </a:p>
          <a:p>
            <a:r>
              <a:rPr lang="en-US" b="1" dirty="0" smtClean="0"/>
              <a:t>2-Assessments linked with their learning outcomes like developing students knowledge and skills</a:t>
            </a:r>
          </a:p>
          <a:p>
            <a:r>
              <a:rPr lang="en-US" b="1" dirty="0" smtClean="0"/>
              <a:t>3-The students should be able to manage their own learning.</a:t>
            </a:r>
          </a:p>
          <a:p>
            <a:r>
              <a:rPr lang="en-US" b="1" dirty="0" smtClean="0"/>
              <a:t>4-Summative assignments should be marked in the spirit of reward and capacity building.</a:t>
            </a:r>
          </a:p>
          <a:p>
            <a:r>
              <a:rPr lang="en-US" b="1" dirty="0" smtClean="0"/>
              <a:t>5-Formative assignments must prepare students in a gradualist way to move towards summative work. The feedback on the former thus becomes crucial. Formative assessments could involve peer review.</a:t>
            </a:r>
          </a:p>
          <a:p>
            <a:r>
              <a:rPr lang="en-US" b="1" dirty="0" smtClean="0"/>
              <a:t>6-Timing, volume and nature of assignments and feedback must be departmentally organised with students’ convenience in mind. </a:t>
            </a:r>
            <a:r>
              <a:rPr lang="en-US" b="1" u="sng" dirty="0" smtClean="0"/>
              <a:t>Avoid too many, or too little.</a:t>
            </a:r>
          </a:p>
          <a:p>
            <a:r>
              <a:rPr lang="en-US" b="1" dirty="0" smtClean="0"/>
              <a:t>7-Each assessment with its own clearly laid-out criteria.</a:t>
            </a:r>
          </a:p>
          <a:p>
            <a:r>
              <a:rPr lang="en-US" b="1" dirty="0" smtClean="0"/>
              <a:t>8-Sharing the cover sheets with them in advance is quite helpful.</a:t>
            </a:r>
          </a:p>
          <a:p>
            <a:endParaRPr lang="en-US" b="1" u="sng" dirty="0" smtClean="0"/>
          </a:p>
          <a:p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323065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0113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National Students Survey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21733" y="1251427"/>
            <a:ext cx="851746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Was started in </a:t>
            </a:r>
            <a:r>
              <a:rPr lang="en-US" sz="2000" b="1" u="sng" dirty="0" smtClean="0"/>
              <a:t>2005</a:t>
            </a:r>
            <a:r>
              <a:rPr lang="en-US" sz="2000" b="1" dirty="0" smtClean="0"/>
              <a:t> in England, Wales and NI. Some Scottish Universities practice it Early opposition from Oxbridge and other student unions. Was extended to FEIs in 2008. </a:t>
            </a:r>
            <a:r>
              <a:rPr lang="en-US" sz="2000" b="1" dirty="0"/>
              <a:t>Q</a:t>
            </a:r>
            <a:r>
              <a:rPr lang="en-US" sz="2000" b="1" dirty="0" smtClean="0"/>
              <a:t>uestions in the following area</a:t>
            </a:r>
          </a:p>
          <a:p>
            <a:endParaRPr lang="en-US" sz="2000" b="1" dirty="0"/>
          </a:p>
          <a:p>
            <a:r>
              <a:rPr lang="en-US" sz="2000" b="1" dirty="0" smtClean="0"/>
              <a:t>1-Teaching </a:t>
            </a:r>
            <a:r>
              <a:rPr lang="en-US" sz="2000" b="1" dirty="0"/>
              <a:t>on my </a:t>
            </a:r>
            <a:r>
              <a:rPr lang="en-US" sz="2000" b="1" dirty="0" smtClean="0"/>
              <a:t>Course</a:t>
            </a:r>
          </a:p>
          <a:p>
            <a:endParaRPr lang="en-US" sz="2000" b="1" dirty="0"/>
          </a:p>
          <a:p>
            <a:r>
              <a:rPr lang="en-US" sz="2000" b="1" dirty="0" smtClean="0"/>
              <a:t>2-Assessment </a:t>
            </a:r>
            <a:r>
              <a:rPr lang="en-US" sz="2000" b="1" dirty="0"/>
              <a:t>and </a:t>
            </a:r>
            <a:r>
              <a:rPr lang="en-US" sz="2000" b="1" dirty="0" smtClean="0"/>
              <a:t>Feedback</a:t>
            </a:r>
          </a:p>
          <a:p>
            <a:endParaRPr lang="en-US" sz="2000" b="1" dirty="0"/>
          </a:p>
          <a:p>
            <a:r>
              <a:rPr lang="en-US" sz="2000" b="1" dirty="0" smtClean="0"/>
              <a:t>3-Academic Support</a:t>
            </a:r>
          </a:p>
          <a:p>
            <a:endParaRPr lang="en-US" sz="2000" b="1" dirty="0"/>
          </a:p>
          <a:p>
            <a:r>
              <a:rPr lang="en-US" sz="2000" b="1" dirty="0" smtClean="0"/>
              <a:t>4-Organisation </a:t>
            </a:r>
            <a:r>
              <a:rPr lang="en-US" sz="2000" b="1" dirty="0"/>
              <a:t>and </a:t>
            </a:r>
            <a:r>
              <a:rPr lang="en-US" sz="2000" b="1" dirty="0" smtClean="0"/>
              <a:t>Management</a:t>
            </a:r>
          </a:p>
          <a:p>
            <a:endParaRPr lang="en-US" sz="2000" b="1" dirty="0"/>
          </a:p>
          <a:p>
            <a:r>
              <a:rPr lang="en-US" sz="2000" b="1" dirty="0" smtClean="0"/>
              <a:t>5-Learning Resources</a:t>
            </a:r>
          </a:p>
          <a:p>
            <a:endParaRPr lang="en-US" sz="2000" b="1" dirty="0"/>
          </a:p>
          <a:p>
            <a:r>
              <a:rPr lang="en-US" sz="2000" b="1" dirty="0" smtClean="0"/>
              <a:t>6-Personal Development</a:t>
            </a:r>
          </a:p>
          <a:p>
            <a:endParaRPr lang="en-US" sz="2000" b="1" dirty="0"/>
          </a:p>
          <a:p>
            <a:r>
              <a:rPr lang="en-US" sz="2000" b="1" dirty="0" smtClean="0"/>
              <a:t>7-Overall </a:t>
            </a:r>
            <a:r>
              <a:rPr lang="en-US" sz="2000" b="1" dirty="0"/>
              <a:t>Satisfaction</a:t>
            </a:r>
          </a:p>
        </p:txBody>
      </p:sp>
    </p:spTree>
    <p:extLst>
      <p:ext uri="{BB962C8B-B14F-4D97-AF65-F5344CB8AC3E}">
        <p14:creationId xmlns:p14="http://schemas.microsoft.com/office/powerpoint/2010/main" val="353588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National Student Surveys {NSS}.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Annual event, and questions with assessment and feedback are certainly major considerations. NSS growingly vital for teachers, subjects, HEIs and the Unions</a:t>
            </a:r>
            <a:endParaRPr lang="en-US" b="1" dirty="0"/>
          </a:p>
          <a:p>
            <a:r>
              <a:rPr lang="en-US" b="1" dirty="0" smtClean="0"/>
              <a:t>Some answers worth thinking about:</a:t>
            </a:r>
          </a:p>
          <a:p>
            <a:r>
              <a:rPr lang="en-US" b="1" dirty="0" smtClean="0"/>
              <a:t>1-The criteria used in marking have been clear in advance.</a:t>
            </a:r>
          </a:p>
          <a:p>
            <a:r>
              <a:rPr lang="en-US" b="1" dirty="0" smtClean="0"/>
              <a:t>2-Assessment arrangements and marking have been fair.</a:t>
            </a:r>
          </a:p>
          <a:p>
            <a:r>
              <a:rPr lang="en-US" b="1" dirty="0" smtClean="0"/>
              <a:t>3-Feedback on my work has been prompt.</a:t>
            </a:r>
          </a:p>
          <a:p>
            <a:r>
              <a:rPr lang="en-US" b="1" dirty="0" smtClean="0"/>
              <a:t>4-I have received detailed comments on my work.</a:t>
            </a:r>
          </a:p>
          <a:p>
            <a:r>
              <a:rPr lang="en-US" b="1" dirty="0" smtClean="0"/>
              <a:t>5-Feedback on my work has helped me to clarify thing I did not understand.</a:t>
            </a:r>
          </a:p>
          <a:p>
            <a:r>
              <a:rPr lang="en-US" b="1" dirty="0" smtClean="0"/>
              <a:t>7-Accessibility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3845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pPr algn="ctr"/>
            <a:r>
              <a:rPr lang="en-GB" sz="2800" b="1" dirty="0" smtClean="0">
                <a:solidFill>
                  <a:srgbClr val="FF0000"/>
                </a:solidFill>
              </a:rPr>
              <a:t>References:</a:t>
            </a:r>
            <a:br>
              <a:rPr lang="en-GB" sz="2800" b="1" dirty="0" smtClean="0">
                <a:solidFill>
                  <a:srgbClr val="FF0000"/>
                </a:solidFill>
              </a:rPr>
            </a:br>
            <a:r>
              <a:rPr lang="en-GB" sz="2800" b="1" dirty="0" smtClean="0">
                <a:solidFill>
                  <a:srgbClr val="FF0000"/>
                </a:solidFill>
              </a:rPr>
              <a:t>Student Centred Learning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54962-0CA3-4F45-B29F-811A8EC791FD}" type="slidenum">
              <a:rPr lang="en-GB" smtClean="0"/>
              <a:t>33</a:t>
            </a:fld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980728"/>
            <a:ext cx="8278439" cy="6740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600" b="1" dirty="0" smtClean="0">
                <a:solidFill>
                  <a:prstClr val="black"/>
                </a:solidFill>
              </a:rPr>
              <a:t>European Students Union </a:t>
            </a:r>
            <a:r>
              <a:rPr lang="en-GB" sz="1600" b="1" i="1" dirty="0" smtClean="0">
                <a:solidFill>
                  <a:prstClr val="black"/>
                </a:solidFill>
              </a:rPr>
              <a:t>Student Centred Learning Toolkit (</a:t>
            </a:r>
            <a:r>
              <a:rPr lang="en-GB" sz="1600" b="1" i="1" dirty="0">
                <a:solidFill>
                  <a:prstClr val="black"/>
                </a:solidFill>
              </a:rPr>
              <a:t>2012</a:t>
            </a:r>
            <a:r>
              <a:rPr lang="en-GB" sz="1600" b="1" i="1" dirty="0" smtClean="0">
                <a:solidFill>
                  <a:prstClr val="black"/>
                </a:solidFill>
              </a:rPr>
              <a:t>): </a:t>
            </a:r>
          </a:p>
          <a:p>
            <a:pPr lvl="0"/>
            <a:r>
              <a:rPr lang="en-GB" sz="1600" b="1" i="1" dirty="0" smtClean="0">
                <a:solidFill>
                  <a:prstClr val="black"/>
                </a:solidFill>
                <a:hlinkClick r:id="rId2"/>
              </a:rPr>
              <a:t>www.esu-online.org/resources/6068/Student-Centred-Learning-Toolkit/</a:t>
            </a:r>
            <a:endParaRPr lang="en-GB" sz="1600" b="1" i="1" dirty="0" smtClean="0">
              <a:solidFill>
                <a:prstClr val="black"/>
              </a:solidFill>
            </a:endParaRPr>
          </a:p>
          <a:p>
            <a:pPr lvl="0"/>
            <a:endParaRPr lang="en-GB" sz="1600" b="1" i="1" dirty="0" smtClean="0">
              <a:solidFill>
                <a:prstClr val="black"/>
              </a:solidFill>
            </a:endParaRPr>
          </a:p>
          <a:p>
            <a:pPr lvl="0"/>
            <a:r>
              <a:rPr lang="en-GB" sz="1600" b="1" dirty="0" smtClean="0">
                <a:solidFill>
                  <a:prstClr val="black"/>
                </a:solidFill>
              </a:rPr>
              <a:t>ESU (2015), </a:t>
            </a:r>
            <a:r>
              <a:rPr lang="en-GB" sz="1600" b="1" i="1" dirty="0" smtClean="0">
                <a:solidFill>
                  <a:prstClr val="black"/>
                </a:solidFill>
              </a:rPr>
              <a:t>Overview of Student-Centred Learning in Higher Education in Europe </a:t>
            </a:r>
            <a:endParaRPr lang="en-GB" sz="1600" b="1" dirty="0">
              <a:solidFill>
                <a:prstClr val="black"/>
              </a:solidFill>
            </a:endParaRPr>
          </a:p>
          <a:p>
            <a:pPr lvl="0"/>
            <a:r>
              <a:rPr lang="en-GB" sz="1600" b="1" dirty="0" smtClean="0">
                <a:solidFill>
                  <a:prstClr val="black"/>
                </a:solidFill>
                <a:hlinkClick r:id="rId3"/>
              </a:rPr>
              <a:t>www.esu-online.org/news/article/6068/Overview-on-Student-Centred-Learning-in-Higher-Education-in-Europe/</a:t>
            </a:r>
            <a:endParaRPr lang="en-GB" sz="1600" b="1" dirty="0" smtClean="0">
              <a:solidFill>
                <a:prstClr val="black"/>
              </a:solidFill>
            </a:endParaRPr>
          </a:p>
          <a:p>
            <a:pPr lvl="0"/>
            <a:endParaRPr lang="en-GB" sz="1600" b="1" dirty="0">
              <a:solidFill>
                <a:prstClr val="black"/>
              </a:solidFill>
            </a:endParaRPr>
          </a:p>
          <a:p>
            <a:pPr lvl="0"/>
            <a:r>
              <a:rPr lang="en-GB" sz="1600" b="1" dirty="0" smtClean="0">
                <a:solidFill>
                  <a:prstClr val="black"/>
                </a:solidFill>
              </a:rPr>
              <a:t>Higher Education Academy national surveys: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b="1" dirty="0" smtClean="0">
                <a:solidFill>
                  <a:prstClr val="black"/>
                </a:solidFill>
              </a:rPr>
              <a:t>United Kingdom Engagement Survey (UKES)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b="1" dirty="0" smtClean="0">
                <a:solidFill>
                  <a:prstClr val="black"/>
                </a:solidFill>
              </a:rPr>
              <a:t>National Students Survey (NSS)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b="1" dirty="0" smtClean="0">
                <a:solidFill>
                  <a:prstClr val="black"/>
                </a:solidFill>
              </a:rPr>
              <a:t>Postgraduate Taught Experience Survey (PTES)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b="1" dirty="0" smtClean="0">
                <a:solidFill>
                  <a:prstClr val="black"/>
                </a:solidFill>
              </a:rPr>
              <a:t>Postgraduate Research Experience Survey (PRES)</a:t>
            </a:r>
          </a:p>
          <a:p>
            <a:pPr lvl="0"/>
            <a:r>
              <a:rPr lang="en-GB" sz="1600" b="1" dirty="0" smtClean="0">
                <a:solidFill>
                  <a:prstClr val="black"/>
                </a:solidFill>
                <a:hlinkClick r:id="rId4"/>
              </a:rPr>
              <a:t>www.heacademy.ac.uk/research/surveys/united-kingdom-engagement-survey-ukes</a:t>
            </a:r>
            <a:endParaRPr lang="en-GB" sz="1600" b="1" dirty="0" smtClean="0">
              <a:solidFill>
                <a:prstClr val="black"/>
              </a:solidFill>
            </a:endParaRPr>
          </a:p>
          <a:p>
            <a:pPr lvl="0"/>
            <a:endParaRPr lang="en-GB" sz="1600" b="1" dirty="0" smtClean="0">
              <a:solidFill>
                <a:prstClr val="black"/>
              </a:solidFill>
            </a:endParaRPr>
          </a:p>
          <a:p>
            <a:pPr lvl="0"/>
            <a:r>
              <a:rPr lang="en-GB" sz="1600" b="1" dirty="0">
                <a:solidFill>
                  <a:prstClr val="black"/>
                </a:solidFill>
              </a:rPr>
              <a:t>BSU, </a:t>
            </a:r>
            <a:r>
              <a:rPr lang="en-GB" sz="1600" b="1" i="1" dirty="0">
                <a:solidFill>
                  <a:prstClr val="black"/>
                </a:solidFill>
              </a:rPr>
              <a:t>Strategy Document </a:t>
            </a:r>
            <a:r>
              <a:rPr lang="en-GB" sz="1600" b="1" dirty="0">
                <a:solidFill>
                  <a:prstClr val="black"/>
                </a:solidFill>
              </a:rPr>
              <a:t>(with Graduate Attributes)</a:t>
            </a:r>
          </a:p>
          <a:p>
            <a:pPr lvl="0"/>
            <a:r>
              <a:rPr lang="en-GB" sz="1600" b="1" dirty="0">
                <a:solidFill>
                  <a:prstClr val="black"/>
                </a:solidFill>
                <a:hlinkClick r:id="rId5"/>
              </a:rPr>
              <a:t>www.bathspa.ac.uk/about-us/our-vision-values-history-and-people</a:t>
            </a:r>
            <a:endParaRPr lang="en-GB" sz="1600" b="1" dirty="0">
              <a:solidFill>
                <a:prstClr val="black"/>
              </a:solidFill>
            </a:endParaRPr>
          </a:p>
          <a:p>
            <a:pPr lvl="0"/>
            <a:endParaRPr lang="en-GB" sz="1600" b="1" dirty="0" smtClean="0">
              <a:solidFill>
                <a:prstClr val="black"/>
              </a:solidFill>
            </a:endParaRPr>
          </a:p>
          <a:p>
            <a:pPr lvl="0"/>
            <a:r>
              <a:rPr lang="en-GB" sz="1600" b="1" dirty="0" smtClean="0">
                <a:solidFill>
                  <a:prstClr val="black"/>
                </a:solidFill>
              </a:rPr>
              <a:t>Healey. M. et al., (2014), </a:t>
            </a:r>
            <a:r>
              <a:rPr lang="en-GB" sz="1600" b="1" i="1" dirty="0" smtClean="0">
                <a:solidFill>
                  <a:prstClr val="black"/>
                </a:solidFill>
              </a:rPr>
              <a:t>Engagement through Partnership: students as partners in learning and teaching in higher education </a:t>
            </a:r>
            <a:endParaRPr lang="en-GB" sz="1600" b="1" i="1" dirty="0">
              <a:solidFill>
                <a:prstClr val="black"/>
              </a:solidFill>
            </a:endParaRPr>
          </a:p>
          <a:p>
            <a:pPr lvl="0"/>
            <a:r>
              <a:rPr lang="en-GB" sz="1600" b="1" dirty="0" smtClean="0">
                <a:solidFill>
                  <a:prstClr val="black"/>
                </a:solidFill>
                <a:hlinkClick r:id="rId6"/>
              </a:rPr>
              <a:t>www.heacademy.ac.uk/engagement-through-partnership-students-partners-learning-and-teaching-higher-education</a:t>
            </a:r>
            <a:endParaRPr lang="en-GB" sz="1600" b="1" dirty="0" smtClean="0">
              <a:solidFill>
                <a:prstClr val="black"/>
              </a:solidFill>
            </a:endParaRPr>
          </a:p>
          <a:p>
            <a:pPr lvl="0"/>
            <a:endParaRPr lang="en-GB" sz="1600" b="1" dirty="0">
              <a:solidFill>
                <a:prstClr val="black"/>
              </a:solidFill>
            </a:endParaRPr>
          </a:p>
          <a:p>
            <a:pPr lvl="0"/>
            <a:r>
              <a:rPr lang="en-GB" sz="1600" b="1" dirty="0" smtClean="0">
                <a:solidFill>
                  <a:prstClr val="black"/>
                </a:solidFill>
              </a:rPr>
              <a:t>Saskia, J.M. et al., (2008), Incorporating Student-Centred Learning in Innovation and Entrepreneurship Education, </a:t>
            </a:r>
            <a:r>
              <a:rPr lang="en-GB" sz="1600" b="1" i="1" dirty="0" smtClean="0">
                <a:solidFill>
                  <a:prstClr val="black"/>
                </a:solidFill>
              </a:rPr>
              <a:t>European Journal of Education</a:t>
            </a:r>
            <a:r>
              <a:rPr lang="en-GB" sz="1600" b="1" dirty="0" smtClean="0">
                <a:solidFill>
                  <a:prstClr val="black"/>
                </a:solidFill>
              </a:rPr>
              <a:t>, 43 (4), 513-527.</a:t>
            </a:r>
          </a:p>
          <a:p>
            <a:pPr lvl="0"/>
            <a:endParaRPr lang="en-GB" sz="1600" b="1" dirty="0">
              <a:solidFill>
                <a:prstClr val="black"/>
              </a:solidFill>
            </a:endParaRPr>
          </a:p>
          <a:p>
            <a:pPr lvl="0"/>
            <a:endParaRPr lang="en-GB" sz="16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76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12482"/>
          </a:xfrm>
        </p:spPr>
        <p:txBody>
          <a:bodyPr>
            <a:normAutofit fontScale="90000"/>
          </a:bodyPr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</a:rPr>
              <a:t>More References….</a:t>
            </a:r>
            <a:r>
              <a:rPr lang="en-GB" sz="2800" b="1" dirty="0" smtClean="0">
                <a:solidFill>
                  <a:srgbClr val="0000FF"/>
                </a:solidFill>
              </a:rPr>
              <a:t/>
            </a:r>
            <a:br>
              <a:rPr lang="en-GB" sz="2800" b="1" dirty="0" smtClean="0">
                <a:solidFill>
                  <a:srgbClr val="0000FF"/>
                </a:solidFill>
              </a:rPr>
            </a:br>
            <a:endParaRPr lang="en-GB" sz="2800" b="1" dirty="0">
              <a:solidFill>
                <a:srgbClr val="0000FF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54962-0CA3-4F45-B29F-811A8EC791FD}" type="slidenum">
              <a:rPr lang="en-GB" smtClean="0"/>
              <a:t>34</a:t>
            </a:fld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44446" y="668866"/>
            <a:ext cx="8686001" cy="7048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100" b="1" dirty="0" smtClean="0">
                <a:solidFill>
                  <a:prstClr val="black"/>
                </a:solidFill>
              </a:rPr>
              <a:t>….</a:t>
            </a:r>
            <a:endParaRPr lang="en-GB" sz="1200" b="1" dirty="0">
              <a:solidFill>
                <a:prstClr val="black"/>
              </a:solidFill>
            </a:endParaRPr>
          </a:p>
          <a:p>
            <a:pPr lvl="0"/>
            <a:r>
              <a:rPr lang="en-GB" sz="1200" b="1" dirty="0">
                <a:solidFill>
                  <a:prstClr val="black"/>
                </a:solidFill>
              </a:rPr>
              <a:t>Evans, C. ( 2013), Making Sense of Assessment Feedback in Higher Education, </a:t>
            </a:r>
            <a:r>
              <a:rPr lang="en-GB" sz="1200" b="1" i="1" dirty="0">
                <a:solidFill>
                  <a:prstClr val="black"/>
                </a:solidFill>
              </a:rPr>
              <a:t>Review of Educational Research</a:t>
            </a:r>
            <a:r>
              <a:rPr lang="en-GB" sz="1200" b="1" dirty="0">
                <a:solidFill>
                  <a:prstClr val="black"/>
                </a:solidFill>
              </a:rPr>
              <a:t>, 83 (1), 70–120.</a:t>
            </a:r>
          </a:p>
          <a:p>
            <a:pPr lvl="0"/>
            <a:endParaRPr lang="en-GB" sz="1200" b="1" dirty="0">
              <a:solidFill>
                <a:prstClr val="black"/>
              </a:solidFill>
            </a:endParaRPr>
          </a:p>
          <a:p>
            <a:pPr lvl="0"/>
            <a:endParaRPr lang="en-GB" sz="1200" b="1" dirty="0">
              <a:solidFill>
                <a:prstClr val="black"/>
              </a:solidFill>
            </a:endParaRPr>
          </a:p>
          <a:p>
            <a:pPr lvl="0"/>
            <a:r>
              <a:rPr lang="en-GB" sz="1200" b="1" dirty="0">
                <a:solidFill>
                  <a:prstClr val="black"/>
                </a:solidFill>
              </a:rPr>
              <a:t>Gibbs. G. (2005), Conditions under which assessment supports student learning’, </a:t>
            </a:r>
            <a:r>
              <a:rPr lang="en-GB" sz="1200" b="1" i="1" dirty="0">
                <a:solidFill>
                  <a:prstClr val="black"/>
                </a:solidFill>
              </a:rPr>
              <a:t>Learning and Teaching in Higher Education </a:t>
            </a:r>
            <a:r>
              <a:rPr lang="en-GB" sz="1200" b="1" dirty="0">
                <a:solidFill>
                  <a:prstClr val="black"/>
                </a:solidFill>
              </a:rPr>
              <a:t>1, 3-31.</a:t>
            </a:r>
          </a:p>
          <a:p>
            <a:pPr lvl="0"/>
            <a:endParaRPr lang="en-GB" sz="1200" b="1" dirty="0">
              <a:solidFill>
                <a:prstClr val="black"/>
              </a:solidFill>
            </a:endParaRPr>
          </a:p>
          <a:p>
            <a:pPr lvl="0"/>
            <a:r>
              <a:rPr lang="en-GB" sz="1200" b="1" dirty="0">
                <a:solidFill>
                  <a:prstClr val="black"/>
                </a:solidFill>
              </a:rPr>
              <a:t>Nicol, D. (2011), </a:t>
            </a:r>
            <a:r>
              <a:rPr lang="en-GB" sz="1200" b="1" i="1" dirty="0">
                <a:solidFill>
                  <a:prstClr val="black"/>
                </a:solidFill>
              </a:rPr>
              <a:t>Developing students' ability to construct feedback. </a:t>
            </a:r>
            <a:r>
              <a:rPr lang="en-GB" sz="1200" b="1" dirty="0">
                <a:solidFill>
                  <a:prstClr val="black"/>
                </a:solidFill>
              </a:rPr>
              <a:t>QAA Scotland, Enhancement Themes.  </a:t>
            </a:r>
          </a:p>
          <a:p>
            <a:pPr lvl="0"/>
            <a:endParaRPr lang="en-GB" sz="1200" b="1" dirty="0">
              <a:solidFill>
                <a:prstClr val="black"/>
              </a:solidFill>
            </a:endParaRPr>
          </a:p>
          <a:p>
            <a:pPr lvl="0"/>
            <a:r>
              <a:rPr lang="en-GB" sz="1200" b="1" dirty="0">
                <a:solidFill>
                  <a:prstClr val="black"/>
                </a:solidFill>
              </a:rPr>
              <a:t>Nicol, D. et al (2014), Rethinking feedback practices in higher education: a peer review perspective, </a:t>
            </a:r>
            <a:r>
              <a:rPr lang="en-GB" sz="1200" b="1" i="1" dirty="0">
                <a:solidFill>
                  <a:prstClr val="black"/>
                </a:solidFill>
              </a:rPr>
              <a:t>Assessment &amp; Evaluation in Higher Education</a:t>
            </a:r>
            <a:r>
              <a:rPr lang="en-GB" sz="1200" b="1" dirty="0">
                <a:solidFill>
                  <a:prstClr val="black"/>
                </a:solidFill>
              </a:rPr>
              <a:t>, 39 (1) , 102-122. </a:t>
            </a:r>
          </a:p>
          <a:p>
            <a:pPr lvl="0"/>
            <a:endParaRPr lang="en-GB" sz="1200" b="1" dirty="0">
              <a:solidFill>
                <a:prstClr val="black"/>
              </a:solidFill>
            </a:endParaRPr>
          </a:p>
          <a:p>
            <a:pPr lvl="0"/>
            <a:r>
              <a:rPr lang="en-GB" sz="1200" b="1" dirty="0">
                <a:solidFill>
                  <a:prstClr val="black"/>
                </a:solidFill>
              </a:rPr>
              <a:t>Price, M.et al. (2010), Feedback: all that effort, but what is the effect? </a:t>
            </a:r>
            <a:r>
              <a:rPr lang="en-GB" sz="1200" b="1" i="1" dirty="0">
                <a:solidFill>
                  <a:prstClr val="black"/>
                </a:solidFill>
              </a:rPr>
              <a:t>Assessment &amp; Evaluation in Higher Education,</a:t>
            </a:r>
            <a:r>
              <a:rPr lang="en-GB" sz="1200" b="1" dirty="0">
                <a:solidFill>
                  <a:prstClr val="black"/>
                </a:solidFill>
              </a:rPr>
              <a:t> 35 (3), 277–289</a:t>
            </a:r>
          </a:p>
          <a:p>
            <a:pPr lvl="0"/>
            <a:endParaRPr lang="en-GB" sz="1200" b="1" dirty="0">
              <a:solidFill>
                <a:prstClr val="black"/>
              </a:solidFill>
            </a:endParaRPr>
          </a:p>
          <a:p>
            <a:pPr lvl="0"/>
            <a:r>
              <a:rPr lang="en-GB" sz="1200" b="1" dirty="0">
                <a:solidFill>
                  <a:prstClr val="black"/>
                </a:solidFill>
              </a:rPr>
              <a:t>Price, M. et al. (2011), If I was going there I wouldn’t start from here: a critical commentary on current assessment practice, </a:t>
            </a:r>
            <a:r>
              <a:rPr lang="en-GB" sz="1200" b="1" i="1" dirty="0">
                <a:solidFill>
                  <a:prstClr val="black"/>
                </a:solidFill>
              </a:rPr>
              <a:t>Assessment &amp; Evaluation in Higher Education, </a:t>
            </a:r>
            <a:r>
              <a:rPr lang="en-GB" sz="1200" b="1" dirty="0">
                <a:solidFill>
                  <a:prstClr val="black"/>
                </a:solidFill>
              </a:rPr>
              <a:t>36 (4), 479–492</a:t>
            </a:r>
            <a:r>
              <a:rPr lang="en-GB" sz="1200" b="1" dirty="0" smtClean="0">
                <a:solidFill>
                  <a:prstClr val="black"/>
                </a:solidFill>
              </a:rPr>
              <a:t>.</a:t>
            </a:r>
          </a:p>
          <a:p>
            <a:pPr lvl="0"/>
            <a:endParaRPr lang="en-GB" sz="1200" b="1" dirty="0">
              <a:solidFill>
                <a:prstClr val="black"/>
              </a:solidFill>
            </a:endParaRPr>
          </a:p>
          <a:p>
            <a:r>
              <a:rPr lang="en-GB" sz="1200" b="1" dirty="0" smtClean="0"/>
              <a:t>For a tool designed ‘to help universities to review current policy and practice in assessment and feedback, with a view to radically rethinking the institution’s assessment strategy’, see  </a:t>
            </a:r>
            <a:r>
              <a:rPr lang="en-GB" sz="1200" b="1" i="1" dirty="0" smtClean="0"/>
              <a:t>A Marked Improvement: Transforming Assessment in Higher Education </a:t>
            </a:r>
            <a:r>
              <a:rPr lang="en-GB" sz="1200" b="1" dirty="0" smtClean="0"/>
              <a:t>(HEA, 2012). </a:t>
            </a:r>
            <a:r>
              <a:rPr lang="en-GB" sz="1200" b="1" dirty="0" smtClean="0">
                <a:hlinkClick r:id="rId2"/>
              </a:rPr>
              <a:t>www.heacademy.ac.uk/resource/marked-improvement</a:t>
            </a:r>
            <a:endParaRPr lang="en-GB" sz="1200" b="1" dirty="0" smtClean="0"/>
          </a:p>
          <a:p>
            <a:endParaRPr lang="en-GB" sz="1200" b="1" dirty="0" smtClean="0"/>
          </a:p>
          <a:p>
            <a:r>
              <a:rPr lang="en-GB" sz="1200" b="1" dirty="0" smtClean="0"/>
              <a:t>For video and online resources on ‘</a:t>
            </a:r>
            <a:r>
              <a:rPr lang="en-GB" sz="1200" b="1" i="1" dirty="0" smtClean="0"/>
              <a:t>Effective Assessment in a Digital Age’, </a:t>
            </a:r>
            <a:r>
              <a:rPr lang="en-GB" sz="1200" b="1" dirty="0" smtClean="0"/>
              <a:t>see JISC site: </a:t>
            </a:r>
            <a:r>
              <a:rPr lang="en-GB" sz="1200" b="1" dirty="0" smtClean="0">
                <a:hlinkClick r:id="rId3"/>
              </a:rPr>
              <a:t>www.jisc.ac.uk/assessresource</a:t>
            </a:r>
            <a:endParaRPr lang="en-GB" sz="1200" b="1" dirty="0" smtClean="0"/>
          </a:p>
          <a:p>
            <a:endParaRPr lang="en-GB" sz="1200" b="1" dirty="0" smtClean="0"/>
          </a:p>
          <a:p>
            <a:r>
              <a:rPr lang="en-GB" sz="1200" b="1" dirty="0" smtClean="0"/>
              <a:t>For UK-based projects designed to improve assessment and feedback practices: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b="1" dirty="0" smtClean="0"/>
              <a:t>TESTA (</a:t>
            </a:r>
            <a:r>
              <a:rPr lang="en-GB" sz="1200" b="1" i="1" dirty="0" smtClean="0"/>
              <a:t>Transforming the Experience of Students through Assessment</a:t>
            </a:r>
            <a:r>
              <a:rPr lang="en-GB" sz="1200" b="1" dirty="0" smtClean="0"/>
              <a:t>)</a:t>
            </a:r>
            <a:r>
              <a:rPr lang="en-GB" sz="1200" b="1" i="1" dirty="0" smtClean="0"/>
              <a:t> </a:t>
            </a:r>
            <a:r>
              <a:rPr lang="en-GB" sz="1200" b="1" dirty="0" smtClean="0">
                <a:hlinkClick r:id="rId4"/>
              </a:rPr>
              <a:t>www.testa.ac.uk</a:t>
            </a:r>
            <a:r>
              <a:rPr lang="en-GB" sz="1200" b="1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b="1" dirty="0" smtClean="0"/>
              <a:t>The REAP site (</a:t>
            </a:r>
            <a:r>
              <a:rPr lang="en-GB" sz="1200" b="1" i="1" dirty="0" smtClean="0"/>
              <a:t>Re-engineering Assessment Practices</a:t>
            </a:r>
            <a:r>
              <a:rPr lang="en-GB" sz="1200" b="1" dirty="0" smtClean="0"/>
              <a:t>) on the need for students to learn through ‘Peer Review’: </a:t>
            </a:r>
            <a:r>
              <a:rPr lang="en-GB" sz="1200" b="1" dirty="0" smtClean="0">
                <a:hlinkClick r:id="rId5"/>
              </a:rPr>
              <a:t>www.reap.ac.uk/PEER.aspx</a:t>
            </a:r>
            <a:endParaRPr lang="en-GB" sz="1200" b="1" dirty="0" smtClean="0"/>
          </a:p>
          <a:p>
            <a:pPr lvl="0"/>
            <a:endParaRPr lang="en-GB" sz="1000" dirty="0" smtClean="0">
              <a:solidFill>
                <a:prstClr val="black"/>
              </a:solidFill>
            </a:endParaRPr>
          </a:p>
          <a:p>
            <a:pPr lvl="0"/>
            <a:endParaRPr lang="en-GB" sz="1000" dirty="0">
              <a:solidFill>
                <a:prstClr val="black"/>
              </a:solidFill>
            </a:endParaRPr>
          </a:p>
          <a:p>
            <a:pPr lvl="0"/>
            <a:endParaRPr lang="en-GB" sz="1000" dirty="0" smtClean="0">
              <a:solidFill>
                <a:prstClr val="black"/>
              </a:solidFill>
            </a:endParaRPr>
          </a:p>
          <a:p>
            <a:pPr lvl="0"/>
            <a:endParaRPr lang="en-GB" sz="1000" dirty="0">
              <a:solidFill>
                <a:prstClr val="black"/>
              </a:solidFill>
            </a:endParaRPr>
          </a:p>
          <a:p>
            <a:pPr lvl="0"/>
            <a:endParaRPr lang="en-GB" sz="1000" dirty="0" smtClean="0">
              <a:solidFill>
                <a:prstClr val="black"/>
              </a:solidFill>
            </a:endParaRPr>
          </a:p>
          <a:p>
            <a:pPr lvl="0"/>
            <a:endParaRPr lang="en-GB" sz="1000" dirty="0">
              <a:solidFill>
                <a:prstClr val="black"/>
              </a:solidFill>
            </a:endParaRPr>
          </a:p>
          <a:p>
            <a:pPr lvl="0"/>
            <a:endParaRPr lang="en-GB" sz="1000" dirty="0" smtClean="0">
              <a:solidFill>
                <a:prstClr val="black"/>
              </a:solidFill>
            </a:endParaRPr>
          </a:p>
          <a:p>
            <a:pPr lvl="0"/>
            <a:endParaRPr lang="en-GB" sz="1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11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399"/>
            <a:ext cx="8229600" cy="158326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to plan a total feedback session?</a:t>
            </a:r>
            <a:br>
              <a:rPr lang="en-US" dirty="0" smtClean="0"/>
            </a:br>
            <a:r>
              <a:rPr lang="en-US" dirty="0" smtClean="0"/>
              <a:t>(12 minutes illustrated.) </a:t>
            </a:r>
            <a:br>
              <a:rPr lang="en-US" dirty="0" smtClean="0"/>
            </a:br>
            <a:r>
              <a:rPr lang="en-US" dirty="0" smtClean="0"/>
              <a:t>Teacher and student both get involved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43467" y="3105835"/>
            <a:ext cx="62145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https://www.youtube.com/watch?v=</a:t>
            </a:r>
            <a:r>
              <a:rPr lang="en-US" dirty="0" smtClean="0">
                <a:hlinkClick r:id="rId2"/>
              </a:rPr>
              <a:t>XRrPxs4klvU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89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Rate my Professors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354667" y="3105835"/>
            <a:ext cx="55033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https://www.youtube.com/watch?v=</a:t>
            </a:r>
            <a:r>
              <a:rPr lang="en-US" dirty="0" smtClean="0">
                <a:hlinkClick r:id="rId2"/>
              </a:rPr>
              <a:t>6RdmJyM7hD4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79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Are we in the UK putting too much emphasis on students surveys in changing/establishing our feedback systems?</a:t>
            </a:r>
          </a:p>
          <a:p>
            <a:endParaRPr lang="en-US" b="1" dirty="0"/>
          </a:p>
          <a:p>
            <a:r>
              <a:rPr lang="en-US" b="1" dirty="0" smtClean="0"/>
              <a:t>-How would you react to “Rate my Professor” tradition in the U.S. or elsewhere?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3223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jogi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81000"/>
            <a:ext cx="9144000" cy="6088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8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623" y="1041632"/>
            <a:ext cx="7848600" cy="1498236"/>
          </a:xfrm>
        </p:spPr>
        <p:txBody>
          <a:bodyPr/>
          <a:lstStyle/>
          <a:p>
            <a:pPr algn="ctr"/>
            <a:r>
              <a:rPr lang="en-US" b="1" dirty="0" smtClean="0"/>
              <a:t>FEEDBACK: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54019"/>
            <a:ext cx="6400800" cy="2603781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b="1" dirty="0" smtClean="0"/>
              <a:t>				</a:t>
            </a:r>
          </a:p>
          <a:p>
            <a:pPr algn="ctr"/>
            <a:r>
              <a:rPr lang="en-US" b="1" dirty="0" smtClean="0"/>
              <a:t> Grades, Or Beyond!</a:t>
            </a:r>
            <a:endParaRPr lang="en-US" b="1" dirty="0"/>
          </a:p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Iftikhar H. Malik</a:t>
            </a:r>
          </a:p>
          <a:p>
            <a:pPr algn="ctr"/>
            <a:r>
              <a:rPr lang="en-US" dirty="0" smtClean="0"/>
              <a:t>Bath Spa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58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 smtClean="0"/>
              <a:t>Markists</a:t>
            </a:r>
            <a:r>
              <a:rPr lang="en-US" dirty="0" smtClean="0"/>
              <a:t>, Learners or Practitioners!</a:t>
            </a:r>
          </a:p>
          <a:p>
            <a:r>
              <a:rPr lang="en-US" dirty="0" smtClean="0"/>
              <a:t>Definition(s)</a:t>
            </a:r>
          </a:p>
          <a:p>
            <a:r>
              <a:rPr lang="en-US" dirty="0" smtClean="0"/>
              <a:t>Types of Learning: Superficial, Deep and Strategic</a:t>
            </a:r>
          </a:p>
          <a:p>
            <a:r>
              <a:rPr lang="en-US" dirty="0" smtClean="0"/>
              <a:t>Skills, personal and professional developments</a:t>
            </a:r>
          </a:p>
          <a:p>
            <a:r>
              <a:rPr lang="en-US" dirty="0" smtClean="0"/>
              <a:t>Features, Areas, Research</a:t>
            </a:r>
          </a:p>
          <a:p>
            <a:r>
              <a:rPr lang="en-US" dirty="0" smtClean="0"/>
              <a:t>Requisites: Expectations and Improvements</a:t>
            </a:r>
          </a:p>
          <a:p>
            <a:r>
              <a:rPr lang="en-US" dirty="0" smtClean="0"/>
              <a:t>National Student Engagement Survey</a:t>
            </a:r>
          </a:p>
          <a:p>
            <a:r>
              <a:rPr lang="en-US" dirty="0" smtClean="0"/>
              <a:t>Students, Teachers, Institution and Employers/Market: (Stake holders &amp; Enforcers)</a:t>
            </a:r>
          </a:p>
          <a:p>
            <a:r>
              <a:rPr lang="en-US" dirty="0" smtClean="0"/>
              <a:t>At Bath Spa University</a:t>
            </a:r>
          </a:p>
          <a:p>
            <a:r>
              <a:rPr lang="en-US" dirty="0"/>
              <a:t>Forms—tutorials and electronic. IT as a forum or a challenger. Plagiarism</a:t>
            </a:r>
          </a:p>
          <a:p>
            <a:r>
              <a:rPr lang="en-US" dirty="0" smtClean="0"/>
              <a:t>National </a:t>
            </a:r>
            <a:r>
              <a:rPr lang="en-US" dirty="0"/>
              <a:t>Students Survey (</a:t>
            </a:r>
            <a:r>
              <a:rPr lang="en-US" dirty="0" smtClean="0"/>
              <a:t>NSS)</a:t>
            </a:r>
          </a:p>
          <a:p>
            <a:r>
              <a:rPr lang="en-US" dirty="0" smtClean="0"/>
              <a:t>Resources for further reading!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59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Why and What Feedback?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7200" y="1864800"/>
            <a:ext cx="7814235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“Feedback </a:t>
            </a:r>
            <a:r>
              <a:rPr lang="en-US" sz="2000" b="1" dirty="0"/>
              <a:t>is an essential part of effective learning. It helps students understand the subject </a:t>
            </a:r>
            <a:r>
              <a:rPr lang="en-US" sz="2000" b="1" dirty="0" smtClean="0"/>
              <a:t>being studied </a:t>
            </a:r>
            <a:r>
              <a:rPr lang="en-US" sz="2000" b="1" dirty="0"/>
              <a:t>and gives them clear guidance on how to improve their learning. Bellon et </a:t>
            </a:r>
            <a:r>
              <a:rPr lang="en-US" sz="2000" b="1" dirty="0" smtClean="0"/>
              <a:t>al state </a:t>
            </a:r>
            <a:r>
              <a:rPr lang="en-US" sz="2000" b="1" dirty="0"/>
              <a:t>'academic feedback is more strongly and consistently related to achievement than any other teaching behaviour...this relationship is consistent regardless of grade, socioeconomic status, race, or school setting.' Feedback can improve a student's confidence, self-awareness and enthusiasm for learning. Effective feedback during the first year in university can aid the transition to higher education and may support student retention</a:t>
            </a:r>
            <a:r>
              <a:rPr lang="en-US" sz="2000" b="1" dirty="0" smtClean="0"/>
              <a:t>. </a:t>
            </a:r>
            <a:r>
              <a:rPr lang="en-US" sz="2000" b="1" dirty="0"/>
              <a:t>Providing students </a:t>
            </a:r>
            <a:r>
              <a:rPr lang="en-US" sz="2000" b="1" dirty="0" smtClean="0"/>
              <a:t>engage {sic.} </a:t>
            </a:r>
            <a:r>
              <a:rPr lang="en-US" sz="2000" b="1" dirty="0"/>
              <a:t>with feedback, it should enhance learning and improve assessment </a:t>
            </a:r>
            <a:r>
              <a:rPr lang="en-US" sz="2000" b="1" dirty="0" smtClean="0"/>
              <a:t>performance”</a:t>
            </a:r>
            <a:r>
              <a:rPr lang="en-US" dirty="0" smtClean="0"/>
              <a:t>. (Univ. of Reading)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28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 smtClean="0"/>
              <a:t>Feedback: Integrated Part of Learning Programme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-Transparency on learning outcomes---rationale/objectives,</a:t>
            </a:r>
          </a:p>
          <a:p>
            <a:r>
              <a:rPr lang="en-US" b="1" dirty="0" smtClean="0"/>
              <a:t>-Strategy on teaching: aligned with the rational,</a:t>
            </a:r>
          </a:p>
          <a:p>
            <a:r>
              <a:rPr lang="en-US" b="1" dirty="0" smtClean="0"/>
              <a:t>-Assessment as an integral part of teaching strategy,</a:t>
            </a:r>
          </a:p>
          <a:p>
            <a:r>
              <a:rPr lang="en-US" b="1" dirty="0" smtClean="0"/>
              <a:t>-Each assessment item should map/match to specific objectives and should have a clear purpose,</a:t>
            </a:r>
          </a:p>
          <a:p>
            <a:r>
              <a:rPr lang="en-US" b="1" dirty="0" smtClean="0"/>
              <a:t>Validity check on each assessment item in ref to aims and purpose,</a:t>
            </a:r>
          </a:p>
          <a:p>
            <a:r>
              <a:rPr lang="en-US" b="1" dirty="0" smtClean="0"/>
              <a:t>-Arguments for group-based or individual seminar presentation,</a:t>
            </a:r>
          </a:p>
          <a:p>
            <a:pPr marL="0" indent="0">
              <a:buNone/>
            </a:pPr>
            <a:r>
              <a:rPr lang="en-US" b="1" dirty="0" smtClean="0"/>
              <a:t> Grading them and then providing the feedback.</a:t>
            </a:r>
            <a:r>
              <a:rPr lang="en-US" b="1" u="sng" dirty="0" smtClean="0"/>
              <a:t> Freeloaders versus diligent partners,</a:t>
            </a:r>
          </a:p>
          <a:p>
            <a:r>
              <a:rPr lang="en-US" b="1" dirty="0" smtClean="0"/>
              <a:t>-Group marks and individual marks?</a:t>
            </a:r>
          </a:p>
          <a:p>
            <a:r>
              <a:rPr lang="en-US" b="1" dirty="0" smtClean="0"/>
              <a:t>-Groups marking each other?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050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18532"/>
            <a:ext cx="8229600" cy="999066"/>
          </a:xfrm>
        </p:spPr>
        <p:txBody>
          <a:bodyPr>
            <a:normAutofit/>
          </a:bodyPr>
          <a:lstStyle/>
          <a:p>
            <a:pPr algn="ctr"/>
            <a:r>
              <a:rPr lang="en-GB" sz="2800" b="1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Feedback: Several  Attributes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856358"/>
            <a:ext cx="8466667" cy="6370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</a:pPr>
            <a:endParaRPr lang="en-GB" sz="2000" i="1" dirty="0" smtClean="0">
              <a:solidFill>
                <a:prstClr val="black"/>
              </a:solidFill>
            </a:endParaRPr>
          </a:p>
          <a:p>
            <a:pPr marL="342900" lvl="0" indent="-342900">
              <a:spcBef>
                <a:spcPct val="20000"/>
              </a:spcBef>
              <a:buFont typeface="+mj-lt"/>
              <a:buAutoNum type="arabicPeriod"/>
            </a:pPr>
            <a:r>
              <a:rPr lang="en-GB" sz="2000" b="1" dirty="0" smtClean="0">
                <a:solidFill>
                  <a:prstClr val="black"/>
                </a:solidFill>
              </a:rPr>
              <a:t>Feedback engages students in brooding over the centrality of skills and such other bench marks expected at the HE levels. Feedback mechanisms are </a:t>
            </a:r>
            <a:r>
              <a:rPr lang="en-GB" sz="2000" b="1" dirty="0">
                <a:solidFill>
                  <a:prstClr val="black"/>
                </a:solidFill>
              </a:rPr>
              <a:t>used to engage students in learning that is </a:t>
            </a:r>
            <a:r>
              <a:rPr lang="en-GB" sz="2000" b="1" dirty="0" smtClean="0">
                <a:solidFill>
                  <a:prstClr val="black"/>
                </a:solidFill>
              </a:rPr>
              <a:t>productive and interactive.</a:t>
            </a:r>
            <a:endParaRPr lang="en-GB" sz="2000" b="1" dirty="0">
              <a:solidFill>
                <a:prstClr val="black"/>
              </a:solidFill>
            </a:endParaRPr>
          </a:p>
          <a:p>
            <a:pPr marL="342900" lvl="0" indent="-342900">
              <a:spcBef>
                <a:spcPct val="20000"/>
              </a:spcBef>
              <a:buFont typeface="+mj-lt"/>
              <a:buAutoNum type="arabicPeriod"/>
            </a:pPr>
            <a:r>
              <a:rPr lang="en-GB" sz="2000" b="1" dirty="0">
                <a:solidFill>
                  <a:prstClr val="black"/>
                </a:solidFill>
              </a:rPr>
              <a:t>F</a:t>
            </a:r>
            <a:r>
              <a:rPr lang="en-GB" sz="2000" b="1" dirty="0" smtClean="0">
                <a:solidFill>
                  <a:prstClr val="black"/>
                </a:solidFill>
              </a:rPr>
              <a:t>eedback</a:t>
            </a:r>
            <a:r>
              <a:rPr lang="en-GB" sz="2000" b="1" dirty="0" smtClean="0">
                <a:solidFill>
                  <a:srgbClr val="C00000"/>
                </a:solidFill>
              </a:rPr>
              <a:t> </a:t>
            </a:r>
            <a:r>
              <a:rPr lang="en-GB" sz="2000" b="1" dirty="0">
                <a:solidFill>
                  <a:prstClr val="black"/>
                </a:solidFill>
              </a:rPr>
              <a:t>is used to actively improve student </a:t>
            </a:r>
            <a:r>
              <a:rPr lang="en-GB" sz="2000" b="1" dirty="0" smtClean="0">
                <a:solidFill>
                  <a:prstClr val="black"/>
                </a:solidFill>
              </a:rPr>
              <a:t>learning.</a:t>
            </a:r>
            <a:endParaRPr lang="en-GB" sz="2000" b="1" dirty="0">
              <a:solidFill>
                <a:prstClr val="black"/>
              </a:solidFill>
            </a:endParaRPr>
          </a:p>
          <a:p>
            <a:pPr marL="342900" lvl="0" indent="-342900">
              <a:spcBef>
                <a:spcPct val="20000"/>
              </a:spcBef>
              <a:buFont typeface="+mj-lt"/>
              <a:buAutoNum type="arabicPeriod"/>
            </a:pPr>
            <a:r>
              <a:rPr lang="en-GB" sz="2000" b="1" dirty="0" smtClean="0">
                <a:solidFill>
                  <a:prstClr val="black"/>
                </a:solidFill>
              </a:rPr>
              <a:t>Feedback allows students </a:t>
            </a:r>
            <a:r>
              <a:rPr lang="en-GB" sz="2000" b="1" dirty="0">
                <a:solidFill>
                  <a:prstClr val="black"/>
                </a:solidFill>
              </a:rPr>
              <a:t>and teachers become </a:t>
            </a:r>
            <a:r>
              <a:rPr lang="en-GB" sz="2000" b="1" dirty="0" smtClean="0">
                <a:solidFill>
                  <a:prstClr val="black"/>
                </a:solidFill>
              </a:rPr>
              <a:t>responsible partners in learning and assessment.</a:t>
            </a:r>
          </a:p>
          <a:p>
            <a:pPr marL="342900" lvl="0" indent="-342900">
              <a:spcBef>
                <a:spcPct val="20000"/>
              </a:spcBef>
              <a:buFont typeface="+mj-lt"/>
              <a:buAutoNum type="arabicPeriod"/>
            </a:pPr>
            <a:r>
              <a:rPr lang="en-GB" sz="2000" b="1" dirty="0" smtClean="0"/>
              <a:t>Feedback puts a student’s achievements at the centre of the subject and programme design. </a:t>
            </a:r>
          </a:p>
          <a:p>
            <a:pPr marL="342900" lvl="0" indent="-342900">
              <a:spcBef>
                <a:spcPct val="20000"/>
              </a:spcBef>
              <a:buFont typeface="+mj-lt"/>
              <a:buAutoNum type="arabicPeriod"/>
            </a:pPr>
            <a:r>
              <a:rPr lang="en-GB" sz="2000" b="1" dirty="0" smtClean="0">
                <a:solidFill>
                  <a:prstClr val="black"/>
                </a:solidFill>
              </a:rPr>
              <a:t>Feedback is a rather recap of academic standards set up in quality assurance mechanisms.</a:t>
            </a:r>
            <a:endParaRPr lang="en-GB" sz="2000" b="1" dirty="0">
              <a:solidFill>
                <a:prstClr val="black"/>
              </a:solidFill>
            </a:endParaRPr>
          </a:p>
          <a:p>
            <a:pPr marL="342900" lvl="0" indent="-342900">
              <a:spcBef>
                <a:spcPct val="20000"/>
              </a:spcBef>
              <a:buFont typeface="+mj-lt"/>
              <a:buAutoNum type="arabicPeriod"/>
            </a:pPr>
            <a:r>
              <a:rPr lang="en-GB" sz="2000" b="1" dirty="0" smtClean="0">
                <a:solidFill>
                  <a:prstClr val="black"/>
                </a:solidFill>
              </a:rPr>
              <a:t>Feedback </a:t>
            </a:r>
            <a:r>
              <a:rPr lang="en-GB" sz="2000" b="1" dirty="0">
                <a:solidFill>
                  <a:prstClr val="black"/>
                </a:solidFill>
              </a:rPr>
              <a:t>provides </a:t>
            </a:r>
            <a:r>
              <a:rPr lang="en-GB" sz="2000" b="1" dirty="0" smtClean="0">
                <a:solidFill>
                  <a:prstClr val="black"/>
                </a:solidFill>
              </a:rPr>
              <a:t>inclusive sense of progression to a student.</a:t>
            </a:r>
          </a:p>
          <a:p>
            <a:pPr marL="342900" lvl="0" indent="-342900">
              <a:spcBef>
                <a:spcPct val="20000"/>
              </a:spcBef>
              <a:buFont typeface="+mj-lt"/>
              <a:buAutoNum type="arabicPeriod"/>
            </a:pPr>
            <a:r>
              <a:rPr lang="en-GB" sz="2000" b="1" dirty="0" smtClean="0">
                <a:solidFill>
                  <a:prstClr val="black"/>
                </a:solidFill>
              </a:rPr>
              <a:t>Other than ‘doability’ it helps student recap his/her attainments; allows room for improvements and anchors a comparative standing across the board.</a:t>
            </a:r>
          </a:p>
          <a:p>
            <a:pPr marL="342900" lvl="0" indent="-342900">
              <a:spcBef>
                <a:spcPct val="20000"/>
              </a:spcBef>
              <a:buFont typeface="+mj-lt"/>
              <a:buAutoNum type="arabicPeriod"/>
            </a:pPr>
            <a:r>
              <a:rPr lang="en-GB" sz="2000" b="1" dirty="0" smtClean="0">
                <a:solidFill>
                  <a:prstClr val="black"/>
                </a:solidFill>
              </a:rPr>
              <a:t>Differences between UGs and PGs. </a:t>
            </a:r>
          </a:p>
          <a:p>
            <a:pPr marL="342900" lvl="0" indent="-342900">
              <a:spcBef>
                <a:spcPct val="20000"/>
              </a:spcBef>
              <a:buFont typeface="+mj-lt"/>
              <a:buAutoNum type="arabicPeriod"/>
            </a:pPr>
            <a:endParaRPr lang="en-GB" sz="2000" dirty="0" smtClean="0">
              <a:solidFill>
                <a:prstClr val="black"/>
              </a:solidFill>
            </a:endParaRPr>
          </a:p>
          <a:p>
            <a:pPr lvl="0" algn="r">
              <a:spcBef>
                <a:spcPct val="20000"/>
              </a:spcBef>
            </a:pPr>
            <a:r>
              <a:rPr lang="en-GB" sz="1000" i="1" dirty="0" smtClean="0">
                <a:solidFill>
                  <a:prstClr val="black"/>
                </a:solidFill>
              </a:rPr>
              <a:t>.</a:t>
            </a:r>
            <a:endParaRPr lang="en-GB" sz="1000" i="1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54962-0CA3-4F45-B29F-811A8EC791FD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911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347</TotalTime>
  <Words>2346</Words>
  <Application>Microsoft Office PowerPoint</Application>
  <PresentationFormat>Екран (4:3)</PresentationFormat>
  <Paragraphs>742</Paragraphs>
  <Slides>37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37</vt:i4>
      </vt:variant>
    </vt:vector>
  </HeadingPairs>
  <TitlesOfParts>
    <vt:vector size="42" baseType="lpstr">
      <vt:lpstr>Arial</vt:lpstr>
      <vt:lpstr>Calibri</vt:lpstr>
      <vt:lpstr>Gill Sans MT</vt:lpstr>
      <vt:lpstr>Wingdings</vt:lpstr>
      <vt:lpstr>Clarity</vt:lpstr>
      <vt:lpstr>Презентація PowerPoint</vt:lpstr>
      <vt:lpstr>Презентація PowerPoint</vt:lpstr>
      <vt:lpstr>Thai Students in an Exam.</vt:lpstr>
      <vt:lpstr>Презентація PowerPoint</vt:lpstr>
      <vt:lpstr>FEEDBACK:</vt:lpstr>
      <vt:lpstr>Outline</vt:lpstr>
      <vt:lpstr>Why and What Feedback?</vt:lpstr>
      <vt:lpstr>Feedback: Integrated Part of Learning Programme</vt:lpstr>
      <vt:lpstr>Feedback: Several  Attributes</vt:lpstr>
      <vt:lpstr>System of Feedback (Discussion points)</vt:lpstr>
      <vt:lpstr>   Task: Four Basic Questions  </vt:lpstr>
      <vt:lpstr>Feedback’s Prerequisites</vt:lpstr>
      <vt:lpstr>Assessment and Feedback: A complete Cycle</vt:lpstr>
      <vt:lpstr> </vt:lpstr>
      <vt:lpstr> Whys and Kinds of Developmental Feedback </vt:lpstr>
      <vt:lpstr>Презентація PowerPoint</vt:lpstr>
      <vt:lpstr>BSU’s Practices for Assessment and Feedback</vt:lpstr>
      <vt:lpstr>Feedback through our Assessment Report Forms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What do the students do with the feedback</vt:lpstr>
      <vt:lpstr>Issues in Assessment-Feedback Equation</vt:lpstr>
      <vt:lpstr>Issues on Feedback… (continued)</vt:lpstr>
      <vt:lpstr>Students’ Feedback</vt:lpstr>
      <vt:lpstr>Good Practices!</vt:lpstr>
      <vt:lpstr>National Students Survey</vt:lpstr>
      <vt:lpstr>National Student Surveys {NSS}.</vt:lpstr>
      <vt:lpstr>References: Student Centred Learning</vt:lpstr>
      <vt:lpstr>More References…. </vt:lpstr>
      <vt:lpstr>How to plan a total feedback session? (12 minutes illustrated.)  Teacher and student both get involved</vt:lpstr>
      <vt:lpstr>Rate my Professors</vt:lpstr>
      <vt:lpstr>Discussion</vt:lpstr>
    </vt:vector>
  </TitlesOfParts>
  <Company>Bath Spa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FeeDback:</dc:title>
  <dc:creator>Iftikhar Malik</dc:creator>
  <cp:lastModifiedBy>Користувач Windows</cp:lastModifiedBy>
  <cp:revision>54</cp:revision>
  <dcterms:created xsi:type="dcterms:W3CDTF">2016-07-06T16:57:15Z</dcterms:created>
  <dcterms:modified xsi:type="dcterms:W3CDTF">2018-03-29T09:09:06Z</dcterms:modified>
</cp:coreProperties>
</file>