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5" r:id="rId1"/>
  </p:sldMasterIdLst>
  <p:notesMasterIdLst>
    <p:notesMasterId r:id="rId31"/>
  </p:notesMasterIdLst>
  <p:handoutMasterIdLst>
    <p:handoutMasterId r:id="rId32"/>
  </p:handoutMasterIdLst>
  <p:sldIdLst>
    <p:sldId id="328" r:id="rId2"/>
    <p:sldId id="351" r:id="rId3"/>
    <p:sldId id="329" r:id="rId4"/>
    <p:sldId id="330" r:id="rId5"/>
    <p:sldId id="331" r:id="rId6"/>
    <p:sldId id="332" r:id="rId7"/>
    <p:sldId id="333" r:id="rId8"/>
    <p:sldId id="336" r:id="rId9"/>
    <p:sldId id="354" r:id="rId10"/>
    <p:sldId id="355" r:id="rId11"/>
    <p:sldId id="334" r:id="rId12"/>
    <p:sldId id="358" r:id="rId13"/>
    <p:sldId id="360" r:id="rId14"/>
    <p:sldId id="356" r:id="rId15"/>
    <p:sldId id="357" r:id="rId16"/>
    <p:sldId id="359" r:id="rId17"/>
    <p:sldId id="338" r:id="rId18"/>
    <p:sldId id="339" r:id="rId19"/>
    <p:sldId id="352" r:id="rId20"/>
    <p:sldId id="353" r:id="rId21"/>
    <p:sldId id="340" r:id="rId22"/>
    <p:sldId id="341" r:id="rId23"/>
    <p:sldId id="342" r:id="rId24"/>
    <p:sldId id="343" r:id="rId25"/>
    <p:sldId id="344" r:id="rId26"/>
    <p:sldId id="345" r:id="rId27"/>
    <p:sldId id="346" r:id="rId28"/>
    <p:sldId id="347" r:id="rId29"/>
    <p:sldId id="34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B4A7"/>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55"/>
    <p:restoredTop sz="81014" autoAdjust="0"/>
  </p:normalViewPr>
  <p:slideViewPr>
    <p:cSldViewPr snapToGrid="0" snapToObjects="1">
      <p:cViewPr varScale="1">
        <p:scale>
          <a:sx n="93" d="100"/>
          <a:sy n="93" d="100"/>
        </p:scale>
        <p:origin x="17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2D3153-1A35-D349-9F12-5C5AB4DBDE3F}" type="doc">
      <dgm:prSet loTypeId="urn:microsoft.com/office/officeart/2005/8/layout/list1" loCatId="list" qsTypeId="urn:microsoft.com/office/officeart/2005/8/quickstyle/simple4" qsCatId="simple" csTypeId="urn:microsoft.com/office/officeart/2005/8/colors/accent1_5" csCatId="accent1" phldr="1"/>
      <dgm:spPr/>
      <dgm:t>
        <a:bodyPr/>
        <a:lstStyle/>
        <a:p>
          <a:endParaRPr lang="sv-SE"/>
        </a:p>
      </dgm:t>
    </dgm:pt>
    <dgm:pt modelId="{136D41D8-1AD4-4749-869E-2CCED0F64941}">
      <dgm:prSet custT="1"/>
      <dgm:spPr>
        <a:solidFill>
          <a:schemeClr val="bg2">
            <a:alpha val="90000"/>
          </a:schemeClr>
        </a:solidFill>
      </dgm:spPr>
      <dgm:t>
        <a:bodyPr/>
        <a:lstStyle/>
        <a:p>
          <a:pPr rtl="0"/>
          <a:r>
            <a:rPr lang="sv-SE" sz="2000" b="1" dirty="0" smtClean="0">
              <a:solidFill>
                <a:srgbClr val="000000"/>
              </a:solidFill>
              <a:latin typeface="Calibri"/>
              <a:cs typeface="Calibri"/>
            </a:rPr>
            <a:t>1 ”</a:t>
          </a:r>
          <a:r>
            <a:rPr lang="en-GB" sz="2000" b="1" noProof="0" dirty="0" smtClean="0">
              <a:solidFill>
                <a:srgbClr val="000000"/>
              </a:solidFill>
              <a:latin typeface="Calibri"/>
              <a:cs typeface="Calibri"/>
            </a:rPr>
            <a:t>What do I want my students to know and be able to do”…</a:t>
          </a:r>
          <a:endParaRPr lang="en-GB" sz="2000" b="1" noProof="0" dirty="0">
            <a:solidFill>
              <a:srgbClr val="000000"/>
            </a:solidFill>
            <a:latin typeface="Calibri"/>
            <a:cs typeface="Calibri"/>
          </a:endParaRPr>
        </a:p>
      </dgm:t>
    </dgm:pt>
    <dgm:pt modelId="{66A0CA38-AEC4-0247-8C0C-03502D044323}" type="parTrans" cxnId="{42011672-6AD5-004C-94F7-FFDCC33BAA6C}">
      <dgm:prSet/>
      <dgm:spPr/>
      <dgm:t>
        <a:bodyPr/>
        <a:lstStyle/>
        <a:p>
          <a:endParaRPr lang="sv-SE"/>
        </a:p>
      </dgm:t>
    </dgm:pt>
    <dgm:pt modelId="{06C1AD21-C946-AB47-B6E7-0C04F7E9C5D2}" type="sibTrans" cxnId="{42011672-6AD5-004C-94F7-FFDCC33BAA6C}">
      <dgm:prSet/>
      <dgm:spPr/>
      <dgm:t>
        <a:bodyPr/>
        <a:lstStyle/>
        <a:p>
          <a:endParaRPr lang="sv-SE"/>
        </a:p>
      </dgm:t>
    </dgm:pt>
    <dgm:pt modelId="{02876531-2F4F-5941-AD9F-2435B9C6E5C5}">
      <dgm:prSet custT="1"/>
      <dgm:spPr>
        <a:solidFill>
          <a:srgbClr val="CDD4D7">
            <a:alpha val="82000"/>
          </a:srgbClr>
        </a:solidFill>
      </dgm:spPr>
      <dgm:t>
        <a:bodyPr/>
        <a:lstStyle/>
        <a:p>
          <a:pPr rtl="0"/>
          <a:r>
            <a:rPr lang="sv-SE" sz="2000" b="1" dirty="0" smtClean="0">
              <a:solidFill>
                <a:srgbClr val="000000"/>
              </a:solidFill>
              <a:latin typeface="Calibri"/>
              <a:cs typeface="Calibri"/>
            </a:rPr>
            <a:t>2 ”</a:t>
          </a:r>
          <a:r>
            <a:rPr lang="en-GB" sz="2000" b="1" noProof="0" dirty="0" smtClean="0">
              <a:solidFill>
                <a:srgbClr val="000000"/>
              </a:solidFill>
              <a:latin typeface="Calibri"/>
              <a:cs typeface="Calibri"/>
            </a:rPr>
            <a:t>How can this be made visible in assessment?”…</a:t>
          </a:r>
          <a:endParaRPr lang="en-GB" sz="2000" b="1" noProof="0" dirty="0">
            <a:solidFill>
              <a:srgbClr val="000000"/>
            </a:solidFill>
            <a:latin typeface="Calibri"/>
            <a:cs typeface="Calibri"/>
          </a:endParaRPr>
        </a:p>
      </dgm:t>
    </dgm:pt>
    <dgm:pt modelId="{A16D2E2E-6D02-3C49-9683-EFC045FB2C81}" type="parTrans" cxnId="{FE45CF7F-365E-084E-BA63-7AE24FD418B8}">
      <dgm:prSet/>
      <dgm:spPr/>
      <dgm:t>
        <a:bodyPr/>
        <a:lstStyle/>
        <a:p>
          <a:endParaRPr lang="sv-SE"/>
        </a:p>
      </dgm:t>
    </dgm:pt>
    <dgm:pt modelId="{85F5C4BD-0E46-6241-9E4D-00CA4325CEE9}" type="sibTrans" cxnId="{FE45CF7F-365E-084E-BA63-7AE24FD418B8}">
      <dgm:prSet/>
      <dgm:spPr/>
      <dgm:t>
        <a:bodyPr/>
        <a:lstStyle/>
        <a:p>
          <a:endParaRPr lang="sv-SE"/>
        </a:p>
      </dgm:t>
    </dgm:pt>
    <dgm:pt modelId="{64FA311B-3BD5-4C46-86D4-2E31AD4024E3}">
      <dgm:prSet custT="1"/>
      <dgm:spPr>
        <a:solidFill>
          <a:srgbClr val="CDD4D7">
            <a:alpha val="74000"/>
          </a:srgbClr>
        </a:solidFill>
      </dgm:spPr>
      <dgm:t>
        <a:bodyPr/>
        <a:lstStyle/>
        <a:p>
          <a:pPr rtl="0"/>
          <a:r>
            <a:rPr lang="en-GB" sz="2000" b="1" noProof="0" dirty="0" smtClean="0">
              <a:solidFill>
                <a:srgbClr val="000000"/>
              </a:solidFill>
              <a:latin typeface="Calibri"/>
              <a:cs typeface="Calibri"/>
            </a:rPr>
            <a:t>3 “How can it be graded?”…</a:t>
          </a:r>
          <a:endParaRPr lang="en-GB" sz="2000" b="1" noProof="0" dirty="0">
            <a:solidFill>
              <a:srgbClr val="000000"/>
            </a:solidFill>
            <a:latin typeface="Calibri"/>
            <a:cs typeface="Calibri"/>
          </a:endParaRPr>
        </a:p>
      </dgm:t>
    </dgm:pt>
    <dgm:pt modelId="{33009C37-4E21-1548-9EFB-B37B793D47F8}" type="parTrans" cxnId="{D4E5421D-C34C-C042-A798-0D5E9CBD68B3}">
      <dgm:prSet/>
      <dgm:spPr/>
      <dgm:t>
        <a:bodyPr/>
        <a:lstStyle/>
        <a:p>
          <a:endParaRPr lang="sv-SE"/>
        </a:p>
      </dgm:t>
    </dgm:pt>
    <dgm:pt modelId="{64B35E2D-FFDF-5D49-B105-D58C0103FA05}" type="sibTrans" cxnId="{D4E5421D-C34C-C042-A798-0D5E9CBD68B3}">
      <dgm:prSet/>
      <dgm:spPr/>
      <dgm:t>
        <a:bodyPr/>
        <a:lstStyle/>
        <a:p>
          <a:endParaRPr lang="sv-SE"/>
        </a:p>
      </dgm:t>
    </dgm:pt>
    <dgm:pt modelId="{F86781C8-5BC1-044A-8F1E-210B7A42CDA7}">
      <dgm:prSet custT="1"/>
      <dgm:spPr>
        <a:solidFill>
          <a:srgbClr val="CDD4D7">
            <a:alpha val="66000"/>
          </a:srgbClr>
        </a:solidFill>
      </dgm:spPr>
      <dgm:t>
        <a:bodyPr/>
        <a:lstStyle/>
        <a:p>
          <a:pPr rtl="0"/>
          <a:r>
            <a:rPr lang="en-GB" sz="2000" b="1" dirty="0" smtClean="0">
              <a:solidFill>
                <a:srgbClr val="000000"/>
              </a:solidFill>
              <a:latin typeface="Calibri"/>
              <a:cs typeface="Calibri"/>
            </a:rPr>
            <a:t>4 “How should T&amp;L be organised?”…</a:t>
          </a:r>
          <a:endParaRPr lang="en-GB" sz="2000" b="1" dirty="0">
            <a:solidFill>
              <a:srgbClr val="000000"/>
            </a:solidFill>
            <a:latin typeface="Calibri"/>
            <a:cs typeface="Calibri"/>
          </a:endParaRPr>
        </a:p>
      </dgm:t>
    </dgm:pt>
    <dgm:pt modelId="{37FE2EBD-C2C9-E643-8743-E5BDD6E6C710}" type="parTrans" cxnId="{E3E0279F-AD1A-8943-8226-7643B1BFF75C}">
      <dgm:prSet/>
      <dgm:spPr/>
      <dgm:t>
        <a:bodyPr/>
        <a:lstStyle/>
        <a:p>
          <a:endParaRPr lang="sv-SE"/>
        </a:p>
      </dgm:t>
    </dgm:pt>
    <dgm:pt modelId="{3115CAFD-D854-364A-8A50-94C50C28B659}" type="sibTrans" cxnId="{E3E0279F-AD1A-8943-8226-7643B1BFF75C}">
      <dgm:prSet/>
      <dgm:spPr/>
      <dgm:t>
        <a:bodyPr/>
        <a:lstStyle/>
        <a:p>
          <a:endParaRPr lang="sv-SE"/>
        </a:p>
      </dgm:t>
    </dgm:pt>
    <dgm:pt modelId="{29330D03-547F-6541-A29A-74BE23A744BA}">
      <dgm:prSet custT="1"/>
      <dgm:spPr>
        <a:solidFill>
          <a:srgbClr val="CDD4D7">
            <a:alpha val="58000"/>
          </a:srgbClr>
        </a:solidFill>
      </dgm:spPr>
      <dgm:t>
        <a:bodyPr/>
        <a:lstStyle/>
        <a:p>
          <a:pPr rtl="0"/>
          <a:r>
            <a:rPr lang="sv-SE" sz="2000" b="1" dirty="0" smtClean="0">
              <a:solidFill>
                <a:srgbClr val="000000"/>
              </a:solidFill>
              <a:latin typeface="Calibri"/>
              <a:cs typeface="Calibri"/>
            </a:rPr>
            <a:t>5 ”S</a:t>
          </a:r>
          <a:r>
            <a:rPr lang="en-GB" sz="2000" b="1" noProof="0" dirty="0" err="1" smtClean="0">
              <a:solidFill>
                <a:srgbClr val="000000"/>
              </a:solidFill>
              <a:latin typeface="Calibri"/>
              <a:cs typeface="Calibri"/>
            </a:rPr>
            <a:t>tudy</a:t>
          </a:r>
          <a:r>
            <a:rPr lang="en-GB" sz="2000" b="1" noProof="0" dirty="0" smtClean="0">
              <a:solidFill>
                <a:srgbClr val="000000"/>
              </a:solidFill>
              <a:latin typeface="Calibri"/>
              <a:cs typeface="Calibri"/>
            </a:rPr>
            <a:t> resources?...</a:t>
          </a:r>
          <a:endParaRPr lang="en-GB" sz="2000" b="1" noProof="0" dirty="0">
            <a:solidFill>
              <a:srgbClr val="000000"/>
            </a:solidFill>
            <a:latin typeface="Calibri"/>
            <a:cs typeface="Calibri"/>
          </a:endParaRPr>
        </a:p>
      </dgm:t>
    </dgm:pt>
    <dgm:pt modelId="{F05B794B-C3B7-E54A-B015-6BC9AB850BD6}" type="parTrans" cxnId="{F3727E03-2EC7-774B-A8FE-EDE81F8C2B0E}">
      <dgm:prSet/>
      <dgm:spPr/>
      <dgm:t>
        <a:bodyPr/>
        <a:lstStyle/>
        <a:p>
          <a:endParaRPr lang="sv-SE"/>
        </a:p>
      </dgm:t>
    </dgm:pt>
    <dgm:pt modelId="{DCCD6B81-373D-AA41-8074-C6660D64DE71}" type="sibTrans" cxnId="{F3727E03-2EC7-774B-A8FE-EDE81F8C2B0E}">
      <dgm:prSet/>
      <dgm:spPr/>
      <dgm:t>
        <a:bodyPr/>
        <a:lstStyle/>
        <a:p>
          <a:endParaRPr lang="sv-SE"/>
        </a:p>
      </dgm:t>
    </dgm:pt>
    <dgm:pt modelId="{CC189185-009A-9B4F-8976-60D5B46CEFD3}" type="pres">
      <dgm:prSet presAssocID="{532D3153-1A35-D349-9F12-5C5AB4DBDE3F}" presName="linear" presStyleCnt="0">
        <dgm:presLayoutVars>
          <dgm:dir/>
          <dgm:animLvl val="lvl"/>
          <dgm:resizeHandles val="exact"/>
        </dgm:presLayoutVars>
      </dgm:prSet>
      <dgm:spPr/>
      <dgm:t>
        <a:bodyPr/>
        <a:lstStyle/>
        <a:p>
          <a:endParaRPr lang="sv-SE"/>
        </a:p>
      </dgm:t>
    </dgm:pt>
    <dgm:pt modelId="{05F48466-F137-EF48-B5B4-6AD9DA0112F5}" type="pres">
      <dgm:prSet presAssocID="{136D41D8-1AD4-4749-869E-2CCED0F64941}" presName="parentLin" presStyleCnt="0"/>
      <dgm:spPr/>
    </dgm:pt>
    <dgm:pt modelId="{5D9EF68C-466F-7848-AC9E-A0EC03DA3608}" type="pres">
      <dgm:prSet presAssocID="{136D41D8-1AD4-4749-869E-2CCED0F64941}" presName="parentLeftMargin" presStyleLbl="node1" presStyleIdx="0" presStyleCnt="5"/>
      <dgm:spPr/>
      <dgm:t>
        <a:bodyPr/>
        <a:lstStyle/>
        <a:p>
          <a:endParaRPr lang="sv-SE"/>
        </a:p>
      </dgm:t>
    </dgm:pt>
    <dgm:pt modelId="{73F7D8D0-1ACF-864D-8DE4-A141EA010AC3}" type="pres">
      <dgm:prSet presAssocID="{136D41D8-1AD4-4749-869E-2CCED0F64941}" presName="parentText" presStyleLbl="node1" presStyleIdx="0" presStyleCnt="5" custScaleX="120297" custLinFactNeighborX="-81480" custLinFactNeighborY="37114">
        <dgm:presLayoutVars>
          <dgm:chMax val="0"/>
          <dgm:bulletEnabled val="1"/>
        </dgm:presLayoutVars>
      </dgm:prSet>
      <dgm:spPr/>
      <dgm:t>
        <a:bodyPr/>
        <a:lstStyle/>
        <a:p>
          <a:endParaRPr lang="sv-SE"/>
        </a:p>
      </dgm:t>
    </dgm:pt>
    <dgm:pt modelId="{A97ABF3B-204D-7548-8BDA-5E4662B33835}" type="pres">
      <dgm:prSet presAssocID="{136D41D8-1AD4-4749-869E-2CCED0F64941}" presName="negativeSpace" presStyleCnt="0"/>
      <dgm:spPr/>
    </dgm:pt>
    <dgm:pt modelId="{E6FD693B-8AC0-674A-B67E-D2FD2922D10D}" type="pres">
      <dgm:prSet presAssocID="{136D41D8-1AD4-4749-869E-2CCED0F64941}" presName="childText" presStyleLbl="conFgAcc1" presStyleIdx="0" presStyleCnt="5" custScaleX="66975" custLinFactNeighborX="-424" custLinFactNeighborY="36891">
        <dgm:presLayoutVars>
          <dgm:bulletEnabled val="1"/>
        </dgm:presLayoutVars>
      </dgm:prSet>
      <dgm:spPr/>
      <dgm:t>
        <a:bodyPr/>
        <a:lstStyle/>
        <a:p>
          <a:endParaRPr lang="sv-SE"/>
        </a:p>
      </dgm:t>
    </dgm:pt>
    <dgm:pt modelId="{AFF52508-1B4A-8A44-A4E8-8BE5AF0A397E}" type="pres">
      <dgm:prSet presAssocID="{06C1AD21-C946-AB47-B6E7-0C04F7E9C5D2}" presName="spaceBetweenRectangles" presStyleCnt="0"/>
      <dgm:spPr/>
    </dgm:pt>
    <dgm:pt modelId="{CD09CBBC-EB19-9247-94CD-AA2AF144222D}" type="pres">
      <dgm:prSet presAssocID="{02876531-2F4F-5941-AD9F-2435B9C6E5C5}" presName="parentLin" presStyleCnt="0"/>
      <dgm:spPr/>
    </dgm:pt>
    <dgm:pt modelId="{E727C024-0FBF-3D41-9B51-C832E36A6517}" type="pres">
      <dgm:prSet presAssocID="{02876531-2F4F-5941-AD9F-2435B9C6E5C5}" presName="parentLeftMargin" presStyleLbl="node1" presStyleIdx="0" presStyleCnt="5"/>
      <dgm:spPr/>
      <dgm:t>
        <a:bodyPr/>
        <a:lstStyle/>
        <a:p>
          <a:endParaRPr lang="sv-SE"/>
        </a:p>
      </dgm:t>
    </dgm:pt>
    <dgm:pt modelId="{106292FE-F56B-0E42-A303-86D7D4AA1C09}" type="pres">
      <dgm:prSet presAssocID="{02876531-2F4F-5941-AD9F-2435B9C6E5C5}" presName="parentText" presStyleLbl="node1" presStyleIdx="1" presStyleCnt="5" custScaleX="95331" custLinFactX="29718" custLinFactNeighborX="100000" custLinFactNeighborY="31941">
        <dgm:presLayoutVars>
          <dgm:chMax val="0"/>
          <dgm:bulletEnabled val="1"/>
        </dgm:presLayoutVars>
      </dgm:prSet>
      <dgm:spPr/>
      <dgm:t>
        <a:bodyPr/>
        <a:lstStyle/>
        <a:p>
          <a:endParaRPr lang="sv-SE"/>
        </a:p>
      </dgm:t>
    </dgm:pt>
    <dgm:pt modelId="{FF1B974E-9D99-0043-AE2B-A0162DF266D0}" type="pres">
      <dgm:prSet presAssocID="{02876531-2F4F-5941-AD9F-2435B9C6E5C5}" presName="negativeSpace" presStyleCnt="0"/>
      <dgm:spPr/>
    </dgm:pt>
    <dgm:pt modelId="{373F4230-9B6B-5249-BB72-1D16CA99DE25}" type="pres">
      <dgm:prSet presAssocID="{02876531-2F4F-5941-AD9F-2435B9C6E5C5}" presName="childText" presStyleLbl="conFgAcc1" presStyleIdx="1" presStyleCnt="5" custScaleX="617" custLinFactNeighborX="-733" custLinFactNeighborY="-13066">
        <dgm:presLayoutVars>
          <dgm:bulletEnabled val="1"/>
        </dgm:presLayoutVars>
      </dgm:prSet>
      <dgm:spPr/>
    </dgm:pt>
    <dgm:pt modelId="{89EC4287-1DBB-1A42-801E-051EAC572845}" type="pres">
      <dgm:prSet presAssocID="{85F5C4BD-0E46-6241-9E4D-00CA4325CEE9}" presName="spaceBetweenRectangles" presStyleCnt="0"/>
      <dgm:spPr/>
    </dgm:pt>
    <dgm:pt modelId="{882437F9-AAEE-BB49-98F0-31654DC79849}" type="pres">
      <dgm:prSet presAssocID="{64FA311B-3BD5-4C46-86D4-2E31AD4024E3}" presName="parentLin" presStyleCnt="0"/>
      <dgm:spPr/>
    </dgm:pt>
    <dgm:pt modelId="{72A1741D-5B56-B345-BF7D-7222B627E39B}" type="pres">
      <dgm:prSet presAssocID="{64FA311B-3BD5-4C46-86D4-2E31AD4024E3}" presName="parentLeftMargin" presStyleLbl="node1" presStyleIdx="1" presStyleCnt="5"/>
      <dgm:spPr/>
      <dgm:t>
        <a:bodyPr/>
        <a:lstStyle/>
        <a:p>
          <a:endParaRPr lang="sv-SE"/>
        </a:p>
      </dgm:t>
    </dgm:pt>
    <dgm:pt modelId="{78FD1F8D-F131-F14D-8DC1-FC3ED1E57ABE}" type="pres">
      <dgm:prSet presAssocID="{64FA311B-3BD5-4C46-86D4-2E31AD4024E3}" presName="parentText" presStyleLbl="node1" presStyleIdx="2" presStyleCnt="5" custScaleX="75101" custLinFactNeighborX="-100000" custLinFactNeighborY="37674">
        <dgm:presLayoutVars>
          <dgm:chMax val="0"/>
          <dgm:bulletEnabled val="1"/>
        </dgm:presLayoutVars>
      </dgm:prSet>
      <dgm:spPr/>
      <dgm:t>
        <a:bodyPr/>
        <a:lstStyle/>
        <a:p>
          <a:endParaRPr lang="sv-SE"/>
        </a:p>
      </dgm:t>
    </dgm:pt>
    <dgm:pt modelId="{4B2CB7B0-B029-7E46-AC78-4A461268D6BB}" type="pres">
      <dgm:prSet presAssocID="{64FA311B-3BD5-4C46-86D4-2E31AD4024E3}" presName="negativeSpace" presStyleCnt="0"/>
      <dgm:spPr/>
    </dgm:pt>
    <dgm:pt modelId="{18F570D4-FC3E-E240-A67C-AD85369B8E2D}" type="pres">
      <dgm:prSet presAssocID="{64FA311B-3BD5-4C46-86D4-2E31AD4024E3}" presName="childText" presStyleLbl="conFgAcc1" presStyleIdx="2" presStyleCnt="5" custScaleX="5247">
        <dgm:presLayoutVars>
          <dgm:bulletEnabled val="1"/>
        </dgm:presLayoutVars>
      </dgm:prSet>
      <dgm:spPr/>
      <dgm:t>
        <a:bodyPr/>
        <a:lstStyle/>
        <a:p>
          <a:endParaRPr lang="sv-SE"/>
        </a:p>
      </dgm:t>
    </dgm:pt>
    <dgm:pt modelId="{342EA2DB-9C3D-5E4C-AC89-B1E6DA575F00}" type="pres">
      <dgm:prSet presAssocID="{64B35E2D-FFDF-5D49-B105-D58C0103FA05}" presName="spaceBetweenRectangles" presStyleCnt="0"/>
      <dgm:spPr/>
    </dgm:pt>
    <dgm:pt modelId="{9AF8FE48-9E1B-2D40-9BF5-92BDA8881807}" type="pres">
      <dgm:prSet presAssocID="{F86781C8-5BC1-044A-8F1E-210B7A42CDA7}" presName="parentLin" presStyleCnt="0"/>
      <dgm:spPr/>
    </dgm:pt>
    <dgm:pt modelId="{84FAE3DB-D7D4-AA47-9641-25FFB4203EA0}" type="pres">
      <dgm:prSet presAssocID="{F86781C8-5BC1-044A-8F1E-210B7A42CDA7}" presName="parentLeftMargin" presStyleLbl="node1" presStyleIdx="2" presStyleCnt="5"/>
      <dgm:spPr/>
      <dgm:t>
        <a:bodyPr/>
        <a:lstStyle/>
        <a:p>
          <a:endParaRPr lang="sv-SE"/>
        </a:p>
      </dgm:t>
    </dgm:pt>
    <dgm:pt modelId="{57FB3DB7-9E3B-544D-A6F0-BE6311FB9ED6}" type="pres">
      <dgm:prSet presAssocID="{F86781C8-5BC1-044A-8F1E-210B7A42CDA7}" presName="parentText" presStyleLbl="node1" presStyleIdx="3" presStyleCnt="5" custScaleX="99481" custLinFactX="29090" custLinFactNeighborX="100000" custLinFactNeighborY="34232">
        <dgm:presLayoutVars>
          <dgm:chMax val="0"/>
          <dgm:bulletEnabled val="1"/>
        </dgm:presLayoutVars>
      </dgm:prSet>
      <dgm:spPr/>
      <dgm:t>
        <a:bodyPr/>
        <a:lstStyle/>
        <a:p>
          <a:endParaRPr lang="sv-SE"/>
        </a:p>
      </dgm:t>
    </dgm:pt>
    <dgm:pt modelId="{190A01C0-0CDF-5348-A914-CF945F05AF26}" type="pres">
      <dgm:prSet presAssocID="{F86781C8-5BC1-044A-8F1E-210B7A42CDA7}" presName="negativeSpace" presStyleCnt="0"/>
      <dgm:spPr/>
    </dgm:pt>
    <dgm:pt modelId="{B1A7846E-DA6B-FB4F-8F3E-9CEC9BBA8D6A}" type="pres">
      <dgm:prSet presAssocID="{F86781C8-5BC1-044A-8F1E-210B7A42CDA7}" presName="childText" presStyleLbl="conFgAcc1" presStyleIdx="3" presStyleCnt="5" custFlipHor="0" custScaleX="925">
        <dgm:presLayoutVars>
          <dgm:bulletEnabled val="1"/>
        </dgm:presLayoutVars>
      </dgm:prSet>
      <dgm:spPr/>
    </dgm:pt>
    <dgm:pt modelId="{B562781A-B1F0-6447-9CB3-91072524C5F7}" type="pres">
      <dgm:prSet presAssocID="{3115CAFD-D854-364A-8A50-94C50C28B659}" presName="spaceBetweenRectangles" presStyleCnt="0"/>
      <dgm:spPr/>
    </dgm:pt>
    <dgm:pt modelId="{3B134779-8FA1-7043-8670-84689A189ACC}" type="pres">
      <dgm:prSet presAssocID="{29330D03-547F-6541-A29A-74BE23A744BA}" presName="parentLin" presStyleCnt="0"/>
      <dgm:spPr/>
    </dgm:pt>
    <dgm:pt modelId="{3D43CE2B-0BB6-B447-B965-39173AC08A7E}" type="pres">
      <dgm:prSet presAssocID="{29330D03-547F-6541-A29A-74BE23A744BA}" presName="parentLeftMargin" presStyleLbl="node1" presStyleIdx="3" presStyleCnt="5"/>
      <dgm:spPr/>
      <dgm:t>
        <a:bodyPr/>
        <a:lstStyle/>
        <a:p>
          <a:endParaRPr lang="sv-SE"/>
        </a:p>
      </dgm:t>
    </dgm:pt>
    <dgm:pt modelId="{6EF6718C-258F-CA45-9DA2-C7CBA4E507E2}" type="pres">
      <dgm:prSet presAssocID="{29330D03-547F-6541-A29A-74BE23A744BA}" presName="parentText" presStyleLbl="node1" presStyleIdx="4" presStyleCnt="5" custScaleX="114026" custLinFactNeighborX="-81484" custLinFactNeighborY="36806">
        <dgm:presLayoutVars>
          <dgm:chMax val="0"/>
          <dgm:bulletEnabled val="1"/>
        </dgm:presLayoutVars>
      </dgm:prSet>
      <dgm:spPr/>
      <dgm:t>
        <a:bodyPr/>
        <a:lstStyle/>
        <a:p>
          <a:endParaRPr lang="sv-SE"/>
        </a:p>
      </dgm:t>
    </dgm:pt>
    <dgm:pt modelId="{192F5E4B-EAFE-F442-BF30-69DA338AA782}" type="pres">
      <dgm:prSet presAssocID="{29330D03-547F-6541-A29A-74BE23A744BA}" presName="negativeSpace" presStyleCnt="0"/>
      <dgm:spPr/>
    </dgm:pt>
    <dgm:pt modelId="{3A1651ED-1A27-BC4F-A0B8-A8318119D37D}" type="pres">
      <dgm:prSet presAssocID="{29330D03-547F-6541-A29A-74BE23A744BA}" presName="childText" presStyleLbl="conFgAcc1" presStyleIdx="4" presStyleCnt="5" custScaleX="59877">
        <dgm:presLayoutVars>
          <dgm:bulletEnabled val="1"/>
        </dgm:presLayoutVars>
      </dgm:prSet>
      <dgm:spPr/>
    </dgm:pt>
  </dgm:ptLst>
  <dgm:cxnLst>
    <dgm:cxn modelId="{074C863C-87FB-444A-B5F2-A542A6DB5003}" type="presOf" srcId="{F86781C8-5BC1-044A-8F1E-210B7A42CDA7}" destId="{57FB3DB7-9E3B-544D-A6F0-BE6311FB9ED6}" srcOrd="1" destOrd="0" presId="urn:microsoft.com/office/officeart/2005/8/layout/list1"/>
    <dgm:cxn modelId="{D4E5421D-C34C-C042-A798-0D5E9CBD68B3}" srcId="{532D3153-1A35-D349-9F12-5C5AB4DBDE3F}" destId="{64FA311B-3BD5-4C46-86D4-2E31AD4024E3}" srcOrd="2" destOrd="0" parTransId="{33009C37-4E21-1548-9EFB-B37B793D47F8}" sibTransId="{64B35E2D-FFDF-5D49-B105-D58C0103FA05}"/>
    <dgm:cxn modelId="{42752FE7-5C34-A54F-8269-35BAE66C2E94}" type="presOf" srcId="{64FA311B-3BD5-4C46-86D4-2E31AD4024E3}" destId="{72A1741D-5B56-B345-BF7D-7222B627E39B}" srcOrd="0" destOrd="0" presId="urn:microsoft.com/office/officeart/2005/8/layout/list1"/>
    <dgm:cxn modelId="{B847C3C2-AC60-B84A-9562-52027B7AD8B5}" type="presOf" srcId="{02876531-2F4F-5941-AD9F-2435B9C6E5C5}" destId="{106292FE-F56B-0E42-A303-86D7D4AA1C09}" srcOrd="1" destOrd="0" presId="urn:microsoft.com/office/officeart/2005/8/layout/list1"/>
    <dgm:cxn modelId="{B8CCB691-5273-CA41-B00F-73FCA64E9197}" type="presOf" srcId="{532D3153-1A35-D349-9F12-5C5AB4DBDE3F}" destId="{CC189185-009A-9B4F-8976-60D5B46CEFD3}" srcOrd="0" destOrd="0" presId="urn:microsoft.com/office/officeart/2005/8/layout/list1"/>
    <dgm:cxn modelId="{F3727E03-2EC7-774B-A8FE-EDE81F8C2B0E}" srcId="{532D3153-1A35-D349-9F12-5C5AB4DBDE3F}" destId="{29330D03-547F-6541-A29A-74BE23A744BA}" srcOrd="4" destOrd="0" parTransId="{F05B794B-C3B7-E54A-B015-6BC9AB850BD6}" sibTransId="{DCCD6B81-373D-AA41-8074-C6660D64DE71}"/>
    <dgm:cxn modelId="{5C643060-A261-674D-AA80-27B0EF7CC8BC}" type="presOf" srcId="{64FA311B-3BD5-4C46-86D4-2E31AD4024E3}" destId="{78FD1F8D-F131-F14D-8DC1-FC3ED1E57ABE}" srcOrd="1" destOrd="0" presId="urn:microsoft.com/office/officeart/2005/8/layout/list1"/>
    <dgm:cxn modelId="{F5810603-4A11-044D-A11E-4B2E311B9EE0}" type="presOf" srcId="{29330D03-547F-6541-A29A-74BE23A744BA}" destId="{6EF6718C-258F-CA45-9DA2-C7CBA4E507E2}" srcOrd="1" destOrd="0" presId="urn:microsoft.com/office/officeart/2005/8/layout/list1"/>
    <dgm:cxn modelId="{AA00C028-7657-8B4B-9AF7-2D08105B3AFA}" type="presOf" srcId="{136D41D8-1AD4-4749-869E-2CCED0F64941}" destId="{5D9EF68C-466F-7848-AC9E-A0EC03DA3608}" srcOrd="0" destOrd="0" presId="urn:microsoft.com/office/officeart/2005/8/layout/list1"/>
    <dgm:cxn modelId="{42011672-6AD5-004C-94F7-FFDCC33BAA6C}" srcId="{532D3153-1A35-D349-9F12-5C5AB4DBDE3F}" destId="{136D41D8-1AD4-4749-869E-2CCED0F64941}" srcOrd="0" destOrd="0" parTransId="{66A0CA38-AEC4-0247-8C0C-03502D044323}" sibTransId="{06C1AD21-C946-AB47-B6E7-0C04F7E9C5D2}"/>
    <dgm:cxn modelId="{0F0B8B7F-ACBA-584D-A81A-2F7A8982FF76}" type="presOf" srcId="{F86781C8-5BC1-044A-8F1E-210B7A42CDA7}" destId="{84FAE3DB-D7D4-AA47-9641-25FFB4203EA0}" srcOrd="0" destOrd="0" presId="urn:microsoft.com/office/officeart/2005/8/layout/list1"/>
    <dgm:cxn modelId="{FE45CF7F-365E-084E-BA63-7AE24FD418B8}" srcId="{532D3153-1A35-D349-9F12-5C5AB4DBDE3F}" destId="{02876531-2F4F-5941-AD9F-2435B9C6E5C5}" srcOrd="1" destOrd="0" parTransId="{A16D2E2E-6D02-3C49-9683-EFC045FB2C81}" sibTransId="{85F5C4BD-0E46-6241-9E4D-00CA4325CEE9}"/>
    <dgm:cxn modelId="{1B1F52F6-A0DF-1740-91B7-05100903A76E}" type="presOf" srcId="{02876531-2F4F-5941-AD9F-2435B9C6E5C5}" destId="{E727C024-0FBF-3D41-9B51-C832E36A6517}" srcOrd="0" destOrd="0" presId="urn:microsoft.com/office/officeart/2005/8/layout/list1"/>
    <dgm:cxn modelId="{05F63049-CE5D-2D42-9E23-41701222C2C4}" type="presOf" srcId="{29330D03-547F-6541-A29A-74BE23A744BA}" destId="{3D43CE2B-0BB6-B447-B965-39173AC08A7E}" srcOrd="0" destOrd="0" presId="urn:microsoft.com/office/officeart/2005/8/layout/list1"/>
    <dgm:cxn modelId="{E3E0279F-AD1A-8943-8226-7643B1BFF75C}" srcId="{532D3153-1A35-D349-9F12-5C5AB4DBDE3F}" destId="{F86781C8-5BC1-044A-8F1E-210B7A42CDA7}" srcOrd="3" destOrd="0" parTransId="{37FE2EBD-C2C9-E643-8743-E5BDD6E6C710}" sibTransId="{3115CAFD-D854-364A-8A50-94C50C28B659}"/>
    <dgm:cxn modelId="{E252EAE9-1379-214A-9916-26F6DDA78458}" type="presOf" srcId="{136D41D8-1AD4-4749-869E-2CCED0F64941}" destId="{73F7D8D0-1ACF-864D-8DE4-A141EA010AC3}" srcOrd="1" destOrd="0" presId="urn:microsoft.com/office/officeart/2005/8/layout/list1"/>
    <dgm:cxn modelId="{4FC1654A-C71E-E147-889F-3DB9CD41C8B2}" type="presParOf" srcId="{CC189185-009A-9B4F-8976-60D5B46CEFD3}" destId="{05F48466-F137-EF48-B5B4-6AD9DA0112F5}" srcOrd="0" destOrd="0" presId="urn:microsoft.com/office/officeart/2005/8/layout/list1"/>
    <dgm:cxn modelId="{839C9848-835D-2C4C-BAD0-46C9B26F08B6}" type="presParOf" srcId="{05F48466-F137-EF48-B5B4-6AD9DA0112F5}" destId="{5D9EF68C-466F-7848-AC9E-A0EC03DA3608}" srcOrd="0" destOrd="0" presId="urn:microsoft.com/office/officeart/2005/8/layout/list1"/>
    <dgm:cxn modelId="{48981622-CE07-4445-A4C4-2EBA30FD71EB}" type="presParOf" srcId="{05F48466-F137-EF48-B5B4-6AD9DA0112F5}" destId="{73F7D8D0-1ACF-864D-8DE4-A141EA010AC3}" srcOrd="1" destOrd="0" presId="urn:microsoft.com/office/officeart/2005/8/layout/list1"/>
    <dgm:cxn modelId="{351000D5-B965-834C-B3E4-C9FABF135F87}" type="presParOf" srcId="{CC189185-009A-9B4F-8976-60D5B46CEFD3}" destId="{A97ABF3B-204D-7548-8BDA-5E4662B33835}" srcOrd="1" destOrd="0" presId="urn:microsoft.com/office/officeart/2005/8/layout/list1"/>
    <dgm:cxn modelId="{2ED41FE1-AA75-D94A-9C33-9C21BEDEB2C8}" type="presParOf" srcId="{CC189185-009A-9B4F-8976-60D5B46CEFD3}" destId="{E6FD693B-8AC0-674A-B67E-D2FD2922D10D}" srcOrd="2" destOrd="0" presId="urn:microsoft.com/office/officeart/2005/8/layout/list1"/>
    <dgm:cxn modelId="{F9F1DA59-A114-8546-BA28-A6153BC4777D}" type="presParOf" srcId="{CC189185-009A-9B4F-8976-60D5B46CEFD3}" destId="{AFF52508-1B4A-8A44-A4E8-8BE5AF0A397E}" srcOrd="3" destOrd="0" presId="urn:microsoft.com/office/officeart/2005/8/layout/list1"/>
    <dgm:cxn modelId="{8CB7CB0C-EED0-1442-B933-7609A3729DF4}" type="presParOf" srcId="{CC189185-009A-9B4F-8976-60D5B46CEFD3}" destId="{CD09CBBC-EB19-9247-94CD-AA2AF144222D}" srcOrd="4" destOrd="0" presId="urn:microsoft.com/office/officeart/2005/8/layout/list1"/>
    <dgm:cxn modelId="{6D479656-E970-4048-A040-8AF17D8BA072}" type="presParOf" srcId="{CD09CBBC-EB19-9247-94CD-AA2AF144222D}" destId="{E727C024-0FBF-3D41-9B51-C832E36A6517}" srcOrd="0" destOrd="0" presId="urn:microsoft.com/office/officeart/2005/8/layout/list1"/>
    <dgm:cxn modelId="{F4D2F45D-C29F-384E-94CD-2AA9F5396239}" type="presParOf" srcId="{CD09CBBC-EB19-9247-94CD-AA2AF144222D}" destId="{106292FE-F56B-0E42-A303-86D7D4AA1C09}" srcOrd="1" destOrd="0" presId="urn:microsoft.com/office/officeart/2005/8/layout/list1"/>
    <dgm:cxn modelId="{E57ACE5F-488B-2045-BB85-5E7883F1E676}" type="presParOf" srcId="{CC189185-009A-9B4F-8976-60D5B46CEFD3}" destId="{FF1B974E-9D99-0043-AE2B-A0162DF266D0}" srcOrd="5" destOrd="0" presId="urn:microsoft.com/office/officeart/2005/8/layout/list1"/>
    <dgm:cxn modelId="{6B8844EC-AE9D-554B-BB3C-A9B13064F1E0}" type="presParOf" srcId="{CC189185-009A-9B4F-8976-60D5B46CEFD3}" destId="{373F4230-9B6B-5249-BB72-1D16CA99DE25}" srcOrd="6" destOrd="0" presId="urn:microsoft.com/office/officeart/2005/8/layout/list1"/>
    <dgm:cxn modelId="{B931CCC4-6FA3-404F-9272-048DF065E2EC}" type="presParOf" srcId="{CC189185-009A-9B4F-8976-60D5B46CEFD3}" destId="{89EC4287-1DBB-1A42-801E-051EAC572845}" srcOrd="7" destOrd="0" presId="urn:microsoft.com/office/officeart/2005/8/layout/list1"/>
    <dgm:cxn modelId="{50A0BF0C-BCF3-434E-9AE6-EA8D5A89A4D6}" type="presParOf" srcId="{CC189185-009A-9B4F-8976-60D5B46CEFD3}" destId="{882437F9-AAEE-BB49-98F0-31654DC79849}" srcOrd="8" destOrd="0" presId="urn:microsoft.com/office/officeart/2005/8/layout/list1"/>
    <dgm:cxn modelId="{5A0FF3F9-EE57-7347-845F-42929EB96AA3}" type="presParOf" srcId="{882437F9-AAEE-BB49-98F0-31654DC79849}" destId="{72A1741D-5B56-B345-BF7D-7222B627E39B}" srcOrd="0" destOrd="0" presId="urn:microsoft.com/office/officeart/2005/8/layout/list1"/>
    <dgm:cxn modelId="{EE2B837A-CA3E-0447-9E2F-046FC9309823}" type="presParOf" srcId="{882437F9-AAEE-BB49-98F0-31654DC79849}" destId="{78FD1F8D-F131-F14D-8DC1-FC3ED1E57ABE}" srcOrd="1" destOrd="0" presId="urn:microsoft.com/office/officeart/2005/8/layout/list1"/>
    <dgm:cxn modelId="{F6B44288-D454-674E-8379-CC01C55FC9B7}" type="presParOf" srcId="{CC189185-009A-9B4F-8976-60D5B46CEFD3}" destId="{4B2CB7B0-B029-7E46-AC78-4A461268D6BB}" srcOrd="9" destOrd="0" presId="urn:microsoft.com/office/officeart/2005/8/layout/list1"/>
    <dgm:cxn modelId="{FEAABBBE-5704-E04D-957F-1EF3E402EC2D}" type="presParOf" srcId="{CC189185-009A-9B4F-8976-60D5B46CEFD3}" destId="{18F570D4-FC3E-E240-A67C-AD85369B8E2D}" srcOrd="10" destOrd="0" presId="urn:microsoft.com/office/officeart/2005/8/layout/list1"/>
    <dgm:cxn modelId="{F650D32A-320C-374A-98C6-B2EAD4183DE9}" type="presParOf" srcId="{CC189185-009A-9B4F-8976-60D5B46CEFD3}" destId="{342EA2DB-9C3D-5E4C-AC89-B1E6DA575F00}" srcOrd="11" destOrd="0" presId="urn:microsoft.com/office/officeart/2005/8/layout/list1"/>
    <dgm:cxn modelId="{600E109F-A9DA-7549-85EC-36DEDFD3EBA0}" type="presParOf" srcId="{CC189185-009A-9B4F-8976-60D5B46CEFD3}" destId="{9AF8FE48-9E1B-2D40-9BF5-92BDA8881807}" srcOrd="12" destOrd="0" presId="urn:microsoft.com/office/officeart/2005/8/layout/list1"/>
    <dgm:cxn modelId="{76D0CB26-8692-9C47-AC92-16D636729D97}" type="presParOf" srcId="{9AF8FE48-9E1B-2D40-9BF5-92BDA8881807}" destId="{84FAE3DB-D7D4-AA47-9641-25FFB4203EA0}" srcOrd="0" destOrd="0" presId="urn:microsoft.com/office/officeart/2005/8/layout/list1"/>
    <dgm:cxn modelId="{E28F0579-89D0-EF4C-8346-0A3E66235022}" type="presParOf" srcId="{9AF8FE48-9E1B-2D40-9BF5-92BDA8881807}" destId="{57FB3DB7-9E3B-544D-A6F0-BE6311FB9ED6}" srcOrd="1" destOrd="0" presId="urn:microsoft.com/office/officeart/2005/8/layout/list1"/>
    <dgm:cxn modelId="{29ADF5C6-D4D2-164D-856D-109045127D23}" type="presParOf" srcId="{CC189185-009A-9B4F-8976-60D5B46CEFD3}" destId="{190A01C0-0CDF-5348-A914-CF945F05AF26}" srcOrd="13" destOrd="0" presId="urn:microsoft.com/office/officeart/2005/8/layout/list1"/>
    <dgm:cxn modelId="{C3B43323-AFF3-934B-8070-E8171A9FD868}" type="presParOf" srcId="{CC189185-009A-9B4F-8976-60D5B46CEFD3}" destId="{B1A7846E-DA6B-FB4F-8F3E-9CEC9BBA8D6A}" srcOrd="14" destOrd="0" presId="urn:microsoft.com/office/officeart/2005/8/layout/list1"/>
    <dgm:cxn modelId="{1D048EE3-ADCC-3E40-8CAF-ECB7DD7A4B57}" type="presParOf" srcId="{CC189185-009A-9B4F-8976-60D5B46CEFD3}" destId="{B562781A-B1F0-6447-9CB3-91072524C5F7}" srcOrd="15" destOrd="0" presId="urn:microsoft.com/office/officeart/2005/8/layout/list1"/>
    <dgm:cxn modelId="{9192DD22-19CD-C646-B51D-DD1C6E2EFF65}" type="presParOf" srcId="{CC189185-009A-9B4F-8976-60D5B46CEFD3}" destId="{3B134779-8FA1-7043-8670-84689A189ACC}" srcOrd="16" destOrd="0" presId="urn:microsoft.com/office/officeart/2005/8/layout/list1"/>
    <dgm:cxn modelId="{4C44E5FC-525B-7243-93F5-9A203D860496}" type="presParOf" srcId="{3B134779-8FA1-7043-8670-84689A189ACC}" destId="{3D43CE2B-0BB6-B447-B965-39173AC08A7E}" srcOrd="0" destOrd="0" presId="urn:microsoft.com/office/officeart/2005/8/layout/list1"/>
    <dgm:cxn modelId="{F13C30DD-71D2-2149-9888-CDFF19EEEA77}" type="presParOf" srcId="{3B134779-8FA1-7043-8670-84689A189ACC}" destId="{6EF6718C-258F-CA45-9DA2-C7CBA4E507E2}" srcOrd="1" destOrd="0" presId="urn:microsoft.com/office/officeart/2005/8/layout/list1"/>
    <dgm:cxn modelId="{52E82A5F-923F-0442-8F80-5F6C74551E88}" type="presParOf" srcId="{CC189185-009A-9B4F-8976-60D5B46CEFD3}" destId="{192F5E4B-EAFE-F442-BF30-69DA338AA782}" srcOrd="17" destOrd="0" presId="urn:microsoft.com/office/officeart/2005/8/layout/list1"/>
    <dgm:cxn modelId="{B9F77814-06BA-9D4C-9E2C-EE7E118FD741}" type="presParOf" srcId="{CC189185-009A-9B4F-8976-60D5B46CEFD3}" destId="{3A1651ED-1A27-BC4F-A0B8-A8318119D37D}"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D693B-8AC0-674A-B67E-D2FD2922D10D}">
      <dsp:nvSpPr>
        <dsp:cNvPr id="0" name=""/>
        <dsp:cNvSpPr/>
      </dsp:nvSpPr>
      <dsp:spPr>
        <a:xfrm>
          <a:off x="0" y="412250"/>
          <a:ext cx="5511774" cy="604800"/>
        </a:xfrm>
        <a:prstGeom prst="rect">
          <a:avLst/>
        </a:prstGeom>
        <a:solidFill>
          <a:schemeClr val="lt1">
            <a:alpha val="90000"/>
            <a:hueOff val="0"/>
            <a:satOff val="0"/>
            <a:lumOff val="0"/>
            <a:alphaOff val="0"/>
          </a:schemeClr>
        </a:solidFill>
        <a:ln w="12700" cap="flat" cmpd="sng" algn="ctr">
          <a:solidFill>
            <a:schemeClr val="accent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3F7D8D0-1ACF-864D-8DE4-A141EA010AC3}">
      <dsp:nvSpPr>
        <dsp:cNvPr id="0" name=""/>
        <dsp:cNvSpPr/>
      </dsp:nvSpPr>
      <dsp:spPr>
        <a:xfrm>
          <a:off x="76206" y="273145"/>
          <a:ext cx="6929973" cy="708480"/>
        </a:xfrm>
        <a:prstGeom prst="roundRect">
          <a:avLst/>
        </a:prstGeom>
        <a:solidFill>
          <a:schemeClr val="bg2">
            <a:alpha val="90000"/>
          </a:schemeClr>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sv-SE" sz="2000" b="1" kern="1200" dirty="0" smtClean="0">
              <a:solidFill>
                <a:srgbClr val="000000"/>
              </a:solidFill>
              <a:latin typeface="Calibri"/>
              <a:cs typeface="Calibri"/>
            </a:rPr>
            <a:t>1 ”</a:t>
          </a:r>
          <a:r>
            <a:rPr lang="en-GB" sz="2000" b="1" kern="1200" noProof="0" dirty="0" smtClean="0">
              <a:solidFill>
                <a:srgbClr val="000000"/>
              </a:solidFill>
              <a:latin typeface="Calibri"/>
              <a:cs typeface="Calibri"/>
            </a:rPr>
            <a:t>What do I want my students to know and be able to do”…</a:t>
          </a:r>
          <a:endParaRPr lang="en-GB" sz="2000" b="1" kern="1200" noProof="0" dirty="0">
            <a:solidFill>
              <a:srgbClr val="000000"/>
            </a:solidFill>
            <a:latin typeface="Calibri"/>
            <a:cs typeface="Calibri"/>
          </a:endParaRPr>
        </a:p>
      </dsp:txBody>
      <dsp:txXfrm>
        <a:off x="110791" y="307730"/>
        <a:ext cx="6860803" cy="639310"/>
      </dsp:txXfrm>
    </dsp:sp>
    <dsp:sp modelId="{373F4230-9B6B-5249-BB72-1D16CA99DE25}">
      <dsp:nvSpPr>
        <dsp:cNvPr id="0" name=""/>
        <dsp:cNvSpPr/>
      </dsp:nvSpPr>
      <dsp:spPr>
        <a:xfrm>
          <a:off x="0" y="1436146"/>
          <a:ext cx="50776" cy="604800"/>
        </a:xfrm>
        <a:prstGeom prst="rect">
          <a:avLst/>
        </a:prstGeom>
        <a:solidFill>
          <a:schemeClr val="lt1">
            <a:alpha val="90000"/>
            <a:hueOff val="0"/>
            <a:satOff val="0"/>
            <a:lumOff val="0"/>
            <a:alphaOff val="0"/>
          </a:schemeClr>
        </a:solidFill>
        <a:ln w="12700" cap="flat" cmpd="sng" algn="ctr">
          <a:solidFill>
            <a:schemeClr val="accent1">
              <a:alpha val="90000"/>
              <a:hueOff val="0"/>
              <a:satOff val="0"/>
              <a:lumOff val="0"/>
              <a:alphaOff val="-10000"/>
            </a:schemeClr>
          </a:solidFill>
          <a:prstDash val="solid"/>
        </a:ln>
        <a:effectLst/>
      </dsp:spPr>
      <dsp:style>
        <a:lnRef idx="1">
          <a:scrgbClr r="0" g="0" b="0"/>
        </a:lnRef>
        <a:fillRef idx="1">
          <a:scrgbClr r="0" g="0" b="0"/>
        </a:fillRef>
        <a:effectRef idx="0">
          <a:scrgbClr r="0" g="0" b="0"/>
        </a:effectRef>
        <a:fontRef idx="minor"/>
      </dsp:style>
    </dsp:sp>
    <dsp:sp modelId="{106292FE-F56B-0E42-A303-86D7D4AA1C09}">
      <dsp:nvSpPr>
        <dsp:cNvPr id="0" name=""/>
        <dsp:cNvSpPr/>
      </dsp:nvSpPr>
      <dsp:spPr>
        <a:xfrm>
          <a:off x="2534930" y="1325135"/>
          <a:ext cx="5491751" cy="708480"/>
        </a:xfrm>
        <a:prstGeom prst="roundRect">
          <a:avLst/>
        </a:prstGeom>
        <a:solidFill>
          <a:srgbClr val="CDD4D7">
            <a:alpha val="82000"/>
          </a:srgbClr>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sv-SE" sz="2000" b="1" kern="1200" dirty="0" smtClean="0">
              <a:solidFill>
                <a:srgbClr val="000000"/>
              </a:solidFill>
              <a:latin typeface="Calibri"/>
              <a:cs typeface="Calibri"/>
            </a:rPr>
            <a:t>2 ”</a:t>
          </a:r>
          <a:r>
            <a:rPr lang="en-GB" sz="2000" b="1" kern="1200" noProof="0" dirty="0" smtClean="0">
              <a:solidFill>
                <a:srgbClr val="000000"/>
              </a:solidFill>
              <a:latin typeface="Calibri"/>
              <a:cs typeface="Calibri"/>
            </a:rPr>
            <a:t>How can this be made visible in assessment?”…</a:t>
          </a:r>
          <a:endParaRPr lang="en-GB" sz="2000" b="1" kern="1200" noProof="0" dirty="0">
            <a:solidFill>
              <a:srgbClr val="000000"/>
            </a:solidFill>
            <a:latin typeface="Calibri"/>
            <a:cs typeface="Calibri"/>
          </a:endParaRPr>
        </a:p>
      </dsp:txBody>
      <dsp:txXfrm>
        <a:off x="2569515" y="1359720"/>
        <a:ext cx="5422581" cy="639310"/>
      </dsp:txXfrm>
    </dsp:sp>
    <dsp:sp modelId="{18F570D4-FC3E-E240-A67C-AD85369B8E2D}">
      <dsp:nvSpPr>
        <dsp:cNvPr id="0" name=""/>
        <dsp:cNvSpPr/>
      </dsp:nvSpPr>
      <dsp:spPr>
        <a:xfrm>
          <a:off x="0" y="2541720"/>
          <a:ext cx="431807" cy="604800"/>
        </a:xfrm>
        <a:prstGeom prst="rect">
          <a:avLst/>
        </a:prstGeom>
        <a:solidFill>
          <a:schemeClr val="lt1">
            <a:alpha val="90000"/>
            <a:hueOff val="0"/>
            <a:satOff val="0"/>
            <a:lumOff val="0"/>
            <a:alphaOff val="0"/>
          </a:schemeClr>
        </a:solidFill>
        <a:ln w="12700" cap="flat" cmpd="sng" algn="ctr">
          <a:solidFill>
            <a:schemeClr val="accent1">
              <a:alpha val="90000"/>
              <a:hueOff val="0"/>
              <a:satOff val="0"/>
              <a:lumOff val="0"/>
              <a:alphaOff val="-20000"/>
            </a:schemeClr>
          </a:solidFill>
          <a:prstDash val="solid"/>
        </a:ln>
        <a:effectLst/>
      </dsp:spPr>
      <dsp:style>
        <a:lnRef idx="1">
          <a:scrgbClr r="0" g="0" b="0"/>
        </a:lnRef>
        <a:fillRef idx="1">
          <a:scrgbClr r="0" g="0" b="0"/>
        </a:fillRef>
        <a:effectRef idx="0">
          <a:scrgbClr r="0" g="0" b="0"/>
        </a:effectRef>
        <a:fontRef idx="minor"/>
      </dsp:style>
    </dsp:sp>
    <dsp:sp modelId="{78FD1F8D-F131-F14D-8DC1-FC3ED1E57ABE}">
      <dsp:nvSpPr>
        <dsp:cNvPr id="0" name=""/>
        <dsp:cNvSpPr/>
      </dsp:nvSpPr>
      <dsp:spPr>
        <a:xfrm>
          <a:off x="0" y="2454392"/>
          <a:ext cx="4326358" cy="708480"/>
        </a:xfrm>
        <a:prstGeom prst="roundRect">
          <a:avLst/>
        </a:prstGeom>
        <a:solidFill>
          <a:srgbClr val="CDD4D7">
            <a:alpha val="74000"/>
          </a:srgbClr>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GB" sz="2000" b="1" kern="1200" noProof="0" dirty="0" smtClean="0">
              <a:solidFill>
                <a:srgbClr val="000000"/>
              </a:solidFill>
              <a:latin typeface="Calibri"/>
              <a:cs typeface="Calibri"/>
            </a:rPr>
            <a:t>3 “How can it be graded?”…</a:t>
          </a:r>
          <a:endParaRPr lang="en-GB" sz="2000" b="1" kern="1200" noProof="0" dirty="0">
            <a:solidFill>
              <a:srgbClr val="000000"/>
            </a:solidFill>
            <a:latin typeface="Calibri"/>
            <a:cs typeface="Calibri"/>
          </a:endParaRPr>
        </a:p>
      </dsp:txBody>
      <dsp:txXfrm>
        <a:off x="34585" y="2488977"/>
        <a:ext cx="4257188" cy="639310"/>
      </dsp:txXfrm>
    </dsp:sp>
    <dsp:sp modelId="{B1A7846E-DA6B-FB4F-8F3E-9CEC9BBA8D6A}">
      <dsp:nvSpPr>
        <dsp:cNvPr id="0" name=""/>
        <dsp:cNvSpPr/>
      </dsp:nvSpPr>
      <dsp:spPr>
        <a:xfrm>
          <a:off x="0" y="3630359"/>
          <a:ext cx="76123" cy="604800"/>
        </a:xfrm>
        <a:prstGeom prst="rect">
          <a:avLst/>
        </a:prstGeom>
        <a:solidFill>
          <a:schemeClr val="lt1">
            <a:alpha val="90000"/>
            <a:hueOff val="0"/>
            <a:satOff val="0"/>
            <a:lumOff val="0"/>
            <a:alphaOff val="0"/>
          </a:schemeClr>
        </a:solidFill>
        <a:ln w="12700" cap="flat" cmpd="sng" algn="ctr">
          <a:solidFill>
            <a:schemeClr val="accent1">
              <a:alpha val="90000"/>
              <a:hueOff val="0"/>
              <a:satOff val="0"/>
              <a:lumOff val="0"/>
              <a:alphaOff val="-30000"/>
            </a:schemeClr>
          </a:solidFill>
          <a:prstDash val="solid"/>
        </a:ln>
        <a:effectLst/>
      </dsp:spPr>
      <dsp:style>
        <a:lnRef idx="1">
          <a:scrgbClr r="0" g="0" b="0"/>
        </a:lnRef>
        <a:fillRef idx="1">
          <a:scrgbClr r="0" g="0" b="0"/>
        </a:fillRef>
        <a:effectRef idx="0">
          <a:scrgbClr r="0" g="0" b="0"/>
        </a:effectRef>
        <a:fontRef idx="minor"/>
      </dsp:style>
    </dsp:sp>
    <dsp:sp modelId="{57FB3DB7-9E3B-544D-A6F0-BE6311FB9ED6}">
      <dsp:nvSpPr>
        <dsp:cNvPr id="0" name=""/>
        <dsp:cNvSpPr/>
      </dsp:nvSpPr>
      <dsp:spPr>
        <a:xfrm>
          <a:off x="2498753" y="3518646"/>
          <a:ext cx="5730821" cy="708480"/>
        </a:xfrm>
        <a:prstGeom prst="roundRect">
          <a:avLst/>
        </a:prstGeom>
        <a:solidFill>
          <a:srgbClr val="CDD4D7">
            <a:alpha val="66000"/>
          </a:srgbClr>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GB" sz="2000" b="1" kern="1200" dirty="0" smtClean="0">
              <a:solidFill>
                <a:srgbClr val="000000"/>
              </a:solidFill>
              <a:latin typeface="Calibri"/>
              <a:cs typeface="Calibri"/>
            </a:rPr>
            <a:t>4 “How should T&amp;L be organised?”…</a:t>
          </a:r>
          <a:endParaRPr lang="en-GB" sz="2000" b="1" kern="1200" dirty="0">
            <a:solidFill>
              <a:srgbClr val="000000"/>
            </a:solidFill>
            <a:latin typeface="Calibri"/>
            <a:cs typeface="Calibri"/>
          </a:endParaRPr>
        </a:p>
      </dsp:txBody>
      <dsp:txXfrm>
        <a:off x="2533338" y="3553231"/>
        <a:ext cx="5661651" cy="639310"/>
      </dsp:txXfrm>
    </dsp:sp>
    <dsp:sp modelId="{3A1651ED-1A27-BC4F-A0B8-A8318119D37D}">
      <dsp:nvSpPr>
        <dsp:cNvPr id="0" name=""/>
        <dsp:cNvSpPr/>
      </dsp:nvSpPr>
      <dsp:spPr>
        <a:xfrm>
          <a:off x="0" y="4718999"/>
          <a:ext cx="4927637" cy="604800"/>
        </a:xfrm>
        <a:prstGeom prst="rect">
          <a:avLst/>
        </a:prstGeom>
        <a:solidFill>
          <a:schemeClr val="lt1">
            <a:alpha val="90000"/>
            <a:hueOff val="0"/>
            <a:satOff val="0"/>
            <a:lumOff val="0"/>
            <a:alphaOff val="0"/>
          </a:schemeClr>
        </a:solidFill>
        <a:ln w="12700" cap="flat" cmpd="sng" algn="ctr">
          <a:solidFill>
            <a:schemeClr val="accent1">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sp>
    <dsp:sp modelId="{6EF6718C-258F-CA45-9DA2-C7CBA4E507E2}">
      <dsp:nvSpPr>
        <dsp:cNvPr id="0" name=""/>
        <dsp:cNvSpPr/>
      </dsp:nvSpPr>
      <dsp:spPr>
        <a:xfrm>
          <a:off x="76189" y="4625519"/>
          <a:ext cx="6568718" cy="708480"/>
        </a:xfrm>
        <a:prstGeom prst="roundRect">
          <a:avLst/>
        </a:prstGeom>
        <a:solidFill>
          <a:srgbClr val="CDD4D7">
            <a:alpha val="58000"/>
          </a:srgbClr>
        </a:soli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sv-SE" sz="2000" b="1" kern="1200" dirty="0" smtClean="0">
              <a:solidFill>
                <a:srgbClr val="000000"/>
              </a:solidFill>
              <a:latin typeface="Calibri"/>
              <a:cs typeface="Calibri"/>
            </a:rPr>
            <a:t>5 ”S</a:t>
          </a:r>
          <a:r>
            <a:rPr lang="en-GB" sz="2000" b="1" kern="1200" noProof="0" dirty="0" err="1" smtClean="0">
              <a:solidFill>
                <a:srgbClr val="000000"/>
              </a:solidFill>
              <a:latin typeface="Calibri"/>
              <a:cs typeface="Calibri"/>
            </a:rPr>
            <a:t>tudy</a:t>
          </a:r>
          <a:r>
            <a:rPr lang="en-GB" sz="2000" b="1" kern="1200" noProof="0" dirty="0" smtClean="0">
              <a:solidFill>
                <a:srgbClr val="000000"/>
              </a:solidFill>
              <a:latin typeface="Calibri"/>
              <a:cs typeface="Calibri"/>
            </a:rPr>
            <a:t> resources?...</a:t>
          </a:r>
          <a:endParaRPr lang="en-GB" sz="2000" b="1" kern="1200" noProof="0" dirty="0">
            <a:solidFill>
              <a:srgbClr val="000000"/>
            </a:solidFill>
            <a:latin typeface="Calibri"/>
            <a:cs typeface="Calibri"/>
          </a:endParaRPr>
        </a:p>
      </dsp:txBody>
      <dsp:txXfrm>
        <a:off x="110774" y="4660104"/>
        <a:ext cx="6499548"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45D1AC-5BF2-BC4A-99E3-F3FB2148F889}" type="datetimeFigureOut">
              <a:rPr lang="sv-SE" smtClean="0"/>
              <a:t>2018-03-29</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2071BE-050D-2C43-BAD4-91DE433997C6}" type="slidenum">
              <a:rPr lang="sv-SE" smtClean="0"/>
              <a:t>‹№›</a:t>
            </a:fld>
            <a:endParaRPr lang="sv-SE"/>
          </a:p>
        </p:txBody>
      </p:sp>
    </p:spTree>
    <p:extLst>
      <p:ext uri="{BB962C8B-B14F-4D97-AF65-F5344CB8AC3E}">
        <p14:creationId xmlns:p14="http://schemas.microsoft.com/office/powerpoint/2010/main" val="1969771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0F1A4B-2876-8844-9423-333E9CC7ACBD}" type="datetimeFigureOut">
              <a:rPr lang="sv-SE" smtClean="0"/>
              <a:t>2018-03-29</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A55A7-3D18-9847-BC0A-2329F5AF614D}" type="slidenum">
              <a:rPr lang="sv-SE" smtClean="0"/>
              <a:t>‹№›</a:t>
            </a:fld>
            <a:endParaRPr lang="sv-SE"/>
          </a:p>
        </p:txBody>
      </p:sp>
    </p:spTree>
    <p:extLst>
      <p:ext uri="{BB962C8B-B14F-4D97-AF65-F5344CB8AC3E}">
        <p14:creationId xmlns:p14="http://schemas.microsoft.com/office/powerpoint/2010/main" val="8065610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indent="0">
              <a:buFontTx/>
              <a:buNone/>
            </a:pPr>
            <a:r>
              <a:rPr lang="en-GB" dirty="0" err="1" smtClean="0"/>
              <a:t>Presention</a:t>
            </a:r>
            <a:endParaRPr lang="en-GB" dirty="0" smtClean="0"/>
          </a:p>
          <a:p>
            <a:pPr marL="0" indent="0">
              <a:buFontTx/>
              <a:buNone/>
            </a:pPr>
            <a:endParaRPr lang="en-GB" baseline="0" dirty="0" smtClean="0"/>
          </a:p>
          <a:p>
            <a:pPr marL="0" indent="0">
              <a:buFontTx/>
              <a:buNone/>
            </a:pPr>
            <a:r>
              <a:rPr lang="en-GB" baseline="0" dirty="0" smtClean="0"/>
              <a:t>I am going to talk about this handbook, q f l, which I helped the  European Inst of  I and T to develop</a:t>
            </a:r>
          </a:p>
          <a:p>
            <a:pPr marL="0" indent="0">
              <a:buFontTx/>
              <a:buNone/>
            </a:pPr>
            <a:endParaRPr lang="en-GB" baseline="0" dirty="0" smtClean="0"/>
          </a:p>
          <a:p>
            <a:pPr marL="0" indent="0">
              <a:buFontTx/>
              <a:buNone/>
            </a:pPr>
            <a:r>
              <a:rPr lang="en-GB" baseline="0" dirty="0" smtClean="0"/>
              <a:t>download adress first slide</a:t>
            </a:r>
          </a:p>
          <a:p>
            <a:pPr marL="0" indent="0">
              <a:buFontTx/>
              <a:buNone/>
            </a:pPr>
            <a:endParaRPr lang="en-GB" baseline="0" dirty="0" smtClean="0"/>
          </a:p>
          <a:p>
            <a:pPr marL="0" indent="0">
              <a:buFontTx/>
              <a:buNone/>
            </a:pPr>
            <a:r>
              <a:rPr lang="en-GB" baseline="0" dirty="0" smtClean="0"/>
              <a:t>----- Mötesanteckningar (2013-11-18 10.16) -----</a:t>
            </a:r>
          </a:p>
        </p:txBody>
      </p:sp>
      <p:sp>
        <p:nvSpPr>
          <p:cNvPr id="4" name="Platshållare för bildnummer 3"/>
          <p:cNvSpPr>
            <a:spLocks noGrp="1"/>
          </p:cNvSpPr>
          <p:nvPr>
            <p:ph type="sldNum" sz="quarter" idx="10"/>
          </p:nvPr>
        </p:nvSpPr>
        <p:spPr/>
        <p:txBody>
          <a:bodyPr/>
          <a:lstStyle/>
          <a:p>
            <a:fld id="{AC99F4F9-04A3-8D42-88B2-F5731FCEA865}" type="slidenum">
              <a:rPr lang="sv-SE" smtClean="0"/>
              <a:pPr/>
              <a:t>1</a:t>
            </a:fld>
            <a:endParaRPr lang="sv-SE"/>
          </a:p>
        </p:txBody>
      </p:sp>
    </p:spTree>
    <p:extLst>
      <p:ext uri="{BB962C8B-B14F-4D97-AF65-F5344CB8AC3E}">
        <p14:creationId xmlns:p14="http://schemas.microsoft.com/office/powerpoint/2010/main" val="230994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Just </a:t>
            </a:r>
            <a:r>
              <a:rPr lang="en-GB" dirty="0"/>
              <a:t>to be sure that we use these terms in the same way..</a:t>
            </a:r>
            <a:r>
              <a:rPr lang="en-GB" dirty="0" smtClean="0"/>
              <a:t>.</a:t>
            </a:r>
            <a:r>
              <a:rPr lang="en-GB" sz="1200" kern="1200" dirty="0" smtClean="0">
                <a:solidFill>
                  <a:schemeClr val="tx1"/>
                </a:solidFill>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ILO</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road from ILOs to ALOs depends on teacher competence and student efforts!</a:t>
            </a:r>
          </a:p>
          <a:p>
            <a:endParaRPr lang="en-GB" dirty="0"/>
          </a:p>
        </p:txBody>
      </p:sp>
      <p:sp>
        <p:nvSpPr>
          <p:cNvPr id="4" name="Platshållare för bildnummer 3"/>
          <p:cNvSpPr>
            <a:spLocks noGrp="1"/>
          </p:cNvSpPr>
          <p:nvPr>
            <p:ph type="sldNum" sz="quarter" idx="10"/>
          </p:nvPr>
        </p:nvSpPr>
        <p:spPr/>
        <p:txBody>
          <a:bodyPr/>
          <a:lstStyle/>
          <a:p>
            <a:fld id="{AC99F4F9-04A3-8D42-88B2-F5731FCEA865}" type="slidenum">
              <a:rPr lang="sv-SE" smtClean="0"/>
              <a:pPr/>
              <a:t>11</a:t>
            </a:fld>
            <a:endParaRPr lang="sv-SE"/>
          </a:p>
        </p:txBody>
      </p:sp>
    </p:spTree>
    <p:extLst>
      <p:ext uri="{BB962C8B-B14F-4D97-AF65-F5344CB8AC3E}">
        <p14:creationId xmlns:p14="http://schemas.microsoft.com/office/powerpoint/2010/main" val="1753834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latin typeface="+mn-lt"/>
                <a:ea typeface="+mn-ea"/>
                <a:cs typeface="+mn-cs"/>
              </a:rPr>
              <a:t>SKIP</a:t>
            </a:r>
          </a:p>
        </p:txBody>
      </p:sp>
      <p:sp>
        <p:nvSpPr>
          <p:cNvPr id="4" name="Platshållare för bildnummer 3"/>
          <p:cNvSpPr>
            <a:spLocks noGrp="1"/>
          </p:cNvSpPr>
          <p:nvPr>
            <p:ph type="sldNum" sz="quarter" idx="10"/>
          </p:nvPr>
        </p:nvSpPr>
        <p:spPr/>
        <p:txBody>
          <a:bodyPr/>
          <a:lstStyle/>
          <a:p>
            <a:fld id="{AC99F4F9-04A3-8D42-88B2-F5731FCEA865}" type="slidenum">
              <a:rPr lang="sv-SE" smtClean="0"/>
              <a:pPr/>
              <a:t>12</a:t>
            </a:fld>
            <a:endParaRPr lang="sv-SE"/>
          </a:p>
        </p:txBody>
      </p:sp>
    </p:spTree>
    <p:extLst>
      <p:ext uri="{BB962C8B-B14F-4D97-AF65-F5344CB8AC3E}">
        <p14:creationId xmlns:p14="http://schemas.microsoft.com/office/powerpoint/2010/main" val="1753834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tshållare för bildobjekt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28674" name="Platshållare för anteckninga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sv-SE" sz="1800" dirty="0" smtClean="0">
                <a:latin typeface="Calibri" charset="0"/>
              </a:rPr>
              <a:t>ISKIP</a:t>
            </a:r>
            <a:endParaRPr lang="sv-SE" sz="1800" dirty="0">
              <a:latin typeface="Calibri" charset="0"/>
            </a:endParaRPr>
          </a:p>
        </p:txBody>
      </p:sp>
      <p:sp>
        <p:nvSpPr>
          <p:cNvPr id="28675"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eaLnBrk="1" hangingPunct="1"/>
            <a:fld id="{F344BB7D-A314-6148-B8E0-261E151A58FF}" type="slidenum">
              <a:rPr lang="sv-SE" sz="1200">
                <a:latin typeface="Calibri" charset="0"/>
              </a:rPr>
              <a:pPr eaLnBrk="1" hangingPunct="1"/>
              <a:t>13</a:t>
            </a:fld>
            <a:endParaRPr lang="sv-SE" sz="1200">
              <a:latin typeface="Calibri" charset="0"/>
            </a:endParaRPr>
          </a:p>
        </p:txBody>
      </p:sp>
    </p:spTree>
    <p:extLst>
      <p:ext uri="{BB962C8B-B14F-4D97-AF65-F5344CB8AC3E}">
        <p14:creationId xmlns:p14="http://schemas.microsoft.com/office/powerpoint/2010/main" val="1052205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GB" sz="1200" b="1" kern="1200" dirty="0" smtClean="0">
                <a:solidFill>
                  <a:schemeClr val="tx1"/>
                </a:solidFill>
                <a:effectLst/>
                <a:latin typeface="+mn-lt"/>
                <a:ea typeface="+mn-ea"/>
                <a:cs typeface="+mn-cs"/>
              </a:rPr>
              <a:t>So where does Q happen so</a:t>
            </a:r>
            <a:r>
              <a:rPr lang="en-GB" sz="1200" b="1" kern="1200" baseline="0" dirty="0" smtClean="0">
                <a:solidFill>
                  <a:schemeClr val="tx1"/>
                </a:solidFill>
                <a:effectLst/>
                <a:latin typeface="+mn-lt"/>
                <a:ea typeface="+mn-ea"/>
                <a:cs typeface="+mn-cs"/>
              </a:rPr>
              <a:t> to speak, well it basically happens in the interaction…</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endParaRPr lang="en-GB" sz="1200" b="1" kern="120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GB" sz="1200" b="1" kern="1200" dirty="0" smtClean="0">
                <a:solidFill>
                  <a:schemeClr val="tx1"/>
                </a:solidFill>
                <a:effectLst/>
                <a:latin typeface="+mn-lt"/>
                <a:ea typeface="+mn-ea"/>
                <a:cs typeface="+mn-cs"/>
              </a:rPr>
              <a:t>Four most…</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GB" sz="1200" b="1" kern="1200" dirty="0" smtClean="0">
                <a:solidFill>
                  <a:schemeClr val="tx1"/>
                </a:solidFill>
                <a:effectLst/>
                <a:latin typeface="+mn-lt"/>
                <a:ea typeface="+mn-ea"/>
                <a:cs typeface="+mn-cs"/>
              </a:rPr>
              <a:t>Clear intended learning outcomes, relevant assessment examinations and clear feedback </a:t>
            </a:r>
            <a:r>
              <a:rPr lang="en-GB" sz="1200" kern="1200" dirty="0" smtClean="0">
                <a:solidFill>
                  <a:schemeClr val="tx1"/>
                </a:solidFill>
                <a:effectLst/>
                <a:latin typeface="+mn-lt"/>
                <a:ea typeface="+mn-ea"/>
                <a:cs typeface="+mn-cs"/>
              </a:rPr>
              <a:t>and </a:t>
            </a:r>
            <a:r>
              <a:rPr lang="en-GB" sz="1200" b="1" kern="1200" dirty="0" smtClean="0">
                <a:solidFill>
                  <a:schemeClr val="tx1"/>
                </a:solidFill>
                <a:effectLst/>
                <a:latin typeface="+mn-lt"/>
                <a:ea typeface="+mn-ea"/>
                <a:cs typeface="+mn-cs"/>
              </a:rPr>
              <a:t>active learning,</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GB" sz="1200" b="1" kern="1200" dirty="0" smtClean="0">
                <a:solidFill>
                  <a:schemeClr val="tx1"/>
                </a:solidFill>
                <a:effectLst/>
                <a:latin typeface="+mn-lt"/>
                <a:ea typeface="+mn-ea"/>
                <a:cs typeface="+mn-cs"/>
              </a:rPr>
              <a:t>I will talk a little bit more about this tomorrow</a:t>
            </a:r>
            <a:r>
              <a:rPr lang="en-GB" sz="1200" kern="1200" dirty="0" smtClean="0">
                <a:solidFill>
                  <a:schemeClr val="tx1"/>
                </a:solidFill>
                <a:effectLst/>
                <a:latin typeface="+mn-lt"/>
                <a:ea typeface="+mn-ea"/>
                <a:cs typeface="+mn-cs"/>
              </a:rPr>
              <a:t>  when I talk about the relationship between internal</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and external QA</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GB" sz="1200" kern="1200" dirty="0" smtClean="0">
                <a:solidFill>
                  <a:schemeClr val="tx1"/>
                </a:solidFill>
                <a:effectLst/>
                <a:latin typeface="+mn-lt"/>
                <a:ea typeface="+mn-ea"/>
                <a:cs typeface="+mn-cs"/>
              </a:rPr>
              <a:t>And</a:t>
            </a:r>
            <a:r>
              <a:rPr lang="en-GB" sz="1200" kern="1200" baseline="0" dirty="0" smtClean="0">
                <a:solidFill>
                  <a:schemeClr val="tx1"/>
                </a:solidFill>
                <a:effectLst/>
                <a:latin typeface="+mn-lt"/>
                <a:ea typeface="+mn-ea"/>
                <a:cs typeface="+mn-cs"/>
              </a:rPr>
              <a:t> a fifth, that I have recently started to add to this: teaching about and checking for plagiarism, this is a VERY big problem and growing.  </a:t>
            </a:r>
            <a:endParaRPr lang="en-GB" sz="1200" kern="120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endParaRPr lang="en-GB" sz="1200" kern="120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GB" sz="1200" kern="1200" dirty="0" smtClean="0">
                <a:solidFill>
                  <a:schemeClr val="tx1"/>
                </a:solidFill>
                <a:effectLst/>
                <a:latin typeface="+mn-lt"/>
                <a:ea typeface="+mn-ea"/>
                <a:cs typeface="+mn-cs"/>
              </a:rPr>
              <a:t>(Active learning is everything from short breaks during the lecture to different types of placement periods, but which also includes theorisation of these periods)</a:t>
            </a:r>
          </a:p>
          <a:p>
            <a:endParaRPr lang="en-GB" dirty="0" smtClean="0"/>
          </a:p>
          <a:p>
            <a:r>
              <a:rPr lang="en-GB" dirty="0" smtClean="0"/>
              <a:t>You can then add a NUMBER</a:t>
            </a:r>
            <a:r>
              <a:rPr lang="en-GB" baseline="0" dirty="0" smtClean="0"/>
              <a:t> </a:t>
            </a:r>
            <a:r>
              <a:rPr lang="en-GB" dirty="0" smtClean="0"/>
              <a:t> of things that enhances student learning, from admission rules, to  libraries</a:t>
            </a:r>
            <a:r>
              <a:rPr lang="en-GB" baseline="0" dirty="0" smtClean="0"/>
              <a:t> and laboratory facilities</a:t>
            </a:r>
            <a:r>
              <a:rPr lang="en-GB" dirty="0" smtClean="0"/>
              <a:t>,</a:t>
            </a:r>
            <a:r>
              <a:rPr lang="en-GB" baseline="0" dirty="0" smtClean="0"/>
              <a:t> IT resources, teacher’s academic records  </a:t>
            </a:r>
            <a:r>
              <a:rPr lang="en-GB" baseline="0" dirty="0" err="1" smtClean="0"/>
              <a:t>etc</a:t>
            </a:r>
            <a:r>
              <a:rPr lang="en-GB" baseline="0" dirty="0" smtClean="0"/>
              <a:t> </a:t>
            </a:r>
            <a:r>
              <a:rPr lang="en-GB" baseline="0" dirty="0" err="1" smtClean="0"/>
              <a:t>etc</a:t>
            </a:r>
            <a:r>
              <a:rPr lang="en-GB" baseline="0" dirty="0" smtClean="0"/>
              <a:t>, and that is a question of resources, how extensive you can build the system. But always focus on that programmes ensure that the students </a:t>
            </a:r>
            <a:r>
              <a:rPr lang="en-GB" baseline="0" dirty="0" err="1" smtClean="0"/>
              <a:t>achive</a:t>
            </a:r>
            <a:r>
              <a:rPr lang="en-GB" baseline="0" dirty="0" smtClean="0"/>
              <a:t> the intended learning outcomes and than add things to the system around that. </a:t>
            </a:r>
            <a:endParaRPr lang="en-GB" dirty="0" smtClean="0"/>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endParaRPr lang="en-GB" dirty="0"/>
          </a:p>
        </p:txBody>
      </p:sp>
      <p:sp>
        <p:nvSpPr>
          <p:cNvPr id="4" name="Platshållare för bildnummer 3"/>
          <p:cNvSpPr>
            <a:spLocks noGrp="1"/>
          </p:cNvSpPr>
          <p:nvPr>
            <p:ph type="sldNum" sz="quarter" idx="10"/>
          </p:nvPr>
        </p:nvSpPr>
        <p:spPr/>
        <p:txBody>
          <a:bodyPr/>
          <a:lstStyle/>
          <a:p>
            <a:fld id="{AC99F4F9-04A3-8D42-88B2-F5731FCEA865}" type="slidenum">
              <a:rPr lang="sv-SE" smtClean="0"/>
              <a:pPr/>
              <a:t>14</a:t>
            </a:fld>
            <a:endParaRPr lang="sv-SE"/>
          </a:p>
        </p:txBody>
      </p:sp>
    </p:spTree>
    <p:extLst>
      <p:ext uri="{BB962C8B-B14F-4D97-AF65-F5344CB8AC3E}">
        <p14:creationId xmlns:p14="http://schemas.microsoft.com/office/powerpoint/2010/main" val="1212393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eaLnBrk="1" hangingPunct="1"/>
            <a:fld id="{ADB1C746-EB09-7643-9D8E-F2E96B3E1FBC}" type="slidenum">
              <a:rPr lang="sv-SE" sz="1200">
                <a:latin typeface="Times" charset="0"/>
              </a:rPr>
              <a:pPr eaLnBrk="1" hangingPunct="1"/>
              <a:t>15</a:t>
            </a:fld>
            <a:endParaRPr lang="sv-SE" sz="1200">
              <a:latin typeface="Times" charset="0"/>
            </a:endParaRPr>
          </a:p>
        </p:txBody>
      </p:sp>
      <p:sp>
        <p:nvSpPr>
          <p:cNvPr id="30722"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0723" name="Rectangle 3"/>
          <p:cNvSpPr>
            <a:spLocks noGrp="1" noChangeArrowheads="1"/>
          </p:cNvSpPr>
          <p:nvPr>
            <p:ph type="body" idx="1"/>
          </p:nvPr>
        </p:nvSpPr>
        <p:spPr bwMode="auto">
          <a:xfrm>
            <a:off x="686281" y="4343436"/>
            <a:ext cx="5487039" cy="4114143"/>
          </a:xfrm>
          <a:solidFill>
            <a:srgbClr val="FFFFFF"/>
          </a:solidFill>
          <a:ln>
            <a:solidFill>
              <a:srgbClr val="000000"/>
            </a:solidFill>
            <a:miter lim="800000"/>
            <a:headEnd/>
            <a:tailEnd/>
          </a:ln>
        </p:spPr>
        <p:txBody>
          <a:bodyPr/>
          <a:lstStyle/>
          <a:p>
            <a:r>
              <a:rPr lang="en-GB" sz="2000" dirty="0">
                <a:latin typeface="Calibri" charset="0"/>
              </a:rPr>
              <a:t>Aligned teaching is really just a way of planning and performing teaching in such a way that you create an understandable learning change for the student and provide active learning rather than the passive learning approach that unfortunately still characterizes HE  far too much</a:t>
            </a:r>
          </a:p>
          <a:p>
            <a:endParaRPr lang="en-GB" sz="2000" dirty="0">
              <a:latin typeface="Calibri" charset="0"/>
            </a:endParaRPr>
          </a:p>
          <a:p>
            <a:r>
              <a:rPr lang="en-GB" sz="2000" dirty="0">
                <a:latin typeface="Calibri" charset="0"/>
              </a:rPr>
              <a:t>One can describe  Aligned T as planning your teaching around  a few questions</a:t>
            </a:r>
          </a:p>
          <a:p>
            <a:r>
              <a:rPr lang="en-GB" sz="2000" dirty="0">
                <a:latin typeface="Calibri" charset="0"/>
              </a:rPr>
              <a:t> </a:t>
            </a:r>
          </a:p>
          <a:p>
            <a:r>
              <a:rPr lang="en-GB" sz="2000" dirty="0">
                <a:latin typeface="Calibri" charset="0"/>
              </a:rPr>
              <a:t>Q </a:t>
            </a:r>
            <a:r>
              <a:rPr lang="en-GB" sz="2000" dirty="0" err="1">
                <a:latin typeface="Calibri" charset="0"/>
              </a:rPr>
              <a:t>N´number</a:t>
            </a:r>
            <a:r>
              <a:rPr lang="en-GB" sz="2000" dirty="0">
                <a:latin typeface="Calibri" charset="0"/>
              </a:rPr>
              <a:t> one is  ‘What do you want the students to know and be able to do after the course/module?’ </a:t>
            </a:r>
            <a:r>
              <a:rPr lang="en-GB" sz="2000" dirty="0" err="1">
                <a:latin typeface="Calibri" charset="0"/>
              </a:rPr>
              <a:t>I.e</a:t>
            </a:r>
            <a:r>
              <a:rPr lang="en-GB" sz="2000" dirty="0">
                <a:latin typeface="Calibri" charset="0"/>
              </a:rPr>
              <a:t> the question about formulating intended learning outcomes.</a:t>
            </a:r>
          </a:p>
          <a:p>
            <a:endParaRPr lang="en-GB" sz="2000" dirty="0">
              <a:latin typeface="Calibri" charset="0"/>
            </a:endParaRPr>
          </a:p>
          <a:p>
            <a:r>
              <a:rPr lang="en-GB" sz="2000" dirty="0">
                <a:latin typeface="Calibri" charset="0"/>
              </a:rPr>
              <a:t>Q number two is “How can this be made visible?”  </a:t>
            </a:r>
            <a:r>
              <a:rPr lang="en-GB" sz="2000" dirty="0" err="1">
                <a:latin typeface="Calibri" charset="0"/>
              </a:rPr>
              <a:t>I.e</a:t>
            </a:r>
            <a:r>
              <a:rPr lang="en-GB" sz="2000" dirty="0">
                <a:latin typeface="Calibri" charset="0"/>
              </a:rPr>
              <a:t> the question how to design relevant (valid/fitness for purpose) assessment tasks. Relevant both with regards to content </a:t>
            </a:r>
            <a:r>
              <a:rPr lang="en-GB" sz="2000" i="1" dirty="0">
                <a:latin typeface="Calibri" charset="0"/>
              </a:rPr>
              <a:t>and</a:t>
            </a:r>
            <a:r>
              <a:rPr lang="en-GB" sz="2000" dirty="0">
                <a:latin typeface="Calibri" charset="0"/>
              </a:rPr>
              <a:t> form.   Use the  skating example </a:t>
            </a:r>
          </a:p>
          <a:p>
            <a:r>
              <a:rPr lang="en-GB" sz="2000" dirty="0">
                <a:latin typeface="Calibri" charset="0"/>
              </a:rPr>
              <a:t> </a:t>
            </a:r>
          </a:p>
          <a:p>
            <a:r>
              <a:rPr lang="en-GB" sz="2000" dirty="0">
                <a:latin typeface="Calibri" charset="0"/>
              </a:rPr>
              <a:t>After that you need to decide on what type of grading and assessment criteria you are going to use</a:t>
            </a:r>
          </a:p>
          <a:p>
            <a:r>
              <a:rPr lang="en-GB" sz="2000" dirty="0">
                <a:latin typeface="Calibri" charset="0"/>
              </a:rPr>
              <a:t> </a:t>
            </a:r>
          </a:p>
          <a:p>
            <a:r>
              <a:rPr lang="en-GB" sz="2000" dirty="0">
                <a:latin typeface="Calibri" charset="0"/>
              </a:rPr>
              <a:t>And finally, what T&amp;LA:s do you use to enable the students to achieve all this? </a:t>
            </a:r>
          </a:p>
          <a:p>
            <a:r>
              <a:rPr lang="en-GB" sz="2000" dirty="0">
                <a:latin typeface="Calibri" charset="0"/>
              </a:rPr>
              <a:t> </a:t>
            </a:r>
          </a:p>
          <a:p>
            <a:r>
              <a:rPr lang="en-GB" sz="2000" dirty="0">
                <a:latin typeface="Calibri" charset="0"/>
              </a:rPr>
              <a:t>When planning your teaching around these questions you align the intended learning outcomes with the assessment and the TLA:s and I would say that this is the gist of student centred programme planning or learning centred programme planning, what ever term you want to use.</a:t>
            </a:r>
          </a:p>
          <a:p>
            <a:endParaRPr lang="en-GB" sz="2000" dirty="0">
              <a:latin typeface="Calibri" charset="0"/>
            </a:endParaRPr>
          </a:p>
          <a:p>
            <a:r>
              <a:rPr lang="en-GB" sz="2000" dirty="0">
                <a:latin typeface="Calibri" charset="0"/>
              </a:rPr>
              <a:t>Those of you who have been in the business for some time know that we often do our planning in the reverse manner… we start with the reading list and we have our own </a:t>
            </a:r>
            <a:r>
              <a:rPr lang="en-GB" sz="2000" dirty="0" err="1">
                <a:latin typeface="Calibri" charset="0"/>
              </a:rPr>
              <a:t>activites</a:t>
            </a:r>
            <a:r>
              <a:rPr lang="en-GB" sz="2000" dirty="0">
                <a:latin typeface="Calibri" charset="0"/>
              </a:rPr>
              <a:t>  as the main point of interest</a:t>
            </a:r>
          </a:p>
          <a:p>
            <a:endParaRPr lang="en-GB" sz="2000" dirty="0">
              <a:latin typeface="Calibri" charset="0"/>
            </a:endParaRPr>
          </a:p>
          <a:p>
            <a:r>
              <a:rPr lang="en-GB" sz="2000" dirty="0">
                <a:latin typeface="Calibri" charset="0"/>
              </a:rPr>
              <a:t>So what you can say about aligned teaching is also that….</a:t>
            </a:r>
          </a:p>
          <a:p>
            <a:endParaRPr lang="en-GB" dirty="0">
              <a:latin typeface="Calibri" charset="0"/>
            </a:endParaRPr>
          </a:p>
          <a:p>
            <a:pPr algn="ctr"/>
            <a:r>
              <a:rPr lang="en-GB" dirty="0">
                <a:latin typeface="Calibri" charset="0"/>
              </a:rPr>
              <a:t>==========================================================================</a:t>
            </a:r>
          </a:p>
          <a:p>
            <a:endParaRPr lang="en-GB" dirty="0">
              <a:latin typeface="Calibri" charset="0"/>
            </a:endParaRPr>
          </a:p>
          <a:p>
            <a:r>
              <a:rPr lang="en-GB" dirty="0">
                <a:latin typeface="Calibri" charset="0"/>
              </a:rPr>
              <a:t>How do you assess the following learning outcome for instance: “After completion of the </a:t>
            </a:r>
            <a:r>
              <a:rPr lang="en-GB" dirty="0" err="1">
                <a:latin typeface="Calibri" charset="0"/>
              </a:rPr>
              <a:t>studie</a:t>
            </a:r>
            <a:r>
              <a:rPr lang="en-GB" dirty="0">
                <a:latin typeface="Calibri" charset="0"/>
              </a:rPr>
              <a:t> the s should be able to communicate their conclusions, and the knowledge and rationale underpinning these, to specialist and non- specialist audiences clearly and unambiguously? ” You probably need to involve some non specialist in this somehow, maybe students from another </a:t>
            </a:r>
            <a:r>
              <a:rPr lang="en-GB" dirty="0" smtClean="0">
                <a:latin typeface="Calibri" charset="0"/>
              </a:rPr>
              <a:t>study programme </a:t>
            </a:r>
            <a:r>
              <a:rPr lang="en-GB" dirty="0">
                <a:latin typeface="Calibri" charset="0"/>
              </a:rPr>
              <a:t>for instance, or representatives from maybe the business or Industrial sector, in order to make the assessment truly relevant.</a:t>
            </a:r>
          </a:p>
          <a:p>
            <a:endParaRPr lang="en-GB" dirty="0">
              <a:latin typeface="Calibri" charset="0"/>
            </a:endParaRPr>
          </a:p>
          <a:p>
            <a:r>
              <a:rPr lang="en-GB" dirty="0">
                <a:latin typeface="Calibri" charset="0"/>
              </a:rPr>
              <a:t> </a:t>
            </a:r>
          </a:p>
          <a:p>
            <a:r>
              <a:rPr lang="en-GB" dirty="0">
                <a:latin typeface="Calibri" charset="0"/>
              </a:rPr>
              <a:t>So this is the logic we used when we constructed Indicator 1a:</a:t>
            </a:r>
          </a:p>
          <a:p>
            <a:r>
              <a:rPr lang="en-GB" dirty="0">
                <a:latin typeface="Calibri" charset="0"/>
              </a:rPr>
              <a:t> </a:t>
            </a:r>
          </a:p>
          <a:p>
            <a:r>
              <a:rPr lang="en-GB" dirty="0">
                <a:latin typeface="Calibri" charset="0"/>
              </a:rPr>
              <a:t>1 ‛Coverage’</a:t>
            </a:r>
          </a:p>
          <a:p>
            <a:r>
              <a:rPr lang="en-GB" dirty="0">
                <a:latin typeface="Calibri" charset="0"/>
              </a:rPr>
              <a:t>Are the learning outcomes laid down in the HEO’s qualification descriptors covered?</a:t>
            </a:r>
          </a:p>
          <a:p>
            <a:r>
              <a:rPr lang="en-GB" dirty="0">
                <a:latin typeface="Calibri" charset="0"/>
              </a:rPr>
              <a:t>2 ‛</a:t>
            </a:r>
            <a:r>
              <a:rPr lang="en-GB" dirty="0" err="1">
                <a:latin typeface="Calibri" charset="0"/>
              </a:rPr>
              <a:t>Assessability</a:t>
            </a:r>
            <a:r>
              <a:rPr lang="en-GB" dirty="0">
                <a:latin typeface="Calibri" charset="0"/>
              </a:rPr>
              <a:t>’</a:t>
            </a:r>
          </a:p>
          <a:p>
            <a:r>
              <a:rPr lang="en-GB" dirty="0">
                <a:latin typeface="Calibri" charset="0"/>
              </a:rPr>
              <a:t>Can the learning outcomes be assessed?</a:t>
            </a:r>
          </a:p>
          <a:p>
            <a:r>
              <a:rPr lang="en-GB" dirty="0">
                <a:latin typeface="Calibri" charset="0"/>
              </a:rPr>
              <a:t>3 ‛Fitness for purpose’ (‛relevance’) </a:t>
            </a:r>
          </a:p>
          <a:p>
            <a:r>
              <a:rPr lang="en-GB" dirty="0">
                <a:latin typeface="Calibri" charset="0"/>
              </a:rPr>
              <a:t>Are the examination’s tasks and their design relevant for the learning outcomes of the course?</a:t>
            </a:r>
          </a:p>
          <a:p>
            <a:r>
              <a:rPr lang="en-GB" dirty="0">
                <a:latin typeface="Calibri" charset="0"/>
              </a:rPr>
              <a:t> </a:t>
            </a:r>
          </a:p>
          <a:p>
            <a:r>
              <a:rPr lang="en-GB" dirty="0">
                <a:latin typeface="Calibri" charset="0"/>
              </a:rPr>
              <a:t>And finally, since we know that the existence of written grading criteria can enhance student learning and also is one of the demands in the ESG we simply added the question </a:t>
            </a:r>
          </a:p>
          <a:p>
            <a:r>
              <a:rPr lang="en-GB" dirty="0">
                <a:latin typeface="Calibri" charset="0"/>
              </a:rPr>
              <a:t> </a:t>
            </a:r>
          </a:p>
          <a:p>
            <a:r>
              <a:rPr lang="en-GB" dirty="0">
                <a:latin typeface="Calibri" charset="0"/>
              </a:rPr>
              <a:t>4 Whether grading criteria exist or not</a:t>
            </a:r>
          </a:p>
          <a:p>
            <a:pPr eaLnBrk="1" hangingPunct="1"/>
            <a:endParaRPr lang="en-GB" dirty="0">
              <a:latin typeface="Calibri" charset="0"/>
            </a:endParaRPr>
          </a:p>
        </p:txBody>
      </p:sp>
    </p:spTree>
    <p:extLst>
      <p:ext uri="{BB962C8B-B14F-4D97-AF65-F5344CB8AC3E}">
        <p14:creationId xmlns:p14="http://schemas.microsoft.com/office/powerpoint/2010/main" val="10028090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3842" indent="-286093" eaLnBrk="0" hangingPunct="0">
              <a:defRPr sz="2400">
                <a:solidFill>
                  <a:schemeClr val="tx1"/>
                </a:solidFill>
                <a:latin typeface="Arial" charset="0"/>
                <a:ea typeface="ＭＳ Ｐゴシック" charset="0"/>
              </a:defRPr>
            </a:lvl2pPr>
            <a:lvl3pPr marL="1144372" indent="-228874" eaLnBrk="0" hangingPunct="0">
              <a:defRPr sz="2400">
                <a:solidFill>
                  <a:schemeClr val="tx1"/>
                </a:solidFill>
                <a:latin typeface="Arial" charset="0"/>
                <a:ea typeface="ＭＳ Ｐゴシック" charset="0"/>
              </a:defRPr>
            </a:lvl3pPr>
            <a:lvl4pPr marL="1602120" indent="-228874" eaLnBrk="0" hangingPunct="0">
              <a:defRPr sz="2400">
                <a:solidFill>
                  <a:schemeClr val="tx1"/>
                </a:solidFill>
                <a:latin typeface="Arial" charset="0"/>
                <a:ea typeface="ＭＳ Ｐゴシック" charset="0"/>
              </a:defRPr>
            </a:lvl4pPr>
            <a:lvl5pPr marL="2059869" indent="-228874" eaLnBrk="0" hangingPunct="0">
              <a:defRPr sz="2400">
                <a:solidFill>
                  <a:schemeClr val="tx1"/>
                </a:solidFill>
                <a:latin typeface="Arial" charset="0"/>
                <a:ea typeface="ＭＳ Ｐゴシック" charset="0"/>
              </a:defRPr>
            </a:lvl5pPr>
            <a:lvl6pPr marL="2517618" indent="-228874" algn="ctr" eaLnBrk="0" fontAlgn="base" hangingPunct="0">
              <a:spcBef>
                <a:spcPct val="0"/>
              </a:spcBef>
              <a:spcAft>
                <a:spcPct val="0"/>
              </a:spcAft>
              <a:defRPr sz="2400">
                <a:solidFill>
                  <a:schemeClr val="tx1"/>
                </a:solidFill>
                <a:latin typeface="Arial" charset="0"/>
                <a:ea typeface="ＭＳ Ｐゴシック" charset="0"/>
              </a:defRPr>
            </a:lvl6pPr>
            <a:lvl7pPr marL="2975366" indent="-228874" algn="ctr" eaLnBrk="0" fontAlgn="base" hangingPunct="0">
              <a:spcBef>
                <a:spcPct val="0"/>
              </a:spcBef>
              <a:spcAft>
                <a:spcPct val="0"/>
              </a:spcAft>
              <a:defRPr sz="2400">
                <a:solidFill>
                  <a:schemeClr val="tx1"/>
                </a:solidFill>
                <a:latin typeface="Arial" charset="0"/>
                <a:ea typeface="ＭＳ Ｐゴシック" charset="0"/>
              </a:defRPr>
            </a:lvl7pPr>
            <a:lvl8pPr marL="3433115" indent="-228874" algn="ctr" eaLnBrk="0" fontAlgn="base" hangingPunct="0">
              <a:spcBef>
                <a:spcPct val="0"/>
              </a:spcBef>
              <a:spcAft>
                <a:spcPct val="0"/>
              </a:spcAft>
              <a:defRPr sz="2400">
                <a:solidFill>
                  <a:schemeClr val="tx1"/>
                </a:solidFill>
                <a:latin typeface="Arial" charset="0"/>
                <a:ea typeface="ＭＳ Ｐゴシック" charset="0"/>
              </a:defRPr>
            </a:lvl8pPr>
            <a:lvl9pPr marL="3890863" indent="-228874"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CD2B62-9289-C94F-BEBB-03C1570482BE}" type="slidenum">
              <a:rPr lang="sv-SE" sz="1200"/>
              <a:pPr eaLnBrk="1" hangingPunct="1"/>
              <a:t>16</a:t>
            </a:fld>
            <a:endParaRPr lang="sv-SE" sz="12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sv-SE" sz="1800" dirty="0" err="1" smtClean="0"/>
              <a:t>Sandretto</a:t>
            </a:r>
            <a:r>
              <a:rPr lang="sv-SE" sz="1800" dirty="0" smtClean="0"/>
              <a:t>  </a:t>
            </a:r>
            <a:r>
              <a:rPr lang="sv-SE" sz="1800" dirty="0" err="1" smtClean="0"/>
              <a:t>espoused</a:t>
            </a:r>
            <a:r>
              <a:rPr lang="sv-SE" sz="1800" dirty="0" smtClean="0"/>
              <a:t> </a:t>
            </a:r>
            <a:r>
              <a:rPr lang="sv-SE" sz="1800" dirty="0" err="1" smtClean="0"/>
              <a:t>theories</a:t>
            </a:r>
            <a:r>
              <a:rPr lang="sv-SE" sz="1800" dirty="0" smtClean="0"/>
              <a:t> and </a:t>
            </a:r>
            <a:r>
              <a:rPr lang="sv-SE" sz="1800" dirty="0" err="1" smtClean="0"/>
              <a:t>theories</a:t>
            </a:r>
            <a:r>
              <a:rPr lang="sv-SE" sz="1800" dirty="0" smtClean="0"/>
              <a:t> </a:t>
            </a:r>
            <a:r>
              <a:rPr lang="sv-SE" sz="1800" dirty="0" err="1" smtClean="0"/>
              <a:t>of</a:t>
            </a:r>
            <a:r>
              <a:rPr lang="sv-SE" sz="1800" dirty="0" smtClean="0"/>
              <a:t> action</a:t>
            </a:r>
            <a:endParaRPr lang="sv-SE" sz="1800" dirty="0"/>
          </a:p>
        </p:txBody>
      </p:sp>
    </p:spTree>
    <p:extLst>
      <p:ext uri="{BB962C8B-B14F-4D97-AF65-F5344CB8AC3E}">
        <p14:creationId xmlns:p14="http://schemas.microsoft.com/office/powerpoint/2010/main" val="644444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tshållare för bildobjekt 1"/>
          <p:cNvSpPr>
            <a:spLocks noGrp="1" noRot="1" noChangeAspec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24578" name="Platshållare för anteckninga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sv-SE" dirty="0" err="1" smtClean="0">
                <a:latin typeface="Calibri" charset="0"/>
              </a:rPr>
              <a:t>Lets</a:t>
            </a:r>
            <a:r>
              <a:rPr lang="sv-SE" baseline="0" dirty="0" smtClean="0">
                <a:latin typeface="Calibri" charset="0"/>
              </a:rPr>
              <a:t> </a:t>
            </a:r>
            <a:r>
              <a:rPr lang="sv-SE" baseline="0" dirty="0" err="1" smtClean="0">
                <a:latin typeface="Calibri" charset="0"/>
              </a:rPr>
              <a:t>take</a:t>
            </a:r>
            <a:r>
              <a:rPr lang="sv-SE" baseline="0" dirty="0" smtClean="0">
                <a:latin typeface="Calibri" charset="0"/>
              </a:rPr>
              <a:t> a </a:t>
            </a:r>
            <a:r>
              <a:rPr lang="sv-SE" baseline="0" dirty="0" err="1" smtClean="0">
                <a:latin typeface="Calibri" charset="0"/>
              </a:rPr>
              <a:t>first</a:t>
            </a:r>
            <a:r>
              <a:rPr lang="sv-SE" baseline="0" dirty="0" smtClean="0">
                <a:latin typeface="Calibri" charset="0"/>
              </a:rPr>
              <a:t> </a:t>
            </a:r>
            <a:r>
              <a:rPr lang="sv-SE" baseline="0" dirty="0" err="1" smtClean="0">
                <a:latin typeface="Calibri" charset="0"/>
              </a:rPr>
              <a:t>sTEP</a:t>
            </a:r>
            <a:r>
              <a:rPr lang="sv-SE" baseline="0" dirty="0" smtClean="0">
                <a:latin typeface="Calibri" charset="0"/>
              </a:rPr>
              <a:t> </a:t>
            </a:r>
            <a:r>
              <a:rPr lang="sv-SE" baseline="0" dirty="0" err="1" smtClean="0">
                <a:latin typeface="Calibri" charset="0"/>
              </a:rPr>
              <a:t>into</a:t>
            </a:r>
            <a:r>
              <a:rPr lang="sv-SE" baseline="0" dirty="0" smtClean="0">
                <a:latin typeface="Calibri" charset="0"/>
              </a:rPr>
              <a:t> the </a:t>
            </a:r>
            <a:r>
              <a:rPr lang="sv-SE" baseline="0" dirty="0" err="1" smtClean="0">
                <a:latin typeface="Calibri" charset="0"/>
              </a:rPr>
              <a:t>model</a:t>
            </a:r>
            <a:endParaRPr lang="sv-SE" baseline="0" dirty="0" smtClean="0">
              <a:latin typeface="Calibri" charset="0"/>
            </a:endParaRPr>
          </a:p>
          <a:p>
            <a:pPr eaLnBrk="1" hangingPunct="1">
              <a:spcBef>
                <a:spcPct val="0"/>
              </a:spcBef>
            </a:pPr>
            <a:endParaRPr lang="sv-SE" baseline="0" dirty="0" smtClean="0">
              <a:latin typeface="Calibri" charset="0"/>
            </a:endParaRPr>
          </a:p>
          <a:p>
            <a:pPr eaLnBrk="1" hangingPunct="1">
              <a:spcBef>
                <a:spcPct val="0"/>
              </a:spcBef>
            </a:pPr>
            <a:r>
              <a:rPr lang="sv-SE" baseline="0" dirty="0" err="1" smtClean="0">
                <a:latin typeface="Calibri" charset="0"/>
              </a:rPr>
              <a:t>First</a:t>
            </a:r>
            <a:r>
              <a:rPr lang="sv-SE" baseline="0" dirty="0" smtClean="0">
                <a:latin typeface="Calibri" charset="0"/>
              </a:rPr>
              <a:t>, </a:t>
            </a:r>
            <a:r>
              <a:rPr lang="sv-SE" baseline="0" dirty="0" err="1" smtClean="0">
                <a:latin typeface="Calibri" charset="0"/>
              </a:rPr>
              <a:t>this</a:t>
            </a:r>
            <a:r>
              <a:rPr lang="sv-SE" baseline="0" dirty="0" smtClean="0">
                <a:latin typeface="Calibri" charset="0"/>
              </a:rPr>
              <a:t> </a:t>
            </a:r>
            <a:r>
              <a:rPr lang="sv-SE" baseline="0" dirty="0" err="1" smtClean="0">
                <a:latin typeface="Calibri" charset="0"/>
              </a:rPr>
              <a:t>model</a:t>
            </a:r>
            <a:r>
              <a:rPr lang="sv-SE" baseline="0" dirty="0" smtClean="0">
                <a:latin typeface="Calibri" charset="0"/>
              </a:rPr>
              <a:t> is </a:t>
            </a:r>
            <a:r>
              <a:rPr lang="sv-SE" baseline="0" dirty="0" err="1" smtClean="0">
                <a:latin typeface="Calibri" charset="0"/>
              </a:rPr>
              <a:t>used</a:t>
            </a:r>
            <a:r>
              <a:rPr lang="sv-SE" baseline="0" dirty="0" smtClean="0">
                <a:latin typeface="Calibri" charset="0"/>
              </a:rPr>
              <a:t> for </a:t>
            </a:r>
            <a:r>
              <a:rPr lang="sv-SE" baseline="0" dirty="0" err="1" smtClean="0">
                <a:latin typeface="Calibri" charset="0"/>
              </a:rPr>
              <a:t>both</a:t>
            </a:r>
            <a:r>
              <a:rPr lang="sv-SE" baseline="0" dirty="0" smtClean="0">
                <a:latin typeface="Calibri" charset="0"/>
              </a:rPr>
              <a:t> </a:t>
            </a:r>
            <a:r>
              <a:rPr lang="sv-SE" baseline="0" dirty="0" err="1" smtClean="0">
                <a:latin typeface="Calibri" charset="0"/>
              </a:rPr>
              <a:t>accrediting</a:t>
            </a:r>
            <a:r>
              <a:rPr lang="sv-SE" baseline="0" dirty="0" smtClean="0">
                <a:latin typeface="Calibri" charset="0"/>
              </a:rPr>
              <a:t> new programs in order </a:t>
            </a:r>
            <a:r>
              <a:rPr lang="sv-SE" baseline="0" dirty="0" err="1" smtClean="0">
                <a:latin typeface="Calibri" charset="0"/>
              </a:rPr>
              <a:t>to</a:t>
            </a:r>
            <a:r>
              <a:rPr lang="sv-SE" baseline="0" dirty="0" smtClean="0">
                <a:latin typeface="Calibri" charset="0"/>
              </a:rPr>
              <a:t> </a:t>
            </a:r>
            <a:r>
              <a:rPr lang="sv-SE" baseline="0" dirty="0" err="1" smtClean="0">
                <a:latin typeface="Calibri" charset="0"/>
              </a:rPr>
              <a:t>give</a:t>
            </a:r>
            <a:r>
              <a:rPr lang="sv-SE" baseline="0" dirty="0" smtClean="0">
                <a:latin typeface="Calibri" charset="0"/>
              </a:rPr>
              <a:t> </a:t>
            </a:r>
            <a:r>
              <a:rPr lang="sv-SE" baseline="0" dirty="0" err="1" smtClean="0">
                <a:latin typeface="Calibri" charset="0"/>
              </a:rPr>
              <a:t>them</a:t>
            </a:r>
            <a:r>
              <a:rPr lang="sv-SE" baseline="0" dirty="0" smtClean="0">
                <a:latin typeface="Calibri" charset="0"/>
              </a:rPr>
              <a:t> the </a:t>
            </a:r>
            <a:r>
              <a:rPr lang="sv-SE" baseline="0" dirty="0" err="1" smtClean="0">
                <a:latin typeface="Calibri" charset="0"/>
              </a:rPr>
              <a:t>label</a:t>
            </a:r>
            <a:r>
              <a:rPr lang="sv-SE" baseline="0" dirty="0" smtClean="0">
                <a:latin typeface="Calibri" charset="0"/>
              </a:rPr>
              <a:t> and </a:t>
            </a:r>
          </a:p>
          <a:p>
            <a:pPr eaLnBrk="1" hangingPunct="1">
              <a:spcBef>
                <a:spcPct val="0"/>
              </a:spcBef>
            </a:pPr>
            <a:r>
              <a:rPr lang="sv-SE" baseline="0" dirty="0" err="1" smtClean="0">
                <a:latin typeface="Calibri" charset="0"/>
              </a:rPr>
              <a:t>reviewing</a:t>
            </a:r>
            <a:r>
              <a:rPr lang="sv-SE" baseline="0" dirty="0" smtClean="0">
                <a:latin typeface="Calibri" charset="0"/>
              </a:rPr>
              <a:t> </a:t>
            </a:r>
            <a:r>
              <a:rPr lang="sv-SE" baseline="0" dirty="0" err="1" smtClean="0">
                <a:latin typeface="Calibri" charset="0"/>
              </a:rPr>
              <a:t>ongoing</a:t>
            </a:r>
            <a:r>
              <a:rPr lang="sv-SE" baseline="0" dirty="0" smtClean="0">
                <a:latin typeface="Calibri" charset="0"/>
              </a:rPr>
              <a:t> </a:t>
            </a:r>
            <a:r>
              <a:rPr lang="sv-SE" baseline="0" dirty="0" err="1" smtClean="0">
                <a:latin typeface="Calibri" charset="0"/>
              </a:rPr>
              <a:t>programmes</a:t>
            </a:r>
            <a:r>
              <a:rPr lang="sv-SE" baseline="0" dirty="0" smtClean="0">
                <a:latin typeface="Calibri" charset="0"/>
              </a:rPr>
              <a:t> in order </a:t>
            </a:r>
            <a:r>
              <a:rPr lang="sv-SE" baseline="0" dirty="0" err="1" smtClean="0">
                <a:latin typeface="Calibri" charset="0"/>
              </a:rPr>
              <a:t>to</a:t>
            </a:r>
            <a:r>
              <a:rPr lang="sv-SE" baseline="0" dirty="0" smtClean="0">
                <a:latin typeface="Calibri" charset="0"/>
              </a:rPr>
              <a:t> </a:t>
            </a:r>
            <a:r>
              <a:rPr lang="sv-SE" baseline="0" dirty="0" err="1" smtClean="0">
                <a:latin typeface="Calibri" charset="0"/>
              </a:rPr>
              <a:t>let</a:t>
            </a:r>
            <a:r>
              <a:rPr lang="sv-SE" baseline="0" dirty="0" smtClean="0">
                <a:latin typeface="Calibri" charset="0"/>
              </a:rPr>
              <a:t> </a:t>
            </a:r>
            <a:r>
              <a:rPr lang="sv-SE" baseline="0" dirty="0" err="1" smtClean="0">
                <a:latin typeface="Calibri" charset="0"/>
              </a:rPr>
              <a:t>them</a:t>
            </a:r>
            <a:r>
              <a:rPr lang="sv-SE" baseline="0" dirty="0" smtClean="0">
                <a:latin typeface="Calibri" charset="0"/>
              </a:rPr>
              <a:t> </a:t>
            </a:r>
            <a:r>
              <a:rPr lang="sv-SE" baseline="0" dirty="0" err="1" smtClean="0">
                <a:latin typeface="Calibri" charset="0"/>
              </a:rPr>
              <a:t>keep</a:t>
            </a:r>
            <a:r>
              <a:rPr lang="sv-SE" baseline="0" dirty="0" smtClean="0">
                <a:latin typeface="Calibri" charset="0"/>
              </a:rPr>
              <a:t> </a:t>
            </a:r>
            <a:r>
              <a:rPr lang="sv-SE" baseline="0" dirty="0" err="1" smtClean="0">
                <a:latin typeface="Calibri" charset="0"/>
              </a:rPr>
              <a:t>their</a:t>
            </a:r>
            <a:r>
              <a:rPr lang="sv-SE" baseline="0" dirty="0" smtClean="0">
                <a:latin typeface="Calibri" charset="0"/>
              </a:rPr>
              <a:t> </a:t>
            </a:r>
            <a:r>
              <a:rPr lang="sv-SE" baseline="0" dirty="0" err="1" smtClean="0">
                <a:latin typeface="Calibri" charset="0"/>
              </a:rPr>
              <a:t>label</a:t>
            </a:r>
            <a:r>
              <a:rPr lang="sv-SE" baseline="0" dirty="0" smtClean="0">
                <a:latin typeface="Calibri" charset="0"/>
              </a:rPr>
              <a:t>.</a:t>
            </a:r>
          </a:p>
          <a:p>
            <a:pPr eaLnBrk="1" hangingPunct="1">
              <a:spcBef>
                <a:spcPct val="0"/>
              </a:spcBef>
            </a:pPr>
            <a:r>
              <a:rPr lang="sv-SE" baseline="0" dirty="0" smtClean="0">
                <a:latin typeface="Calibri" charset="0"/>
              </a:rPr>
              <a:t>It </a:t>
            </a:r>
            <a:r>
              <a:rPr lang="sv-SE" baseline="0" dirty="0" err="1" smtClean="0">
                <a:latin typeface="Calibri" charset="0"/>
              </a:rPr>
              <a:t>consists</a:t>
            </a:r>
            <a:r>
              <a:rPr lang="sv-SE" baseline="0" dirty="0" smtClean="0">
                <a:latin typeface="Calibri" charset="0"/>
              </a:rPr>
              <a:t> of of </a:t>
            </a:r>
            <a:r>
              <a:rPr lang="sv-SE" baseline="0" dirty="0" err="1" smtClean="0">
                <a:latin typeface="Calibri" charset="0"/>
              </a:rPr>
              <a:t>five</a:t>
            </a:r>
            <a:r>
              <a:rPr lang="sv-SE" baseline="0" dirty="0" smtClean="0">
                <a:latin typeface="Calibri" charset="0"/>
              </a:rPr>
              <a:t> </a:t>
            </a:r>
            <a:r>
              <a:rPr lang="sv-SE" baseline="0" dirty="0" err="1" smtClean="0">
                <a:latin typeface="Calibri" charset="0"/>
              </a:rPr>
              <a:t>indicators</a:t>
            </a:r>
            <a:r>
              <a:rPr lang="sv-SE" baseline="0" dirty="0" smtClean="0">
                <a:latin typeface="Calibri" charset="0"/>
              </a:rPr>
              <a:t>, </a:t>
            </a:r>
            <a:r>
              <a:rPr lang="sv-SE" baseline="0" dirty="0" err="1" smtClean="0">
                <a:latin typeface="Calibri" charset="0"/>
              </a:rPr>
              <a:t>each</a:t>
            </a:r>
            <a:r>
              <a:rPr lang="sv-SE" baseline="0" dirty="0" smtClean="0">
                <a:latin typeface="Calibri" charset="0"/>
              </a:rPr>
              <a:t> </a:t>
            </a:r>
            <a:r>
              <a:rPr lang="sv-SE" baseline="0" dirty="0" err="1" smtClean="0">
                <a:latin typeface="Calibri" charset="0"/>
              </a:rPr>
              <a:t>comprised</a:t>
            </a:r>
            <a:r>
              <a:rPr lang="sv-SE" baseline="0" dirty="0" smtClean="0">
                <a:latin typeface="Calibri" charset="0"/>
              </a:rPr>
              <a:t> of a </a:t>
            </a:r>
            <a:r>
              <a:rPr lang="sv-SE" baseline="0" dirty="0" err="1" smtClean="0">
                <a:latin typeface="Calibri" charset="0"/>
              </a:rPr>
              <a:t>number</a:t>
            </a:r>
            <a:r>
              <a:rPr lang="sv-SE" baseline="0" dirty="0" smtClean="0">
                <a:latin typeface="Calibri" charset="0"/>
              </a:rPr>
              <a:t> of ass </a:t>
            </a:r>
            <a:r>
              <a:rPr lang="sv-SE" baseline="0" dirty="0" err="1" smtClean="0">
                <a:latin typeface="Calibri" charset="0"/>
              </a:rPr>
              <a:t>fields</a:t>
            </a:r>
            <a:r>
              <a:rPr lang="sv-SE" baseline="0" dirty="0" smtClean="0">
                <a:latin typeface="Calibri" charset="0"/>
              </a:rPr>
              <a:t>.</a:t>
            </a:r>
          </a:p>
          <a:p>
            <a:pPr eaLnBrk="1" hangingPunct="1">
              <a:spcBef>
                <a:spcPct val="0"/>
              </a:spcBef>
            </a:pPr>
            <a:r>
              <a:rPr lang="sv-SE" baseline="0" dirty="0" smtClean="0">
                <a:latin typeface="Calibri" charset="0"/>
              </a:rPr>
              <a:t>So </a:t>
            </a:r>
            <a:r>
              <a:rPr lang="sv-SE" baseline="0" dirty="0" err="1" smtClean="0">
                <a:latin typeface="Calibri" charset="0"/>
              </a:rPr>
              <a:t>this</a:t>
            </a:r>
            <a:r>
              <a:rPr lang="sv-SE" baseline="0" dirty="0" smtClean="0">
                <a:latin typeface="Calibri" charset="0"/>
              </a:rPr>
              <a:t> is </a:t>
            </a:r>
            <a:r>
              <a:rPr lang="sv-SE" baseline="0" dirty="0" err="1" smtClean="0">
                <a:latin typeface="Calibri" charset="0"/>
              </a:rPr>
              <a:t>how</a:t>
            </a:r>
            <a:r>
              <a:rPr lang="sv-SE" baseline="0" dirty="0" smtClean="0">
                <a:latin typeface="Calibri" charset="0"/>
              </a:rPr>
              <a:t> </a:t>
            </a:r>
            <a:r>
              <a:rPr lang="sv-SE" baseline="0" dirty="0" err="1" smtClean="0">
                <a:latin typeface="Calibri" charset="0"/>
              </a:rPr>
              <a:t>you</a:t>
            </a:r>
            <a:r>
              <a:rPr lang="sv-SE" baseline="0" dirty="0" smtClean="0">
                <a:latin typeface="Calibri" charset="0"/>
              </a:rPr>
              <a:t> read it, </a:t>
            </a:r>
            <a:r>
              <a:rPr lang="sv-SE" baseline="0" dirty="0" err="1" smtClean="0">
                <a:latin typeface="Calibri" charset="0"/>
              </a:rPr>
              <a:t>columnwise</a:t>
            </a:r>
            <a:endParaRPr lang="sv-SE" baseline="0" dirty="0" smtClean="0">
              <a:latin typeface="Calibri" charset="0"/>
            </a:endParaRPr>
          </a:p>
          <a:p>
            <a:pPr eaLnBrk="1" hangingPunct="1">
              <a:spcBef>
                <a:spcPct val="0"/>
              </a:spcBef>
            </a:pPr>
            <a:endParaRPr lang="sv-SE" baseline="0" dirty="0" smtClean="0">
              <a:latin typeface="Calibri" charset="0"/>
            </a:endParaRPr>
          </a:p>
          <a:p>
            <a:pPr eaLnBrk="1" hangingPunct="1">
              <a:spcBef>
                <a:spcPct val="0"/>
              </a:spcBef>
            </a:pPr>
            <a:r>
              <a:rPr lang="sv-SE" baseline="0" dirty="0" err="1" smtClean="0">
                <a:latin typeface="Calibri" charset="0"/>
              </a:rPr>
              <a:t>Ind</a:t>
            </a:r>
            <a:r>
              <a:rPr lang="sv-SE" baseline="0" dirty="0" smtClean="0">
                <a:latin typeface="Calibri" charset="0"/>
              </a:rPr>
              <a:t> 0, 1 and 2 is </a:t>
            </a:r>
            <a:r>
              <a:rPr lang="sv-SE" baseline="0" dirty="0" err="1" smtClean="0">
                <a:latin typeface="Calibri" charset="0"/>
              </a:rPr>
              <a:t>used</a:t>
            </a:r>
            <a:r>
              <a:rPr lang="sv-SE" baseline="0" dirty="0" smtClean="0">
                <a:latin typeface="Calibri" charset="0"/>
              </a:rPr>
              <a:t> in the </a:t>
            </a:r>
            <a:r>
              <a:rPr lang="sv-SE" baseline="0" dirty="0" err="1" smtClean="0">
                <a:latin typeface="Calibri" charset="0"/>
              </a:rPr>
              <a:t>labelling</a:t>
            </a:r>
            <a:r>
              <a:rPr lang="sv-SE" baseline="0" dirty="0" smtClean="0">
                <a:latin typeface="Calibri" charset="0"/>
              </a:rPr>
              <a:t> process, in the review </a:t>
            </a:r>
            <a:r>
              <a:rPr lang="sv-SE" baseline="0" dirty="0" err="1" smtClean="0">
                <a:latin typeface="Calibri" charset="0"/>
              </a:rPr>
              <a:t>you</a:t>
            </a:r>
            <a:r>
              <a:rPr lang="sv-SE" baseline="0" dirty="0" smtClean="0">
                <a:latin typeface="Calibri" charset="0"/>
              </a:rPr>
              <a:t> </a:t>
            </a:r>
            <a:r>
              <a:rPr lang="sv-SE" baseline="0" dirty="0" err="1" smtClean="0">
                <a:latin typeface="Calibri" charset="0"/>
              </a:rPr>
              <a:t>add</a:t>
            </a:r>
            <a:r>
              <a:rPr lang="sv-SE" baseline="0" dirty="0" smtClean="0">
                <a:latin typeface="Calibri" charset="0"/>
              </a:rPr>
              <a:t> nr 3 and 4.</a:t>
            </a:r>
            <a:endParaRPr lang="sv-SE" dirty="0">
              <a:latin typeface="Calibri" charset="0"/>
            </a:endParaRPr>
          </a:p>
        </p:txBody>
      </p:sp>
      <p:sp>
        <p:nvSpPr>
          <p:cNvPr id="24579"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eaLnBrk="1" hangingPunct="1"/>
            <a:fld id="{703650F7-72F0-644F-8058-18073E3AF881}" type="slidenum">
              <a:rPr lang="sv-SE" sz="1200">
                <a:latin typeface="Calibri" charset="0"/>
                <a:cs typeface="Arial" charset="0"/>
              </a:rPr>
              <a:pPr eaLnBrk="1" hangingPunct="1"/>
              <a:t>17</a:t>
            </a:fld>
            <a:endParaRPr lang="sv-SE" sz="1200">
              <a:latin typeface="Calibri" charset="0"/>
              <a:cs typeface="Arial" charset="0"/>
            </a:endParaRPr>
          </a:p>
        </p:txBody>
      </p:sp>
    </p:spTree>
    <p:extLst>
      <p:ext uri="{BB962C8B-B14F-4D97-AF65-F5344CB8AC3E}">
        <p14:creationId xmlns:p14="http://schemas.microsoft.com/office/powerpoint/2010/main" val="1283154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latshållare för bildobjekt 1"/>
          <p:cNvSpPr>
            <a:spLocks noGrp="1" noRot="1" noChangeAspec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6386" name="Platshållare för anteckninga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sz="1200" kern="1200" dirty="0" err="1" smtClean="0">
                <a:solidFill>
                  <a:schemeClr val="tx1"/>
                </a:solidFill>
                <a:effectLst/>
                <a:latin typeface="+mn-lt"/>
                <a:ea typeface="+mn-ea"/>
                <a:cs typeface="+mn-cs"/>
              </a:rPr>
              <a:t>Indicato</a:t>
            </a:r>
            <a:r>
              <a:rPr lang="en-GB" sz="1200" kern="1200" dirty="0" smtClean="0">
                <a:solidFill>
                  <a:schemeClr val="tx1"/>
                </a:solidFill>
                <a:effectLst/>
                <a:latin typeface="+mn-lt"/>
                <a:ea typeface="+mn-ea"/>
                <a:cs typeface="+mn-cs"/>
              </a:rPr>
              <a:t> zero and  two “Learning environment and facilities” has a mostly organizational character;</a:t>
            </a:r>
          </a:p>
          <a:p>
            <a:r>
              <a:rPr lang="en-GB" sz="1200" kern="1200" dirty="0" smtClean="0">
                <a:solidFill>
                  <a:schemeClr val="tx1"/>
                </a:solidFill>
                <a:effectLst/>
                <a:latin typeface="+mn-lt"/>
                <a:ea typeface="+mn-ea"/>
                <a:cs typeface="+mn-cs"/>
              </a:rPr>
              <a:t>Both</a:t>
            </a:r>
            <a:r>
              <a:rPr lang="en-GB" sz="1200" kern="1200" baseline="0" dirty="0" smtClean="0">
                <a:solidFill>
                  <a:schemeClr val="tx1"/>
                </a:solidFill>
                <a:effectLst/>
                <a:latin typeface="+mn-lt"/>
                <a:ea typeface="+mn-ea"/>
                <a:cs typeface="+mn-cs"/>
              </a:rPr>
              <a:t> decisions and the implementation of these can </a:t>
            </a:r>
            <a:r>
              <a:rPr lang="en-GB" sz="1200" kern="1200" baseline="0" dirty="0" err="1" smtClean="0">
                <a:solidFill>
                  <a:schemeClr val="tx1"/>
                </a:solidFill>
                <a:effectLst/>
                <a:latin typeface="+mn-lt"/>
                <a:ea typeface="+mn-ea"/>
                <a:cs typeface="+mn-cs"/>
              </a:rPr>
              <a:t>oftne</a:t>
            </a:r>
            <a:r>
              <a:rPr lang="en-GB" sz="1200" kern="1200" baseline="0" dirty="0" smtClean="0">
                <a:solidFill>
                  <a:schemeClr val="tx1"/>
                </a:solidFill>
                <a:effectLst/>
                <a:latin typeface="+mn-lt"/>
                <a:ea typeface="+mn-ea"/>
                <a:cs typeface="+mn-cs"/>
              </a:rPr>
              <a:t> be done by persons with organizational </a:t>
            </a:r>
            <a:r>
              <a:rPr lang="en-GB" sz="1200" kern="1200" baseline="0" dirty="0" err="1" smtClean="0">
                <a:solidFill>
                  <a:schemeClr val="tx1"/>
                </a:solidFill>
                <a:effectLst/>
                <a:latin typeface="+mn-lt"/>
                <a:ea typeface="+mn-ea"/>
                <a:cs typeface="+mn-cs"/>
              </a:rPr>
              <a:t>respeonsibilites</a:t>
            </a:r>
            <a:r>
              <a:rPr lang="en-GB" sz="1200" kern="1200" baseline="0" dirty="0" smtClean="0">
                <a:solidFill>
                  <a:schemeClr val="tx1"/>
                </a:solidFill>
                <a:effectLst/>
                <a:latin typeface="+mn-lt"/>
                <a:ea typeface="+mn-ea"/>
                <a:cs typeface="+mn-cs"/>
              </a:rPr>
              <a:t> and does not necessarily involve many of the teachers in the programme.</a:t>
            </a:r>
          </a:p>
          <a:p>
            <a:endParaRPr lang="en-GB" sz="1200" kern="1200" baseline="0" dirty="0" smtClean="0">
              <a:solidFill>
                <a:schemeClr val="tx1"/>
              </a:solidFill>
              <a:effectLst/>
              <a:latin typeface="+mn-lt"/>
              <a:ea typeface="+mn-ea"/>
              <a:cs typeface="+mn-cs"/>
            </a:endParaRPr>
          </a:p>
          <a:p>
            <a:r>
              <a:rPr lang="en-GB" sz="1200" kern="1200" baseline="0" dirty="0" err="1" smtClean="0">
                <a:solidFill>
                  <a:schemeClr val="tx1"/>
                </a:solidFill>
                <a:effectLst/>
                <a:latin typeface="+mn-lt"/>
                <a:ea typeface="+mn-ea"/>
                <a:cs typeface="+mn-cs"/>
              </a:rPr>
              <a:t>Ind</a:t>
            </a:r>
            <a:r>
              <a:rPr lang="en-GB" sz="1200" kern="1200" baseline="0" dirty="0" smtClean="0">
                <a:solidFill>
                  <a:schemeClr val="tx1"/>
                </a:solidFill>
                <a:effectLst/>
                <a:latin typeface="+mn-lt"/>
                <a:ea typeface="+mn-ea"/>
                <a:cs typeface="+mn-cs"/>
              </a:rPr>
              <a:t> one Aligned Teaching and EIT content coverage” has a different character; it refers more to TEACHING TRADITIONS AND ATTITUDES TOWARDS TEACHING FOR ALL INVOLVED TEACHERS IN THE PROGRAMMES.  THE FIVE ASSESSMENT FIELDS ARE ALL PART OF AN INTERNAL LOGIC WHERE ONE ASSMENT FIELD BUILDS ON THE OTHER AND TOGETHER CREATES AN UNDERSTANDABLE LEARNING CHAIN FOR THE STUDENTS.</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LET ME EXPLAIN:</a:t>
            </a:r>
          </a:p>
          <a:p>
            <a:r>
              <a:rPr lang="en-GB" sz="1200" kern="1200" baseline="0" dirty="0" smtClean="0">
                <a:solidFill>
                  <a:schemeClr val="tx1"/>
                </a:solidFill>
                <a:effectLst/>
                <a:latin typeface="+mn-lt"/>
                <a:ea typeface="+mn-ea"/>
                <a:cs typeface="+mn-cs"/>
              </a:rPr>
              <a:t>1.1 LOOKS AT IF THE EIT OAOs ARE COVERED</a:t>
            </a:r>
          </a:p>
          <a:p>
            <a:r>
              <a:rPr lang="en-GB" sz="1200" kern="1200" baseline="0" dirty="0" smtClean="0">
                <a:solidFill>
                  <a:schemeClr val="tx1"/>
                </a:solidFill>
                <a:effectLst/>
                <a:latin typeface="+mn-lt"/>
                <a:ea typeface="+mn-ea"/>
                <a:cs typeface="+mn-cs"/>
              </a:rPr>
              <a:t>1.2 LOOKS AT THE ACTUAL Q OF THE LOS IN MODULE DESCRIPTIONS</a:t>
            </a:r>
          </a:p>
          <a:p>
            <a:r>
              <a:rPr lang="en-GB" sz="1200" kern="1200" baseline="0" dirty="0" smtClean="0">
                <a:solidFill>
                  <a:schemeClr val="tx1"/>
                </a:solidFill>
                <a:effectLst/>
                <a:latin typeface="+mn-lt"/>
                <a:ea typeface="+mn-ea"/>
                <a:cs typeface="+mn-cs"/>
              </a:rPr>
              <a:t>1.3 LOOKS AT THE WAY THESE ARE ASSESSED</a:t>
            </a:r>
          </a:p>
          <a:p>
            <a:r>
              <a:rPr lang="en-GB" sz="1200" kern="1200" baseline="0" dirty="0" smtClean="0">
                <a:solidFill>
                  <a:schemeClr val="tx1"/>
                </a:solidFill>
                <a:effectLst/>
                <a:latin typeface="+mn-lt"/>
                <a:ea typeface="+mn-ea"/>
                <a:cs typeface="+mn-cs"/>
              </a:rPr>
              <a:t>1.4 LOOKA AT GRADING SYSTEMS AND GRADING CRITERIA (RUBRICS), A PRETTY DISASTEROUS   AREA IN HE</a:t>
            </a:r>
          </a:p>
          <a:p>
            <a:r>
              <a:rPr lang="en-GB" sz="1200" kern="1200" baseline="0" dirty="0" smtClean="0">
                <a:solidFill>
                  <a:schemeClr val="tx1"/>
                </a:solidFill>
                <a:effectLst/>
                <a:latin typeface="+mn-lt"/>
                <a:ea typeface="+mn-ea"/>
                <a:cs typeface="+mn-cs"/>
              </a:rPr>
              <a:t>1.5 FINALLY, LOOKS AT T&amp;L METHODS; EIT BUILDS ON ACTIVE LEARNING, LEARNING BY DOING</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16387"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eaLnBrk="1" hangingPunct="1"/>
            <a:fld id="{342138D2-FBA9-AF4D-932A-B57712A2076A}" type="slidenum">
              <a:rPr lang="sv-SE" sz="1200">
                <a:latin typeface="Calibri" charset="0"/>
                <a:cs typeface="Arial" charset="0"/>
              </a:rPr>
              <a:pPr eaLnBrk="1" hangingPunct="1"/>
              <a:t>18</a:t>
            </a:fld>
            <a:endParaRPr lang="sv-SE" sz="1200">
              <a:latin typeface="Calibri" charset="0"/>
              <a:cs typeface="Arial" charset="0"/>
            </a:endParaRPr>
          </a:p>
        </p:txBody>
      </p:sp>
    </p:spTree>
    <p:extLst>
      <p:ext uri="{BB962C8B-B14F-4D97-AF65-F5344CB8AC3E}">
        <p14:creationId xmlns:p14="http://schemas.microsoft.com/office/powerpoint/2010/main" val="1515345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following four </a:t>
            </a:r>
          </a:p>
          <a:p>
            <a:r>
              <a:rPr lang="en-GB" sz="1200" kern="1200" dirty="0" smtClean="0">
                <a:solidFill>
                  <a:schemeClr val="tx1"/>
                </a:solidFill>
                <a:effectLst/>
                <a:latin typeface="+mn-lt"/>
                <a:ea typeface="+mn-ea"/>
                <a:cs typeface="+mn-cs"/>
              </a:rPr>
              <a:t>and gives more detailed information about we actually eavluate in each assessment field</a:t>
            </a:r>
          </a:p>
          <a:p>
            <a:r>
              <a:rPr lang="en-GB" sz="1200" kern="1200" dirty="0" smtClean="0">
                <a:solidFill>
                  <a:schemeClr val="tx1"/>
                </a:solidFill>
                <a:effectLst/>
                <a:latin typeface="+mn-lt"/>
                <a:ea typeface="+mn-ea"/>
                <a:cs typeface="+mn-cs"/>
              </a:rPr>
              <a:t>I will give you only one example</a:t>
            </a:r>
            <a:endParaRPr lang="sv-SE" dirty="0"/>
          </a:p>
        </p:txBody>
      </p:sp>
      <p:sp>
        <p:nvSpPr>
          <p:cNvPr id="4" name="Platshållare för bildnummer 3"/>
          <p:cNvSpPr>
            <a:spLocks noGrp="1"/>
          </p:cNvSpPr>
          <p:nvPr>
            <p:ph type="sldNum" sz="quarter" idx="10"/>
          </p:nvPr>
        </p:nvSpPr>
        <p:spPr/>
        <p:txBody>
          <a:bodyPr/>
          <a:lstStyle/>
          <a:p>
            <a:fld id="{AC99F4F9-04A3-8D42-88B2-F5731FCEA865}" type="slidenum">
              <a:rPr lang="sv-SE" smtClean="0"/>
              <a:pPr/>
              <a:t>21</a:t>
            </a:fld>
            <a:endParaRPr lang="sv-SE"/>
          </a:p>
        </p:txBody>
      </p:sp>
    </p:spTree>
    <p:extLst>
      <p:ext uri="{BB962C8B-B14F-4D97-AF65-F5344CB8AC3E}">
        <p14:creationId xmlns:p14="http://schemas.microsoft.com/office/powerpoint/2010/main" val="2872084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3842" indent="-286093" eaLnBrk="0" hangingPunct="0">
              <a:defRPr sz="2400">
                <a:solidFill>
                  <a:schemeClr val="tx1"/>
                </a:solidFill>
                <a:latin typeface="Arial" charset="0"/>
                <a:ea typeface="ＭＳ Ｐゴシック" charset="0"/>
              </a:defRPr>
            </a:lvl2pPr>
            <a:lvl3pPr marL="1144372" indent="-228874" eaLnBrk="0" hangingPunct="0">
              <a:defRPr sz="2400">
                <a:solidFill>
                  <a:schemeClr val="tx1"/>
                </a:solidFill>
                <a:latin typeface="Arial" charset="0"/>
                <a:ea typeface="ＭＳ Ｐゴシック" charset="0"/>
              </a:defRPr>
            </a:lvl3pPr>
            <a:lvl4pPr marL="1602120" indent="-228874" eaLnBrk="0" hangingPunct="0">
              <a:defRPr sz="2400">
                <a:solidFill>
                  <a:schemeClr val="tx1"/>
                </a:solidFill>
                <a:latin typeface="Arial" charset="0"/>
                <a:ea typeface="ＭＳ Ｐゴシック" charset="0"/>
              </a:defRPr>
            </a:lvl4pPr>
            <a:lvl5pPr marL="2059869" indent="-228874" eaLnBrk="0" hangingPunct="0">
              <a:defRPr sz="2400">
                <a:solidFill>
                  <a:schemeClr val="tx1"/>
                </a:solidFill>
                <a:latin typeface="Arial" charset="0"/>
                <a:ea typeface="ＭＳ Ｐゴシック" charset="0"/>
              </a:defRPr>
            </a:lvl5pPr>
            <a:lvl6pPr marL="2517618" indent="-228874" algn="ctr" eaLnBrk="0" fontAlgn="base" hangingPunct="0">
              <a:spcBef>
                <a:spcPct val="0"/>
              </a:spcBef>
              <a:spcAft>
                <a:spcPct val="0"/>
              </a:spcAft>
              <a:defRPr sz="2400">
                <a:solidFill>
                  <a:schemeClr val="tx1"/>
                </a:solidFill>
                <a:latin typeface="Arial" charset="0"/>
                <a:ea typeface="ＭＳ Ｐゴシック" charset="0"/>
              </a:defRPr>
            </a:lvl6pPr>
            <a:lvl7pPr marL="2975366" indent="-228874" algn="ctr" eaLnBrk="0" fontAlgn="base" hangingPunct="0">
              <a:spcBef>
                <a:spcPct val="0"/>
              </a:spcBef>
              <a:spcAft>
                <a:spcPct val="0"/>
              </a:spcAft>
              <a:defRPr sz="2400">
                <a:solidFill>
                  <a:schemeClr val="tx1"/>
                </a:solidFill>
                <a:latin typeface="Arial" charset="0"/>
                <a:ea typeface="ＭＳ Ｐゴシック" charset="0"/>
              </a:defRPr>
            </a:lvl7pPr>
            <a:lvl8pPr marL="3433115" indent="-228874" algn="ctr" eaLnBrk="0" fontAlgn="base" hangingPunct="0">
              <a:spcBef>
                <a:spcPct val="0"/>
              </a:spcBef>
              <a:spcAft>
                <a:spcPct val="0"/>
              </a:spcAft>
              <a:defRPr sz="2400">
                <a:solidFill>
                  <a:schemeClr val="tx1"/>
                </a:solidFill>
                <a:latin typeface="Arial" charset="0"/>
                <a:ea typeface="ＭＳ Ｐゴシック" charset="0"/>
              </a:defRPr>
            </a:lvl8pPr>
            <a:lvl9pPr marL="3890863" indent="-228874"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F2BFAAD-02AB-2644-9A74-4FE7F41E26DF}" type="slidenum">
              <a:rPr lang="sv-SE" sz="1200"/>
              <a:pPr eaLnBrk="1" hangingPunct="1"/>
              <a:t>22</a:t>
            </a:fld>
            <a:endParaRPr lang="sv-SE" sz="12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750251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tshållare för bildobjekt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24578" name="Platshållare för anteckninga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ct val="90000"/>
              </a:lnSpc>
              <a:spcBef>
                <a:spcPct val="0"/>
              </a:spcBef>
            </a:pPr>
            <a:endParaRPr lang="sv-SE">
              <a:latin typeface="Calibri" charset="0"/>
            </a:endParaRPr>
          </a:p>
        </p:txBody>
      </p:sp>
      <p:sp>
        <p:nvSpPr>
          <p:cNvPr id="24579"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eaLnBrk="1" hangingPunct="1"/>
            <a:fld id="{56B0D0F2-D45C-4D47-92D9-E4BDE7019E5F}" type="slidenum">
              <a:rPr lang="sv-SE" sz="1200">
                <a:latin typeface="Calibri" charset="0"/>
              </a:rPr>
              <a:pPr eaLnBrk="1" hangingPunct="1"/>
              <a:t>2</a:t>
            </a:fld>
            <a:endParaRPr lang="sv-SE" sz="1200">
              <a:latin typeface="Calibri" charset="0"/>
            </a:endParaRPr>
          </a:p>
        </p:txBody>
      </p:sp>
    </p:spTree>
    <p:extLst>
      <p:ext uri="{BB962C8B-B14F-4D97-AF65-F5344CB8AC3E}">
        <p14:creationId xmlns:p14="http://schemas.microsoft.com/office/powerpoint/2010/main" val="2088207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3842" indent="-286093" eaLnBrk="0" hangingPunct="0">
              <a:defRPr sz="2400">
                <a:solidFill>
                  <a:schemeClr val="tx1"/>
                </a:solidFill>
                <a:latin typeface="Arial" charset="0"/>
                <a:ea typeface="ＭＳ Ｐゴシック" charset="0"/>
              </a:defRPr>
            </a:lvl2pPr>
            <a:lvl3pPr marL="1144372" indent="-228874" eaLnBrk="0" hangingPunct="0">
              <a:defRPr sz="2400">
                <a:solidFill>
                  <a:schemeClr val="tx1"/>
                </a:solidFill>
                <a:latin typeface="Arial" charset="0"/>
                <a:ea typeface="ＭＳ Ｐゴシック" charset="0"/>
              </a:defRPr>
            </a:lvl3pPr>
            <a:lvl4pPr marL="1602120" indent="-228874" eaLnBrk="0" hangingPunct="0">
              <a:defRPr sz="2400">
                <a:solidFill>
                  <a:schemeClr val="tx1"/>
                </a:solidFill>
                <a:latin typeface="Arial" charset="0"/>
                <a:ea typeface="ＭＳ Ｐゴシック" charset="0"/>
              </a:defRPr>
            </a:lvl4pPr>
            <a:lvl5pPr marL="2059869" indent="-228874" eaLnBrk="0" hangingPunct="0">
              <a:defRPr sz="2400">
                <a:solidFill>
                  <a:schemeClr val="tx1"/>
                </a:solidFill>
                <a:latin typeface="Arial" charset="0"/>
                <a:ea typeface="ＭＳ Ｐゴシック" charset="0"/>
              </a:defRPr>
            </a:lvl5pPr>
            <a:lvl6pPr marL="2517618" indent="-228874" algn="ctr" eaLnBrk="0" fontAlgn="base" hangingPunct="0">
              <a:spcBef>
                <a:spcPct val="0"/>
              </a:spcBef>
              <a:spcAft>
                <a:spcPct val="0"/>
              </a:spcAft>
              <a:defRPr sz="2400">
                <a:solidFill>
                  <a:schemeClr val="tx1"/>
                </a:solidFill>
                <a:latin typeface="Arial" charset="0"/>
                <a:ea typeface="ＭＳ Ｐゴシック" charset="0"/>
              </a:defRPr>
            </a:lvl6pPr>
            <a:lvl7pPr marL="2975366" indent="-228874" algn="ctr" eaLnBrk="0" fontAlgn="base" hangingPunct="0">
              <a:spcBef>
                <a:spcPct val="0"/>
              </a:spcBef>
              <a:spcAft>
                <a:spcPct val="0"/>
              </a:spcAft>
              <a:defRPr sz="2400">
                <a:solidFill>
                  <a:schemeClr val="tx1"/>
                </a:solidFill>
                <a:latin typeface="Arial" charset="0"/>
                <a:ea typeface="ＭＳ Ｐゴシック" charset="0"/>
              </a:defRPr>
            </a:lvl7pPr>
            <a:lvl8pPr marL="3433115" indent="-228874" algn="ctr" eaLnBrk="0" fontAlgn="base" hangingPunct="0">
              <a:spcBef>
                <a:spcPct val="0"/>
              </a:spcBef>
              <a:spcAft>
                <a:spcPct val="0"/>
              </a:spcAft>
              <a:defRPr sz="2400">
                <a:solidFill>
                  <a:schemeClr val="tx1"/>
                </a:solidFill>
                <a:latin typeface="Arial" charset="0"/>
                <a:ea typeface="ＭＳ Ｐゴシック" charset="0"/>
              </a:defRPr>
            </a:lvl8pPr>
            <a:lvl9pPr marL="3890863" indent="-228874"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F2BFAAD-02AB-2644-9A74-4FE7F41E26DF}" type="slidenum">
              <a:rPr lang="sv-SE" sz="1200"/>
              <a:pPr eaLnBrk="1" hangingPunct="1"/>
              <a:t>23</a:t>
            </a:fld>
            <a:endParaRPr lang="sv-SE" sz="12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42653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3842" indent="-286093" eaLnBrk="0" hangingPunct="0">
              <a:defRPr sz="2400">
                <a:solidFill>
                  <a:schemeClr val="tx1"/>
                </a:solidFill>
                <a:latin typeface="Arial" charset="0"/>
                <a:ea typeface="ＭＳ Ｐゴシック" charset="0"/>
              </a:defRPr>
            </a:lvl2pPr>
            <a:lvl3pPr marL="1144372" indent="-228874" eaLnBrk="0" hangingPunct="0">
              <a:defRPr sz="2400">
                <a:solidFill>
                  <a:schemeClr val="tx1"/>
                </a:solidFill>
                <a:latin typeface="Arial" charset="0"/>
                <a:ea typeface="ＭＳ Ｐゴシック" charset="0"/>
              </a:defRPr>
            </a:lvl3pPr>
            <a:lvl4pPr marL="1602120" indent="-228874" eaLnBrk="0" hangingPunct="0">
              <a:defRPr sz="2400">
                <a:solidFill>
                  <a:schemeClr val="tx1"/>
                </a:solidFill>
                <a:latin typeface="Arial" charset="0"/>
                <a:ea typeface="ＭＳ Ｐゴシック" charset="0"/>
              </a:defRPr>
            </a:lvl4pPr>
            <a:lvl5pPr marL="2059869" indent="-228874" eaLnBrk="0" hangingPunct="0">
              <a:defRPr sz="2400">
                <a:solidFill>
                  <a:schemeClr val="tx1"/>
                </a:solidFill>
                <a:latin typeface="Arial" charset="0"/>
                <a:ea typeface="ＭＳ Ｐゴシック" charset="0"/>
              </a:defRPr>
            </a:lvl5pPr>
            <a:lvl6pPr marL="2517618" indent="-228874" algn="ctr" eaLnBrk="0" fontAlgn="base" hangingPunct="0">
              <a:spcBef>
                <a:spcPct val="0"/>
              </a:spcBef>
              <a:spcAft>
                <a:spcPct val="0"/>
              </a:spcAft>
              <a:defRPr sz="2400">
                <a:solidFill>
                  <a:schemeClr val="tx1"/>
                </a:solidFill>
                <a:latin typeface="Arial" charset="0"/>
                <a:ea typeface="ＭＳ Ｐゴシック" charset="0"/>
              </a:defRPr>
            </a:lvl6pPr>
            <a:lvl7pPr marL="2975366" indent="-228874" algn="ctr" eaLnBrk="0" fontAlgn="base" hangingPunct="0">
              <a:spcBef>
                <a:spcPct val="0"/>
              </a:spcBef>
              <a:spcAft>
                <a:spcPct val="0"/>
              </a:spcAft>
              <a:defRPr sz="2400">
                <a:solidFill>
                  <a:schemeClr val="tx1"/>
                </a:solidFill>
                <a:latin typeface="Arial" charset="0"/>
                <a:ea typeface="ＭＳ Ｐゴシック" charset="0"/>
              </a:defRPr>
            </a:lvl7pPr>
            <a:lvl8pPr marL="3433115" indent="-228874" algn="ctr" eaLnBrk="0" fontAlgn="base" hangingPunct="0">
              <a:spcBef>
                <a:spcPct val="0"/>
              </a:spcBef>
              <a:spcAft>
                <a:spcPct val="0"/>
              </a:spcAft>
              <a:defRPr sz="2400">
                <a:solidFill>
                  <a:schemeClr val="tx1"/>
                </a:solidFill>
                <a:latin typeface="Arial" charset="0"/>
                <a:ea typeface="ＭＳ Ｐゴシック" charset="0"/>
              </a:defRPr>
            </a:lvl8pPr>
            <a:lvl9pPr marL="3890863" indent="-228874"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F2BFAAD-02AB-2644-9A74-4FE7F41E26DF}" type="slidenum">
              <a:rPr lang="sv-SE" sz="1200"/>
              <a:pPr eaLnBrk="1" hangingPunct="1"/>
              <a:t>24</a:t>
            </a:fld>
            <a:endParaRPr lang="sv-SE" sz="12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528743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C99F4F9-04A3-8D42-88B2-F5731FCEA865}" type="slidenum">
              <a:rPr lang="sv-SE" smtClean="0"/>
              <a:pPr/>
              <a:t>25</a:t>
            </a:fld>
            <a:endParaRPr lang="sv-SE"/>
          </a:p>
        </p:txBody>
      </p:sp>
    </p:spTree>
    <p:extLst>
      <p:ext uri="{BB962C8B-B14F-4D97-AF65-F5344CB8AC3E}">
        <p14:creationId xmlns:p14="http://schemas.microsoft.com/office/powerpoint/2010/main" val="5406107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AC99F4F9-04A3-8D42-88B2-F5731FCEA865}" type="slidenum">
              <a:rPr lang="sv-SE" smtClean="0"/>
              <a:pPr/>
              <a:t>26</a:t>
            </a:fld>
            <a:endParaRPr lang="sv-SE"/>
          </a:p>
        </p:txBody>
      </p:sp>
    </p:spTree>
    <p:extLst>
      <p:ext uri="{BB962C8B-B14F-4D97-AF65-F5344CB8AC3E}">
        <p14:creationId xmlns:p14="http://schemas.microsoft.com/office/powerpoint/2010/main" val="2593607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sv-SE" dirty="0"/>
              <a:t>has in </a:t>
            </a:r>
            <a:r>
              <a:rPr lang="sv-SE" dirty="0" err="1"/>
              <a:t>its</a:t>
            </a:r>
            <a:r>
              <a:rPr lang="sv-SE" dirty="0"/>
              <a:t> original </a:t>
            </a:r>
            <a:r>
              <a:rPr lang="sv-SE" dirty="0" err="1"/>
              <a:t>regulations</a:t>
            </a:r>
            <a:endParaRPr lang="sv-SE" dirty="0"/>
          </a:p>
        </p:txBody>
      </p:sp>
      <p:sp>
        <p:nvSpPr>
          <p:cNvPr id="4" name="Platshållare för bildnummer 3"/>
          <p:cNvSpPr>
            <a:spLocks noGrp="1"/>
          </p:cNvSpPr>
          <p:nvPr>
            <p:ph type="sldNum" sz="quarter" idx="10"/>
          </p:nvPr>
        </p:nvSpPr>
        <p:spPr/>
        <p:txBody>
          <a:bodyPr/>
          <a:lstStyle/>
          <a:p>
            <a:fld id="{AC99F4F9-04A3-8D42-88B2-F5731FCEA865}" type="slidenum">
              <a:rPr lang="sv-SE" smtClean="0"/>
              <a:pPr/>
              <a:t>28</a:t>
            </a:fld>
            <a:endParaRPr lang="sv-SE"/>
          </a:p>
        </p:txBody>
      </p:sp>
    </p:spTree>
    <p:extLst>
      <p:ext uri="{BB962C8B-B14F-4D97-AF65-F5344CB8AC3E}">
        <p14:creationId xmlns:p14="http://schemas.microsoft.com/office/powerpoint/2010/main" val="433847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AC99F4F9-04A3-8D42-88B2-F5731FCEA865}" type="slidenum">
              <a:rPr lang="sv-SE" smtClean="0"/>
              <a:pPr/>
              <a:t>29</a:t>
            </a:fld>
            <a:endParaRPr lang="sv-SE"/>
          </a:p>
        </p:txBody>
      </p:sp>
    </p:spTree>
    <p:extLst>
      <p:ext uri="{BB962C8B-B14F-4D97-AF65-F5344CB8AC3E}">
        <p14:creationId xmlns:p14="http://schemas.microsoft.com/office/powerpoint/2010/main" val="3543776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So </a:t>
            </a:r>
            <a:r>
              <a:rPr lang="sv-SE" dirty="0" err="1"/>
              <a:t>what</a:t>
            </a:r>
            <a:r>
              <a:rPr lang="sv-SE" dirty="0"/>
              <a:t> I </a:t>
            </a:r>
            <a:r>
              <a:rPr lang="sv-SE" dirty="0" err="1"/>
              <a:t>am</a:t>
            </a:r>
            <a:r>
              <a:rPr lang="sv-SE" dirty="0"/>
              <a:t> going </a:t>
            </a:r>
            <a:r>
              <a:rPr lang="sv-SE" dirty="0" err="1"/>
              <a:t>to</a:t>
            </a:r>
            <a:r>
              <a:rPr lang="sv-SE" dirty="0"/>
              <a:t> do </a:t>
            </a:r>
            <a:r>
              <a:rPr lang="sv-SE" dirty="0" err="1"/>
              <a:t>here</a:t>
            </a:r>
            <a:r>
              <a:rPr lang="sv-SE" dirty="0"/>
              <a:t> is </a:t>
            </a:r>
            <a:r>
              <a:rPr lang="sv-SE" dirty="0" err="1"/>
              <a:t>to</a:t>
            </a:r>
            <a:r>
              <a:rPr lang="sv-SE" dirty="0"/>
              <a:t> </a:t>
            </a:r>
            <a:r>
              <a:rPr lang="sv-SE" dirty="0" err="1"/>
              <a:t>first</a:t>
            </a:r>
            <a:r>
              <a:rPr lang="sv-SE" dirty="0"/>
              <a:t> </a:t>
            </a:r>
            <a:r>
              <a:rPr lang="sv-SE" dirty="0" err="1"/>
              <a:t>say</a:t>
            </a:r>
            <a:r>
              <a:rPr lang="sv-SE" dirty="0"/>
              <a:t> a </a:t>
            </a:r>
            <a:r>
              <a:rPr lang="sv-SE" dirty="0" err="1"/>
              <a:t>few</a:t>
            </a:r>
            <a:r>
              <a:rPr lang="sv-SE" dirty="0"/>
              <a:t> </a:t>
            </a:r>
            <a:r>
              <a:rPr lang="sv-SE" dirty="0" err="1"/>
              <a:t>words</a:t>
            </a:r>
            <a:r>
              <a:rPr lang="sv-SE" dirty="0"/>
              <a:t> </a:t>
            </a:r>
            <a:r>
              <a:rPr lang="sv-SE" dirty="0" err="1"/>
              <a:t>about</a:t>
            </a:r>
            <a:r>
              <a:rPr lang="sv-SE" dirty="0"/>
              <a:t> EIT and the </a:t>
            </a:r>
            <a:r>
              <a:rPr lang="sv-SE" dirty="0" err="1"/>
              <a:t>core</a:t>
            </a:r>
            <a:r>
              <a:rPr lang="sv-SE" dirty="0"/>
              <a:t> </a:t>
            </a:r>
            <a:r>
              <a:rPr lang="sv-SE" dirty="0" err="1"/>
              <a:t>concept</a:t>
            </a:r>
            <a:r>
              <a:rPr lang="sv-SE" dirty="0"/>
              <a:t> it is </a:t>
            </a:r>
            <a:r>
              <a:rPr lang="sv-SE" dirty="0" err="1"/>
              <a:t>built</a:t>
            </a:r>
            <a:r>
              <a:rPr lang="sv-SE" dirty="0"/>
              <a:t> </a:t>
            </a:r>
            <a:r>
              <a:rPr lang="sv-SE" dirty="0" err="1" smtClean="0"/>
              <a:t>upon</a:t>
            </a:r>
            <a:r>
              <a:rPr lang="sv-SE" dirty="0" smtClean="0"/>
              <a:t>  the KT</a:t>
            </a:r>
            <a:endParaRPr lang="sv-SE" dirty="0"/>
          </a:p>
          <a:p>
            <a:r>
              <a:rPr lang="sv-SE" dirty="0" smtClean="0"/>
              <a:t> </a:t>
            </a:r>
            <a:endParaRPr lang="sv-SE" dirty="0"/>
          </a:p>
          <a:p>
            <a:r>
              <a:rPr lang="sv-SE" dirty="0" err="1" smtClean="0"/>
              <a:t>Then</a:t>
            </a:r>
            <a:r>
              <a:rPr lang="sv-SE" dirty="0" smtClean="0"/>
              <a:t> </a:t>
            </a:r>
            <a:r>
              <a:rPr lang="sv-SE" dirty="0" err="1" smtClean="0"/>
              <a:t>we</a:t>
            </a:r>
            <a:r>
              <a:rPr lang="sv-SE" dirty="0" smtClean="0"/>
              <a:t> </a:t>
            </a:r>
            <a:r>
              <a:rPr lang="sv-SE" dirty="0" err="1" smtClean="0"/>
              <a:t>are</a:t>
            </a:r>
            <a:r>
              <a:rPr lang="sv-SE" dirty="0" smtClean="0"/>
              <a:t> going to look at the </a:t>
            </a:r>
            <a:r>
              <a:rPr lang="sv-SE" dirty="0" err="1" smtClean="0"/>
              <a:t>handbook</a:t>
            </a:r>
            <a:r>
              <a:rPr lang="sv-SE" dirty="0" smtClean="0"/>
              <a:t>,</a:t>
            </a:r>
          </a:p>
          <a:p>
            <a:endParaRPr lang="sv-SE" dirty="0" smtClean="0"/>
          </a:p>
          <a:p>
            <a:r>
              <a:rPr lang="sv-SE" dirty="0" smtClean="0"/>
              <a:t>I </a:t>
            </a:r>
            <a:r>
              <a:rPr lang="sv-SE" dirty="0" err="1" smtClean="0"/>
              <a:t>am</a:t>
            </a:r>
            <a:r>
              <a:rPr lang="sv-SE" dirty="0" smtClean="0"/>
              <a:t> going </a:t>
            </a:r>
            <a:r>
              <a:rPr lang="sv-SE" dirty="0" err="1" smtClean="0"/>
              <a:t>to</a:t>
            </a:r>
            <a:r>
              <a:rPr lang="sv-SE" dirty="0" smtClean="0"/>
              <a:t> </a:t>
            </a:r>
            <a:r>
              <a:rPr lang="sv-SE" dirty="0" err="1" smtClean="0"/>
              <a:t>say</a:t>
            </a:r>
            <a:r>
              <a:rPr lang="sv-SE" dirty="0" smtClean="0"/>
              <a:t> a </a:t>
            </a:r>
            <a:r>
              <a:rPr lang="sv-SE" dirty="0" err="1" smtClean="0"/>
              <a:t>few</a:t>
            </a:r>
            <a:r>
              <a:rPr lang="sv-SE" dirty="0" smtClean="0"/>
              <a:t> </a:t>
            </a:r>
            <a:r>
              <a:rPr lang="sv-SE" dirty="0" err="1" smtClean="0"/>
              <a:t>words</a:t>
            </a:r>
            <a:r>
              <a:rPr lang="sv-SE" dirty="0" smtClean="0"/>
              <a:t> </a:t>
            </a:r>
            <a:r>
              <a:rPr lang="sv-SE" dirty="0" err="1" smtClean="0"/>
              <a:t>about</a:t>
            </a:r>
            <a:r>
              <a:rPr lang="sv-SE" dirty="0" smtClean="0"/>
              <a:t> the process of </a:t>
            </a:r>
            <a:r>
              <a:rPr lang="sv-SE" dirty="0" err="1" smtClean="0"/>
              <a:t>creating</a:t>
            </a:r>
            <a:r>
              <a:rPr lang="sv-SE" dirty="0" smtClean="0"/>
              <a:t> </a:t>
            </a:r>
            <a:r>
              <a:rPr lang="sv-SE" dirty="0" err="1" smtClean="0"/>
              <a:t>this</a:t>
            </a:r>
            <a:r>
              <a:rPr lang="sv-SE" dirty="0" smtClean="0"/>
              <a:t> QA </a:t>
            </a:r>
            <a:r>
              <a:rPr lang="sv-SE" dirty="0" err="1" smtClean="0"/>
              <a:t>model</a:t>
            </a:r>
            <a:endParaRPr lang="sv-SE" dirty="0" smtClean="0"/>
          </a:p>
          <a:p>
            <a:r>
              <a:rPr lang="sv-SE" dirty="0" smtClean="0"/>
              <a:t>A</a:t>
            </a:r>
            <a:r>
              <a:rPr lang="sv-SE" baseline="0" dirty="0" smtClean="0"/>
              <a:t> </a:t>
            </a:r>
            <a:r>
              <a:rPr lang="sv-SE" dirty="0" smtClean="0"/>
              <a:t> </a:t>
            </a:r>
            <a:r>
              <a:rPr lang="sv-SE" dirty="0" err="1"/>
              <a:t>few</a:t>
            </a:r>
            <a:r>
              <a:rPr lang="sv-SE" dirty="0"/>
              <a:t> </a:t>
            </a:r>
            <a:r>
              <a:rPr lang="sv-SE" dirty="0" err="1"/>
              <a:t>words</a:t>
            </a:r>
            <a:r>
              <a:rPr lang="sv-SE" dirty="0"/>
              <a:t> </a:t>
            </a:r>
            <a:r>
              <a:rPr lang="sv-SE" dirty="0" err="1" smtClean="0"/>
              <a:t>about</a:t>
            </a:r>
            <a:r>
              <a:rPr lang="sv-SE" dirty="0" smtClean="0"/>
              <a:t> </a:t>
            </a:r>
            <a:r>
              <a:rPr lang="sv-SE" dirty="0" err="1" smtClean="0"/>
              <a:t>what</a:t>
            </a:r>
            <a:r>
              <a:rPr lang="sv-SE" dirty="0" smtClean="0"/>
              <a:t> I </a:t>
            </a:r>
            <a:r>
              <a:rPr lang="sv-SE" dirty="0" err="1" smtClean="0"/>
              <a:t>think</a:t>
            </a:r>
            <a:r>
              <a:rPr lang="sv-SE" dirty="0" smtClean="0"/>
              <a:t> is  </a:t>
            </a:r>
            <a:r>
              <a:rPr lang="sv-SE" dirty="0"/>
              <a:t>the </a:t>
            </a:r>
            <a:r>
              <a:rPr lang="sv-SE" dirty="0" err="1"/>
              <a:t>most</a:t>
            </a:r>
            <a:r>
              <a:rPr lang="sv-SE" dirty="0"/>
              <a:t> </a:t>
            </a:r>
            <a:r>
              <a:rPr lang="sv-SE" dirty="0" err="1"/>
              <a:t>important</a:t>
            </a:r>
            <a:r>
              <a:rPr lang="sv-SE" dirty="0"/>
              <a:t> part of the </a:t>
            </a:r>
            <a:r>
              <a:rPr lang="sv-SE" dirty="0" err="1"/>
              <a:t>model</a:t>
            </a:r>
            <a:r>
              <a:rPr lang="sv-SE" dirty="0"/>
              <a:t> (QI 1) </a:t>
            </a:r>
            <a:endParaRPr lang="sv-SE" dirty="0" smtClean="0"/>
          </a:p>
          <a:p>
            <a:r>
              <a:rPr lang="sv-SE" dirty="0" smtClean="0"/>
              <a:t>	and </a:t>
            </a:r>
            <a:r>
              <a:rPr lang="sv-SE" dirty="0" err="1"/>
              <a:t>then</a:t>
            </a:r>
            <a:r>
              <a:rPr lang="sv-SE" dirty="0"/>
              <a:t> </a:t>
            </a:r>
            <a:r>
              <a:rPr lang="sv-SE" dirty="0" err="1"/>
              <a:t>we</a:t>
            </a:r>
            <a:r>
              <a:rPr lang="sv-SE" dirty="0"/>
              <a:t> </a:t>
            </a:r>
            <a:r>
              <a:rPr lang="sv-SE" dirty="0" err="1"/>
              <a:t>will</a:t>
            </a:r>
            <a:r>
              <a:rPr lang="sv-SE" dirty="0"/>
              <a:t> </a:t>
            </a:r>
            <a:r>
              <a:rPr lang="sv-SE" dirty="0" err="1"/>
              <a:t>continue</a:t>
            </a:r>
            <a:r>
              <a:rPr lang="sv-SE" dirty="0"/>
              <a:t> </a:t>
            </a:r>
            <a:r>
              <a:rPr lang="sv-SE" dirty="0" err="1"/>
              <a:t>with</a:t>
            </a:r>
            <a:r>
              <a:rPr lang="sv-SE" dirty="0"/>
              <a:t> </a:t>
            </a:r>
            <a:r>
              <a:rPr lang="sv-SE" dirty="0" err="1"/>
              <a:t>your</a:t>
            </a:r>
            <a:r>
              <a:rPr lang="sv-SE" dirty="0"/>
              <a:t> </a:t>
            </a:r>
            <a:r>
              <a:rPr lang="sv-SE" dirty="0" err="1"/>
              <a:t>questions</a:t>
            </a:r>
            <a:r>
              <a:rPr lang="sv-SE" dirty="0"/>
              <a:t> and </a:t>
            </a:r>
            <a:r>
              <a:rPr lang="sv-SE" dirty="0" err="1"/>
              <a:t>comments</a:t>
            </a:r>
            <a:r>
              <a:rPr lang="sv-SE" dirty="0" smtClean="0"/>
              <a:t>.</a:t>
            </a:r>
          </a:p>
          <a:p>
            <a:endParaRPr lang="sv-SE" dirty="0" smtClean="0"/>
          </a:p>
          <a:p>
            <a:r>
              <a:rPr lang="sv-SE" b="1" dirty="0" smtClean="0"/>
              <a:t>I </a:t>
            </a:r>
            <a:r>
              <a:rPr lang="sv-SE" b="1" dirty="0" err="1" smtClean="0"/>
              <a:t>have</a:t>
            </a:r>
            <a:r>
              <a:rPr lang="sv-SE" b="1" dirty="0" smtClean="0"/>
              <a:t> a </a:t>
            </a:r>
            <a:r>
              <a:rPr lang="sv-SE" b="1" dirty="0" err="1" smtClean="0"/>
              <a:t>number</a:t>
            </a:r>
            <a:r>
              <a:rPr lang="sv-SE" b="1" dirty="0" smtClean="0"/>
              <a:t> of </a:t>
            </a:r>
            <a:r>
              <a:rPr lang="sv-SE" b="1" dirty="0" err="1" smtClean="0"/>
              <a:t>slides</a:t>
            </a:r>
            <a:r>
              <a:rPr lang="sv-SE" b="1" dirty="0" smtClean="0"/>
              <a:t> </a:t>
            </a:r>
            <a:r>
              <a:rPr lang="sv-SE" b="1" dirty="0" err="1" smtClean="0"/>
              <a:t>here</a:t>
            </a:r>
            <a:r>
              <a:rPr lang="sv-SE" b="1" dirty="0" smtClean="0"/>
              <a:t> </a:t>
            </a:r>
            <a:r>
              <a:rPr lang="sv-SE" b="1" dirty="0" err="1" smtClean="0"/>
              <a:t>that</a:t>
            </a:r>
            <a:r>
              <a:rPr lang="sv-SE" b="1" dirty="0" smtClean="0"/>
              <a:t> I </a:t>
            </a:r>
            <a:r>
              <a:rPr lang="sv-SE" b="1" dirty="0" err="1" smtClean="0"/>
              <a:t>will</a:t>
            </a:r>
            <a:r>
              <a:rPr lang="sv-SE" b="1" dirty="0" smtClean="0"/>
              <a:t> not talk </a:t>
            </a:r>
            <a:r>
              <a:rPr lang="sv-SE" b="1" dirty="0" err="1" smtClean="0"/>
              <a:t>about</a:t>
            </a:r>
            <a:r>
              <a:rPr lang="sv-SE" b="1" dirty="0" smtClean="0"/>
              <a:t> </a:t>
            </a:r>
            <a:r>
              <a:rPr lang="sv-SE" b="1" dirty="0" err="1" smtClean="0"/>
              <a:t>but</a:t>
            </a:r>
            <a:r>
              <a:rPr lang="sv-SE" b="1" dirty="0" smtClean="0"/>
              <a:t> I </a:t>
            </a:r>
            <a:r>
              <a:rPr lang="sv-SE" b="1" dirty="0" err="1" smtClean="0"/>
              <a:t>have</a:t>
            </a:r>
            <a:r>
              <a:rPr lang="sv-SE" b="1" dirty="0" smtClean="0"/>
              <a:t> </a:t>
            </a:r>
            <a:r>
              <a:rPr lang="sv-SE" b="1" dirty="0" err="1" smtClean="0"/>
              <a:t>left</a:t>
            </a:r>
            <a:r>
              <a:rPr lang="sv-SE" b="1" dirty="0" smtClean="0"/>
              <a:t> </a:t>
            </a:r>
            <a:r>
              <a:rPr lang="sv-SE" b="1" dirty="0" err="1" smtClean="0"/>
              <a:t>them</a:t>
            </a:r>
            <a:r>
              <a:rPr lang="sv-SE" b="1" dirty="0" smtClean="0"/>
              <a:t> </a:t>
            </a:r>
            <a:r>
              <a:rPr lang="sv-SE" b="1" dirty="0" err="1" smtClean="0"/>
              <a:t>there</a:t>
            </a:r>
            <a:r>
              <a:rPr lang="sv-SE" b="1" dirty="0" smtClean="0"/>
              <a:t> </a:t>
            </a:r>
            <a:r>
              <a:rPr lang="sv-SE" b="1" dirty="0" err="1" smtClean="0"/>
              <a:t>if</a:t>
            </a:r>
            <a:r>
              <a:rPr lang="sv-SE" b="1" dirty="0" smtClean="0"/>
              <a:t> </a:t>
            </a:r>
            <a:r>
              <a:rPr lang="sv-SE" b="1" dirty="0" err="1" smtClean="0"/>
              <a:t>anyone</a:t>
            </a:r>
            <a:r>
              <a:rPr lang="sv-SE" b="1" dirty="0" smtClean="0"/>
              <a:t> </a:t>
            </a:r>
            <a:r>
              <a:rPr lang="sv-SE" b="1" dirty="0" err="1" smtClean="0"/>
              <a:t>wants</a:t>
            </a:r>
            <a:r>
              <a:rPr lang="sv-SE" b="1" dirty="0" smtClean="0"/>
              <a:t> </a:t>
            </a:r>
            <a:r>
              <a:rPr lang="sv-SE" b="1" dirty="0" err="1" smtClean="0"/>
              <a:t>to</a:t>
            </a:r>
            <a:r>
              <a:rPr lang="sv-SE" b="1" dirty="0" smtClean="0"/>
              <a:t> back and </a:t>
            </a:r>
            <a:r>
              <a:rPr lang="sv-SE" b="1" dirty="0" err="1" smtClean="0"/>
              <a:t>have</a:t>
            </a:r>
            <a:r>
              <a:rPr lang="sv-SE" b="1" dirty="0" smtClean="0"/>
              <a:t> a </a:t>
            </a:r>
            <a:r>
              <a:rPr lang="sv-SE" b="1" dirty="0" err="1" smtClean="0"/>
              <a:t>closer</a:t>
            </a:r>
            <a:r>
              <a:rPr lang="sv-SE" b="1" dirty="0" smtClean="0"/>
              <a:t> look.</a:t>
            </a:r>
            <a:endParaRPr lang="sv-SE" b="1" dirty="0"/>
          </a:p>
          <a:p>
            <a:r>
              <a:rPr lang="sv-SE" b="1" dirty="0"/>
              <a:t> </a:t>
            </a:r>
          </a:p>
        </p:txBody>
      </p:sp>
      <p:sp>
        <p:nvSpPr>
          <p:cNvPr id="4" name="Platshållare för bildnummer 3"/>
          <p:cNvSpPr>
            <a:spLocks noGrp="1"/>
          </p:cNvSpPr>
          <p:nvPr>
            <p:ph type="sldNum" sz="quarter" idx="10"/>
          </p:nvPr>
        </p:nvSpPr>
        <p:spPr/>
        <p:txBody>
          <a:bodyPr/>
          <a:lstStyle/>
          <a:p>
            <a:fld id="{AC99F4F9-04A3-8D42-88B2-F5731FCEA865}" type="slidenum">
              <a:rPr lang="sv-SE" smtClean="0"/>
              <a:pPr/>
              <a:t>3</a:t>
            </a:fld>
            <a:endParaRPr lang="sv-SE"/>
          </a:p>
        </p:txBody>
      </p:sp>
    </p:spTree>
    <p:extLst>
      <p:ext uri="{BB962C8B-B14F-4D97-AF65-F5344CB8AC3E}">
        <p14:creationId xmlns:p14="http://schemas.microsoft.com/office/powerpoint/2010/main" val="501313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sz="1600" dirty="0" smtClean="0">
                <a:latin typeface="Calibri" charset="0"/>
              </a:rPr>
              <a:t>European community  body with the purpose to be a key driver and </a:t>
            </a:r>
            <a:r>
              <a:rPr lang="en-GB" sz="1600" i="1" dirty="0" smtClean="0">
                <a:latin typeface="Calibri" charset="0"/>
              </a:rPr>
              <a:t>a role model</a:t>
            </a:r>
            <a:r>
              <a:rPr lang="en-GB" sz="1600" dirty="0" smtClean="0">
                <a:latin typeface="Calibri" charset="0"/>
              </a:rPr>
              <a:t> addressing…</a:t>
            </a:r>
          </a:p>
          <a:p>
            <a:r>
              <a:rPr lang="en-GB" sz="1600" dirty="0" smtClean="0">
                <a:latin typeface="Calibri" charset="0"/>
              </a:rPr>
              <a:t>Europe’s innovation gap and Europe’s</a:t>
            </a:r>
            <a:r>
              <a:rPr lang="en-GB" altLang="ja-JP" sz="1600" dirty="0" smtClean="0">
                <a:latin typeface="Calibri" charset="0"/>
              </a:rPr>
              <a:t> need for a skilled work force </a:t>
            </a:r>
          </a:p>
          <a:p>
            <a:r>
              <a:rPr lang="en-GB" sz="1600" dirty="0" smtClean="0">
                <a:latin typeface="Calibri" charset="0"/>
              </a:rPr>
              <a:t>With innovation gap I mean…</a:t>
            </a:r>
          </a:p>
          <a:p>
            <a:r>
              <a:rPr lang="en-GB" sz="1600" dirty="0" smtClean="0">
                <a:latin typeface="Calibri" charset="0"/>
              </a:rPr>
              <a:t>It is based on the Knowledge triangle meaning integrating research,</a:t>
            </a:r>
            <a:r>
              <a:rPr lang="en-GB" sz="1600" baseline="0" dirty="0" smtClean="0">
                <a:latin typeface="Calibri" charset="0"/>
              </a:rPr>
              <a:t> education and innovation and business making in a more coherent manner and</a:t>
            </a:r>
          </a:p>
          <a:p>
            <a:r>
              <a:rPr lang="en-GB" sz="1600" baseline="0" dirty="0" smtClean="0">
                <a:latin typeface="Calibri" charset="0"/>
              </a:rPr>
              <a:t>it is also focusing on what we often call the Grand Challenges, currently climate, energy and ICT issues, but a number of new themes coming up within the next couple of years (food raw materials)</a:t>
            </a:r>
            <a:endParaRPr lang="en-GB" sz="1600" dirty="0" smtClean="0">
              <a:latin typeface="Calibri" charset="0"/>
            </a:endParaRPr>
          </a:p>
          <a:p>
            <a:r>
              <a:rPr lang="en-GB" sz="1600" dirty="0" smtClean="0">
                <a:latin typeface="Calibri" charset="0"/>
              </a:rPr>
              <a:t>EITs educational activities consist of master and doctoral programs and CPD</a:t>
            </a:r>
          </a:p>
          <a:p>
            <a:pPr>
              <a:buClr>
                <a:srgbClr val="E4C402"/>
              </a:buClr>
            </a:pPr>
            <a:r>
              <a:rPr lang="en-GB" altLang="ja-JP" sz="1600" dirty="0" smtClean="0">
                <a:latin typeface="Calibri" charset="0"/>
              </a:rPr>
              <a:t>Important</a:t>
            </a:r>
            <a:r>
              <a:rPr lang="en-GB" altLang="ja-JP" sz="1600" baseline="0" dirty="0" smtClean="0">
                <a:latin typeface="Calibri" charset="0"/>
              </a:rPr>
              <a:t> to note</a:t>
            </a:r>
          </a:p>
          <a:p>
            <a:pPr>
              <a:buClr>
                <a:srgbClr val="E4C402"/>
              </a:buClr>
            </a:pPr>
            <a:r>
              <a:rPr lang="en-GB" altLang="ja-JP" sz="1600" baseline="0" dirty="0" smtClean="0">
                <a:latin typeface="Calibri" charset="0"/>
              </a:rPr>
              <a:t>EIT is </a:t>
            </a:r>
            <a:r>
              <a:rPr lang="en-GB" altLang="ja-JP" sz="1600" dirty="0" smtClean="0">
                <a:latin typeface="Calibri" charset="0"/>
              </a:rPr>
              <a:t>Not a new educational structure, these programs are located and</a:t>
            </a:r>
            <a:r>
              <a:rPr lang="en-GB" altLang="ja-JP" sz="1600" baseline="0" dirty="0" smtClean="0">
                <a:latin typeface="Calibri" charset="0"/>
              </a:rPr>
              <a:t> performed </a:t>
            </a:r>
            <a:r>
              <a:rPr lang="en-GB" altLang="ja-JP" sz="1600" dirty="0" smtClean="0">
                <a:latin typeface="Calibri" charset="0"/>
              </a:rPr>
              <a:t> at  20 – 25 European top universities as any of their other programs but with this special</a:t>
            </a:r>
            <a:r>
              <a:rPr lang="en-GB" altLang="ja-JP" sz="1600" baseline="0" dirty="0" smtClean="0">
                <a:latin typeface="Calibri" charset="0"/>
              </a:rPr>
              <a:t> K Triangle profile</a:t>
            </a:r>
            <a:endParaRPr lang="en-GB" altLang="ja-JP" sz="1600" dirty="0" smtClean="0">
              <a:latin typeface="Calibri" charset="0"/>
            </a:endParaRPr>
          </a:p>
          <a:p>
            <a:pPr>
              <a:buClr>
                <a:srgbClr val="E4C402"/>
              </a:buClr>
            </a:pPr>
            <a:r>
              <a:rPr lang="en-GB" altLang="ja-JP" sz="1600" dirty="0" smtClean="0">
                <a:latin typeface="Calibri" charset="0"/>
              </a:rPr>
              <a:t>Budget; 3 – 3,5 billion €</a:t>
            </a:r>
          </a:p>
          <a:p>
            <a:endParaRPr lang="sv-SE" sz="1600" dirty="0"/>
          </a:p>
        </p:txBody>
      </p:sp>
      <p:sp>
        <p:nvSpPr>
          <p:cNvPr id="4" name="Platshållare för bildnummer 3"/>
          <p:cNvSpPr>
            <a:spLocks noGrp="1"/>
          </p:cNvSpPr>
          <p:nvPr>
            <p:ph type="sldNum" sz="quarter" idx="10"/>
          </p:nvPr>
        </p:nvSpPr>
        <p:spPr/>
        <p:txBody>
          <a:bodyPr/>
          <a:lstStyle/>
          <a:p>
            <a:fld id="{AC99F4F9-04A3-8D42-88B2-F5731FCEA865}" type="slidenum">
              <a:rPr lang="sv-SE" smtClean="0"/>
              <a:pPr/>
              <a:t>4</a:t>
            </a:fld>
            <a:endParaRPr lang="sv-SE"/>
          </a:p>
        </p:txBody>
      </p:sp>
    </p:spTree>
    <p:extLst>
      <p:ext uri="{BB962C8B-B14F-4D97-AF65-F5344CB8AC3E}">
        <p14:creationId xmlns:p14="http://schemas.microsoft.com/office/powerpoint/2010/main" val="648034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Platshållare för bildobjekt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29698" name="Platshållare för anteckningar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defRPr/>
            </a:pPr>
            <a:r>
              <a:rPr lang="sv-SE" dirty="0" smtClean="0">
                <a:latin typeface="Calibri" charset="0"/>
              </a:rPr>
              <a:t>EIT</a:t>
            </a:r>
            <a:r>
              <a:rPr lang="sv-SE" baseline="0" dirty="0" smtClean="0">
                <a:latin typeface="Calibri" charset="0"/>
              </a:rPr>
              <a:t> is </a:t>
            </a:r>
            <a:r>
              <a:rPr lang="sv-SE" baseline="0" dirty="0" err="1" smtClean="0">
                <a:latin typeface="Calibri" charset="0"/>
              </a:rPr>
              <a:t>organised</a:t>
            </a:r>
            <a:r>
              <a:rPr lang="sv-SE" baseline="0" dirty="0" smtClean="0">
                <a:latin typeface="Calibri" charset="0"/>
              </a:rPr>
              <a:t> in </a:t>
            </a:r>
            <a:r>
              <a:rPr lang="sv-SE" baseline="0" dirty="0" err="1" smtClean="0">
                <a:latin typeface="Calibri" charset="0"/>
              </a:rPr>
              <a:t>three</a:t>
            </a:r>
            <a:r>
              <a:rPr lang="sv-SE" baseline="0" dirty="0" smtClean="0">
                <a:latin typeface="Calibri" charset="0"/>
              </a:rPr>
              <a:t> parts GB, HQ and </a:t>
            </a:r>
            <a:r>
              <a:rPr lang="sv-SE" baseline="0" dirty="0" err="1" smtClean="0">
                <a:latin typeface="Calibri" charset="0"/>
              </a:rPr>
              <a:t>what</a:t>
            </a:r>
            <a:r>
              <a:rPr lang="sv-SE" baseline="0" dirty="0" smtClean="0">
                <a:latin typeface="Calibri" charset="0"/>
              </a:rPr>
              <a:t> is </a:t>
            </a:r>
            <a:r>
              <a:rPr lang="sv-SE" baseline="0" dirty="0" err="1" smtClean="0">
                <a:latin typeface="Calibri" charset="0"/>
              </a:rPr>
              <a:t>called</a:t>
            </a:r>
            <a:r>
              <a:rPr lang="sv-SE" baseline="0" dirty="0" smtClean="0">
                <a:latin typeface="Calibri" charset="0"/>
              </a:rPr>
              <a:t> </a:t>
            </a:r>
            <a:r>
              <a:rPr lang="sv-SE" baseline="0" dirty="0" err="1" smtClean="0">
                <a:latin typeface="Calibri" charset="0"/>
              </a:rPr>
              <a:t>Knowledge</a:t>
            </a:r>
            <a:r>
              <a:rPr lang="sv-SE" baseline="0" dirty="0" smtClean="0">
                <a:latin typeface="Calibri" charset="0"/>
              </a:rPr>
              <a:t> and Innovation </a:t>
            </a:r>
            <a:r>
              <a:rPr lang="sv-SE" baseline="0" dirty="0" err="1" smtClean="0">
                <a:latin typeface="Calibri" charset="0"/>
              </a:rPr>
              <a:t>Communities</a:t>
            </a:r>
            <a:r>
              <a:rPr lang="sv-SE" baseline="0" dirty="0" smtClean="0">
                <a:latin typeface="Calibri" charset="0"/>
              </a:rPr>
              <a:t> </a:t>
            </a:r>
            <a:r>
              <a:rPr lang="sv-SE" baseline="0" dirty="0" err="1" smtClean="0">
                <a:latin typeface="Calibri" charset="0"/>
              </a:rPr>
              <a:t>which</a:t>
            </a:r>
            <a:r>
              <a:rPr lang="sv-SE" baseline="0" dirty="0" smtClean="0">
                <a:latin typeface="Calibri" charset="0"/>
              </a:rPr>
              <a:t> </a:t>
            </a:r>
            <a:r>
              <a:rPr lang="sv-SE" baseline="0" dirty="0" err="1" smtClean="0">
                <a:latin typeface="Calibri" charset="0"/>
              </a:rPr>
              <a:t>engage</a:t>
            </a:r>
            <a:r>
              <a:rPr lang="sv-SE" baseline="0" dirty="0" smtClean="0">
                <a:latin typeface="Calibri" charset="0"/>
              </a:rPr>
              <a:t> </a:t>
            </a:r>
            <a:r>
              <a:rPr lang="sv-SE" baseline="0" dirty="0" err="1" smtClean="0">
                <a:latin typeface="Calibri" charset="0"/>
              </a:rPr>
              <a:t>universities</a:t>
            </a:r>
            <a:r>
              <a:rPr lang="sv-SE" baseline="0" dirty="0" smtClean="0">
                <a:latin typeface="Calibri" charset="0"/>
              </a:rPr>
              <a:t>, </a:t>
            </a:r>
            <a:r>
              <a:rPr lang="sv-SE" baseline="0" dirty="0" err="1" smtClean="0">
                <a:latin typeface="Calibri" charset="0"/>
              </a:rPr>
              <a:t>industry</a:t>
            </a:r>
            <a:r>
              <a:rPr lang="sv-SE" baseline="0" dirty="0" smtClean="0">
                <a:latin typeface="Calibri" charset="0"/>
              </a:rPr>
              <a:t> and business all under the same legal </a:t>
            </a:r>
            <a:r>
              <a:rPr lang="sv-SE" baseline="0" dirty="0" err="1" smtClean="0">
                <a:latin typeface="Calibri" charset="0"/>
              </a:rPr>
              <a:t>roof</a:t>
            </a:r>
            <a:r>
              <a:rPr lang="sv-SE" baseline="0" dirty="0" smtClean="0">
                <a:latin typeface="Calibri" charset="0"/>
              </a:rPr>
              <a:t> so </a:t>
            </a:r>
            <a:r>
              <a:rPr lang="sv-SE" baseline="0" dirty="0" err="1" smtClean="0">
                <a:latin typeface="Calibri" charset="0"/>
              </a:rPr>
              <a:t>to</a:t>
            </a:r>
            <a:r>
              <a:rPr lang="sv-SE" baseline="0" dirty="0" smtClean="0">
                <a:latin typeface="Calibri" charset="0"/>
              </a:rPr>
              <a:t> </a:t>
            </a:r>
            <a:r>
              <a:rPr lang="sv-SE" baseline="0" dirty="0" err="1" smtClean="0">
                <a:latin typeface="Calibri" charset="0"/>
              </a:rPr>
              <a:t>say</a:t>
            </a:r>
            <a:r>
              <a:rPr lang="sv-SE" baseline="0" dirty="0" smtClean="0">
                <a:latin typeface="Calibri" charset="0"/>
              </a:rPr>
              <a:t>,, </a:t>
            </a:r>
            <a:r>
              <a:rPr lang="sv-SE" baseline="0" dirty="0" err="1" smtClean="0">
                <a:latin typeface="Calibri" charset="0"/>
              </a:rPr>
              <a:t>bt</a:t>
            </a:r>
            <a:r>
              <a:rPr lang="sv-SE" baseline="0" dirty="0" smtClean="0">
                <a:latin typeface="Calibri" charset="0"/>
              </a:rPr>
              <a:t> </a:t>
            </a:r>
            <a:r>
              <a:rPr lang="sv-SE" baseline="0" dirty="0" err="1" smtClean="0">
                <a:latin typeface="Calibri" charset="0"/>
              </a:rPr>
              <a:t>you</a:t>
            </a:r>
            <a:r>
              <a:rPr lang="sv-SE" baseline="0" dirty="0" smtClean="0">
                <a:latin typeface="Calibri" charset="0"/>
              </a:rPr>
              <a:t> </a:t>
            </a:r>
            <a:r>
              <a:rPr lang="sv-SE" baseline="0" dirty="0" err="1" smtClean="0">
                <a:latin typeface="Calibri" charset="0"/>
              </a:rPr>
              <a:t>can</a:t>
            </a:r>
            <a:r>
              <a:rPr lang="sv-SE" baseline="0" dirty="0" smtClean="0">
                <a:latin typeface="Calibri" charset="0"/>
              </a:rPr>
              <a:t> </a:t>
            </a:r>
            <a:r>
              <a:rPr lang="sv-SE" baseline="0" dirty="0" err="1" smtClean="0">
                <a:latin typeface="Calibri" charset="0"/>
              </a:rPr>
              <a:t>think</a:t>
            </a:r>
            <a:r>
              <a:rPr lang="sv-SE" baseline="0" dirty="0" smtClean="0">
                <a:latin typeface="Calibri" charset="0"/>
              </a:rPr>
              <a:t> of </a:t>
            </a:r>
            <a:r>
              <a:rPr lang="sv-SE" baseline="0" dirty="0" err="1" smtClean="0">
                <a:latin typeface="Calibri" charset="0"/>
              </a:rPr>
              <a:t>them</a:t>
            </a:r>
            <a:r>
              <a:rPr lang="sv-SE" baseline="0" dirty="0" smtClean="0">
                <a:latin typeface="Calibri" charset="0"/>
              </a:rPr>
              <a:t> as the </a:t>
            </a:r>
            <a:r>
              <a:rPr lang="sv-SE" baseline="0" dirty="0" err="1" smtClean="0">
                <a:latin typeface="Calibri" charset="0"/>
              </a:rPr>
              <a:t>university</a:t>
            </a:r>
            <a:r>
              <a:rPr lang="sv-SE" baseline="0" dirty="0" smtClean="0">
                <a:latin typeface="Calibri" charset="0"/>
              </a:rPr>
              <a:t> </a:t>
            </a:r>
            <a:r>
              <a:rPr lang="sv-SE" baseline="0" dirty="0" err="1" smtClean="0">
                <a:latin typeface="Calibri" charset="0"/>
              </a:rPr>
              <a:t>departments</a:t>
            </a:r>
            <a:r>
              <a:rPr lang="sv-SE" baseline="0" dirty="0" smtClean="0">
                <a:latin typeface="Calibri" charset="0"/>
              </a:rPr>
              <a:t>.  </a:t>
            </a:r>
          </a:p>
          <a:p>
            <a:pPr eaLnBrk="1" hangingPunct="1">
              <a:spcBef>
                <a:spcPct val="0"/>
              </a:spcBef>
              <a:defRPr/>
            </a:pPr>
            <a:endParaRPr lang="sv-SE" baseline="0" dirty="0" smtClean="0">
              <a:latin typeface="Calibri" charset="0"/>
            </a:endParaRPr>
          </a:p>
          <a:p>
            <a:pPr eaLnBrk="1" hangingPunct="1">
              <a:spcBef>
                <a:spcPct val="0"/>
              </a:spcBef>
              <a:defRPr/>
            </a:pPr>
            <a:r>
              <a:rPr lang="sv-SE" baseline="0" dirty="0" err="1" smtClean="0">
                <a:latin typeface="Calibri" charset="0"/>
              </a:rPr>
              <a:t>There</a:t>
            </a:r>
            <a:r>
              <a:rPr lang="sv-SE" baseline="0" dirty="0" smtClean="0">
                <a:latin typeface="Calibri" charset="0"/>
              </a:rPr>
              <a:t> </a:t>
            </a:r>
            <a:r>
              <a:rPr lang="sv-SE" baseline="0" dirty="0" err="1" smtClean="0">
                <a:latin typeface="Calibri" charset="0"/>
              </a:rPr>
              <a:t>are</a:t>
            </a:r>
            <a:r>
              <a:rPr lang="sv-SE" baseline="0" dirty="0" smtClean="0">
                <a:latin typeface="Calibri" charset="0"/>
              </a:rPr>
              <a:t> </a:t>
            </a:r>
            <a:r>
              <a:rPr lang="sv-SE" baseline="0" dirty="0" err="1" smtClean="0">
                <a:latin typeface="Calibri" charset="0"/>
              </a:rPr>
              <a:t>currently</a:t>
            </a:r>
            <a:r>
              <a:rPr lang="sv-SE" baseline="0" dirty="0" smtClean="0">
                <a:latin typeface="Calibri" charset="0"/>
              </a:rPr>
              <a:t> </a:t>
            </a:r>
            <a:r>
              <a:rPr lang="sv-SE" baseline="0" dirty="0" err="1" smtClean="0">
                <a:latin typeface="Calibri" charset="0"/>
              </a:rPr>
              <a:t>three</a:t>
            </a:r>
            <a:r>
              <a:rPr lang="sv-SE" baseline="0" dirty="0" smtClean="0">
                <a:latin typeface="Calibri" charset="0"/>
              </a:rPr>
              <a:t> </a:t>
            </a:r>
            <a:r>
              <a:rPr lang="sv-SE" baseline="0" dirty="0" err="1" smtClean="0">
                <a:latin typeface="Calibri" charset="0"/>
              </a:rPr>
              <a:t>such</a:t>
            </a:r>
            <a:r>
              <a:rPr lang="sv-SE" baseline="0" dirty="0" smtClean="0">
                <a:latin typeface="Calibri" charset="0"/>
              </a:rPr>
              <a:t> KICs, and as </a:t>
            </a:r>
            <a:r>
              <a:rPr lang="sv-SE" baseline="0" dirty="0" err="1" smtClean="0">
                <a:latin typeface="Calibri" charset="0"/>
              </a:rPr>
              <a:t>you</a:t>
            </a:r>
            <a:r>
              <a:rPr lang="sv-SE" baseline="0" dirty="0" smtClean="0">
                <a:latin typeface="Calibri" charset="0"/>
              </a:rPr>
              <a:t> </a:t>
            </a:r>
            <a:r>
              <a:rPr lang="sv-SE" baseline="0" dirty="0" err="1" smtClean="0">
                <a:latin typeface="Calibri" charset="0"/>
              </a:rPr>
              <a:t>can</a:t>
            </a:r>
            <a:r>
              <a:rPr lang="sv-SE" baseline="0" dirty="0" smtClean="0">
                <a:latin typeface="Calibri" charset="0"/>
              </a:rPr>
              <a:t> </a:t>
            </a:r>
            <a:r>
              <a:rPr lang="sv-SE" baseline="0" dirty="0" err="1" smtClean="0">
                <a:latin typeface="Calibri" charset="0"/>
              </a:rPr>
              <a:t>see</a:t>
            </a:r>
            <a:r>
              <a:rPr lang="sv-SE" baseline="0" dirty="0" smtClean="0">
                <a:latin typeface="Calibri" charset="0"/>
              </a:rPr>
              <a:t> the </a:t>
            </a:r>
            <a:r>
              <a:rPr lang="sv-SE" baseline="0" dirty="0" err="1" smtClean="0">
                <a:latin typeface="Calibri" charset="0"/>
              </a:rPr>
              <a:t>U’s</a:t>
            </a:r>
            <a:r>
              <a:rPr lang="sv-SE" baseline="0" dirty="0" smtClean="0">
                <a:latin typeface="Calibri" charset="0"/>
              </a:rPr>
              <a:t> </a:t>
            </a:r>
            <a:r>
              <a:rPr lang="sv-SE" baseline="0" dirty="0" err="1" smtClean="0">
                <a:latin typeface="Calibri" charset="0"/>
              </a:rPr>
              <a:t>involved</a:t>
            </a:r>
            <a:r>
              <a:rPr lang="sv-SE" baseline="0" dirty="0" smtClean="0">
                <a:latin typeface="Calibri" charset="0"/>
              </a:rPr>
              <a:t> in </a:t>
            </a:r>
            <a:r>
              <a:rPr lang="sv-SE" baseline="0" dirty="0" err="1" smtClean="0">
                <a:latin typeface="Calibri" charset="0"/>
              </a:rPr>
              <a:t>these</a:t>
            </a:r>
            <a:r>
              <a:rPr lang="sv-SE" baseline="0" dirty="0" smtClean="0">
                <a:latin typeface="Calibri" charset="0"/>
              </a:rPr>
              <a:t> </a:t>
            </a:r>
            <a:r>
              <a:rPr lang="sv-SE" baseline="0" dirty="0" err="1" smtClean="0">
                <a:latin typeface="Calibri" charset="0"/>
              </a:rPr>
              <a:t>are</a:t>
            </a:r>
            <a:r>
              <a:rPr lang="sv-SE" baseline="0" dirty="0" smtClean="0">
                <a:latin typeface="Calibri" charset="0"/>
              </a:rPr>
              <a:t> </a:t>
            </a:r>
            <a:r>
              <a:rPr lang="sv-SE" baseline="0" dirty="0" err="1" smtClean="0">
                <a:latin typeface="Calibri" charset="0"/>
              </a:rPr>
              <a:t>spead</a:t>
            </a:r>
            <a:r>
              <a:rPr lang="sv-SE" baseline="0" dirty="0" smtClean="0">
                <a:latin typeface="Calibri" charset="0"/>
              </a:rPr>
              <a:t> all </a:t>
            </a:r>
            <a:r>
              <a:rPr lang="sv-SE" baseline="0" dirty="0" err="1" smtClean="0">
                <a:latin typeface="Calibri" charset="0"/>
              </a:rPr>
              <a:t>across</a:t>
            </a:r>
            <a:r>
              <a:rPr lang="sv-SE" baseline="0" dirty="0" smtClean="0">
                <a:latin typeface="Calibri" charset="0"/>
              </a:rPr>
              <a:t> </a:t>
            </a:r>
            <a:r>
              <a:rPr lang="sv-SE" baseline="0" dirty="0" err="1" smtClean="0">
                <a:latin typeface="Calibri" charset="0"/>
              </a:rPr>
              <a:t>Europe</a:t>
            </a:r>
            <a:endParaRPr lang="sv-SE" baseline="0" dirty="0" smtClean="0">
              <a:latin typeface="Calibri" charset="0"/>
            </a:endParaRPr>
          </a:p>
          <a:p>
            <a:pPr eaLnBrk="1" hangingPunct="1">
              <a:spcBef>
                <a:spcPct val="0"/>
              </a:spcBef>
              <a:defRPr/>
            </a:pPr>
            <a:endParaRPr lang="sv-SE" dirty="0">
              <a:latin typeface="Calibri" charset="0"/>
            </a:endParaRPr>
          </a:p>
          <a:p>
            <a:pPr eaLnBrk="1" hangingPunct="1">
              <a:spcBef>
                <a:spcPct val="0"/>
              </a:spcBef>
              <a:defRPr/>
            </a:pPr>
            <a:r>
              <a:rPr lang="sv-SE" dirty="0" smtClean="0">
                <a:latin typeface="Calibri" charset="0"/>
              </a:rPr>
              <a:t>So, </a:t>
            </a:r>
            <a:r>
              <a:rPr lang="sv-SE" dirty="0" err="1" smtClean="0">
                <a:latin typeface="Calibri" charset="0"/>
              </a:rPr>
              <a:t>how</a:t>
            </a:r>
            <a:r>
              <a:rPr lang="sv-SE" dirty="0" smtClean="0">
                <a:latin typeface="Calibri" charset="0"/>
              </a:rPr>
              <a:t> </a:t>
            </a:r>
            <a:r>
              <a:rPr lang="sv-SE" dirty="0">
                <a:latin typeface="Calibri" charset="0"/>
              </a:rPr>
              <a:t>do you ensure that all these programmes at all these univ's actually work towards the same goals?</a:t>
            </a:r>
          </a:p>
          <a:p>
            <a:pPr eaLnBrk="1" hangingPunct="1">
              <a:spcBef>
                <a:spcPct val="0"/>
              </a:spcBef>
              <a:defRPr/>
            </a:pPr>
            <a:endParaRPr lang="sv-SE" dirty="0">
              <a:latin typeface="Calibri" charset="0"/>
            </a:endParaRPr>
          </a:p>
          <a:p>
            <a:pPr eaLnBrk="1" hangingPunct="1">
              <a:spcBef>
                <a:spcPct val="0"/>
              </a:spcBef>
              <a:defRPr/>
            </a:pPr>
            <a:r>
              <a:rPr lang="sv-SE" dirty="0">
                <a:latin typeface="Calibri" charset="0"/>
              </a:rPr>
              <a:t>Well one way of </a:t>
            </a:r>
            <a:r>
              <a:rPr lang="sv-SE" dirty="0" err="1" smtClean="0">
                <a:latin typeface="Calibri" charset="0"/>
              </a:rPr>
              <a:t>course</a:t>
            </a:r>
            <a:r>
              <a:rPr lang="sv-SE" dirty="0" smtClean="0">
                <a:latin typeface="Calibri" charset="0"/>
              </a:rPr>
              <a:t> is </a:t>
            </a:r>
            <a:r>
              <a:rPr lang="sv-SE" dirty="0" err="1" smtClean="0">
                <a:latin typeface="Calibri" charset="0"/>
              </a:rPr>
              <a:t>to</a:t>
            </a:r>
            <a:r>
              <a:rPr lang="sv-SE" dirty="0" smtClean="0">
                <a:latin typeface="Calibri" charset="0"/>
              </a:rPr>
              <a:t> </a:t>
            </a:r>
            <a:r>
              <a:rPr lang="sv-SE" dirty="0" err="1" smtClean="0">
                <a:latin typeface="Calibri" charset="0"/>
              </a:rPr>
              <a:t>have</a:t>
            </a:r>
            <a:r>
              <a:rPr lang="sv-SE" dirty="0" smtClean="0">
                <a:latin typeface="Calibri" charset="0"/>
              </a:rPr>
              <a:t> </a:t>
            </a:r>
            <a:r>
              <a:rPr lang="sv-SE" dirty="0" err="1" smtClean="0">
                <a:latin typeface="Calibri" charset="0"/>
              </a:rPr>
              <a:t>some</a:t>
            </a:r>
            <a:r>
              <a:rPr lang="sv-SE" dirty="0" smtClean="0">
                <a:latin typeface="Calibri" charset="0"/>
              </a:rPr>
              <a:t> common OA LOS and a </a:t>
            </a:r>
            <a:r>
              <a:rPr lang="sv-SE" dirty="0" err="1" smtClean="0">
                <a:latin typeface="Calibri" charset="0"/>
              </a:rPr>
              <a:t>mutual</a:t>
            </a:r>
            <a:r>
              <a:rPr lang="sv-SE" dirty="0" smtClean="0">
                <a:latin typeface="Calibri" charset="0"/>
              </a:rPr>
              <a:t> QA system  </a:t>
            </a:r>
            <a:r>
              <a:rPr lang="sv-SE" dirty="0" err="1" smtClean="0">
                <a:latin typeface="Calibri" charset="0"/>
              </a:rPr>
              <a:t>which</a:t>
            </a:r>
            <a:r>
              <a:rPr lang="sv-SE" dirty="0" smtClean="0">
                <a:latin typeface="Calibri" charset="0"/>
              </a:rPr>
              <a:t> </a:t>
            </a:r>
            <a:r>
              <a:rPr lang="sv-SE" dirty="0" err="1" smtClean="0">
                <a:latin typeface="Calibri" charset="0"/>
              </a:rPr>
              <a:t>they</a:t>
            </a:r>
            <a:r>
              <a:rPr lang="sv-SE" dirty="0" smtClean="0">
                <a:latin typeface="Calibri" charset="0"/>
              </a:rPr>
              <a:t> </a:t>
            </a:r>
            <a:r>
              <a:rPr lang="sv-SE" dirty="0" err="1" smtClean="0">
                <a:latin typeface="Calibri" charset="0"/>
              </a:rPr>
              <a:t>have</a:t>
            </a:r>
            <a:r>
              <a:rPr lang="sv-SE" dirty="0" smtClean="0">
                <a:latin typeface="Calibri" charset="0"/>
              </a:rPr>
              <a:t> </a:t>
            </a:r>
            <a:r>
              <a:rPr lang="sv-SE" dirty="0" err="1" smtClean="0">
                <a:latin typeface="Calibri" charset="0"/>
              </a:rPr>
              <a:t>to</a:t>
            </a:r>
            <a:r>
              <a:rPr lang="sv-SE" dirty="0" smtClean="0">
                <a:latin typeface="Calibri" charset="0"/>
              </a:rPr>
              <a:t> </a:t>
            </a:r>
            <a:r>
              <a:rPr lang="sv-SE" dirty="0" err="1" smtClean="0">
                <a:latin typeface="Calibri" charset="0"/>
              </a:rPr>
              <a:t>apply</a:t>
            </a:r>
            <a:r>
              <a:rPr lang="sv-SE" dirty="0" smtClean="0">
                <a:latin typeface="Calibri" charset="0"/>
              </a:rPr>
              <a:t> </a:t>
            </a:r>
            <a:r>
              <a:rPr lang="sv-SE" dirty="0" err="1" smtClean="0">
                <a:latin typeface="Calibri" charset="0"/>
              </a:rPr>
              <a:t>to</a:t>
            </a:r>
            <a:r>
              <a:rPr lang="sv-SE" dirty="0" smtClean="0">
                <a:latin typeface="Calibri" charset="0"/>
              </a:rPr>
              <a:t> </a:t>
            </a:r>
            <a:r>
              <a:rPr lang="sv-SE" dirty="0" err="1" smtClean="0">
                <a:latin typeface="Calibri" charset="0"/>
              </a:rPr>
              <a:t>to</a:t>
            </a:r>
            <a:r>
              <a:rPr lang="sv-SE" dirty="0" smtClean="0">
                <a:latin typeface="Calibri" charset="0"/>
              </a:rPr>
              <a:t> </a:t>
            </a:r>
            <a:r>
              <a:rPr lang="sv-SE" dirty="0" err="1" smtClean="0">
                <a:latin typeface="Calibri" charset="0"/>
              </a:rPr>
              <a:t>receive</a:t>
            </a:r>
            <a:r>
              <a:rPr lang="sv-SE" baseline="0" dirty="0" smtClean="0">
                <a:latin typeface="Calibri" charset="0"/>
              </a:rPr>
              <a:t> an EIT </a:t>
            </a:r>
            <a:r>
              <a:rPr lang="sv-SE" baseline="0" dirty="0" err="1" smtClean="0">
                <a:latin typeface="Calibri" charset="0"/>
              </a:rPr>
              <a:t>Label</a:t>
            </a:r>
            <a:r>
              <a:rPr lang="sv-SE" dirty="0" smtClean="0">
                <a:latin typeface="Calibri" charset="0"/>
              </a:rPr>
              <a:t> </a:t>
            </a:r>
            <a:endParaRPr lang="sv-SE" dirty="0">
              <a:latin typeface="Calibri" charset="0"/>
            </a:endParaRPr>
          </a:p>
          <a:p>
            <a:pPr eaLnBrk="1" hangingPunct="1">
              <a:spcBef>
                <a:spcPct val="0"/>
              </a:spcBef>
              <a:defRPr/>
            </a:pPr>
            <a:endParaRPr lang="sv-SE" dirty="0" smtClean="0">
              <a:latin typeface="Calibri" charset="0"/>
            </a:endParaRPr>
          </a:p>
          <a:p>
            <a:pPr eaLnBrk="1" hangingPunct="1">
              <a:spcBef>
                <a:spcPct val="0"/>
              </a:spcBef>
              <a:defRPr/>
            </a:pPr>
            <a:endParaRPr lang="sv-SE" dirty="0">
              <a:latin typeface="Calibri" charset="0"/>
            </a:endParaRPr>
          </a:p>
        </p:txBody>
      </p:sp>
      <p:sp>
        <p:nvSpPr>
          <p:cNvPr id="22531" name="Platshållare för bildnumm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eaLnBrk="1" hangingPunct="1"/>
            <a:fld id="{E18B78E4-DA60-A74A-9FD3-1A036EA97324}" type="slidenum">
              <a:rPr lang="sv-SE" sz="1200">
                <a:latin typeface="Calibri" charset="0"/>
              </a:rPr>
              <a:pPr eaLnBrk="1" hangingPunct="1"/>
              <a:t>5</a:t>
            </a:fld>
            <a:endParaRPr lang="sv-SE" sz="1200">
              <a:latin typeface="Calibri" charset="0"/>
            </a:endParaRPr>
          </a:p>
        </p:txBody>
      </p:sp>
    </p:spTree>
    <p:extLst>
      <p:ext uri="{BB962C8B-B14F-4D97-AF65-F5344CB8AC3E}">
        <p14:creationId xmlns:p14="http://schemas.microsoft.com/office/powerpoint/2010/main" val="572518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So</a:t>
            </a:r>
            <a:r>
              <a:rPr lang="sv-SE" dirty="0"/>
              <a:t>, a </a:t>
            </a:r>
            <a:r>
              <a:rPr lang="sv-SE" dirty="0" err="1"/>
              <a:t>few</a:t>
            </a:r>
            <a:r>
              <a:rPr lang="sv-SE" dirty="0"/>
              <a:t> </a:t>
            </a:r>
            <a:r>
              <a:rPr lang="sv-SE" dirty="0" err="1"/>
              <a:t>words</a:t>
            </a:r>
            <a:r>
              <a:rPr lang="sv-SE" dirty="0"/>
              <a:t> </a:t>
            </a:r>
            <a:r>
              <a:rPr lang="sv-SE" dirty="0" err="1"/>
              <a:t>about</a:t>
            </a:r>
            <a:r>
              <a:rPr lang="sv-SE" dirty="0"/>
              <a:t> the process of </a:t>
            </a:r>
            <a:r>
              <a:rPr lang="sv-SE" dirty="0" err="1"/>
              <a:t>creating</a:t>
            </a:r>
            <a:r>
              <a:rPr lang="sv-SE" dirty="0"/>
              <a:t> </a:t>
            </a:r>
            <a:r>
              <a:rPr lang="sv-SE" dirty="0" err="1" smtClean="0"/>
              <a:t>this</a:t>
            </a:r>
            <a:r>
              <a:rPr lang="sv-SE" baseline="0" dirty="0" smtClean="0"/>
              <a:t> QA </a:t>
            </a:r>
            <a:r>
              <a:rPr lang="sv-SE" dirty="0" smtClean="0"/>
              <a:t> </a:t>
            </a:r>
            <a:r>
              <a:rPr lang="sv-SE" dirty="0" err="1" smtClean="0"/>
              <a:t>model</a:t>
            </a:r>
            <a:endParaRPr lang="sv-SE" dirty="0"/>
          </a:p>
          <a:p>
            <a:endParaRPr lang="sv-SE" dirty="0" smtClean="0"/>
          </a:p>
          <a:p>
            <a:r>
              <a:rPr lang="sv-SE" dirty="0" err="1" smtClean="0"/>
              <a:t>We</a:t>
            </a:r>
            <a:r>
              <a:rPr lang="sv-SE" dirty="0" smtClean="0"/>
              <a:t> </a:t>
            </a:r>
            <a:r>
              <a:rPr lang="sv-SE" dirty="0" err="1"/>
              <a:t>worked</a:t>
            </a:r>
            <a:r>
              <a:rPr lang="sv-SE" dirty="0"/>
              <a:t> in the EIT Ed panel </a:t>
            </a:r>
            <a:r>
              <a:rPr lang="sv-SE" dirty="0" err="1"/>
              <a:t>consisting</a:t>
            </a:r>
            <a:r>
              <a:rPr lang="sv-SE" dirty="0"/>
              <a:t> of …</a:t>
            </a:r>
          </a:p>
          <a:p>
            <a:endParaRPr lang="sv-SE" dirty="0" smtClean="0"/>
          </a:p>
          <a:p>
            <a:r>
              <a:rPr lang="sv-SE" dirty="0" err="1" smtClean="0"/>
              <a:t>We</a:t>
            </a:r>
            <a:r>
              <a:rPr lang="sv-SE" dirty="0" smtClean="0"/>
              <a:t> </a:t>
            </a:r>
            <a:r>
              <a:rPr lang="sv-SE" dirty="0" err="1"/>
              <a:t>started</a:t>
            </a:r>
            <a:r>
              <a:rPr lang="sv-SE" dirty="0"/>
              <a:t> in dec</a:t>
            </a:r>
            <a:r>
              <a:rPr lang="sv-SE" dirty="0" smtClean="0"/>
              <a:t>…</a:t>
            </a:r>
          </a:p>
          <a:p>
            <a:endParaRPr lang="sv-SE" dirty="0" smtClean="0"/>
          </a:p>
          <a:p>
            <a:r>
              <a:rPr lang="sv-SE" dirty="0" smtClean="0"/>
              <a:t>It </a:t>
            </a:r>
            <a:r>
              <a:rPr lang="sv-SE" dirty="0" err="1" smtClean="0"/>
              <a:t>was</a:t>
            </a:r>
            <a:r>
              <a:rPr lang="sv-SE" dirty="0" smtClean="0"/>
              <a:t> a long </a:t>
            </a:r>
            <a:r>
              <a:rPr lang="sv-SE" dirty="0" err="1" smtClean="0"/>
              <a:t>negotation</a:t>
            </a:r>
            <a:r>
              <a:rPr lang="sv-SE" dirty="0" smtClean="0"/>
              <a:t> …</a:t>
            </a:r>
            <a:r>
              <a:rPr lang="sv-SE" dirty="0" err="1" smtClean="0"/>
              <a:t>sometimes</a:t>
            </a:r>
            <a:r>
              <a:rPr lang="sv-SE" dirty="0" smtClean="0"/>
              <a:t> </a:t>
            </a:r>
            <a:r>
              <a:rPr lang="sv-SE" dirty="0" err="1" smtClean="0"/>
              <a:t>quite</a:t>
            </a:r>
            <a:r>
              <a:rPr lang="sv-SE" dirty="0" smtClean="0"/>
              <a:t> </a:t>
            </a:r>
            <a:r>
              <a:rPr lang="sv-SE" dirty="0" err="1" smtClean="0"/>
              <a:t>tireing</a:t>
            </a:r>
            <a:r>
              <a:rPr lang="sv-SE" dirty="0" smtClean="0"/>
              <a:t>… </a:t>
            </a:r>
            <a:r>
              <a:rPr lang="sv-SE" dirty="0" err="1" smtClean="0"/>
              <a:t>but</a:t>
            </a:r>
            <a:r>
              <a:rPr lang="sv-SE" dirty="0" smtClean="0"/>
              <a:t> </a:t>
            </a:r>
            <a:r>
              <a:rPr lang="sv-SE" dirty="0" err="1" smtClean="0"/>
              <a:t>necessary</a:t>
            </a:r>
            <a:r>
              <a:rPr lang="sv-SE" dirty="0" smtClean="0"/>
              <a:t>,</a:t>
            </a:r>
            <a:r>
              <a:rPr lang="sv-SE" baseline="0" dirty="0" smtClean="0"/>
              <a:t> in order </a:t>
            </a:r>
            <a:r>
              <a:rPr lang="sv-SE" baseline="0" dirty="0" err="1" smtClean="0"/>
              <a:t>to</a:t>
            </a:r>
            <a:r>
              <a:rPr lang="sv-SE" baseline="0" dirty="0" smtClean="0"/>
              <a:t> </a:t>
            </a:r>
            <a:r>
              <a:rPr lang="sv-SE" baseline="0" dirty="0" err="1" smtClean="0"/>
              <a:t>have</a:t>
            </a:r>
            <a:r>
              <a:rPr lang="sv-SE" baseline="0" dirty="0" smtClean="0"/>
              <a:t> a system like </a:t>
            </a:r>
            <a:r>
              <a:rPr lang="sv-SE" baseline="0" dirty="0" err="1" smtClean="0"/>
              <a:t>this</a:t>
            </a:r>
            <a:r>
              <a:rPr lang="sv-SE" baseline="0" dirty="0" smtClean="0"/>
              <a:t> or an QA system </a:t>
            </a:r>
          </a:p>
          <a:p>
            <a:r>
              <a:rPr lang="sv-SE" baseline="0" dirty="0" err="1" smtClean="0"/>
              <a:t>you</a:t>
            </a:r>
            <a:r>
              <a:rPr lang="sv-SE" baseline="0" dirty="0" smtClean="0"/>
              <a:t> do </a:t>
            </a:r>
            <a:r>
              <a:rPr lang="sv-SE" baseline="0" dirty="0" err="1" smtClean="0"/>
              <a:t>need</a:t>
            </a:r>
            <a:r>
              <a:rPr lang="sv-SE" baseline="0" dirty="0" smtClean="0"/>
              <a:t> </a:t>
            </a:r>
            <a:r>
              <a:rPr lang="sv-SE" baseline="0" dirty="0" err="1" smtClean="0"/>
              <a:t>to</a:t>
            </a:r>
            <a:r>
              <a:rPr lang="sv-SE" baseline="0" dirty="0" smtClean="0"/>
              <a:t> </a:t>
            </a:r>
            <a:r>
              <a:rPr lang="sv-SE" baseline="0" dirty="0" err="1" smtClean="0"/>
              <a:t>engage</a:t>
            </a:r>
            <a:r>
              <a:rPr lang="sv-SE" baseline="0" dirty="0" smtClean="0"/>
              <a:t> the </a:t>
            </a:r>
            <a:r>
              <a:rPr lang="sv-SE" baseline="0" dirty="0" err="1" smtClean="0"/>
              <a:t>people</a:t>
            </a:r>
            <a:r>
              <a:rPr lang="sv-SE" baseline="0" dirty="0" smtClean="0"/>
              <a:t> </a:t>
            </a:r>
            <a:r>
              <a:rPr lang="sv-SE" baseline="0" dirty="0" err="1" smtClean="0"/>
              <a:t>who</a:t>
            </a:r>
            <a:r>
              <a:rPr lang="sv-SE" baseline="0" dirty="0" smtClean="0"/>
              <a:t> </a:t>
            </a:r>
            <a:r>
              <a:rPr lang="sv-SE" baseline="0" dirty="0" err="1" smtClean="0"/>
              <a:t>are</a:t>
            </a:r>
            <a:r>
              <a:rPr lang="sv-SE" baseline="0" dirty="0" smtClean="0"/>
              <a:t> </a:t>
            </a:r>
            <a:r>
              <a:rPr lang="sv-SE" baseline="0" dirty="0" err="1" smtClean="0"/>
              <a:t>involved</a:t>
            </a:r>
            <a:endParaRPr lang="sv-SE" dirty="0"/>
          </a:p>
          <a:p>
            <a:endParaRPr lang="sv-SE" dirty="0"/>
          </a:p>
        </p:txBody>
      </p:sp>
      <p:sp>
        <p:nvSpPr>
          <p:cNvPr id="4" name="Platshållare för bildnummer 3"/>
          <p:cNvSpPr>
            <a:spLocks noGrp="1"/>
          </p:cNvSpPr>
          <p:nvPr>
            <p:ph type="sldNum" sz="quarter" idx="10"/>
          </p:nvPr>
        </p:nvSpPr>
        <p:spPr/>
        <p:txBody>
          <a:bodyPr/>
          <a:lstStyle/>
          <a:p>
            <a:fld id="{AC99F4F9-04A3-8D42-88B2-F5731FCEA865}" type="slidenum">
              <a:rPr lang="sv-SE" smtClean="0"/>
              <a:pPr/>
              <a:t>6</a:t>
            </a:fld>
            <a:endParaRPr lang="sv-SE"/>
          </a:p>
        </p:txBody>
      </p:sp>
    </p:spTree>
    <p:extLst>
      <p:ext uri="{BB962C8B-B14F-4D97-AF65-F5344CB8AC3E}">
        <p14:creationId xmlns:p14="http://schemas.microsoft.com/office/powerpoint/2010/main" val="268292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So </a:t>
            </a:r>
            <a:r>
              <a:rPr lang="sv-SE" dirty="0" err="1"/>
              <a:t>lets</a:t>
            </a:r>
            <a:r>
              <a:rPr lang="sv-SE" dirty="0"/>
              <a:t> </a:t>
            </a:r>
            <a:r>
              <a:rPr lang="sv-SE" dirty="0" err="1"/>
              <a:t>move</a:t>
            </a:r>
            <a:r>
              <a:rPr lang="sv-SE" dirty="0"/>
              <a:t> </a:t>
            </a:r>
            <a:r>
              <a:rPr lang="sv-SE" dirty="0" err="1"/>
              <a:t>into</a:t>
            </a:r>
            <a:r>
              <a:rPr lang="sv-SE" dirty="0"/>
              <a:t> the </a:t>
            </a:r>
            <a:r>
              <a:rPr lang="sv-SE" dirty="0" err="1"/>
              <a:t>Handbook</a:t>
            </a:r>
            <a:r>
              <a:rPr lang="sv-SE" dirty="0"/>
              <a:t>, </a:t>
            </a:r>
            <a:endParaRPr lang="sv-SE" dirty="0" smtClean="0"/>
          </a:p>
          <a:p>
            <a:r>
              <a:rPr lang="sv-SE" dirty="0" smtClean="0"/>
              <a:t>it </a:t>
            </a:r>
            <a:r>
              <a:rPr lang="sv-SE" dirty="0"/>
              <a:t>is </a:t>
            </a:r>
            <a:r>
              <a:rPr lang="sv-SE" dirty="0" err="1"/>
              <a:t>written</a:t>
            </a:r>
            <a:r>
              <a:rPr lang="sv-SE" dirty="0"/>
              <a:t> for </a:t>
            </a:r>
            <a:r>
              <a:rPr lang="sv-SE" dirty="0" err="1"/>
              <a:t>busy</a:t>
            </a:r>
            <a:r>
              <a:rPr lang="sv-SE" dirty="0"/>
              <a:t> </a:t>
            </a:r>
            <a:r>
              <a:rPr lang="sv-SE" dirty="0" err="1"/>
              <a:t>academics</a:t>
            </a:r>
            <a:r>
              <a:rPr lang="sv-SE" dirty="0"/>
              <a:t> </a:t>
            </a:r>
            <a:r>
              <a:rPr lang="sv-SE" dirty="0" err="1"/>
              <a:t>where</a:t>
            </a:r>
            <a:r>
              <a:rPr lang="sv-SE" dirty="0"/>
              <a:t> </a:t>
            </a:r>
            <a:r>
              <a:rPr lang="sv-SE" dirty="0" err="1"/>
              <a:t>many</a:t>
            </a:r>
            <a:r>
              <a:rPr lang="sv-SE" dirty="0"/>
              <a:t>  </a:t>
            </a:r>
            <a:r>
              <a:rPr lang="sv-SE" dirty="0" err="1"/>
              <a:t>have</a:t>
            </a:r>
            <a:r>
              <a:rPr lang="sv-SE" dirty="0"/>
              <a:t> </a:t>
            </a:r>
            <a:r>
              <a:rPr lang="sv-SE" dirty="0" err="1"/>
              <a:t>little</a:t>
            </a:r>
            <a:r>
              <a:rPr lang="sv-SE" dirty="0"/>
              <a:t> </a:t>
            </a:r>
            <a:r>
              <a:rPr lang="sv-SE" dirty="0" err="1"/>
              <a:t>time</a:t>
            </a:r>
            <a:r>
              <a:rPr lang="sv-SE" dirty="0"/>
              <a:t> or </a:t>
            </a:r>
            <a:r>
              <a:rPr lang="sv-SE" dirty="0" err="1"/>
              <a:t>interest</a:t>
            </a:r>
            <a:r>
              <a:rPr lang="sv-SE" dirty="0"/>
              <a:t> in  </a:t>
            </a:r>
            <a:r>
              <a:rPr lang="sv-SE" dirty="0" err="1"/>
              <a:t>reading</a:t>
            </a:r>
            <a:r>
              <a:rPr lang="sv-SE" dirty="0"/>
              <a:t> </a:t>
            </a:r>
            <a:r>
              <a:rPr lang="sv-SE" dirty="0" err="1"/>
              <a:t>up</a:t>
            </a:r>
            <a:r>
              <a:rPr lang="sv-SE" dirty="0"/>
              <a:t>  a </a:t>
            </a:r>
            <a:r>
              <a:rPr lang="sv-SE" dirty="0" err="1"/>
              <a:t>lot</a:t>
            </a:r>
            <a:r>
              <a:rPr lang="sv-SE" dirty="0"/>
              <a:t> on QA</a:t>
            </a:r>
          </a:p>
          <a:p>
            <a:r>
              <a:rPr lang="sv-SE" dirty="0" err="1"/>
              <a:t>T</a:t>
            </a:r>
            <a:r>
              <a:rPr lang="sv-SE" dirty="0" err="1" smtClean="0"/>
              <a:t>his</a:t>
            </a:r>
            <a:r>
              <a:rPr lang="sv-SE" dirty="0" smtClean="0"/>
              <a:t> </a:t>
            </a:r>
            <a:r>
              <a:rPr lang="sv-SE" dirty="0"/>
              <a:t>is a </a:t>
            </a:r>
            <a:r>
              <a:rPr lang="sv-SE" dirty="0" err="1"/>
              <a:t>prgamatic</a:t>
            </a:r>
            <a:r>
              <a:rPr lang="sv-SE" dirty="0"/>
              <a:t> </a:t>
            </a:r>
            <a:r>
              <a:rPr lang="sv-SE" dirty="0" err="1"/>
              <a:t>attitude</a:t>
            </a:r>
            <a:r>
              <a:rPr lang="sv-SE" dirty="0"/>
              <a:t> I </a:t>
            </a:r>
            <a:r>
              <a:rPr lang="sv-SE" dirty="0" err="1"/>
              <a:t>think</a:t>
            </a:r>
            <a:r>
              <a:rPr lang="sv-SE" dirty="0"/>
              <a:t> </a:t>
            </a:r>
            <a:r>
              <a:rPr lang="sv-SE" dirty="0" err="1"/>
              <a:t>you</a:t>
            </a:r>
            <a:r>
              <a:rPr lang="sv-SE" dirty="0"/>
              <a:t> </a:t>
            </a:r>
            <a:r>
              <a:rPr lang="sv-SE" dirty="0" err="1"/>
              <a:t>need</a:t>
            </a:r>
            <a:r>
              <a:rPr lang="sv-SE" dirty="0"/>
              <a:t> </a:t>
            </a:r>
            <a:r>
              <a:rPr lang="sv-SE" dirty="0" err="1"/>
              <a:t>to</a:t>
            </a:r>
            <a:r>
              <a:rPr lang="sv-SE" dirty="0"/>
              <a:t> </a:t>
            </a:r>
            <a:r>
              <a:rPr lang="sv-SE" dirty="0" err="1"/>
              <a:t>adopt</a:t>
            </a:r>
            <a:r>
              <a:rPr lang="sv-SE" dirty="0"/>
              <a:t> </a:t>
            </a:r>
            <a:r>
              <a:rPr lang="sv-SE" dirty="0" err="1"/>
              <a:t>if</a:t>
            </a:r>
            <a:r>
              <a:rPr lang="sv-SE" dirty="0"/>
              <a:t> </a:t>
            </a:r>
            <a:r>
              <a:rPr lang="sv-SE" dirty="0" err="1"/>
              <a:t>you</a:t>
            </a:r>
            <a:r>
              <a:rPr lang="sv-SE" dirty="0"/>
              <a:t> </a:t>
            </a:r>
            <a:r>
              <a:rPr lang="sv-SE" dirty="0" err="1"/>
              <a:t>want</a:t>
            </a:r>
            <a:r>
              <a:rPr lang="sv-SE" dirty="0"/>
              <a:t> </a:t>
            </a:r>
            <a:r>
              <a:rPr lang="sv-SE" dirty="0" err="1"/>
              <a:t>things</a:t>
            </a:r>
            <a:r>
              <a:rPr lang="sv-SE" dirty="0"/>
              <a:t> </a:t>
            </a:r>
            <a:r>
              <a:rPr lang="sv-SE" dirty="0" err="1"/>
              <a:t>to</a:t>
            </a:r>
            <a:r>
              <a:rPr lang="sv-SE" dirty="0"/>
              <a:t> </a:t>
            </a:r>
            <a:r>
              <a:rPr lang="sv-SE" dirty="0" err="1"/>
              <a:t>work</a:t>
            </a:r>
            <a:r>
              <a:rPr lang="sv-SE" dirty="0"/>
              <a:t> and not just end </a:t>
            </a:r>
            <a:r>
              <a:rPr lang="sv-SE" dirty="0" err="1"/>
              <a:t>up</a:t>
            </a:r>
            <a:r>
              <a:rPr lang="sv-SE" dirty="0"/>
              <a:t> as </a:t>
            </a:r>
            <a:r>
              <a:rPr lang="sv-SE" dirty="0" err="1"/>
              <a:t>shelf</a:t>
            </a:r>
            <a:r>
              <a:rPr lang="sv-SE" dirty="0"/>
              <a:t> </a:t>
            </a:r>
            <a:r>
              <a:rPr lang="sv-SE" dirty="0" err="1"/>
              <a:t>warmers</a:t>
            </a:r>
            <a:endParaRPr lang="sv-SE" dirty="0"/>
          </a:p>
          <a:p>
            <a:endParaRPr lang="sv-SE" dirty="0" smtClean="0"/>
          </a:p>
          <a:p>
            <a:r>
              <a:rPr lang="sv-SE" dirty="0" err="1" smtClean="0"/>
              <a:t>Here</a:t>
            </a:r>
            <a:r>
              <a:rPr lang="sv-SE" baseline="0" dirty="0" smtClean="0"/>
              <a:t> is the list of </a:t>
            </a:r>
            <a:r>
              <a:rPr lang="sv-SE" baseline="0" dirty="0" err="1" smtClean="0"/>
              <a:t>contents</a:t>
            </a:r>
            <a:r>
              <a:rPr lang="sv-SE" baseline="0" dirty="0" smtClean="0"/>
              <a:t>: </a:t>
            </a:r>
            <a:r>
              <a:rPr lang="sv-SE" dirty="0" err="1" smtClean="0"/>
              <a:t>contains</a:t>
            </a:r>
            <a:r>
              <a:rPr lang="sv-SE" dirty="0" smtClean="0"/>
              <a:t> </a:t>
            </a:r>
            <a:r>
              <a:rPr lang="sv-SE" dirty="0"/>
              <a:t>the </a:t>
            </a:r>
            <a:r>
              <a:rPr lang="sv-SE" dirty="0" err="1"/>
              <a:t>following</a:t>
            </a:r>
            <a:r>
              <a:rPr lang="sv-SE" dirty="0"/>
              <a:t> parts</a:t>
            </a:r>
          </a:p>
        </p:txBody>
      </p:sp>
      <p:sp>
        <p:nvSpPr>
          <p:cNvPr id="4" name="Platshållare för bildnummer 3"/>
          <p:cNvSpPr>
            <a:spLocks noGrp="1"/>
          </p:cNvSpPr>
          <p:nvPr>
            <p:ph type="sldNum" sz="quarter" idx="10"/>
          </p:nvPr>
        </p:nvSpPr>
        <p:spPr/>
        <p:txBody>
          <a:bodyPr/>
          <a:lstStyle/>
          <a:p>
            <a:fld id="{AC99F4F9-04A3-8D42-88B2-F5731FCEA865}" type="slidenum">
              <a:rPr lang="sv-SE" smtClean="0"/>
              <a:pPr/>
              <a:t>7</a:t>
            </a:fld>
            <a:endParaRPr lang="sv-SE"/>
          </a:p>
        </p:txBody>
      </p:sp>
    </p:spTree>
    <p:extLst>
      <p:ext uri="{BB962C8B-B14F-4D97-AF65-F5344CB8AC3E}">
        <p14:creationId xmlns:p14="http://schemas.microsoft.com/office/powerpoint/2010/main" val="1110981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sv-SE" dirty="0">
              <a:latin typeface="Calibri" charset="0"/>
            </a:endParaRPr>
          </a:p>
          <a:p>
            <a:pPr eaLnBrk="1" hangingPunct="1"/>
            <a:endParaRPr lang="sv-SE" dirty="0">
              <a:latin typeface="Calibri" charset="0"/>
            </a:endParaRPr>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eaLnBrk="1" hangingPunct="1"/>
            <a:fld id="{D3D0968A-CF0D-414A-A6FE-BDD6463D81D7}" type="slidenum">
              <a:rPr lang="sv-SE" sz="1200">
                <a:latin typeface="Calibri" charset="0"/>
              </a:rPr>
              <a:pPr eaLnBrk="1" hangingPunct="1"/>
              <a:t>9</a:t>
            </a:fld>
            <a:endParaRPr lang="sv-SE" sz="1200">
              <a:latin typeface="Calibri" charset="0"/>
            </a:endParaRPr>
          </a:p>
        </p:txBody>
      </p:sp>
    </p:spTree>
    <p:extLst>
      <p:ext uri="{BB962C8B-B14F-4D97-AF65-F5344CB8AC3E}">
        <p14:creationId xmlns:p14="http://schemas.microsoft.com/office/powerpoint/2010/main" val="1281474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sv-SE" dirty="0">
              <a:latin typeface="Calibri" charset="0"/>
            </a:endParaRPr>
          </a:p>
          <a:p>
            <a:pPr eaLnBrk="1" hangingPunct="1"/>
            <a:endParaRPr lang="sv-SE" dirty="0">
              <a:latin typeface="Calibri" charset="0"/>
            </a:endParaRPr>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eaLnBrk="1" hangingPunct="1"/>
            <a:fld id="{D3D0968A-CF0D-414A-A6FE-BDD6463D81D7}" type="slidenum">
              <a:rPr lang="sv-SE" sz="1200">
                <a:latin typeface="Calibri" charset="0"/>
              </a:rPr>
              <a:pPr eaLnBrk="1" hangingPunct="1"/>
              <a:t>10</a:t>
            </a:fld>
            <a:endParaRPr lang="sv-SE" sz="1200">
              <a:latin typeface="Calibri" charset="0"/>
            </a:endParaRPr>
          </a:p>
        </p:txBody>
      </p:sp>
    </p:spTree>
    <p:extLst>
      <p:ext uri="{BB962C8B-B14F-4D97-AF65-F5344CB8AC3E}">
        <p14:creationId xmlns:p14="http://schemas.microsoft.com/office/powerpoint/2010/main" val="109972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sv-SE" smtClean="0"/>
              <a:t>Klicka här för att ändra format</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pPr algn="l" eaLnBrk="1" latinLnBrk="0" hangingPunct="1"/>
            <a:fld id="{A0F6C14A-D887-F743-8572-03A28C2B05B6}" type="datetime1">
              <a:rPr lang="sv-SE" smtClean="0"/>
              <a:t>2018-03-29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kumimoji="0" lang="en-US" smtClean="0"/>
              <a:t>lena.adamson@me.com</a:t>
            </a:r>
            <a:endParaRPr kumimoji="0"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innehållsdelar">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sv-SE" smtClean="0"/>
              <a:t>Klicka här för att ändra format</a:t>
            </a:r>
            <a:endParaRPr/>
          </a:p>
        </p:txBody>
      </p:sp>
      <p:sp>
        <p:nvSpPr>
          <p:cNvPr id="5" name="Date Placeholder 4"/>
          <p:cNvSpPr>
            <a:spLocks noGrp="1"/>
          </p:cNvSpPr>
          <p:nvPr>
            <p:ph type="dt" sz="half" idx="10"/>
          </p:nvPr>
        </p:nvSpPr>
        <p:spPr/>
        <p:txBody>
          <a:bodyPr/>
          <a:lstStyle/>
          <a:p>
            <a:fld id="{0626096B-E45B-2549-83A3-53BA5CD35045}" type="datetime1">
              <a:rPr lang="sv-SE" smtClean="0"/>
              <a:t>2018-03-29</a:t>
            </a:fld>
            <a:endParaRPr lang="en-US"/>
          </a:p>
        </p:txBody>
      </p:sp>
      <p:sp>
        <p:nvSpPr>
          <p:cNvPr id="6" name="Footer Placeholder 5"/>
          <p:cNvSpPr>
            <a:spLocks noGrp="1"/>
          </p:cNvSpPr>
          <p:nvPr>
            <p:ph type="ftr" sz="quarter" idx="11"/>
          </p:nvPr>
        </p:nvSpPr>
        <p:spPr/>
        <p:txBody>
          <a:bodyPr/>
          <a:lstStyle/>
          <a:p>
            <a:r>
              <a:rPr lang="en-US" smtClean="0"/>
              <a:t>lena.adamson@me.com</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sv-SE" smtClean="0"/>
              <a:t>Klicka här för att ändra format</a:t>
            </a:r>
            <a:endParaRPr/>
          </a:p>
        </p:txBody>
      </p:sp>
      <p:sp>
        <p:nvSpPr>
          <p:cNvPr id="3" name="Date Placeholder 2"/>
          <p:cNvSpPr>
            <a:spLocks noGrp="1"/>
          </p:cNvSpPr>
          <p:nvPr>
            <p:ph type="dt" sz="half" idx="10"/>
          </p:nvPr>
        </p:nvSpPr>
        <p:spPr/>
        <p:txBody>
          <a:bodyPr/>
          <a:lstStyle/>
          <a:p>
            <a:fld id="{6C0F5436-E1FE-4147-8AD9-D6F577C846C4}" type="datetime1">
              <a:rPr lang="sv-SE" smtClean="0"/>
              <a:t>2018-03-29</a:t>
            </a:fld>
            <a:endParaRPr lang="en-US"/>
          </a:p>
        </p:txBody>
      </p:sp>
      <p:sp>
        <p:nvSpPr>
          <p:cNvPr id="4" name="Footer Placeholder 3"/>
          <p:cNvSpPr>
            <a:spLocks noGrp="1"/>
          </p:cNvSpPr>
          <p:nvPr>
            <p:ph type="ftr" sz="quarter" idx="11"/>
          </p:nvPr>
        </p:nvSpPr>
        <p:spPr/>
        <p:txBody>
          <a:bodyPr/>
          <a:lstStyle/>
          <a:p>
            <a:r>
              <a:rPr lang="en-US" smtClean="0"/>
              <a:t>lena.adamson@me.com</a:t>
            </a:r>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B147270-A83C-0148-9D08-19722634AF0A}" type="datetime1">
              <a:rPr lang="sv-SE" smtClean="0"/>
              <a:t>2018-03-29</a:t>
            </a:fld>
            <a:endParaRPr lang="en-US"/>
          </a:p>
        </p:txBody>
      </p:sp>
      <p:sp>
        <p:nvSpPr>
          <p:cNvPr id="3" name="Footer Placeholder 2"/>
          <p:cNvSpPr>
            <a:spLocks noGrp="1"/>
          </p:cNvSpPr>
          <p:nvPr>
            <p:ph type="ftr" sz="quarter" idx="11"/>
          </p:nvPr>
        </p:nvSpPr>
        <p:spPr/>
        <p:txBody>
          <a:bodyPr/>
          <a:lstStyle/>
          <a:p>
            <a:r>
              <a:rPr lang="en-US" smtClean="0"/>
              <a:t>lena.adamson@me.com</a:t>
            </a:r>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sv-SE" smtClean="0"/>
              <a:t>Klicka här för att ändra format</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a:xfrm>
            <a:off x="7391399" y="6423585"/>
            <a:ext cx="1537447" cy="365125"/>
          </a:xfrm>
        </p:spPr>
        <p:txBody>
          <a:bodyPr/>
          <a:lstStyle/>
          <a:p>
            <a:fld id="{F1465D00-C2CB-054B-8A7F-27E395A02847}" type="datetime1">
              <a:rPr lang="sv-SE" smtClean="0"/>
              <a:t>2018-03-29</a:t>
            </a:fld>
            <a:endParaRPr lang="en-US"/>
          </a:p>
        </p:txBody>
      </p:sp>
      <p:sp>
        <p:nvSpPr>
          <p:cNvPr id="6" name="Footer Placeholder 5"/>
          <p:cNvSpPr>
            <a:spLocks noGrp="1"/>
          </p:cNvSpPr>
          <p:nvPr>
            <p:ph type="ftr" sz="quarter" idx="11"/>
          </p:nvPr>
        </p:nvSpPr>
        <p:spPr>
          <a:xfrm>
            <a:off x="3859305" y="6423585"/>
            <a:ext cx="3316941" cy="365125"/>
          </a:xfrm>
        </p:spPr>
        <p:txBody>
          <a:bodyPr/>
          <a:lstStyle/>
          <a:p>
            <a:r>
              <a:rPr lang="en-US" smtClean="0"/>
              <a:t>lena.adamson@me.com</a:t>
            </a:r>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sv-SE" smtClean="0"/>
              <a:t>Klicka här för att ändra format</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a:xfrm>
            <a:off x="7391399" y="6423585"/>
            <a:ext cx="1537447" cy="365125"/>
          </a:xfrm>
        </p:spPr>
        <p:txBody>
          <a:bodyPr/>
          <a:lstStyle/>
          <a:p>
            <a:fld id="{BE6B5209-7332-4542-B5F1-F33A7E2842B0}" type="datetime1">
              <a:rPr lang="sv-SE" smtClean="0"/>
              <a:t>2018-03-29</a:t>
            </a:fld>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smtClean="0"/>
              <a:t>lena.adamson@me.com</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ild ovanför bildtext">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sv-SE" smtClean="0"/>
              <a:t>Klicka här för att ändra format</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A3357660-25D7-FE43-BB9F-7BC803019907}" type="datetime1">
              <a:rPr lang="sv-SE" smtClean="0"/>
              <a:t>2018-03-29</a:t>
            </a:fld>
            <a:endParaRPr lang="en-US"/>
          </a:p>
        </p:txBody>
      </p:sp>
      <p:sp>
        <p:nvSpPr>
          <p:cNvPr id="6" name="Footer Placeholder 5"/>
          <p:cNvSpPr>
            <a:spLocks noGrp="1"/>
          </p:cNvSpPr>
          <p:nvPr>
            <p:ph type="ftr" sz="quarter" idx="11"/>
          </p:nvPr>
        </p:nvSpPr>
        <p:spPr/>
        <p:txBody>
          <a:bodyPr/>
          <a:lstStyle/>
          <a:p>
            <a:r>
              <a:rPr lang="en-US" smtClean="0"/>
              <a:t>lena.adamson@me.com</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bilder med bildtext">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sv-SE" smtClean="0"/>
              <a:t>Klicka här för att ändra format</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BC891A31-02EC-5641-A7BD-DCB38937CD33}" type="datetime1">
              <a:rPr lang="sv-SE" smtClean="0"/>
              <a:t>2018-03-29</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r>
              <a:rPr lang="en-US" smtClean="0"/>
              <a:t>lena.adamson@me.com</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sv-SE" smtClean="0"/>
              <a:t>Dra bilden till platshållaren eller klicka på ikonen för att lägga till den</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sv-SE" smtClean="0"/>
              <a:t>Dra bilden till platshållaren eller klicka på ikonen för att lägga till den</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bilder med bildtext">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sv-SE" smtClean="0"/>
              <a:t>Klicka här för att ändra format</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21CF0802-845B-334E-BAB9-06853AE85951}" type="datetime1">
              <a:rPr lang="sv-SE" smtClean="0"/>
              <a:t>2018-03-29</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r>
              <a:rPr lang="en-US" smtClean="0"/>
              <a:t>lena.adamson@me.com</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sv-SE" smtClean="0"/>
              <a:t>Dra bilden till platshållaren eller klicka på ikonen för att lägga till den</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sv-SE" smtClean="0"/>
              <a:t>Dra bilden till platshållaren eller klicka på ikonen för att lägga till den</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sv-SE" smtClean="0"/>
              <a:t>Dra bilden till platshållaren eller klicka på ikonen för att lägga till den</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bilder med bildtext,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sv-SE" smtClean="0"/>
              <a:t>Klicka här för att ändra format</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a:xfrm>
            <a:off x="7391399" y="6423585"/>
            <a:ext cx="1537447" cy="365125"/>
          </a:xfrm>
        </p:spPr>
        <p:txBody>
          <a:bodyPr/>
          <a:lstStyle/>
          <a:p>
            <a:fld id="{EA87AA76-E241-EB4F-AEE1-96DA44FAAFDE}" type="datetime1">
              <a:rPr lang="sv-SE" smtClean="0"/>
              <a:t>2018-03-29</a:t>
            </a:fld>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smtClean="0"/>
              <a:t>lena.adamson@me.com</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sv-SE" smtClean="0"/>
              <a:t>Dra bilden till platshållaren eller klicka på ikonen för att lägga till den</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sv-SE" smtClean="0"/>
              <a:t>Dra bilden till platshållaren eller klicka på ikonen för att lägga till den</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Rubrik och lodrät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sv-SE" smtClean="0"/>
              <a:t>Klicka här för att ändra format</a:t>
            </a:r>
            <a:endParaRPr/>
          </a:p>
        </p:txBody>
      </p:sp>
      <p:sp>
        <p:nvSpPr>
          <p:cNvPr id="3" name="Vertical Text Placeholder 2"/>
          <p:cNvSpPr>
            <a:spLocks noGrp="1"/>
          </p:cNvSpPr>
          <p:nvPr>
            <p:ph type="body" orient="vert" idx="1"/>
          </p:nvPr>
        </p:nvSpPr>
        <p:spPr/>
        <p:txBody>
          <a:bodyPr vert="eaVert"/>
          <a:lstStyle>
            <a:lvl5pP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10"/>
          </p:nvPr>
        </p:nvSpPr>
        <p:spPr/>
        <p:txBody>
          <a:bodyPr/>
          <a:lstStyle/>
          <a:p>
            <a:fld id="{E27B888F-018B-4244-B666-55DCFF8843BC}" type="datetime1">
              <a:rPr lang="sv-SE" smtClean="0"/>
              <a:t>2018-03-29</a:t>
            </a:fld>
            <a:endParaRPr lang="en-US"/>
          </a:p>
        </p:txBody>
      </p:sp>
      <p:sp>
        <p:nvSpPr>
          <p:cNvPr id="5" name="Footer Placeholder 4"/>
          <p:cNvSpPr>
            <a:spLocks noGrp="1"/>
          </p:cNvSpPr>
          <p:nvPr>
            <p:ph type="ftr" sz="quarter" idx="11"/>
          </p:nvPr>
        </p:nvSpPr>
        <p:spPr/>
        <p:txBody>
          <a:bodyPr/>
          <a:lstStyle/>
          <a:p>
            <a:r>
              <a:rPr lang="en-US" smtClean="0"/>
              <a:t>lena.adamson@me.com</a:t>
            </a:r>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idx="1"/>
          </p:nvPr>
        </p:nvSpPr>
        <p:spPr/>
        <p:txBody>
          <a:bodyPr/>
          <a:lstStyle>
            <a:lvl5pP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10"/>
          </p:nvPr>
        </p:nvSpPr>
        <p:spPr/>
        <p:txBody>
          <a:bodyPr/>
          <a:lstStyle/>
          <a:p>
            <a:fld id="{05F83EC7-59AB-0E41-A343-F3943D224487}" type="datetime1">
              <a:rPr lang="sv-SE" smtClean="0"/>
              <a:t>2018-03-29</a:t>
            </a:fld>
            <a:endParaRPr lang="en-US"/>
          </a:p>
        </p:txBody>
      </p:sp>
      <p:sp>
        <p:nvSpPr>
          <p:cNvPr id="5" name="Footer Placeholder 4"/>
          <p:cNvSpPr>
            <a:spLocks noGrp="1"/>
          </p:cNvSpPr>
          <p:nvPr>
            <p:ph type="ftr" sz="quarter" idx="11"/>
          </p:nvPr>
        </p:nvSpPr>
        <p:spPr/>
        <p:txBody>
          <a:bodyPr/>
          <a:lstStyle/>
          <a:p>
            <a:r>
              <a:rPr lang="en-US" smtClean="0"/>
              <a:t>lena.adamson@me.com</a:t>
            </a:r>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Lodrät rubrik och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sv-SE" smtClean="0"/>
              <a:t>Klicka här för att ändra format</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10"/>
          </p:nvPr>
        </p:nvSpPr>
        <p:spPr/>
        <p:txBody>
          <a:bodyPr/>
          <a:lstStyle/>
          <a:p>
            <a:fld id="{285A9D42-FC92-4241-8461-8216A8B0FAF0}" type="datetime1">
              <a:rPr lang="sv-SE" smtClean="0"/>
              <a:t>2018-03-29</a:t>
            </a:fld>
            <a:endParaRPr lang="en-US"/>
          </a:p>
        </p:txBody>
      </p:sp>
      <p:sp>
        <p:nvSpPr>
          <p:cNvPr id="5" name="Footer Placeholder 4"/>
          <p:cNvSpPr>
            <a:spLocks noGrp="1"/>
          </p:cNvSpPr>
          <p:nvPr>
            <p:ph type="ftr" sz="quarter" idx="11"/>
          </p:nvPr>
        </p:nvSpPr>
        <p:spPr/>
        <p:txBody>
          <a:bodyPr/>
          <a:lstStyle/>
          <a:p>
            <a:r>
              <a:rPr lang="en-US" smtClean="0"/>
              <a:t>lena.adamson@me.com</a:t>
            </a:r>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fourObj">
  <p:cSld name="Rubrik och fyra innehållsdelar">
    <p:spTree>
      <p:nvGrpSpPr>
        <p:cNvPr id="1" name=""/>
        <p:cNvGrpSpPr/>
        <p:nvPr/>
      </p:nvGrpSpPr>
      <p:grpSpPr>
        <a:xfrm>
          <a:off x="0" y="0"/>
          <a:ext cx="0" cy="0"/>
          <a:chOff x="0" y="0"/>
          <a:chExt cx="0" cy="0"/>
        </a:xfrm>
      </p:grpSpPr>
      <p:sp>
        <p:nvSpPr>
          <p:cNvPr id="2" name="Rubrik 1"/>
          <p:cNvSpPr>
            <a:spLocks noGrp="1"/>
          </p:cNvSpPr>
          <p:nvPr>
            <p:ph type="title" sz="quarter"/>
          </p:nvPr>
        </p:nvSpPr>
        <p:spPr>
          <a:xfrm>
            <a:off x="773723" y="533400"/>
            <a:ext cx="7807569" cy="1258888"/>
          </a:xfrm>
        </p:spPr>
        <p:txBody>
          <a:bodyPr/>
          <a:lstStyle/>
          <a:p>
            <a:r>
              <a:rPr lang="sv-SE" smtClean="0"/>
              <a:t>Klicka här för att ändra format</a:t>
            </a:r>
            <a:endParaRPr lang="sv-SE"/>
          </a:p>
        </p:txBody>
      </p:sp>
      <p:sp>
        <p:nvSpPr>
          <p:cNvPr id="3" name="Platshållare för innehåll 2"/>
          <p:cNvSpPr>
            <a:spLocks noGrp="1"/>
          </p:cNvSpPr>
          <p:nvPr>
            <p:ph sz="quarter" idx="1"/>
          </p:nvPr>
        </p:nvSpPr>
        <p:spPr>
          <a:xfrm>
            <a:off x="773723" y="1981200"/>
            <a:ext cx="3833446" cy="2082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quarter" idx="2"/>
          </p:nvPr>
        </p:nvSpPr>
        <p:spPr>
          <a:xfrm>
            <a:off x="4747846" y="1981200"/>
            <a:ext cx="3833446" cy="2082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innehåll 4"/>
          <p:cNvSpPr>
            <a:spLocks noGrp="1"/>
          </p:cNvSpPr>
          <p:nvPr>
            <p:ph sz="quarter" idx="3"/>
          </p:nvPr>
        </p:nvSpPr>
        <p:spPr>
          <a:xfrm>
            <a:off x="773723" y="4216400"/>
            <a:ext cx="3833446" cy="2082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innehåll 5"/>
          <p:cNvSpPr>
            <a:spLocks noGrp="1"/>
          </p:cNvSpPr>
          <p:nvPr>
            <p:ph sz="quarter" idx="4"/>
          </p:nvPr>
        </p:nvSpPr>
        <p:spPr>
          <a:xfrm>
            <a:off x="4747846" y="4216400"/>
            <a:ext cx="3833446" cy="2082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fld id="{64093BEB-EB59-0346-8B12-1C4FC16EB5EC}" type="datetime1">
              <a:rPr lang="sv-SE" sz="1000" smtClean="0"/>
              <a:t>2018-03-29</a:t>
            </a:fld>
            <a:endParaRPr lang="sv-SE" sz="1000"/>
          </a:p>
        </p:txBody>
      </p:sp>
    </p:spTree>
    <p:extLst>
      <p:ext uri="{BB962C8B-B14F-4D97-AF65-F5344CB8AC3E}">
        <p14:creationId xmlns:p14="http://schemas.microsoft.com/office/powerpoint/2010/main" val="17342540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nly">
  <p:cSld name="Innehåll">
    <p:spTree>
      <p:nvGrpSpPr>
        <p:cNvPr id="1" name=""/>
        <p:cNvGrpSpPr/>
        <p:nvPr/>
      </p:nvGrpSpPr>
      <p:grpSpPr>
        <a:xfrm>
          <a:off x="0" y="0"/>
          <a:ext cx="0" cy="0"/>
          <a:chOff x="0" y="0"/>
          <a:chExt cx="0" cy="0"/>
        </a:xfrm>
      </p:grpSpPr>
      <p:sp>
        <p:nvSpPr>
          <p:cNvPr id="2" name="Platshållare för innehåll 1"/>
          <p:cNvSpPr>
            <a:spLocks noGrp="1"/>
          </p:cNvSpPr>
          <p:nvPr>
            <p:ph/>
          </p:nvPr>
        </p:nvSpPr>
        <p:spPr>
          <a:xfrm>
            <a:off x="773724" y="533401"/>
            <a:ext cx="7640515" cy="57562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3" name="Rectangle 4"/>
          <p:cNvSpPr>
            <a:spLocks noGrp="1" noChangeArrowheads="1"/>
          </p:cNvSpPr>
          <p:nvPr>
            <p:ph type="dt" sz="half" idx="10"/>
          </p:nvPr>
        </p:nvSpPr>
        <p:spPr/>
        <p:txBody>
          <a:bodyPr/>
          <a:lstStyle>
            <a:lvl1pPr>
              <a:defRPr/>
            </a:lvl1pPr>
          </a:lstStyle>
          <a:p>
            <a:pPr>
              <a:defRPr/>
            </a:pPr>
            <a:fld id="{39DF999C-593C-9840-BF12-CF2A8D640B53}" type="datetime1">
              <a:rPr lang="sv-SE" smtClean="0"/>
              <a:t>2018-03-29</a:t>
            </a:fld>
            <a:endParaRPr lang="sv-SE"/>
          </a:p>
        </p:txBody>
      </p:sp>
    </p:spTree>
    <p:extLst>
      <p:ext uri="{BB962C8B-B14F-4D97-AF65-F5344CB8AC3E}">
        <p14:creationId xmlns:p14="http://schemas.microsoft.com/office/powerpoint/2010/main" val="265139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sv-SE" smtClean="0"/>
              <a:t>Klicka här för att ändra format</a:t>
            </a:r>
            <a:endParaRPr/>
          </a:p>
        </p:txBody>
      </p:sp>
      <p:sp>
        <p:nvSpPr>
          <p:cNvPr id="3" name="Content Placeholder 2"/>
          <p:cNvSpPr>
            <a:spLocks noGrp="1"/>
          </p:cNvSpPr>
          <p:nvPr>
            <p:ph idx="1"/>
          </p:nvPr>
        </p:nvSpPr>
        <p:spPr/>
        <p:txBody>
          <a:bodyPr/>
          <a:lstStyle>
            <a:lvl5pP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10"/>
          </p:nvPr>
        </p:nvSpPr>
        <p:spPr/>
        <p:txBody>
          <a:bodyPr/>
          <a:lstStyle/>
          <a:p>
            <a:fld id="{DE39D476-96A7-884A-A339-B817DFA44712}" type="datetime1">
              <a:rPr lang="sv-SE" smtClean="0"/>
              <a:t>2018-03-29</a:t>
            </a:fld>
            <a:endParaRPr lang="en-US"/>
          </a:p>
        </p:txBody>
      </p:sp>
      <p:sp>
        <p:nvSpPr>
          <p:cNvPr id="5" name="Footer Placeholder 4"/>
          <p:cNvSpPr>
            <a:spLocks noGrp="1"/>
          </p:cNvSpPr>
          <p:nvPr>
            <p:ph type="ftr" sz="quarter" idx="11"/>
          </p:nvPr>
        </p:nvSpPr>
        <p:spPr/>
        <p:txBody>
          <a:bodyPr/>
          <a:lstStyle/>
          <a:p>
            <a:r>
              <a:rPr lang="en-US" smtClean="0"/>
              <a:t>lena.adamson@me.com</a:t>
            </a:r>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sv-SE" smtClean="0"/>
              <a:t>Klicka här för att ändra format på bakgrundstexten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bild med 2 bilder">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sv-SE" smtClean="0"/>
              <a:t>Klicka här för att ändra format</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009BA60-02A3-CF4C-BC91-BC6322FC0A85}" type="datetime1">
              <a:rPr lang="sv-SE" smtClean="0"/>
              <a:t>2018-03-29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smtClean="0"/>
              <a:t>lena.adamson@me.com</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sv-SE" smtClean="0"/>
              <a:t>Dra bilden till platshållaren eller klicka på ikonen för att lägga till den</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sv-SE" smtClean="0"/>
              <a:t>Dra bilden till platshållaren eller klicka på ikonen för att lägga till den</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sv-SE" smtClean="0"/>
              <a:t>Klicka här för att ändra format</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pPr algn="l" eaLnBrk="1" latinLnBrk="0" hangingPunct="1"/>
            <a:fld id="{CEB19A24-3FF3-584F-B934-92D2752CD305}" type="datetime1">
              <a:rPr lang="sv-SE" smtClean="0"/>
              <a:t>2018-03-29</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r>
              <a:rPr kumimoji="0" lang="en-US" smtClean="0"/>
              <a:t>lena.adamson@me.com</a:t>
            </a:r>
            <a:endParaRPr kumimoji="0" lang="en-US"/>
          </a:p>
        </p:txBody>
      </p:sp>
      <p:sp>
        <p:nvSpPr>
          <p:cNvPr id="6" name="Slide Number Placeholder 5"/>
          <p:cNvSpPr>
            <a:spLocks noGrp="1"/>
          </p:cNvSpPr>
          <p:nvPr>
            <p:ph type="sldNum" sz="quarter" idx="12"/>
          </p:nvPr>
        </p:nvSpPr>
        <p:spPr>
          <a:xfrm>
            <a:off x="8305800" y="6248774"/>
            <a:ext cx="554038" cy="365125"/>
          </a:xfrm>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vå innehållsdelar">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5" name="Date Placeholder 4"/>
          <p:cNvSpPr>
            <a:spLocks noGrp="1"/>
          </p:cNvSpPr>
          <p:nvPr>
            <p:ph type="dt" sz="half" idx="10"/>
          </p:nvPr>
        </p:nvSpPr>
        <p:spPr/>
        <p:txBody>
          <a:bodyPr/>
          <a:lstStyle/>
          <a:p>
            <a:fld id="{0FA7FF26-0E71-9548-A2DF-0D10D2F1FAA2}" type="datetime1">
              <a:rPr lang="sv-SE" smtClean="0"/>
              <a:t>2018-03-29</a:t>
            </a:fld>
            <a:endParaRPr lang="en-US"/>
          </a:p>
        </p:txBody>
      </p:sp>
      <p:sp>
        <p:nvSpPr>
          <p:cNvPr id="6" name="Footer Placeholder 5"/>
          <p:cNvSpPr>
            <a:spLocks noGrp="1"/>
          </p:cNvSpPr>
          <p:nvPr>
            <p:ph type="ftr" sz="quarter" idx="11"/>
          </p:nvPr>
        </p:nvSpPr>
        <p:spPr/>
        <p:txBody>
          <a:bodyPr/>
          <a:lstStyle/>
          <a:p>
            <a:r>
              <a:rPr lang="en-US" smtClean="0"/>
              <a:t>lena.adamson@me.com</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sv-SE" smtClean="0"/>
              <a:t>Klicka här för att ändra format</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7" name="Date Placeholder 6"/>
          <p:cNvSpPr>
            <a:spLocks noGrp="1"/>
          </p:cNvSpPr>
          <p:nvPr>
            <p:ph type="dt" sz="half" idx="10"/>
          </p:nvPr>
        </p:nvSpPr>
        <p:spPr/>
        <p:txBody>
          <a:bodyPr/>
          <a:lstStyle/>
          <a:p>
            <a:fld id="{9788CBC3-56EF-014C-9AAE-54D29C3D2906}" type="datetime1">
              <a:rPr lang="sv-SE" smtClean="0"/>
              <a:t>2018-03-29</a:t>
            </a:fld>
            <a:endParaRPr lang="en-US"/>
          </a:p>
        </p:txBody>
      </p:sp>
      <p:sp>
        <p:nvSpPr>
          <p:cNvPr id="8" name="Footer Placeholder 7"/>
          <p:cNvSpPr>
            <a:spLocks noGrp="1"/>
          </p:cNvSpPr>
          <p:nvPr>
            <p:ph type="ftr" sz="quarter" idx="11"/>
          </p:nvPr>
        </p:nvSpPr>
        <p:spPr/>
        <p:txBody>
          <a:bodyPr/>
          <a:lstStyle/>
          <a:p>
            <a:r>
              <a:rPr lang="en-US" smtClean="0"/>
              <a:t>lena.adamson@me.com</a:t>
            </a:r>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innehållsdelar, över-/nederkant">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5" name="Date Placeholder 4"/>
          <p:cNvSpPr>
            <a:spLocks noGrp="1"/>
          </p:cNvSpPr>
          <p:nvPr>
            <p:ph type="dt" sz="half" idx="10"/>
          </p:nvPr>
        </p:nvSpPr>
        <p:spPr/>
        <p:txBody>
          <a:bodyPr/>
          <a:lstStyle/>
          <a:p>
            <a:fld id="{C2DE60CD-3124-824B-881A-6FC88A0F96D5}" type="datetime1">
              <a:rPr lang="sv-SE" smtClean="0"/>
              <a:t>2018-03-29</a:t>
            </a:fld>
            <a:endParaRPr lang="en-US"/>
          </a:p>
        </p:txBody>
      </p:sp>
      <p:sp>
        <p:nvSpPr>
          <p:cNvPr id="6" name="Footer Placeholder 5"/>
          <p:cNvSpPr>
            <a:spLocks noGrp="1"/>
          </p:cNvSpPr>
          <p:nvPr>
            <p:ph type="ftr" sz="quarter" idx="11"/>
          </p:nvPr>
        </p:nvSpPr>
        <p:spPr/>
        <p:txBody>
          <a:bodyPr/>
          <a:lstStyle/>
          <a:p>
            <a:r>
              <a:rPr lang="en-US" smtClean="0"/>
              <a:t>lena.adamson@me.com</a:t>
            </a:r>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3E4AAA4-6363-4581-962D-1ACCC2D600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innehållsdelar">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5" name="Date Placeholder 4"/>
          <p:cNvSpPr>
            <a:spLocks noGrp="1"/>
          </p:cNvSpPr>
          <p:nvPr>
            <p:ph type="dt" sz="half" idx="10"/>
          </p:nvPr>
        </p:nvSpPr>
        <p:spPr/>
        <p:txBody>
          <a:bodyPr/>
          <a:lstStyle/>
          <a:p>
            <a:fld id="{535CCE80-724E-D247-8355-873D1EA938CB}" type="datetime1">
              <a:rPr lang="sv-SE" smtClean="0"/>
              <a:t>2018-03-29</a:t>
            </a:fld>
            <a:endParaRPr lang="en-US"/>
          </a:p>
        </p:txBody>
      </p:sp>
      <p:sp>
        <p:nvSpPr>
          <p:cNvPr id="6" name="Footer Placeholder 5"/>
          <p:cNvSpPr>
            <a:spLocks noGrp="1"/>
          </p:cNvSpPr>
          <p:nvPr>
            <p:ph type="ftr" sz="quarter" idx="11"/>
          </p:nvPr>
        </p:nvSpPr>
        <p:spPr/>
        <p:txBody>
          <a:bodyPr/>
          <a:lstStyle/>
          <a:p>
            <a:r>
              <a:rPr lang="en-US" smtClean="0"/>
              <a:t>lena.adamson@me.com</a:t>
            </a:r>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sv-SE" smtClean="0"/>
              <a:t>Klicka här för att ändra format</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E54134C1-456C-A74E-B8E6-40F1D57DC6D3}" type="datetime1">
              <a:rPr lang="sv-SE" smtClean="0"/>
              <a:t>2018-03-29</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smtClean="0"/>
              <a:t>lena.adamson@me.com</a:t>
            </a:r>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46" r:id="rId1"/>
    <p:sldLayoutId id="2147484147" r:id="rId2"/>
    <p:sldLayoutId id="2147484148" r:id="rId3"/>
    <p:sldLayoutId id="2147484149" r:id="rId4"/>
    <p:sldLayoutId id="2147484150" r:id="rId5"/>
    <p:sldLayoutId id="2147484151" r:id="rId6"/>
    <p:sldLayoutId id="2147484152" r:id="rId7"/>
    <p:sldLayoutId id="2147484153" r:id="rId8"/>
    <p:sldLayoutId id="2147484154" r:id="rId9"/>
    <p:sldLayoutId id="2147484155" r:id="rId10"/>
    <p:sldLayoutId id="2147484156" r:id="rId11"/>
    <p:sldLayoutId id="2147484157" r:id="rId12"/>
    <p:sldLayoutId id="2147484158" r:id="rId13"/>
    <p:sldLayoutId id="2147484159" r:id="rId14"/>
    <p:sldLayoutId id="2147484160" r:id="rId15"/>
    <p:sldLayoutId id="2147484161" r:id="rId16"/>
    <p:sldLayoutId id="2147484162" r:id="rId17"/>
    <p:sldLayoutId id="2147484163" r:id="rId18"/>
    <p:sldLayoutId id="2147484164" r:id="rId19"/>
    <p:sldLayoutId id="2147484165" r:id="rId20"/>
    <p:sldLayoutId id="2147484167" r:id="rId21"/>
    <p:sldLayoutId id="2147484168" r:id="rId22"/>
  </p:sldLayoutIdLst>
  <p:hf sldNum="0"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mastersportal.eu/students/browse/country/9/finland.html" TargetMode="External"/><Relationship Id="rId2" Type="http://schemas.openxmlformats.org/officeDocument/2006/relationships/hyperlink" Target="http://www.mastersportal.eu/students/browse/country/24/spain.html" TargetMode="External"/><Relationship Id="rId1" Type="http://schemas.openxmlformats.org/officeDocument/2006/relationships/slideLayout" Target="../slideLayouts/slideLayout2.xml"/><Relationship Id="rId6" Type="http://schemas.openxmlformats.org/officeDocument/2006/relationships/hyperlink" Target="http://www.mastersportal.eu/students/browse/country/4/belgium.html" TargetMode="External"/><Relationship Id="rId5" Type="http://schemas.openxmlformats.org/officeDocument/2006/relationships/hyperlink" Target="http://www.mastersportal.eu/students/browse/country/11/germany.html" TargetMode="External"/><Relationship Id="rId4" Type="http://schemas.openxmlformats.org/officeDocument/2006/relationships/hyperlink" Target="http://www.mastersportal.eu/students/browse/country/1/netherland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15900" y="4434168"/>
            <a:ext cx="8623300" cy="1599079"/>
          </a:xfrm>
        </p:spPr>
        <p:txBody>
          <a:bodyPr>
            <a:noAutofit/>
          </a:bodyPr>
          <a:lstStyle/>
          <a:p>
            <a:pPr algn="ctr"/>
            <a:r>
              <a:rPr lang="en-GB" sz="3200" b="1" dirty="0" smtClean="0"/>
              <a:t> ”Quality for Learning”</a:t>
            </a:r>
            <a:br>
              <a:rPr lang="en-GB" sz="3200" b="1" dirty="0" smtClean="0"/>
            </a:br>
            <a:r>
              <a:rPr lang="en-GB" sz="1800" dirty="0" smtClean="0"/>
              <a:t>Internal QA system for the European Institute of Innovation and Technology (EIT)</a:t>
            </a:r>
            <a:br>
              <a:rPr lang="en-GB" sz="1800" dirty="0" smtClean="0"/>
            </a:br>
            <a:r>
              <a:rPr lang="en-GB" sz="1800" dirty="0" smtClean="0"/>
              <a:t>Master and Doctoral Programmes</a:t>
            </a:r>
            <a:br>
              <a:rPr lang="en-GB" sz="1800" dirty="0" smtClean="0"/>
            </a:br>
            <a:endParaRPr lang="en-GB" sz="2400" dirty="0"/>
          </a:p>
        </p:txBody>
      </p:sp>
      <p:sp>
        <p:nvSpPr>
          <p:cNvPr id="3" name="Platshållare för innehåll 2"/>
          <p:cNvSpPr>
            <a:spLocks noGrp="1"/>
          </p:cNvSpPr>
          <p:nvPr>
            <p:ph type="subTitle" idx="1"/>
          </p:nvPr>
        </p:nvSpPr>
        <p:spPr>
          <a:xfrm>
            <a:off x="215900" y="6109447"/>
            <a:ext cx="8521700" cy="748553"/>
          </a:xfrm>
        </p:spPr>
        <p:txBody>
          <a:bodyPr>
            <a:normAutofit fontScale="70000" lnSpcReduction="20000"/>
          </a:bodyPr>
          <a:lstStyle/>
          <a:p>
            <a:pPr marL="0" indent="0" algn="ctr">
              <a:buNone/>
            </a:pPr>
            <a:r>
              <a:rPr lang="en-GB" sz="2000" b="1" dirty="0" smtClean="0">
                <a:latin typeface="+mj-lt"/>
              </a:rPr>
              <a:t>Lena Adamson</a:t>
            </a:r>
          </a:p>
          <a:p>
            <a:pPr marL="0" indent="0" algn="ctr">
              <a:buNone/>
            </a:pPr>
            <a:r>
              <a:rPr lang="en-GB" sz="2000" b="1" dirty="0" smtClean="0">
                <a:latin typeface="+mj-lt"/>
              </a:rPr>
              <a:t>Associate professor of psychology/HE Expert</a:t>
            </a:r>
          </a:p>
          <a:p>
            <a:pPr marL="0" indent="0" algn="ctr">
              <a:buNone/>
            </a:pPr>
            <a:r>
              <a:rPr lang="en-GB" sz="2000" b="1" dirty="0" smtClean="0">
                <a:latin typeface="+mj-lt"/>
              </a:rPr>
              <a:t>Stockholm University (SU) –  </a:t>
            </a:r>
            <a:r>
              <a:rPr lang="en-GB" sz="2000" b="1" dirty="0" err="1" smtClean="0">
                <a:latin typeface="+mj-lt"/>
              </a:rPr>
              <a:t>lena.adamson</a:t>
            </a:r>
            <a:r>
              <a:rPr lang="en-GB" sz="2000" b="1" dirty="0" err="1">
                <a:latin typeface="+mj-lt"/>
              </a:rPr>
              <a:t>@</a:t>
            </a:r>
            <a:r>
              <a:rPr lang="en-GB" sz="2000" b="1" dirty="0" err="1" smtClean="0">
                <a:latin typeface="+mj-lt"/>
              </a:rPr>
              <a:t>me.com</a:t>
            </a:r>
            <a:endParaRPr lang="en-GB" sz="2000" b="1" dirty="0" smtClean="0">
              <a:latin typeface="+mj-lt"/>
            </a:endParaRPr>
          </a:p>
          <a:p>
            <a:pPr marL="0" indent="0">
              <a:buNone/>
            </a:pPr>
            <a:endParaRPr lang="en-GB" dirty="0"/>
          </a:p>
        </p:txBody>
      </p:sp>
      <p:sp>
        <p:nvSpPr>
          <p:cNvPr id="4" name="Platshållare för sidfot 3"/>
          <p:cNvSpPr>
            <a:spLocks noGrp="1"/>
          </p:cNvSpPr>
          <p:nvPr>
            <p:ph type="ftr" sz="quarter" idx="11"/>
          </p:nvPr>
        </p:nvSpPr>
        <p:spPr/>
        <p:txBody>
          <a:bodyPr/>
          <a:lstStyle/>
          <a:p>
            <a:r>
              <a:rPr kumimoji="0" lang="en-US" smtClean="0"/>
              <a:t>lena.adamson@me.com</a:t>
            </a:r>
            <a:endParaRPr kumimoji="0" lang="en-US"/>
          </a:p>
        </p:txBody>
      </p:sp>
    </p:spTree>
    <p:extLst>
      <p:ext uri="{BB962C8B-B14F-4D97-AF65-F5344CB8AC3E}">
        <p14:creationId xmlns:p14="http://schemas.microsoft.com/office/powerpoint/2010/main" val="2614990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7"/>
          <p:cNvSpPr>
            <a:spLocks noGrp="1"/>
          </p:cNvSpPr>
          <p:nvPr>
            <p:ph idx="1"/>
          </p:nvPr>
        </p:nvSpPr>
        <p:spPr>
          <a:xfrm>
            <a:off x="149412" y="791882"/>
            <a:ext cx="8994588" cy="5827059"/>
          </a:xfrm>
        </p:spPr>
        <p:txBody>
          <a:bodyPr>
            <a:normAutofit/>
          </a:bodyPr>
          <a:lstStyle/>
          <a:p>
            <a:pPr>
              <a:defRPr/>
            </a:pPr>
            <a:r>
              <a:rPr lang="en-GB" sz="2400" b="1" i="1" dirty="0">
                <a:latin typeface="Calibri"/>
                <a:cs typeface="Calibri"/>
              </a:rPr>
              <a:t>Research skills and competencies</a:t>
            </a:r>
          </a:p>
          <a:p>
            <a:pPr lvl="1">
              <a:defRPr/>
            </a:pPr>
            <a:r>
              <a:rPr lang="en-GB" sz="2000" dirty="0" smtClean="0">
                <a:latin typeface="Calibri"/>
                <a:cs typeface="Calibri"/>
              </a:rPr>
              <a:t>4 … the </a:t>
            </a:r>
            <a:r>
              <a:rPr lang="en-GB" sz="2000" dirty="0">
                <a:latin typeface="Calibri"/>
                <a:cs typeface="Calibri"/>
              </a:rPr>
              <a:t>ability to use cutting-edge research methods, processes and techniques towards new venture creation and growth and to apply these also in cross-disciplinary teams and contexts. </a:t>
            </a:r>
            <a:endParaRPr lang="en-GB" sz="2000" dirty="0" smtClean="0">
              <a:latin typeface="Calibri"/>
              <a:cs typeface="Calibri"/>
            </a:endParaRPr>
          </a:p>
          <a:p>
            <a:pPr>
              <a:defRPr/>
            </a:pPr>
            <a:r>
              <a:rPr lang="en-GB" sz="2600" b="1" i="1" dirty="0" smtClean="0">
                <a:latin typeface="Calibri"/>
                <a:cs typeface="Calibri"/>
              </a:rPr>
              <a:t>Intellectual transforming skills and competencies</a:t>
            </a:r>
          </a:p>
          <a:p>
            <a:pPr lvl="1">
              <a:defRPr/>
            </a:pPr>
            <a:r>
              <a:rPr lang="en-GB" sz="2200" dirty="0" smtClean="0">
                <a:latin typeface="Calibri"/>
                <a:cs typeface="Calibri"/>
              </a:rPr>
              <a:t>5 … the </a:t>
            </a:r>
            <a:r>
              <a:rPr lang="en-GB" sz="2200" dirty="0">
                <a:latin typeface="Calibri"/>
                <a:cs typeface="Calibri"/>
              </a:rPr>
              <a:t>ability to transform </a:t>
            </a:r>
            <a:r>
              <a:rPr lang="en-GB" sz="2200" dirty="0" smtClean="0">
                <a:latin typeface="Calibri"/>
                <a:cs typeface="Calibri"/>
              </a:rPr>
              <a:t>practical </a:t>
            </a:r>
            <a:r>
              <a:rPr lang="en-GB" sz="2200" dirty="0">
                <a:latin typeface="Calibri"/>
                <a:cs typeface="Calibri"/>
              </a:rPr>
              <a:t>experiences into research problems and challenges</a:t>
            </a:r>
          </a:p>
          <a:p>
            <a:pPr eaLnBrk="1" hangingPunct="1">
              <a:defRPr/>
            </a:pPr>
            <a:r>
              <a:rPr lang="en-GB" sz="2400" b="1" i="1" dirty="0" smtClean="0">
                <a:latin typeface="Calibri"/>
                <a:cs typeface="Calibri"/>
              </a:rPr>
              <a:t>Leadership skills and competences </a:t>
            </a:r>
          </a:p>
          <a:p>
            <a:pPr lvl="1" eaLnBrk="1" hangingPunct="1">
              <a:defRPr/>
            </a:pPr>
            <a:r>
              <a:rPr lang="en-GB" sz="2000" dirty="0" smtClean="0">
                <a:latin typeface="Calibri"/>
                <a:cs typeface="Calibri"/>
              </a:rPr>
              <a:t>6 …  leadership and decision-making, based on a holistic understanding of the contribution of higher education, research and business to value-creation, in limited sized teams and contexts</a:t>
            </a:r>
          </a:p>
          <a:p>
            <a:pPr>
              <a:defRPr/>
            </a:pPr>
            <a:r>
              <a:rPr lang="en-GB" dirty="0" smtClean="0">
                <a:latin typeface="Calibri"/>
                <a:cs typeface="Calibri"/>
              </a:rPr>
              <a:t> </a:t>
            </a:r>
            <a:r>
              <a:rPr lang="en-GB" sz="2600" b="1" i="1" dirty="0" smtClean="0">
                <a:latin typeface="Calibri"/>
                <a:cs typeface="Calibri"/>
              </a:rPr>
              <a:t>Making value judgements</a:t>
            </a:r>
          </a:p>
          <a:p>
            <a:pPr lvl="1" eaLnBrk="1" hangingPunct="1">
              <a:defRPr/>
            </a:pPr>
            <a:r>
              <a:rPr lang="en-GB" sz="2000" dirty="0" smtClean="0">
                <a:latin typeface="Calibri"/>
                <a:cs typeface="Calibri"/>
              </a:rPr>
              <a:t>7 … an appreciation of ethical, scientific and sustainability challenges as they pertain in their field of work</a:t>
            </a:r>
          </a:p>
        </p:txBody>
      </p:sp>
      <p:sp>
        <p:nvSpPr>
          <p:cNvPr id="3" name="Platshållare för sidfot 2"/>
          <p:cNvSpPr>
            <a:spLocks noGrp="1"/>
          </p:cNvSpPr>
          <p:nvPr>
            <p:ph type="ftr" sz="quarter" idx="11"/>
          </p:nvPr>
        </p:nvSpPr>
        <p:spPr/>
        <p:txBody>
          <a:bodyPr/>
          <a:lstStyle/>
          <a:p>
            <a:r>
              <a:rPr lang="sv-SE" dirty="0" err="1" smtClean="0"/>
              <a:t>lena.adamson@me.com</a:t>
            </a:r>
            <a:endParaRPr lang="sv-SE" dirty="0"/>
          </a:p>
        </p:txBody>
      </p:sp>
    </p:spTree>
    <p:extLst>
      <p:ext uri="{BB962C8B-B14F-4D97-AF65-F5344CB8AC3E}">
        <p14:creationId xmlns:p14="http://schemas.microsoft.com/office/powerpoint/2010/main" val="1884660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a:xfrm>
            <a:off x="457200" y="524796"/>
            <a:ext cx="8229600" cy="700383"/>
          </a:xfrm>
        </p:spPr>
        <p:txBody>
          <a:bodyPr>
            <a:noAutofit/>
          </a:bodyPr>
          <a:lstStyle/>
          <a:p>
            <a:r>
              <a:rPr lang="sv-SE" sz="3200" dirty="0"/>
              <a:t>The</a:t>
            </a:r>
            <a:r>
              <a:rPr lang="sv-SE" sz="3200" dirty="0" smtClean="0"/>
              <a:t> </a:t>
            </a:r>
            <a:r>
              <a:rPr lang="sv-SE" sz="3200" dirty="0" err="1" smtClean="0"/>
              <a:t>model</a:t>
            </a:r>
            <a:r>
              <a:rPr lang="sv-SE" sz="3200" dirty="0" smtClean="0"/>
              <a:t> </a:t>
            </a:r>
            <a:r>
              <a:rPr lang="sv-SE" sz="3200" dirty="0" err="1" smtClean="0"/>
              <a:t>builds</a:t>
            </a:r>
            <a:r>
              <a:rPr lang="sv-SE" sz="3200" dirty="0" smtClean="0"/>
              <a:t> on learning outcomes</a:t>
            </a:r>
            <a:endParaRPr lang="sv-SE" sz="3200" dirty="0"/>
          </a:p>
        </p:txBody>
      </p:sp>
      <p:sp>
        <p:nvSpPr>
          <p:cNvPr id="721923" name="Rectangle 3"/>
          <p:cNvSpPr>
            <a:spLocks noGrp="1" noChangeArrowheads="1"/>
          </p:cNvSpPr>
          <p:nvPr>
            <p:ph type="body" idx="1"/>
          </p:nvPr>
        </p:nvSpPr>
        <p:spPr>
          <a:xfrm>
            <a:off x="177800" y="1376832"/>
            <a:ext cx="8509000" cy="4725894"/>
          </a:xfrm>
        </p:spPr>
        <p:txBody>
          <a:bodyPr>
            <a:normAutofit/>
          </a:bodyPr>
          <a:lstStyle/>
          <a:p>
            <a:pPr>
              <a:lnSpc>
                <a:spcPct val="90000"/>
              </a:lnSpc>
            </a:pPr>
            <a:r>
              <a:rPr lang="en-GB" sz="2400" b="1" dirty="0" smtClean="0">
                <a:latin typeface="Calibri"/>
                <a:cs typeface="Calibri"/>
              </a:rPr>
              <a:t>Intended (ILO) </a:t>
            </a:r>
            <a:r>
              <a:rPr lang="en-GB" sz="2400" dirty="0" smtClean="0">
                <a:latin typeface="Calibri"/>
                <a:cs typeface="Calibri"/>
              </a:rPr>
              <a:t>and</a:t>
            </a:r>
            <a:r>
              <a:rPr lang="en-GB" sz="2400" b="1" dirty="0" smtClean="0">
                <a:latin typeface="Calibri"/>
                <a:cs typeface="Calibri"/>
              </a:rPr>
              <a:t> Achieved (ALO) </a:t>
            </a:r>
            <a:r>
              <a:rPr lang="en-GB" sz="2400" dirty="0" smtClean="0">
                <a:latin typeface="Calibri"/>
                <a:cs typeface="Calibri"/>
              </a:rPr>
              <a:t>Learning Outcomes </a:t>
            </a:r>
          </a:p>
          <a:p>
            <a:pPr marL="0" indent="0">
              <a:lnSpc>
                <a:spcPct val="90000"/>
              </a:lnSpc>
              <a:buNone/>
            </a:pPr>
            <a:endParaRPr lang="en-GB" sz="2400" dirty="0" smtClean="0">
              <a:latin typeface="Calibri"/>
              <a:cs typeface="Calibri"/>
            </a:endParaRPr>
          </a:p>
          <a:p>
            <a:pPr lvl="1">
              <a:lnSpc>
                <a:spcPct val="90000"/>
              </a:lnSpc>
            </a:pPr>
            <a:r>
              <a:rPr lang="en-GB" sz="2400" b="1" dirty="0" smtClean="0">
                <a:latin typeface="Calibri"/>
                <a:cs typeface="Calibri"/>
              </a:rPr>
              <a:t>ILOs</a:t>
            </a:r>
            <a:r>
              <a:rPr lang="en-GB" sz="2400" dirty="0" smtClean="0">
                <a:latin typeface="Calibri"/>
                <a:cs typeface="Calibri"/>
              </a:rPr>
              <a:t> are the written </a:t>
            </a:r>
            <a:r>
              <a:rPr lang="en-GB" sz="2400" dirty="0">
                <a:latin typeface="Calibri"/>
                <a:cs typeface="Calibri"/>
              </a:rPr>
              <a:t>statements in a </a:t>
            </a:r>
            <a:r>
              <a:rPr lang="en-GB" sz="2400" dirty="0" smtClean="0">
                <a:latin typeface="Calibri"/>
                <a:cs typeface="Calibri"/>
              </a:rPr>
              <a:t>programme/course/module description expressing:</a:t>
            </a:r>
            <a:r>
              <a:rPr lang="en-GB" sz="2400" dirty="0">
                <a:latin typeface="Calibri"/>
                <a:cs typeface="Calibri"/>
              </a:rPr>
              <a:t> </a:t>
            </a:r>
            <a:r>
              <a:rPr lang="en-GB" sz="2400" dirty="0" smtClean="0">
                <a:latin typeface="Calibri"/>
                <a:cs typeface="Calibri"/>
              </a:rPr>
              <a:t>“</a:t>
            </a:r>
            <a:r>
              <a:rPr lang="en-GB" sz="2400" dirty="0">
                <a:latin typeface="Calibri"/>
                <a:cs typeface="Calibri"/>
              </a:rPr>
              <a:t>What the students are expected to know, understand and be able to do after completion of a study period</a:t>
            </a:r>
            <a:r>
              <a:rPr lang="en-GB" sz="2400" dirty="0" smtClean="0">
                <a:latin typeface="Calibri"/>
                <a:cs typeface="Calibri"/>
              </a:rPr>
              <a:t>”</a:t>
            </a:r>
          </a:p>
          <a:p>
            <a:pPr lvl="2">
              <a:lnSpc>
                <a:spcPct val="90000"/>
              </a:lnSpc>
            </a:pPr>
            <a:r>
              <a:rPr lang="en-GB" sz="2400" dirty="0" smtClean="0">
                <a:latin typeface="Calibri"/>
                <a:cs typeface="Calibri"/>
              </a:rPr>
              <a:t>= </a:t>
            </a:r>
            <a:r>
              <a:rPr lang="en-GB" sz="2400" b="1" dirty="0" smtClean="0">
                <a:latin typeface="Calibri"/>
                <a:cs typeface="Calibri"/>
              </a:rPr>
              <a:t>Teacher product</a:t>
            </a:r>
          </a:p>
          <a:p>
            <a:pPr marL="457200" lvl="2" indent="0">
              <a:lnSpc>
                <a:spcPct val="90000"/>
              </a:lnSpc>
              <a:buNone/>
            </a:pPr>
            <a:endParaRPr lang="en-GB" sz="2400" dirty="0">
              <a:latin typeface="Calibri"/>
              <a:cs typeface="Calibri"/>
            </a:endParaRPr>
          </a:p>
          <a:p>
            <a:pPr lvl="1"/>
            <a:r>
              <a:rPr lang="en-GB" sz="2400" b="1" dirty="0" smtClean="0">
                <a:latin typeface="Calibri"/>
                <a:cs typeface="Calibri"/>
              </a:rPr>
              <a:t>ALO</a:t>
            </a:r>
            <a:r>
              <a:rPr lang="en-GB" sz="2400" dirty="0" smtClean="0">
                <a:latin typeface="Calibri"/>
                <a:cs typeface="Calibri"/>
              </a:rPr>
              <a:t> are </a:t>
            </a:r>
            <a:r>
              <a:rPr lang="en-GB" sz="2400" dirty="0">
                <a:latin typeface="Calibri"/>
                <a:cs typeface="Calibri"/>
              </a:rPr>
              <a:t>those results that </a:t>
            </a:r>
            <a:r>
              <a:rPr lang="en-GB" sz="2400" dirty="0" smtClean="0">
                <a:latin typeface="Calibri"/>
                <a:cs typeface="Calibri"/>
              </a:rPr>
              <a:t>demonstrate that students </a:t>
            </a:r>
            <a:r>
              <a:rPr lang="en-GB" sz="2400" dirty="0">
                <a:latin typeface="Calibri"/>
                <a:cs typeface="Calibri"/>
              </a:rPr>
              <a:t>actually have </a:t>
            </a:r>
            <a:r>
              <a:rPr lang="en-GB" sz="2400" dirty="0" smtClean="0">
                <a:latin typeface="Calibri"/>
                <a:cs typeface="Calibri"/>
              </a:rPr>
              <a:t>achieved the ILOs</a:t>
            </a:r>
          </a:p>
          <a:p>
            <a:pPr lvl="2"/>
            <a:r>
              <a:rPr lang="en-GB" sz="2400" dirty="0" smtClean="0">
                <a:latin typeface="Calibri"/>
                <a:cs typeface="Calibri"/>
              </a:rPr>
              <a:t>= </a:t>
            </a:r>
            <a:r>
              <a:rPr lang="en-GB" sz="2400" b="1" dirty="0" smtClean="0">
                <a:latin typeface="Calibri"/>
                <a:cs typeface="Calibri"/>
              </a:rPr>
              <a:t>Student product/activity</a:t>
            </a:r>
            <a:endParaRPr lang="en-GB" sz="2800" dirty="0" smtClean="0">
              <a:latin typeface="+mj-lt"/>
            </a:endParaRPr>
          </a:p>
          <a:p>
            <a:endParaRPr lang="en-GB" sz="2800" dirty="0">
              <a:latin typeface="+mj-lt"/>
            </a:endParaRPr>
          </a:p>
          <a:p>
            <a:endParaRPr lang="sv-SE" sz="2800" dirty="0">
              <a:latin typeface="+mj-lt"/>
            </a:endParaRPr>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3698604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a:xfrm>
            <a:off x="457200" y="524796"/>
            <a:ext cx="8229600" cy="700383"/>
          </a:xfrm>
        </p:spPr>
        <p:txBody>
          <a:bodyPr>
            <a:noAutofit/>
          </a:bodyPr>
          <a:lstStyle/>
          <a:p>
            <a:pPr algn="ctr"/>
            <a:r>
              <a:rPr lang="sv-SE" sz="3200" dirty="0" smtClean="0"/>
              <a:t>… and </a:t>
            </a:r>
            <a:r>
              <a:rPr lang="sv-SE" sz="3200" dirty="0" err="1" smtClean="0"/>
              <a:t>then</a:t>
            </a:r>
            <a:r>
              <a:rPr lang="sv-SE" sz="3200" dirty="0" smtClean="0"/>
              <a:t> </a:t>
            </a:r>
            <a:r>
              <a:rPr lang="sv-SE" sz="3200" dirty="0" err="1" smtClean="0"/>
              <a:t>we</a:t>
            </a:r>
            <a:r>
              <a:rPr lang="sv-SE" sz="3200" dirty="0" smtClean="0"/>
              <a:t> </a:t>
            </a:r>
            <a:r>
              <a:rPr lang="sv-SE" sz="3200" dirty="0" err="1" smtClean="0"/>
              <a:t>have</a:t>
            </a:r>
            <a:r>
              <a:rPr lang="sv-SE" sz="3200" dirty="0" smtClean="0"/>
              <a:t>…</a:t>
            </a:r>
            <a:endParaRPr lang="sv-SE" sz="3200" dirty="0"/>
          </a:p>
        </p:txBody>
      </p:sp>
      <p:sp>
        <p:nvSpPr>
          <p:cNvPr id="721923" name="Rectangle 3"/>
          <p:cNvSpPr>
            <a:spLocks noGrp="1" noChangeArrowheads="1"/>
          </p:cNvSpPr>
          <p:nvPr>
            <p:ph type="body" idx="1"/>
          </p:nvPr>
        </p:nvSpPr>
        <p:spPr>
          <a:xfrm>
            <a:off x="457200" y="1389532"/>
            <a:ext cx="8229600" cy="4725894"/>
          </a:xfrm>
        </p:spPr>
        <p:txBody>
          <a:bodyPr>
            <a:normAutofit fontScale="85000" lnSpcReduction="10000"/>
          </a:bodyPr>
          <a:lstStyle/>
          <a:p>
            <a:pPr marL="274320" lvl="1" indent="-274320">
              <a:buClr>
                <a:schemeClr val="accent3"/>
              </a:buClr>
              <a:buSzPct val="95000"/>
            </a:pPr>
            <a:r>
              <a:rPr lang="en-GB" sz="2800" b="1" dirty="0" smtClean="0">
                <a:latin typeface="Calibri"/>
                <a:cs typeface="Calibri"/>
              </a:rPr>
              <a:t>Overarching and Specified ILOs</a:t>
            </a:r>
          </a:p>
          <a:p>
            <a:pPr marL="0" lvl="1" indent="0">
              <a:buClr>
                <a:schemeClr val="accent3"/>
              </a:buClr>
              <a:buSzPct val="95000"/>
              <a:buNone/>
            </a:pPr>
            <a:endParaRPr lang="en-GB" sz="2800" b="1" dirty="0" smtClean="0">
              <a:latin typeface="Calibri"/>
              <a:cs typeface="Calibri"/>
            </a:endParaRPr>
          </a:p>
          <a:p>
            <a:pPr marL="548640" lvl="2" indent="-274320">
              <a:buClr>
                <a:schemeClr val="accent3"/>
              </a:buClr>
              <a:buSzPct val="95000"/>
            </a:pPr>
            <a:r>
              <a:rPr lang="en-GB" sz="2800" dirty="0" smtClean="0">
                <a:latin typeface="Calibri"/>
                <a:cs typeface="Calibri"/>
              </a:rPr>
              <a:t>Overarching (also called descriptors): </a:t>
            </a:r>
          </a:p>
          <a:p>
            <a:pPr marL="822960" lvl="3" indent="-274320">
              <a:buSzPct val="95000"/>
            </a:pPr>
            <a:r>
              <a:rPr lang="en-GB" sz="2800" dirty="0" smtClean="0">
                <a:latin typeface="Calibri"/>
                <a:cs typeface="Calibri"/>
              </a:rPr>
              <a:t>set the programme level (bachelor, master, doctoral; QFs)</a:t>
            </a:r>
          </a:p>
          <a:p>
            <a:pPr marL="822960" lvl="3" indent="-274320">
              <a:buSzPct val="95000"/>
            </a:pPr>
            <a:r>
              <a:rPr lang="en-GB" sz="2800" dirty="0">
                <a:latin typeface="Calibri"/>
                <a:cs typeface="Calibri"/>
              </a:rPr>
              <a:t>o</a:t>
            </a:r>
            <a:r>
              <a:rPr lang="en-GB" sz="2800" dirty="0" smtClean="0">
                <a:latin typeface="Calibri"/>
                <a:cs typeface="Calibri"/>
              </a:rPr>
              <a:t>ften describe the intended outcomes of a whole degree or programme</a:t>
            </a:r>
          </a:p>
          <a:p>
            <a:pPr marL="548640" lvl="3" indent="0">
              <a:buSzPct val="95000"/>
              <a:buNone/>
            </a:pPr>
            <a:endParaRPr lang="en-GB" sz="2800" dirty="0" smtClean="0">
              <a:latin typeface="Calibri"/>
              <a:cs typeface="Calibri"/>
            </a:endParaRPr>
          </a:p>
          <a:p>
            <a:pPr marL="548640" lvl="2" indent="-274320">
              <a:buSzPct val="95000"/>
            </a:pPr>
            <a:r>
              <a:rPr lang="en-GB" sz="2800" dirty="0" smtClean="0">
                <a:latin typeface="Calibri"/>
                <a:cs typeface="Calibri"/>
              </a:rPr>
              <a:t>Specified:</a:t>
            </a:r>
          </a:p>
          <a:p>
            <a:pPr marL="822960" lvl="3" indent="-274320">
              <a:buSzPct val="95000"/>
            </a:pPr>
            <a:r>
              <a:rPr lang="en-GB" sz="2800" dirty="0">
                <a:latin typeface="Calibri"/>
                <a:cs typeface="Calibri"/>
              </a:rPr>
              <a:t>c</a:t>
            </a:r>
            <a:r>
              <a:rPr lang="en-GB" sz="2800" dirty="0" smtClean="0">
                <a:latin typeface="Calibri"/>
                <a:cs typeface="Calibri"/>
              </a:rPr>
              <a:t>oncretizations of the overarching ones, used in T&amp;L to ensure individual students reach these and therefore…</a:t>
            </a:r>
          </a:p>
          <a:p>
            <a:pPr marL="822960" lvl="3" indent="-274320">
              <a:buSzPct val="95000"/>
            </a:pPr>
            <a:r>
              <a:rPr lang="en-GB" sz="2800" dirty="0" smtClean="0">
                <a:latin typeface="Calibri"/>
                <a:cs typeface="Calibri"/>
              </a:rPr>
              <a:t>… need to be tied to a fir for purpose assessment method</a:t>
            </a:r>
          </a:p>
          <a:p>
            <a:pPr marL="822960" lvl="3" indent="-274320">
              <a:buSzPct val="95000"/>
            </a:pPr>
            <a:endParaRPr lang="en-GB" sz="2800" dirty="0" smtClean="0">
              <a:latin typeface="+mj-lt"/>
            </a:endParaRPr>
          </a:p>
          <a:p>
            <a:endParaRPr lang="en-GB" sz="2800" dirty="0">
              <a:latin typeface="+mj-lt"/>
            </a:endParaRPr>
          </a:p>
          <a:p>
            <a:endParaRPr lang="sv-SE" sz="2800" dirty="0">
              <a:latin typeface="+mj-lt"/>
            </a:endParaRPr>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2067638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ktangel 11"/>
          <p:cNvSpPr>
            <a:spLocks noChangeArrowheads="1"/>
          </p:cNvSpPr>
          <p:nvPr/>
        </p:nvSpPr>
        <p:spPr bwMode="auto">
          <a:xfrm>
            <a:off x="0" y="3045343"/>
            <a:ext cx="9144000" cy="1377245"/>
          </a:xfrm>
          <a:prstGeom prst="rect">
            <a:avLst/>
          </a:prstGeom>
          <a:solidFill>
            <a:srgbClr val="FFCC66"/>
          </a:solidFill>
          <a:ln w="76200" cmpd="sng">
            <a:solidFill>
              <a:schemeClr val="tx1"/>
            </a:solidFill>
            <a:round/>
            <a:headEnd/>
            <a:tailEnd/>
          </a:ln>
        </p:spPr>
        <p:txBody>
          <a:bodyPr/>
          <a:lstStyle/>
          <a:p>
            <a:pPr algn="ctr"/>
            <a:r>
              <a:rPr lang="sv-SE" sz="2400" b="1" dirty="0" smtClean="0">
                <a:solidFill>
                  <a:srgbClr val="0B002C"/>
                </a:solidFill>
                <a:latin typeface="Arial Unicode MS" charset="0"/>
                <a:cs typeface="Arial Unicode MS" charset="0"/>
              </a:rPr>
              <a:t>2 EIT </a:t>
            </a:r>
            <a:r>
              <a:rPr lang="sv-SE" sz="2400" b="1" dirty="0" err="1" smtClean="0">
                <a:solidFill>
                  <a:srgbClr val="0B002C"/>
                </a:solidFill>
                <a:latin typeface="Arial Unicode MS" charset="0"/>
                <a:cs typeface="Arial Unicode MS" charset="0"/>
              </a:rPr>
              <a:t>level</a:t>
            </a:r>
            <a:r>
              <a:rPr lang="sv-SE" sz="2400" b="1" dirty="0" smtClean="0">
                <a:solidFill>
                  <a:srgbClr val="0B002C"/>
                </a:solidFill>
                <a:latin typeface="Arial Unicode MS" charset="0"/>
                <a:cs typeface="Arial Unicode MS" charset="0"/>
              </a:rPr>
              <a:t> - </a:t>
            </a:r>
            <a:r>
              <a:rPr lang="sv-SE" sz="2400" b="1" dirty="0" err="1" smtClean="0">
                <a:solidFill>
                  <a:srgbClr val="0B002C"/>
                </a:solidFill>
                <a:latin typeface="Arial Unicode MS" charset="0"/>
                <a:cs typeface="Arial Unicode MS" charset="0"/>
              </a:rPr>
              <a:t>Knowledge</a:t>
            </a:r>
            <a:r>
              <a:rPr lang="sv-SE" sz="2400" b="1" dirty="0" smtClean="0">
                <a:solidFill>
                  <a:srgbClr val="0B002C"/>
                </a:solidFill>
                <a:latin typeface="Arial Unicode MS" charset="0"/>
                <a:cs typeface="Arial Unicode MS" charset="0"/>
              </a:rPr>
              <a:t> </a:t>
            </a:r>
            <a:r>
              <a:rPr lang="sv-SE" sz="2400" b="1" dirty="0" err="1" smtClean="0">
                <a:solidFill>
                  <a:srgbClr val="0B002C"/>
                </a:solidFill>
                <a:latin typeface="Arial Unicode MS" charset="0"/>
                <a:cs typeface="Arial Unicode MS" charset="0"/>
              </a:rPr>
              <a:t>triangle</a:t>
            </a:r>
            <a:r>
              <a:rPr lang="sv-SE" sz="2400" b="1" dirty="0" smtClean="0">
                <a:solidFill>
                  <a:srgbClr val="0B002C"/>
                </a:solidFill>
                <a:latin typeface="Arial Unicode MS" charset="0"/>
                <a:cs typeface="Arial Unicode MS" charset="0"/>
              </a:rPr>
              <a:t> </a:t>
            </a:r>
            <a:r>
              <a:rPr lang="sv-SE" sz="2400" b="1" dirty="0" err="1" smtClean="0">
                <a:solidFill>
                  <a:srgbClr val="0B002C"/>
                </a:solidFill>
                <a:latin typeface="Arial Unicode MS" charset="0"/>
                <a:cs typeface="Arial Unicode MS" charset="0"/>
              </a:rPr>
              <a:t>profile</a:t>
            </a:r>
            <a:r>
              <a:rPr lang="sv-SE" sz="2400" b="1" dirty="0" smtClean="0">
                <a:solidFill>
                  <a:srgbClr val="0B002C"/>
                </a:solidFill>
                <a:latin typeface="Arial Unicode MS" charset="0"/>
                <a:cs typeface="Arial Unicode MS" charset="0"/>
              </a:rPr>
              <a:t> – EIT </a:t>
            </a:r>
            <a:r>
              <a:rPr lang="sv-SE" sz="2400" b="1" dirty="0" err="1" smtClean="0">
                <a:solidFill>
                  <a:srgbClr val="0B002C"/>
                </a:solidFill>
                <a:latin typeface="Arial Unicode MS" charset="0"/>
                <a:cs typeface="Arial Unicode MS" charset="0"/>
              </a:rPr>
              <a:t>OLOs</a:t>
            </a:r>
            <a:endParaRPr lang="sv-SE" sz="2400" b="1" dirty="0" smtClean="0">
              <a:solidFill>
                <a:srgbClr val="0B002C"/>
              </a:solidFill>
              <a:latin typeface="Arial Unicode MS" charset="0"/>
              <a:cs typeface="Arial Unicode MS" charset="0"/>
            </a:endParaRPr>
          </a:p>
          <a:p>
            <a:pPr algn="ctr"/>
            <a:endParaRPr lang="sv-SE" sz="2400" b="1" dirty="0" smtClean="0">
              <a:solidFill>
                <a:srgbClr val="0B002C"/>
              </a:solidFill>
              <a:latin typeface="Arial Unicode MS" charset="0"/>
              <a:cs typeface="Arial Unicode MS" charset="0"/>
            </a:endParaRPr>
          </a:p>
          <a:p>
            <a:pPr algn="ctr"/>
            <a:r>
              <a:rPr lang="en-GB" dirty="0" smtClean="0">
                <a:solidFill>
                  <a:srgbClr val="0B002C"/>
                </a:solidFill>
                <a:latin typeface="Arial Unicode MS" charset="0"/>
                <a:cs typeface="Arial Unicode MS" charset="0"/>
              </a:rPr>
              <a:t>(Please note that all EIT programmes also must comply with their national qualification frameworks and QA systems)</a:t>
            </a:r>
          </a:p>
          <a:p>
            <a:pPr algn="ctr"/>
            <a:endParaRPr lang="sv-SE" sz="1600" b="1" i="1" dirty="0">
              <a:solidFill>
                <a:srgbClr val="0B002C"/>
              </a:solidFill>
              <a:latin typeface="Arial Unicode MS" charset="0"/>
              <a:cs typeface="Arial Unicode MS" charset="0"/>
            </a:endParaRPr>
          </a:p>
        </p:txBody>
      </p:sp>
      <p:sp>
        <p:nvSpPr>
          <p:cNvPr id="14" name="Rektangel 13"/>
          <p:cNvSpPr/>
          <p:nvPr/>
        </p:nvSpPr>
        <p:spPr bwMode="auto">
          <a:xfrm>
            <a:off x="0" y="1816848"/>
            <a:ext cx="9144000" cy="1011238"/>
          </a:xfrm>
          <a:prstGeom prst="rect">
            <a:avLst/>
          </a:prstGeom>
          <a:solidFill>
            <a:srgbClr val="FFCC66"/>
          </a:solidFill>
          <a:ln w="9525" cap="flat" cmpd="sng" algn="ctr">
            <a:solidFill>
              <a:srgbClr val="FFFFFF"/>
            </a:solidFill>
            <a:prstDash val="solid"/>
            <a:round/>
            <a:headEnd type="none" w="med" len="med"/>
            <a:tailEnd type="none" w="med" len="med"/>
          </a:ln>
          <a:effectLst/>
        </p:spPr>
        <p:txBody>
          <a:bodyPr/>
          <a:lstStyle/>
          <a:p>
            <a:pPr algn="ctr">
              <a:defRPr/>
            </a:pPr>
            <a:endParaRPr lang="sv-SE" sz="2400" b="1" dirty="0" smtClean="0">
              <a:solidFill>
                <a:srgbClr val="0B002C"/>
              </a:solidFill>
              <a:latin typeface="Arial Unicode MS" charset="0"/>
              <a:cs typeface="Arial Unicode MS" charset="0"/>
            </a:endParaRPr>
          </a:p>
          <a:p>
            <a:pPr algn="ctr">
              <a:defRPr/>
            </a:pPr>
            <a:r>
              <a:rPr lang="sv-SE" sz="2400" b="1" dirty="0" smtClean="0">
                <a:solidFill>
                  <a:srgbClr val="0B002C"/>
                </a:solidFill>
                <a:latin typeface="Arial Unicode MS" charset="0"/>
                <a:cs typeface="Arial Unicode MS" charset="0"/>
              </a:rPr>
              <a:t>1 European </a:t>
            </a:r>
            <a:r>
              <a:rPr lang="sv-SE" sz="2400" b="1" dirty="0" err="1">
                <a:solidFill>
                  <a:srgbClr val="0B002C"/>
                </a:solidFill>
                <a:latin typeface="Arial Unicode MS" charset="0"/>
                <a:cs typeface="Arial Unicode MS" charset="0"/>
              </a:rPr>
              <a:t>level</a:t>
            </a:r>
            <a:r>
              <a:rPr lang="sv-SE" sz="2400" b="1" dirty="0">
                <a:solidFill>
                  <a:srgbClr val="0B002C"/>
                </a:solidFill>
                <a:latin typeface="Arial Unicode MS" charset="0"/>
                <a:cs typeface="Arial Unicode MS" charset="0"/>
              </a:rPr>
              <a:t> </a:t>
            </a:r>
            <a:r>
              <a:rPr lang="sv-SE" sz="2400" b="1" dirty="0" smtClean="0">
                <a:solidFill>
                  <a:srgbClr val="0B002C"/>
                </a:solidFill>
                <a:latin typeface="Arial Unicode MS" charset="0"/>
                <a:cs typeface="Arial Unicode MS" charset="0"/>
              </a:rPr>
              <a:t>– The ”Bologna</a:t>
            </a:r>
            <a:r>
              <a:rPr lang="sv-SE" sz="2400" b="1" dirty="0">
                <a:solidFill>
                  <a:srgbClr val="0B002C"/>
                </a:solidFill>
                <a:latin typeface="Arial Unicode MS" charset="0"/>
                <a:cs typeface="Arial Unicode MS" charset="0"/>
              </a:rPr>
              <a:t>” </a:t>
            </a:r>
            <a:r>
              <a:rPr lang="sv-SE" sz="2400" b="1" dirty="0" err="1" smtClean="0">
                <a:solidFill>
                  <a:srgbClr val="0B002C"/>
                </a:solidFill>
                <a:latin typeface="Arial Unicode MS" charset="0"/>
                <a:cs typeface="Arial Unicode MS" charset="0"/>
              </a:rPr>
              <a:t>framework</a:t>
            </a:r>
            <a:r>
              <a:rPr lang="sv-SE" sz="2400" b="1" dirty="0" smtClean="0">
                <a:solidFill>
                  <a:srgbClr val="0B002C"/>
                </a:solidFill>
                <a:latin typeface="Arial Unicode MS" charset="0"/>
                <a:cs typeface="Arial Unicode MS" charset="0"/>
              </a:rPr>
              <a:t>  QF</a:t>
            </a:r>
            <a:r>
              <a:rPr lang="sv-SE" sz="2400" b="1" dirty="0">
                <a:solidFill>
                  <a:srgbClr val="0B002C"/>
                </a:solidFill>
                <a:latin typeface="Arial Unicode MS" charset="0"/>
                <a:cs typeface="Arial Unicode MS" charset="0"/>
              </a:rPr>
              <a:t>/</a:t>
            </a:r>
            <a:r>
              <a:rPr lang="sv-SE" sz="2400" b="1" dirty="0" smtClean="0">
                <a:solidFill>
                  <a:srgbClr val="0B002C"/>
                </a:solidFill>
                <a:latin typeface="Arial Unicode MS" charset="0"/>
                <a:cs typeface="Arial Unicode MS" charset="0"/>
              </a:rPr>
              <a:t>EHEA</a:t>
            </a:r>
            <a:endParaRPr lang="sv-SE" sz="2400" b="1" dirty="0">
              <a:solidFill>
                <a:srgbClr val="0B002C"/>
              </a:solidFill>
              <a:latin typeface="Arial Unicode MS" charset="0"/>
              <a:cs typeface="Arial Unicode MS" charset="0"/>
            </a:endParaRPr>
          </a:p>
        </p:txBody>
      </p:sp>
      <p:sp>
        <p:nvSpPr>
          <p:cNvPr id="27654" name="textruta 7"/>
          <p:cNvSpPr txBox="1">
            <a:spLocks noChangeArrowheads="1"/>
          </p:cNvSpPr>
          <p:nvPr/>
        </p:nvSpPr>
        <p:spPr bwMode="auto">
          <a:xfrm>
            <a:off x="0" y="190500"/>
            <a:ext cx="9144000" cy="646331"/>
          </a:xfrm>
          <a:prstGeom prst="rect">
            <a:avLst/>
          </a:prstGeom>
          <a:solidFill>
            <a:srgbClr val="FFCC66"/>
          </a:solidFill>
          <a:ln>
            <a:noFill/>
          </a:ln>
          <a:extLst/>
        </p:spPr>
        <p:txBody>
          <a:bodyPr wrap="square">
            <a:spAutoFit/>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algn="ctr" eaLnBrk="1" hangingPunct="1"/>
            <a:r>
              <a:rPr lang="sv-SE" sz="3600" b="1" dirty="0">
                <a:solidFill>
                  <a:srgbClr val="000000"/>
                </a:solidFill>
                <a:latin typeface="Calibri" charset="0"/>
              </a:rPr>
              <a:t>BOLOGNA </a:t>
            </a:r>
            <a:r>
              <a:rPr lang="sv-SE" sz="3600" b="1" dirty="0" smtClean="0">
                <a:solidFill>
                  <a:srgbClr val="000000"/>
                </a:solidFill>
                <a:latin typeface="Calibri" charset="0"/>
              </a:rPr>
              <a:t>SYSTEM</a:t>
            </a:r>
            <a:endParaRPr lang="sv-SE" sz="3600" dirty="0">
              <a:solidFill>
                <a:srgbClr val="000000"/>
              </a:solidFill>
              <a:latin typeface="Calibri" charset="0"/>
            </a:endParaRPr>
          </a:p>
        </p:txBody>
      </p:sp>
      <p:sp>
        <p:nvSpPr>
          <p:cNvPr id="9" name="textruta 14"/>
          <p:cNvSpPr txBox="1">
            <a:spLocks noChangeArrowheads="1"/>
          </p:cNvSpPr>
          <p:nvPr/>
        </p:nvSpPr>
        <p:spPr bwMode="auto">
          <a:xfrm>
            <a:off x="0" y="4621643"/>
            <a:ext cx="9144000" cy="461962"/>
          </a:xfrm>
          <a:prstGeom prst="rect">
            <a:avLst/>
          </a:prstGeom>
          <a:solidFill>
            <a:srgbClr val="FFCC66"/>
          </a:solidFill>
          <a:ln>
            <a:noFill/>
          </a:ln>
          <a:extLst/>
        </p:spPr>
        <p:txBody>
          <a:bodyPr wrap="square">
            <a:spAutoFit/>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algn="ctr" eaLnBrk="1" hangingPunct="1"/>
            <a:r>
              <a:rPr lang="sv-SE" b="1" dirty="0" smtClean="0">
                <a:solidFill>
                  <a:srgbClr val="0B002C"/>
                </a:solidFill>
                <a:latin typeface="Arial Unicode MS" charset="0"/>
                <a:cs typeface="Arial Unicode MS" charset="0"/>
              </a:rPr>
              <a:t>3 KIC ILO (</a:t>
            </a:r>
            <a:r>
              <a:rPr lang="sv-SE" b="1" dirty="0" err="1" smtClean="0">
                <a:solidFill>
                  <a:srgbClr val="0B002C"/>
                </a:solidFill>
                <a:latin typeface="Arial Unicode MS" charset="0"/>
                <a:cs typeface="Arial Unicode MS" charset="0"/>
              </a:rPr>
              <a:t>programme</a:t>
            </a:r>
            <a:r>
              <a:rPr lang="sv-SE" b="1" dirty="0" smtClean="0">
                <a:solidFill>
                  <a:srgbClr val="0B002C"/>
                </a:solidFill>
                <a:latin typeface="Arial Unicode MS" charset="0"/>
                <a:cs typeface="Arial Unicode MS" charset="0"/>
              </a:rPr>
              <a:t>) </a:t>
            </a:r>
            <a:r>
              <a:rPr lang="sv-SE" b="1" dirty="0" err="1" smtClean="0">
                <a:solidFill>
                  <a:srgbClr val="0B002C"/>
                </a:solidFill>
                <a:latin typeface="Arial Unicode MS" charset="0"/>
                <a:cs typeface="Arial Unicode MS" charset="0"/>
              </a:rPr>
              <a:t>level</a:t>
            </a:r>
            <a:r>
              <a:rPr lang="sv-SE" b="1" dirty="0" smtClean="0">
                <a:solidFill>
                  <a:srgbClr val="0B002C"/>
                </a:solidFill>
                <a:latin typeface="Arial Unicode MS" charset="0"/>
                <a:cs typeface="Arial Unicode MS" charset="0"/>
              </a:rPr>
              <a:t>  </a:t>
            </a:r>
            <a:endParaRPr lang="sv-SE" b="1" dirty="0"/>
          </a:p>
        </p:txBody>
      </p:sp>
      <p:sp>
        <p:nvSpPr>
          <p:cNvPr id="11" name="textruta 14"/>
          <p:cNvSpPr txBox="1">
            <a:spLocks noChangeArrowheads="1"/>
          </p:cNvSpPr>
          <p:nvPr/>
        </p:nvSpPr>
        <p:spPr bwMode="auto">
          <a:xfrm>
            <a:off x="407585" y="5726599"/>
            <a:ext cx="8305800" cy="461962"/>
          </a:xfrm>
          <a:prstGeom prst="rect">
            <a:avLst/>
          </a:prstGeom>
          <a:solidFill>
            <a:srgbClr val="66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algn="ctr" eaLnBrk="1" hangingPunct="1"/>
            <a:r>
              <a:rPr lang="sv-SE" dirty="0" smtClean="0">
                <a:solidFill>
                  <a:srgbClr val="0B002C"/>
                </a:solidFill>
                <a:latin typeface="Arial Unicode MS" charset="0"/>
                <a:cs typeface="Arial Unicode MS" charset="0"/>
              </a:rPr>
              <a:t>Course/</a:t>
            </a:r>
            <a:r>
              <a:rPr lang="sv-SE" dirty="0" err="1" smtClean="0">
                <a:solidFill>
                  <a:srgbClr val="0B002C"/>
                </a:solidFill>
                <a:latin typeface="Arial Unicode MS" charset="0"/>
                <a:cs typeface="Arial Unicode MS" charset="0"/>
              </a:rPr>
              <a:t>module</a:t>
            </a:r>
            <a:r>
              <a:rPr lang="sv-SE" dirty="0" smtClean="0">
                <a:solidFill>
                  <a:srgbClr val="0B002C"/>
                </a:solidFill>
                <a:latin typeface="Arial Unicode MS" charset="0"/>
                <a:cs typeface="Arial Unicode MS" charset="0"/>
              </a:rPr>
              <a:t> </a:t>
            </a:r>
            <a:r>
              <a:rPr lang="sv-SE" dirty="0" err="1" smtClean="0">
                <a:solidFill>
                  <a:srgbClr val="0B002C"/>
                </a:solidFill>
                <a:latin typeface="Arial Unicode MS" charset="0"/>
                <a:cs typeface="Arial Unicode MS" charset="0"/>
              </a:rPr>
              <a:t>level</a:t>
            </a:r>
            <a:r>
              <a:rPr lang="sv-SE" dirty="0" smtClean="0">
                <a:solidFill>
                  <a:srgbClr val="0B002C"/>
                </a:solidFill>
                <a:latin typeface="Arial Unicode MS" charset="0"/>
                <a:cs typeface="Arial Unicode MS" charset="0"/>
              </a:rPr>
              <a:t> of </a:t>
            </a:r>
            <a:r>
              <a:rPr lang="sv-SE" dirty="0" err="1" smtClean="0">
                <a:solidFill>
                  <a:srgbClr val="0B002C"/>
                </a:solidFill>
                <a:latin typeface="Arial Unicode MS" charset="0"/>
                <a:cs typeface="Arial Unicode MS" charset="0"/>
              </a:rPr>
              <a:t>individual</a:t>
            </a:r>
            <a:r>
              <a:rPr lang="sv-SE" dirty="0" smtClean="0">
                <a:solidFill>
                  <a:srgbClr val="0B002C"/>
                </a:solidFill>
                <a:latin typeface="Arial Unicode MS" charset="0"/>
                <a:cs typeface="Arial Unicode MS" charset="0"/>
              </a:rPr>
              <a:t> EIT KIC </a:t>
            </a:r>
            <a:r>
              <a:rPr lang="sv-SE" dirty="0" err="1" smtClean="0">
                <a:solidFill>
                  <a:srgbClr val="0B002C"/>
                </a:solidFill>
                <a:latin typeface="Arial Unicode MS" charset="0"/>
                <a:cs typeface="Arial Unicode MS" charset="0"/>
              </a:rPr>
              <a:t>programmes</a:t>
            </a:r>
            <a:r>
              <a:rPr lang="sv-SE" dirty="0" smtClean="0">
                <a:solidFill>
                  <a:srgbClr val="0B002C"/>
                </a:solidFill>
                <a:latin typeface="Arial Unicode MS" charset="0"/>
                <a:cs typeface="Arial Unicode MS" charset="0"/>
              </a:rPr>
              <a:t>  </a:t>
            </a:r>
            <a:endParaRPr lang="sv-SE" dirty="0"/>
          </a:p>
        </p:txBody>
      </p:sp>
      <p:sp>
        <p:nvSpPr>
          <p:cNvPr id="12" name="textruta 14"/>
          <p:cNvSpPr txBox="1">
            <a:spLocks noChangeArrowheads="1"/>
          </p:cNvSpPr>
          <p:nvPr/>
        </p:nvSpPr>
        <p:spPr bwMode="auto">
          <a:xfrm>
            <a:off x="392895" y="6280115"/>
            <a:ext cx="8305800" cy="461962"/>
          </a:xfrm>
          <a:prstGeom prst="rect">
            <a:avLst/>
          </a:prstGeom>
          <a:solidFill>
            <a:srgbClr val="66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algn="ctr" eaLnBrk="1" hangingPunct="1"/>
            <a:r>
              <a:rPr lang="sv-SE" dirty="0" smtClean="0">
                <a:solidFill>
                  <a:srgbClr val="0B002C"/>
                </a:solidFill>
                <a:latin typeface="Arial Unicode MS" charset="0"/>
                <a:cs typeface="Arial Unicode MS" charset="0"/>
              </a:rPr>
              <a:t>Task </a:t>
            </a:r>
            <a:r>
              <a:rPr lang="sv-SE" dirty="0" err="1" smtClean="0">
                <a:solidFill>
                  <a:srgbClr val="0B002C"/>
                </a:solidFill>
                <a:latin typeface="Arial Unicode MS" charset="0"/>
                <a:cs typeface="Arial Unicode MS" charset="0"/>
              </a:rPr>
              <a:t>level</a:t>
            </a:r>
            <a:r>
              <a:rPr lang="sv-SE" dirty="0" smtClean="0">
                <a:solidFill>
                  <a:srgbClr val="0B002C"/>
                </a:solidFill>
                <a:latin typeface="Arial Unicode MS" charset="0"/>
                <a:cs typeface="Arial Unicode MS" charset="0"/>
              </a:rPr>
              <a:t>  – </a:t>
            </a:r>
            <a:r>
              <a:rPr lang="sv-SE" dirty="0" err="1" smtClean="0">
                <a:solidFill>
                  <a:srgbClr val="0B002C"/>
                </a:solidFill>
                <a:latin typeface="Arial Unicode MS" charset="0"/>
                <a:cs typeface="Arial Unicode MS" charset="0"/>
              </a:rPr>
              <a:t>nugget</a:t>
            </a:r>
            <a:r>
              <a:rPr lang="sv-SE" dirty="0" smtClean="0">
                <a:solidFill>
                  <a:srgbClr val="0B002C"/>
                </a:solidFill>
                <a:latin typeface="Arial Unicode MS" charset="0"/>
                <a:cs typeface="Arial Unicode MS" charset="0"/>
              </a:rPr>
              <a:t> </a:t>
            </a:r>
            <a:r>
              <a:rPr lang="sv-SE" dirty="0" err="1" smtClean="0">
                <a:solidFill>
                  <a:srgbClr val="0B002C"/>
                </a:solidFill>
                <a:latin typeface="Arial Unicode MS" charset="0"/>
                <a:cs typeface="Arial Unicode MS" charset="0"/>
              </a:rPr>
              <a:t>level</a:t>
            </a:r>
            <a:r>
              <a:rPr lang="sv-SE" dirty="0" smtClean="0">
                <a:solidFill>
                  <a:srgbClr val="0B002C"/>
                </a:solidFill>
                <a:latin typeface="Arial Unicode MS" charset="0"/>
                <a:cs typeface="Arial Unicode MS" charset="0"/>
              </a:rPr>
              <a:t>!</a:t>
            </a:r>
            <a:endParaRPr lang="sv-SE" dirty="0"/>
          </a:p>
        </p:txBody>
      </p:sp>
      <p:sp>
        <p:nvSpPr>
          <p:cNvPr id="13" name="textruta 14"/>
          <p:cNvSpPr txBox="1">
            <a:spLocks noChangeArrowheads="1"/>
          </p:cNvSpPr>
          <p:nvPr/>
        </p:nvSpPr>
        <p:spPr bwMode="auto">
          <a:xfrm>
            <a:off x="387350" y="5172423"/>
            <a:ext cx="8305800" cy="461962"/>
          </a:xfrm>
          <a:prstGeom prst="rect">
            <a:avLst/>
          </a:prstGeom>
          <a:solidFill>
            <a:srgbClr val="FFA1FF"/>
          </a:solidFill>
          <a:ln>
            <a:noFill/>
          </a:ln>
          <a:extLst/>
        </p:spPr>
        <p:txBody>
          <a:bodyPr>
            <a:spAutoFit/>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algn="ctr" eaLnBrk="1" hangingPunct="1"/>
            <a:r>
              <a:rPr lang="sv-SE" i="1" dirty="0" smtClean="0">
                <a:solidFill>
                  <a:srgbClr val="0B002C"/>
                </a:solidFill>
                <a:latin typeface="Arial Unicode MS" charset="0"/>
                <a:cs typeface="Arial Unicode MS" charset="0"/>
              </a:rPr>
              <a:t>B </a:t>
            </a:r>
            <a:r>
              <a:rPr lang="sv-SE" i="1" dirty="0" err="1" smtClean="0">
                <a:solidFill>
                  <a:srgbClr val="0B002C"/>
                </a:solidFill>
                <a:latin typeface="Arial Unicode MS" charset="0"/>
                <a:cs typeface="Arial Unicode MS" charset="0"/>
              </a:rPr>
              <a:t>Specified</a:t>
            </a:r>
            <a:r>
              <a:rPr lang="sv-SE" i="1" dirty="0" smtClean="0">
                <a:solidFill>
                  <a:srgbClr val="0B002C"/>
                </a:solidFill>
                <a:latin typeface="Arial Unicode MS" charset="0"/>
                <a:cs typeface="Arial Unicode MS" charset="0"/>
              </a:rPr>
              <a:t> ILO </a:t>
            </a:r>
            <a:r>
              <a:rPr lang="sv-SE" i="1" dirty="0" err="1" smtClean="0">
                <a:solidFill>
                  <a:srgbClr val="0B002C"/>
                </a:solidFill>
                <a:latin typeface="Arial Unicode MS" charset="0"/>
                <a:cs typeface="Arial Unicode MS" charset="0"/>
              </a:rPr>
              <a:t>levels</a:t>
            </a:r>
            <a:r>
              <a:rPr lang="sv-SE" i="1" dirty="0" smtClean="0">
                <a:solidFill>
                  <a:srgbClr val="0B002C"/>
                </a:solidFill>
                <a:latin typeface="Arial Unicode MS" charset="0"/>
                <a:cs typeface="Arial Unicode MS" charset="0"/>
              </a:rPr>
              <a:t>:    </a:t>
            </a:r>
            <a:endParaRPr lang="sv-SE" i="1" dirty="0"/>
          </a:p>
        </p:txBody>
      </p:sp>
      <p:sp>
        <p:nvSpPr>
          <p:cNvPr id="15" name="textruta 14"/>
          <p:cNvSpPr txBox="1">
            <a:spLocks noChangeArrowheads="1"/>
          </p:cNvSpPr>
          <p:nvPr/>
        </p:nvSpPr>
        <p:spPr bwMode="auto">
          <a:xfrm>
            <a:off x="0" y="1114215"/>
            <a:ext cx="9144000" cy="461962"/>
          </a:xfrm>
          <a:prstGeom prst="rect">
            <a:avLst/>
          </a:prstGeom>
          <a:solidFill>
            <a:srgbClr val="FFA1FF"/>
          </a:solidFill>
          <a:ln>
            <a:noFill/>
          </a:ln>
          <a:extLst/>
        </p:spPr>
        <p:txBody>
          <a:bodyPr wrap="square">
            <a:spAutoFit/>
          </a:bodyPr>
          <a:lstStyle>
            <a:lvl1pPr eaLnBrk="0" hangingPunct="0">
              <a:defRPr sz="2400">
                <a:solidFill>
                  <a:schemeClr val="tx1"/>
                </a:solidFill>
                <a:latin typeface="Constantia" charset="0"/>
                <a:ea typeface="ＭＳ Ｐゴシック" charset="0"/>
                <a:cs typeface="ＭＳ Ｐゴシック" charset="0"/>
              </a:defRPr>
            </a:lvl1pPr>
            <a:lvl2pPr marL="742950" indent="-285750" eaLnBrk="0" hangingPunct="0">
              <a:defRPr sz="2400">
                <a:solidFill>
                  <a:schemeClr val="tx1"/>
                </a:solidFill>
                <a:latin typeface="Constantia" charset="0"/>
                <a:ea typeface="ＭＳ Ｐゴシック" charset="0"/>
              </a:defRPr>
            </a:lvl2pPr>
            <a:lvl3pPr marL="1143000" indent="-228600" eaLnBrk="0" hangingPunct="0">
              <a:defRPr sz="2400">
                <a:solidFill>
                  <a:schemeClr val="tx1"/>
                </a:solidFill>
                <a:latin typeface="Constantia" charset="0"/>
                <a:ea typeface="ＭＳ Ｐゴシック" charset="0"/>
              </a:defRPr>
            </a:lvl3pPr>
            <a:lvl4pPr marL="1600200" indent="-228600" eaLnBrk="0" hangingPunct="0">
              <a:defRPr sz="2400">
                <a:solidFill>
                  <a:schemeClr val="tx1"/>
                </a:solidFill>
                <a:latin typeface="Constantia" charset="0"/>
                <a:ea typeface="ＭＳ Ｐゴシック" charset="0"/>
              </a:defRPr>
            </a:lvl4pPr>
            <a:lvl5pPr marL="2057400" indent="-228600" eaLnBrk="0" hangingPunct="0">
              <a:defRPr sz="2400">
                <a:solidFill>
                  <a:schemeClr val="tx1"/>
                </a:solidFill>
                <a:latin typeface="Constantia" charset="0"/>
                <a:ea typeface="ＭＳ Ｐゴシック" charset="0"/>
              </a:defRPr>
            </a:lvl5pPr>
            <a:lvl6pPr marL="2514600" indent="-228600" eaLnBrk="0" fontAlgn="base" hangingPunct="0">
              <a:spcBef>
                <a:spcPct val="0"/>
              </a:spcBef>
              <a:spcAft>
                <a:spcPct val="0"/>
              </a:spcAft>
              <a:defRPr sz="2400">
                <a:solidFill>
                  <a:schemeClr val="tx1"/>
                </a:solidFill>
                <a:latin typeface="Constantia" charset="0"/>
                <a:ea typeface="ＭＳ Ｐゴシック" charset="0"/>
              </a:defRPr>
            </a:lvl6pPr>
            <a:lvl7pPr marL="2971800" indent="-228600" eaLnBrk="0" fontAlgn="base" hangingPunct="0">
              <a:spcBef>
                <a:spcPct val="0"/>
              </a:spcBef>
              <a:spcAft>
                <a:spcPct val="0"/>
              </a:spcAft>
              <a:defRPr sz="2400">
                <a:solidFill>
                  <a:schemeClr val="tx1"/>
                </a:solidFill>
                <a:latin typeface="Constantia" charset="0"/>
                <a:ea typeface="ＭＳ Ｐゴシック" charset="0"/>
              </a:defRPr>
            </a:lvl7pPr>
            <a:lvl8pPr marL="3429000" indent="-228600" eaLnBrk="0" fontAlgn="base" hangingPunct="0">
              <a:spcBef>
                <a:spcPct val="0"/>
              </a:spcBef>
              <a:spcAft>
                <a:spcPct val="0"/>
              </a:spcAft>
              <a:defRPr sz="2400">
                <a:solidFill>
                  <a:schemeClr val="tx1"/>
                </a:solidFill>
                <a:latin typeface="Constantia" charset="0"/>
                <a:ea typeface="ＭＳ Ｐゴシック" charset="0"/>
              </a:defRPr>
            </a:lvl8pPr>
            <a:lvl9pPr marL="3886200" indent="-228600" eaLnBrk="0" fontAlgn="base" hangingPunct="0">
              <a:spcBef>
                <a:spcPct val="0"/>
              </a:spcBef>
              <a:spcAft>
                <a:spcPct val="0"/>
              </a:spcAft>
              <a:defRPr sz="2400">
                <a:solidFill>
                  <a:schemeClr val="tx1"/>
                </a:solidFill>
                <a:latin typeface="Constantia" charset="0"/>
                <a:ea typeface="ＭＳ Ｐゴシック" charset="0"/>
              </a:defRPr>
            </a:lvl9pPr>
          </a:lstStyle>
          <a:p>
            <a:pPr algn="ctr" eaLnBrk="1" hangingPunct="1"/>
            <a:r>
              <a:rPr lang="sv-SE" i="1" dirty="0" smtClean="0">
                <a:solidFill>
                  <a:srgbClr val="0B002C"/>
                </a:solidFill>
                <a:latin typeface="Arial Unicode MS" charset="0"/>
                <a:cs typeface="Arial Unicode MS" charset="0"/>
              </a:rPr>
              <a:t>A </a:t>
            </a:r>
            <a:r>
              <a:rPr lang="sv-SE" i="1" dirty="0" err="1" smtClean="0">
                <a:solidFill>
                  <a:srgbClr val="0B002C"/>
                </a:solidFill>
                <a:latin typeface="Arial Unicode MS" charset="0"/>
                <a:cs typeface="Arial Unicode MS" charset="0"/>
              </a:rPr>
              <a:t>Overarching</a:t>
            </a:r>
            <a:r>
              <a:rPr lang="sv-SE" i="1" dirty="0" smtClean="0">
                <a:solidFill>
                  <a:srgbClr val="0B002C"/>
                </a:solidFill>
                <a:latin typeface="Arial Unicode MS" charset="0"/>
                <a:cs typeface="Arial Unicode MS" charset="0"/>
              </a:rPr>
              <a:t> ILO </a:t>
            </a:r>
            <a:r>
              <a:rPr lang="sv-SE" i="1" dirty="0" err="1" smtClean="0">
                <a:solidFill>
                  <a:srgbClr val="0B002C"/>
                </a:solidFill>
                <a:latin typeface="Arial Unicode MS" charset="0"/>
                <a:cs typeface="Arial Unicode MS" charset="0"/>
              </a:rPr>
              <a:t>levels</a:t>
            </a:r>
            <a:r>
              <a:rPr lang="sv-SE" i="1" dirty="0" smtClean="0">
                <a:solidFill>
                  <a:srgbClr val="0B002C"/>
                </a:solidFill>
                <a:latin typeface="Arial Unicode MS" charset="0"/>
                <a:cs typeface="Arial Unicode MS" charset="0"/>
              </a:rPr>
              <a:t> (</a:t>
            </a:r>
            <a:r>
              <a:rPr lang="sv-SE" i="1" dirty="0" err="1" smtClean="0">
                <a:solidFill>
                  <a:srgbClr val="0B002C"/>
                </a:solidFill>
                <a:latin typeface="Arial Unicode MS" charset="0"/>
                <a:cs typeface="Arial Unicode MS" charset="0"/>
              </a:rPr>
              <a:t>descriptors</a:t>
            </a:r>
            <a:r>
              <a:rPr lang="sv-SE" i="1" dirty="0" smtClean="0">
                <a:solidFill>
                  <a:srgbClr val="0B002C"/>
                </a:solidFill>
                <a:latin typeface="Arial Unicode MS" charset="0"/>
                <a:cs typeface="Arial Unicode MS" charset="0"/>
              </a:rPr>
              <a:t>):</a:t>
            </a:r>
            <a:endParaRPr lang="sv-SE" i="1" dirty="0"/>
          </a:p>
        </p:txBody>
      </p:sp>
    </p:spTree>
    <p:extLst>
      <p:ext uri="{BB962C8B-B14F-4D97-AF65-F5344CB8AC3E}">
        <p14:creationId xmlns:p14="http://schemas.microsoft.com/office/powerpoint/2010/main" val="950782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672355"/>
            <a:ext cx="8229600" cy="508000"/>
          </a:xfrm>
        </p:spPr>
        <p:txBody>
          <a:bodyPr>
            <a:noAutofit/>
          </a:bodyPr>
          <a:lstStyle/>
          <a:p>
            <a:pPr algn="ctr"/>
            <a:r>
              <a:rPr lang="en-GB" sz="3600" dirty="0" smtClean="0"/>
              <a:t>… where does </a:t>
            </a:r>
            <a:r>
              <a:rPr lang="en-GB" sz="3600" dirty="0"/>
              <a:t>q</a:t>
            </a:r>
            <a:r>
              <a:rPr lang="en-GB" sz="3600" dirty="0" smtClean="0"/>
              <a:t>uality “happen”?</a:t>
            </a:r>
            <a:endParaRPr lang="en-GB" sz="3600" dirty="0"/>
          </a:p>
        </p:txBody>
      </p:sp>
      <p:sp>
        <p:nvSpPr>
          <p:cNvPr id="3" name="Platshållare för innehåll 2"/>
          <p:cNvSpPr>
            <a:spLocks noGrp="1"/>
          </p:cNvSpPr>
          <p:nvPr>
            <p:ph idx="1"/>
          </p:nvPr>
        </p:nvSpPr>
        <p:spPr>
          <a:xfrm>
            <a:off x="457200" y="1583765"/>
            <a:ext cx="8229600" cy="4740835"/>
          </a:xfrm>
        </p:spPr>
        <p:txBody>
          <a:bodyPr>
            <a:normAutofit fontScale="92500"/>
          </a:bodyPr>
          <a:lstStyle/>
          <a:p>
            <a:r>
              <a:rPr lang="en-GB" sz="2600" dirty="0" smtClean="0">
                <a:latin typeface="Calibri"/>
                <a:cs typeface="Calibri"/>
              </a:rPr>
              <a:t>Much (most?) happens </a:t>
            </a:r>
            <a:r>
              <a:rPr lang="en-GB" sz="2600" dirty="0">
                <a:latin typeface="Calibri"/>
                <a:cs typeface="Calibri"/>
              </a:rPr>
              <a:t>in the interaction between teachers and </a:t>
            </a:r>
            <a:r>
              <a:rPr lang="en-GB" sz="2600" dirty="0" smtClean="0">
                <a:latin typeface="Calibri"/>
                <a:cs typeface="Calibri"/>
              </a:rPr>
              <a:t>students!</a:t>
            </a:r>
            <a:endParaRPr lang="en-GB" sz="2600" dirty="0">
              <a:latin typeface="Calibri"/>
              <a:cs typeface="Calibri"/>
            </a:endParaRPr>
          </a:p>
          <a:p>
            <a:r>
              <a:rPr lang="en-GB" sz="2600" dirty="0" smtClean="0">
                <a:latin typeface="Calibri"/>
                <a:cs typeface="Calibri"/>
              </a:rPr>
              <a:t>Some of the </a:t>
            </a:r>
            <a:r>
              <a:rPr lang="en-GB" sz="2600" dirty="0">
                <a:latin typeface="Calibri"/>
                <a:cs typeface="Calibri"/>
              </a:rPr>
              <a:t>most important components are:</a:t>
            </a:r>
          </a:p>
          <a:p>
            <a:pPr lvl="1"/>
            <a:r>
              <a:rPr lang="en-GB" sz="2600" dirty="0">
                <a:latin typeface="Calibri"/>
                <a:cs typeface="Calibri"/>
              </a:rPr>
              <a:t>Clear intended learning outcomes</a:t>
            </a:r>
          </a:p>
          <a:p>
            <a:pPr lvl="1"/>
            <a:r>
              <a:rPr lang="en-GB" sz="2600" dirty="0" smtClean="0">
                <a:latin typeface="Calibri"/>
                <a:cs typeface="Calibri"/>
              </a:rPr>
              <a:t>Fit for purpose assessment methods</a:t>
            </a:r>
          </a:p>
          <a:p>
            <a:pPr lvl="1"/>
            <a:r>
              <a:rPr lang="en-GB" sz="2600" dirty="0" smtClean="0">
                <a:latin typeface="Calibri"/>
                <a:cs typeface="Calibri"/>
              </a:rPr>
              <a:t>Grading criteria/rubrics</a:t>
            </a:r>
            <a:endParaRPr lang="en-GB" sz="2600" dirty="0">
              <a:latin typeface="Calibri"/>
              <a:cs typeface="Calibri"/>
            </a:endParaRPr>
          </a:p>
          <a:p>
            <a:pPr lvl="1"/>
            <a:r>
              <a:rPr lang="en-GB" sz="2600" dirty="0">
                <a:latin typeface="Calibri"/>
                <a:cs typeface="Calibri"/>
              </a:rPr>
              <a:t>Active </a:t>
            </a:r>
            <a:r>
              <a:rPr lang="en-GB" sz="2600" dirty="0" smtClean="0">
                <a:latin typeface="Calibri"/>
                <a:cs typeface="Calibri"/>
              </a:rPr>
              <a:t>and appropriate learning</a:t>
            </a:r>
            <a:r>
              <a:rPr lang="en-GB" sz="2600" dirty="0">
                <a:latin typeface="Calibri"/>
                <a:cs typeface="Calibri"/>
              </a:rPr>
              <a:t>-by-doing teaching methods</a:t>
            </a:r>
          </a:p>
          <a:p>
            <a:pPr lvl="1"/>
            <a:r>
              <a:rPr lang="en-GB" sz="2600" dirty="0">
                <a:latin typeface="Calibri"/>
                <a:cs typeface="Calibri"/>
              </a:rPr>
              <a:t>Informative feed back to </a:t>
            </a:r>
            <a:r>
              <a:rPr lang="en-GB" sz="2600" dirty="0" smtClean="0">
                <a:latin typeface="Calibri"/>
                <a:cs typeface="Calibri"/>
              </a:rPr>
              <a:t>students</a:t>
            </a:r>
          </a:p>
          <a:p>
            <a:pPr marL="393192" lvl="1" indent="0">
              <a:buNone/>
            </a:pPr>
            <a:endParaRPr lang="en-GB" sz="2600" dirty="0" smtClean="0">
              <a:latin typeface="Calibri"/>
              <a:cs typeface="Calibri"/>
            </a:endParaRPr>
          </a:p>
          <a:p>
            <a:pPr lvl="1"/>
            <a:r>
              <a:rPr lang="en-GB" sz="2600" b="1" dirty="0" smtClean="0">
                <a:latin typeface="Calibri"/>
                <a:cs typeface="Calibri"/>
              </a:rPr>
              <a:t>What it is about…</a:t>
            </a:r>
            <a:endParaRPr lang="en-GB" sz="2600" b="1" dirty="0">
              <a:latin typeface="Calibri"/>
              <a:cs typeface="Calibri"/>
            </a:endParaRPr>
          </a:p>
          <a:p>
            <a:endParaRPr lang="en-GB" dirty="0"/>
          </a:p>
        </p:txBody>
      </p:sp>
      <p:sp>
        <p:nvSpPr>
          <p:cNvPr id="5" name="Platshållare för sidfot 4"/>
          <p:cNvSpPr>
            <a:spLocks noGrp="1"/>
          </p:cNvSpPr>
          <p:nvPr>
            <p:ph type="ftr" sz="quarter" idx="11"/>
          </p:nvPr>
        </p:nvSpPr>
        <p:spPr/>
        <p:txBody>
          <a:bodyPr/>
          <a:lstStyle/>
          <a:p>
            <a:r>
              <a:rPr lang="sv-SE" smtClean="0"/>
              <a:t>lena.adamson@me.com</a:t>
            </a:r>
            <a:endParaRPr lang="sv-SE"/>
          </a:p>
        </p:txBody>
      </p:sp>
    </p:spTree>
    <p:extLst>
      <p:ext uri="{BB962C8B-B14F-4D97-AF65-F5344CB8AC3E}">
        <p14:creationId xmlns:p14="http://schemas.microsoft.com/office/powerpoint/2010/main" val="251893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819996389"/>
              </p:ext>
            </p:extLst>
          </p:nvPr>
        </p:nvGraphicFramePr>
        <p:xfrm>
          <a:off x="317500" y="1304361"/>
          <a:ext cx="8229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698" name="Rectangle 2"/>
          <p:cNvSpPr>
            <a:spLocks noGrp="1" noChangeArrowheads="1"/>
          </p:cNvSpPr>
          <p:nvPr>
            <p:ph type="title" idx="4294967295"/>
          </p:nvPr>
        </p:nvSpPr>
        <p:spPr>
          <a:xfrm>
            <a:off x="422275" y="283881"/>
            <a:ext cx="8229600" cy="941294"/>
          </a:xfrm>
          <a:solidFill>
            <a:srgbClr val="FFFFFF"/>
          </a:solidFill>
          <a:ln>
            <a:noFill/>
            <a:miter lim="800000"/>
            <a:headEnd/>
            <a:tailEnd/>
          </a:ln>
        </p:spPr>
        <p:txBody>
          <a:bodyPr>
            <a:normAutofit/>
          </a:bodyPr>
          <a:lstStyle/>
          <a:p>
            <a:pPr algn="ctr" eaLnBrk="1" hangingPunct="1">
              <a:lnSpc>
                <a:spcPts val="3000"/>
              </a:lnSpc>
            </a:pPr>
            <a:r>
              <a:rPr lang="en-GB" sz="3200" dirty="0" smtClean="0">
                <a:latin typeface="Calibri" charset="0"/>
              </a:rPr>
              <a:t>… is creating </a:t>
            </a:r>
            <a:r>
              <a:rPr lang="en-GB" sz="3200" dirty="0">
                <a:latin typeface="Calibri" charset="0"/>
              </a:rPr>
              <a:t>an </a:t>
            </a:r>
            <a:r>
              <a:rPr lang="en-GB" sz="3200" dirty="0" smtClean="0">
                <a:latin typeface="Calibri" charset="0"/>
              </a:rPr>
              <a:t>understandable learning chain for the students; “aligned teaching”</a:t>
            </a:r>
            <a:endParaRPr lang="sv-SE" sz="3200" dirty="0">
              <a:solidFill>
                <a:srgbClr val="660066"/>
              </a:solidFill>
              <a:latin typeface="Arial" charset="0"/>
            </a:endParaRPr>
          </a:p>
        </p:txBody>
      </p:sp>
      <p:sp>
        <p:nvSpPr>
          <p:cNvPr id="2" name="Vänsterböjd 1"/>
          <p:cNvSpPr/>
          <p:nvPr/>
        </p:nvSpPr>
        <p:spPr>
          <a:xfrm rot="20569380">
            <a:off x="7576820" y="1796132"/>
            <a:ext cx="551180" cy="1216152"/>
          </a:xfrm>
          <a:prstGeom prst="curvedLef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sp>
        <p:nvSpPr>
          <p:cNvPr id="6" name="Högerböjd 5"/>
          <p:cNvSpPr/>
          <p:nvPr/>
        </p:nvSpPr>
        <p:spPr>
          <a:xfrm rot="3875521">
            <a:off x="1621142" y="2355059"/>
            <a:ext cx="566420" cy="1692927"/>
          </a:xfrm>
          <a:prstGeom prst="curved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sp>
        <p:nvSpPr>
          <p:cNvPr id="8" name="Vänsterböjd 7"/>
          <p:cNvSpPr/>
          <p:nvPr/>
        </p:nvSpPr>
        <p:spPr>
          <a:xfrm rot="10989050">
            <a:off x="314058" y="1945318"/>
            <a:ext cx="433675" cy="4244378"/>
          </a:xfrm>
          <a:prstGeom prst="curvedLef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sp>
        <p:nvSpPr>
          <p:cNvPr id="12" name="Vänsterböjd 11"/>
          <p:cNvSpPr/>
          <p:nvPr/>
        </p:nvSpPr>
        <p:spPr>
          <a:xfrm rot="17874399">
            <a:off x="5287810" y="3483298"/>
            <a:ext cx="517753" cy="1671291"/>
          </a:xfrm>
          <a:prstGeom prst="curvedLef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sp>
        <p:nvSpPr>
          <p:cNvPr id="13" name="Högerböjd 12"/>
          <p:cNvSpPr/>
          <p:nvPr/>
        </p:nvSpPr>
        <p:spPr>
          <a:xfrm rot="3875521">
            <a:off x="1595742" y="4539459"/>
            <a:ext cx="566420" cy="1692927"/>
          </a:xfrm>
          <a:prstGeom prst="curved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sp>
        <p:nvSpPr>
          <p:cNvPr id="4" name="Platshållare för sidfot 3"/>
          <p:cNvSpPr>
            <a:spLocks noGrp="1"/>
          </p:cNvSpPr>
          <p:nvPr>
            <p:ph type="ftr" sz="quarter" idx="11"/>
          </p:nvPr>
        </p:nvSpPr>
        <p:spPr/>
        <p:txBody>
          <a:bodyPr/>
          <a:lstStyle/>
          <a:p>
            <a:r>
              <a:rPr lang="sv-SE" smtClean="0"/>
              <a:t>lena.adamson@me.com</a:t>
            </a:r>
            <a:endParaRPr lang="sv-SE"/>
          </a:p>
        </p:txBody>
      </p:sp>
    </p:spTree>
    <p:extLst>
      <p:ext uri="{BB962C8B-B14F-4D97-AF65-F5344CB8AC3E}">
        <p14:creationId xmlns:p14="http://schemas.microsoft.com/office/powerpoint/2010/main" val="4137993757"/>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sz="quarter"/>
          </p:nvPr>
        </p:nvSpPr>
        <p:spPr>
          <a:xfrm>
            <a:off x="69009" y="34370"/>
            <a:ext cx="8830236" cy="1896030"/>
          </a:xfrm>
        </p:spPr>
        <p:txBody>
          <a:bodyPr>
            <a:normAutofit fontScale="90000"/>
          </a:bodyPr>
          <a:lstStyle/>
          <a:p>
            <a:pPr algn="ctr">
              <a:lnSpc>
                <a:spcPct val="80000"/>
              </a:lnSpc>
              <a:defRPr/>
            </a:pPr>
            <a:r>
              <a:rPr lang="en-GB" dirty="0" smtClean="0"/>
              <a:t/>
            </a:r>
            <a:br>
              <a:rPr lang="en-GB" dirty="0" smtClean="0"/>
            </a:br>
            <a:r>
              <a:rPr lang="en-GB" dirty="0" smtClean="0"/>
              <a:t>Aligned teaching (we </a:t>
            </a:r>
            <a:r>
              <a:rPr lang="en-GB" dirty="0"/>
              <a:t>can also call it student centred teaching and </a:t>
            </a:r>
            <a:r>
              <a:rPr lang="en-GB" dirty="0" smtClean="0"/>
              <a:t>learning) leads to some focus shifts…</a:t>
            </a:r>
            <a:r>
              <a:rPr lang="en-GB" b="1" dirty="0" smtClean="0"/>
              <a:t/>
            </a:r>
            <a:br>
              <a:rPr lang="en-GB" b="1" dirty="0" smtClean="0"/>
            </a:br>
            <a:r>
              <a:rPr lang="en-GB" sz="3100" b="1" dirty="0" smtClean="0"/>
              <a:t/>
            </a:r>
            <a:br>
              <a:rPr lang="en-GB" sz="3100" b="1" dirty="0" smtClean="0"/>
            </a:br>
            <a:r>
              <a:rPr lang="en-GB" sz="3100" b="1" dirty="0" smtClean="0"/>
              <a:t/>
            </a:r>
            <a:br>
              <a:rPr lang="en-GB" sz="3100" b="1" dirty="0" smtClean="0"/>
            </a:br>
            <a:r>
              <a:rPr lang="en-GB" sz="3100" b="1" dirty="0" smtClean="0"/>
              <a:t/>
            </a:r>
            <a:br>
              <a:rPr lang="en-GB" sz="3100" b="1" dirty="0" smtClean="0"/>
            </a:br>
            <a:r>
              <a:rPr lang="en-GB" sz="3100" b="1" dirty="0" smtClean="0"/>
              <a:t/>
            </a:r>
            <a:br>
              <a:rPr lang="en-GB" sz="3100" b="1" dirty="0" smtClean="0"/>
            </a:br>
            <a:r>
              <a:rPr lang="en-GB" sz="3100" b="1" dirty="0"/>
              <a:t/>
            </a:r>
            <a:br>
              <a:rPr lang="en-GB" sz="3100" b="1" dirty="0"/>
            </a:br>
            <a:r>
              <a:rPr lang="en-GB" sz="3100" b="1" dirty="0"/>
              <a:t/>
            </a:r>
            <a:br>
              <a:rPr lang="en-GB" sz="3100" b="1" dirty="0"/>
            </a:br>
            <a:r>
              <a:rPr lang="en-GB" sz="3100" b="1" dirty="0" smtClean="0"/>
              <a:t> </a:t>
            </a:r>
            <a:endParaRPr lang="sv-SE" sz="3100" b="1" dirty="0" smtClean="0">
              <a:solidFill>
                <a:srgbClr val="7575D1"/>
              </a:solidFill>
            </a:endParaRPr>
          </a:p>
        </p:txBody>
      </p:sp>
      <p:sp>
        <p:nvSpPr>
          <p:cNvPr id="196611" name="Rectangle 3"/>
          <p:cNvSpPr>
            <a:spLocks noGrp="1" noChangeArrowheads="1"/>
          </p:cNvSpPr>
          <p:nvPr>
            <p:ph sz="quarter" idx="1"/>
          </p:nvPr>
        </p:nvSpPr>
        <p:spPr>
          <a:xfrm>
            <a:off x="609601" y="2305517"/>
            <a:ext cx="3118338" cy="832130"/>
          </a:xfrm>
        </p:spPr>
        <p:txBody>
          <a:bodyPr>
            <a:normAutofit fontScale="92500" lnSpcReduction="20000"/>
          </a:bodyPr>
          <a:lstStyle/>
          <a:p>
            <a:pPr>
              <a:lnSpc>
                <a:spcPct val="100000"/>
              </a:lnSpc>
              <a:spcAft>
                <a:spcPct val="0"/>
              </a:spcAft>
              <a:buFontTx/>
              <a:buNone/>
              <a:defRPr/>
            </a:pPr>
            <a:r>
              <a:rPr lang="en-GB" sz="1900" dirty="0" smtClean="0">
                <a:latin typeface="+mj-lt"/>
              </a:rPr>
              <a:t>From </a:t>
            </a:r>
            <a:r>
              <a:rPr lang="en-GB" sz="1900" b="1" dirty="0" smtClean="0">
                <a:latin typeface="+mj-lt"/>
              </a:rPr>
              <a:t>teachers’ activities</a:t>
            </a:r>
          </a:p>
          <a:p>
            <a:pPr>
              <a:lnSpc>
                <a:spcPct val="100000"/>
              </a:lnSpc>
              <a:spcAft>
                <a:spcPct val="0"/>
              </a:spcAft>
              <a:buFontTx/>
              <a:buNone/>
              <a:defRPr/>
            </a:pPr>
            <a:r>
              <a:rPr lang="en-GB" sz="1900" dirty="0" smtClean="0">
                <a:latin typeface="+mj-lt"/>
              </a:rPr>
              <a:t>‘What am I going to do?’</a:t>
            </a:r>
          </a:p>
          <a:p>
            <a:pPr eaLnBrk="1" hangingPunct="1">
              <a:defRPr/>
            </a:pPr>
            <a:endParaRPr lang="sv-SE" sz="2000" dirty="0" smtClean="0">
              <a:latin typeface="+mj-lt"/>
            </a:endParaRPr>
          </a:p>
        </p:txBody>
      </p:sp>
      <p:sp>
        <p:nvSpPr>
          <p:cNvPr id="196612" name="Rectangle 4"/>
          <p:cNvSpPr>
            <a:spLocks noGrp="1" noChangeArrowheads="1"/>
          </p:cNvSpPr>
          <p:nvPr>
            <p:ph sz="quarter" idx="2"/>
          </p:nvPr>
        </p:nvSpPr>
        <p:spPr>
          <a:xfrm>
            <a:off x="5146549" y="2299446"/>
            <a:ext cx="3972051" cy="1011424"/>
          </a:xfrm>
        </p:spPr>
        <p:txBody>
          <a:bodyPr>
            <a:normAutofit fontScale="25000" lnSpcReduction="20000"/>
          </a:bodyPr>
          <a:lstStyle/>
          <a:p>
            <a:pPr>
              <a:lnSpc>
                <a:spcPct val="100000"/>
              </a:lnSpc>
              <a:spcAft>
                <a:spcPct val="0"/>
              </a:spcAft>
              <a:buFontTx/>
              <a:buNone/>
              <a:defRPr/>
            </a:pPr>
            <a:r>
              <a:rPr lang="en-GB" sz="7200" dirty="0" smtClean="0">
                <a:latin typeface="+mj-lt"/>
              </a:rPr>
              <a:t>To </a:t>
            </a:r>
            <a:r>
              <a:rPr lang="en-GB" sz="7200" b="1" dirty="0" smtClean="0">
                <a:latin typeface="+mj-lt"/>
              </a:rPr>
              <a:t>students’ activities</a:t>
            </a:r>
          </a:p>
          <a:p>
            <a:pPr>
              <a:lnSpc>
                <a:spcPct val="100000"/>
              </a:lnSpc>
              <a:spcAft>
                <a:spcPct val="0"/>
              </a:spcAft>
              <a:buFontTx/>
              <a:buNone/>
              <a:defRPr/>
            </a:pPr>
            <a:r>
              <a:rPr lang="en-GB" sz="7200" dirty="0" smtClean="0">
                <a:latin typeface="+mj-lt"/>
              </a:rPr>
              <a:t>‘What are the students going to do?</a:t>
            </a:r>
          </a:p>
          <a:p>
            <a:pPr>
              <a:lnSpc>
                <a:spcPct val="100000"/>
              </a:lnSpc>
              <a:spcAft>
                <a:spcPct val="0"/>
              </a:spcAft>
              <a:buFontTx/>
              <a:buNone/>
              <a:defRPr/>
            </a:pPr>
            <a:endParaRPr lang="en-GB" dirty="0">
              <a:latin typeface="+mj-lt"/>
            </a:endParaRPr>
          </a:p>
          <a:p>
            <a:pPr>
              <a:lnSpc>
                <a:spcPct val="100000"/>
              </a:lnSpc>
              <a:spcAft>
                <a:spcPct val="0"/>
              </a:spcAft>
              <a:buFontTx/>
              <a:buNone/>
              <a:defRPr/>
            </a:pPr>
            <a:r>
              <a:rPr lang="en-GB" sz="2000" dirty="0" smtClean="0">
                <a:latin typeface="+mj-lt"/>
              </a:rPr>
              <a:t>’</a:t>
            </a:r>
          </a:p>
          <a:p>
            <a:pPr>
              <a:lnSpc>
                <a:spcPct val="100000"/>
              </a:lnSpc>
              <a:spcAft>
                <a:spcPct val="0"/>
              </a:spcAft>
              <a:buFontTx/>
              <a:buNone/>
              <a:defRPr/>
            </a:pPr>
            <a:endParaRPr lang="en-GB" sz="2000" dirty="0" smtClean="0">
              <a:latin typeface="+mj-lt"/>
            </a:endParaRPr>
          </a:p>
          <a:p>
            <a:pPr eaLnBrk="1" hangingPunct="1">
              <a:defRPr/>
            </a:pPr>
            <a:endParaRPr lang="sv-SE" sz="2000" dirty="0" smtClean="0">
              <a:latin typeface="+mj-lt"/>
            </a:endParaRPr>
          </a:p>
        </p:txBody>
      </p:sp>
      <p:sp>
        <p:nvSpPr>
          <p:cNvPr id="196613" name="Rectangle 5"/>
          <p:cNvSpPr>
            <a:spLocks noGrp="1" noChangeArrowheads="1"/>
          </p:cNvSpPr>
          <p:nvPr>
            <p:ph sz="quarter" idx="3"/>
          </p:nvPr>
        </p:nvSpPr>
        <p:spPr>
          <a:xfrm>
            <a:off x="609601" y="3507263"/>
            <a:ext cx="3048000" cy="886937"/>
          </a:xfrm>
        </p:spPr>
        <p:txBody>
          <a:bodyPr>
            <a:normAutofit fontScale="70000" lnSpcReduction="20000"/>
          </a:bodyPr>
          <a:lstStyle/>
          <a:p>
            <a:pPr eaLnBrk="1" hangingPunct="1">
              <a:lnSpc>
                <a:spcPct val="100000"/>
              </a:lnSpc>
              <a:spcAft>
                <a:spcPct val="0"/>
              </a:spcAft>
              <a:buFontTx/>
              <a:buNone/>
              <a:defRPr/>
            </a:pPr>
            <a:r>
              <a:rPr lang="sv-SE" sz="2600" dirty="0" smtClean="0">
                <a:latin typeface="+mj-lt"/>
              </a:rPr>
              <a:t>From</a:t>
            </a:r>
            <a:r>
              <a:rPr lang="sv-SE" sz="2600" b="1" dirty="0" smtClean="0">
                <a:latin typeface="+mj-lt"/>
              </a:rPr>
              <a:t> the </a:t>
            </a:r>
            <a:r>
              <a:rPr lang="sv-SE" sz="2600" b="1" dirty="0" err="1">
                <a:latin typeface="+mj-lt"/>
              </a:rPr>
              <a:t>b</a:t>
            </a:r>
            <a:r>
              <a:rPr lang="sv-SE" sz="2600" b="1" dirty="0" err="1" smtClean="0">
                <a:latin typeface="+mj-lt"/>
              </a:rPr>
              <a:t>eginning</a:t>
            </a:r>
            <a:r>
              <a:rPr lang="sv-SE" sz="2600" dirty="0" smtClean="0">
                <a:latin typeface="+mj-lt"/>
              </a:rPr>
              <a:t> </a:t>
            </a:r>
            <a:r>
              <a:rPr lang="sv-SE" sz="2600" dirty="0" err="1" smtClean="0">
                <a:latin typeface="+mj-lt"/>
              </a:rPr>
              <a:t>of</a:t>
            </a:r>
            <a:r>
              <a:rPr lang="sv-SE" sz="2600" dirty="0" smtClean="0">
                <a:latin typeface="+mj-lt"/>
              </a:rPr>
              <a:t> the </a:t>
            </a:r>
          </a:p>
          <a:p>
            <a:pPr eaLnBrk="1" hangingPunct="1">
              <a:lnSpc>
                <a:spcPct val="100000"/>
              </a:lnSpc>
              <a:spcAft>
                <a:spcPct val="0"/>
              </a:spcAft>
              <a:buFontTx/>
              <a:buNone/>
              <a:defRPr/>
            </a:pPr>
            <a:r>
              <a:rPr lang="sv-SE" sz="2600" dirty="0" err="1">
                <a:latin typeface="+mj-lt"/>
              </a:rPr>
              <a:t>c</a:t>
            </a:r>
            <a:r>
              <a:rPr lang="sv-SE" sz="2600" dirty="0" err="1" smtClean="0">
                <a:latin typeface="+mj-lt"/>
              </a:rPr>
              <a:t>ourse</a:t>
            </a:r>
            <a:r>
              <a:rPr lang="sv-SE" sz="2600" dirty="0" smtClean="0">
                <a:latin typeface="+mj-lt"/>
              </a:rPr>
              <a:t>/</a:t>
            </a:r>
            <a:r>
              <a:rPr lang="sv-SE" sz="2600" dirty="0" err="1" smtClean="0">
                <a:latin typeface="+mj-lt"/>
              </a:rPr>
              <a:t>programme</a:t>
            </a:r>
            <a:endParaRPr lang="sv-SE" sz="2600" dirty="0" smtClean="0">
              <a:latin typeface="+mj-lt"/>
            </a:endParaRPr>
          </a:p>
          <a:p>
            <a:pPr eaLnBrk="1" hangingPunct="1">
              <a:defRPr/>
            </a:pPr>
            <a:endParaRPr lang="sv-SE" sz="1700" dirty="0" smtClean="0"/>
          </a:p>
        </p:txBody>
      </p:sp>
      <p:sp>
        <p:nvSpPr>
          <p:cNvPr id="196614" name="Rectangle 6"/>
          <p:cNvSpPr>
            <a:spLocks noGrp="1" noChangeArrowheads="1"/>
          </p:cNvSpPr>
          <p:nvPr>
            <p:ph sz="quarter" idx="4"/>
          </p:nvPr>
        </p:nvSpPr>
        <p:spPr>
          <a:xfrm>
            <a:off x="5375605" y="3532103"/>
            <a:ext cx="3411415" cy="741082"/>
          </a:xfrm>
        </p:spPr>
        <p:txBody>
          <a:bodyPr>
            <a:normAutofit/>
          </a:bodyPr>
          <a:lstStyle/>
          <a:p>
            <a:pPr eaLnBrk="1" hangingPunct="1">
              <a:lnSpc>
                <a:spcPct val="100000"/>
              </a:lnSpc>
              <a:spcAft>
                <a:spcPct val="0"/>
              </a:spcAft>
              <a:buFontTx/>
              <a:buNone/>
              <a:defRPr/>
            </a:pPr>
            <a:r>
              <a:rPr lang="en-GB" sz="1800" dirty="0" smtClean="0">
                <a:latin typeface="+mj-lt"/>
              </a:rPr>
              <a:t>To </a:t>
            </a:r>
            <a:r>
              <a:rPr lang="en-GB" sz="1800" b="1" dirty="0" smtClean="0">
                <a:latin typeface="+mj-lt"/>
              </a:rPr>
              <a:t>the</a:t>
            </a:r>
            <a:r>
              <a:rPr lang="en-GB" sz="1800" dirty="0" smtClean="0">
                <a:latin typeface="+mj-lt"/>
              </a:rPr>
              <a:t> </a:t>
            </a:r>
            <a:r>
              <a:rPr lang="en-GB" sz="1800" b="1" dirty="0" smtClean="0">
                <a:latin typeface="+mj-lt"/>
              </a:rPr>
              <a:t>end</a:t>
            </a:r>
            <a:r>
              <a:rPr lang="en-GB" sz="1800" dirty="0" smtClean="0">
                <a:latin typeface="+mj-lt"/>
              </a:rPr>
              <a:t> of course/programme</a:t>
            </a:r>
          </a:p>
          <a:p>
            <a:pPr eaLnBrk="1" hangingPunct="1">
              <a:defRPr/>
            </a:pPr>
            <a:endParaRPr lang="sv-SE" sz="1700" dirty="0" smtClean="0"/>
          </a:p>
        </p:txBody>
      </p:sp>
      <p:sp>
        <p:nvSpPr>
          <p:cNvPr id="196616" name="AutoShape 8"/>
          <p:cNvSpPr>
            <a:spLocks noChangeArrowheads="1"/>
          </p:cNvSpPr>
          <p:nvPr/>
        </p:nvSpPr>
        <p:spPr bwMode="auto">
          <a:xfrm>
            <a:off x="3727938" y="2299446"/>
            <a:ext cx="1336431" cy="609600"/>
          </a:xfrm>
          <a:prstGeom prst="rightArrow">
            <a:avLst>
              <a:gd name="adj1" fmla="val 50000"/>
              <a:gd name="adj2" fmla="val 59375"/>
            </a:avLst>
          </a:prstGeom>
          <a:solidFill>
            <a:srgbClr val="94844C">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sv-SE" sz="1800">
              <a:cs typeface="Arial" charset="0"/>
            </a:endParaRPr>
          </a:p>
        </p:txBody>
      </p:sp>
      <p:sp>
        <p:nvSpPr>
          <p:cNvPr id="196617" name="AutoShape 9"/>
          <p:cNvSpPr>
            <a:spLocks noChangeArrowheads="1"/>
          </p:cNvSpPr>
          <p:nvPr/>
        </p:nvSpPr>
        <p:spPr bwMode="auto">
          <a:xfrm>
            <a:off x="3727938" y="3397632"/>
            <a:ext cx="1336431" cy="609600"/>
          </a:xfrm>
          <a:prstGeom prst="rightArrow">
            <a:avLst>
              <a:gd name="adj1" fmla="val 50000"/>
              <a:gd name="adj2" fmla="val 59375"/>
            </a:avLst>
          </a:prstGeom>
          <a:solidFill>
            <a:srgbClr val="94844C">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sv-SE" sz="1800">
              <a:cs typeface="Arial" charset="0"/>
            </a:endParaRPr>
          </a:p>
        </p:txBody>
      </p:sp>
      <p:sp>
        <p:nvSpPr>
          <p:cNvPr id="11" name="AutoShape 9"/>
          <p:cNvSpPr>
            <a:spLocks noChangeArrowheads="1"/>
          </p:cNvSpPr>
          <p:nvPr/>
        </p:nvSpPr>
        <p:spPr bwMode="auto">
          <a:xfrm>
            <a:off x="3730928" y="4521197"/>
            <a:ext cx="1336431" cy="609600"/>
          </a:xfrm>
          <a:prstGeom prst="rightArrow">
            <a:avLst>
              <a:gd name="adj1" fmla="val 50000"/>
              <a:gd name="adj2" fmla="val 59375"/>
            </a:avLst>
          </a:prstGeom>
          <a:solidFill>
            <a:srgbClr val="94844C">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sv-SE" sz="1800">
              <a:cs typeface="Arial" charset="0"/>
            </a:endParaRPr>
          </a:p>
        </p:txBody>
      </p:sp>
      <p:sp>
        <p:nvSpPr>
          <p:cNvPr id="16" name="Rectangle 5"/>
          <p:cNvSpPr txBox="1">
            <a:spLocks noChangeArrowheads="1"/>
          </p:cNvSpPr>
          <p:nvPr/>
        </p:nvSpPr>
        <p:spPr>
          <a:xfrm>
            <a:off x="5406732" y="5572499"/>
            <a:ext cx="3380288" cy="79879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spcAft>
                <a:spcPct val="0"/>
              </a:spcAft>
              <a:buFontTx/>
              <a:buNone/>
              <a:defRPr/>
            </a:pPr>
            <a:r>
              <a:rPr lang="sv-SE" sz="1800" dirty="0" smtClean="0">
                <a:latin typeface="+mj-lt"/>
              </a:rPr>
              <a:t>To </a:t>
            </a:r>
            <a:r>
              <a:rPr lang="sv-SE" sz="1800" dirty="0" err="1" smtClean="0">
                <a:latin typeface="+mj-lt"/>
              </a:rPr>
              <a:t>teachers</a:t>
            </a:r>
            <a:r>
              <a:rPr lang="sv-SE" sz="1800" dirty="0" smtClean="0">
                <a:latin typeface="+mj-lt"/>
              </a:rPr>
              <a:t> </a:t>
            </a:r>
            <a:r>
              <a:rPr lang="sv-SE" sz="1800" b="1" dirty="0" err="1" smtClean="0">
                <a:latin typeface="+mj-lt"/>
              </a:rPr>
              <a:t>talking</a:t>
            </a:r>
            <a:r>
              <a:rPr lang="sv-SE" sz="1800" b="1" dirty="0" smtClean="0">
                <a:latin typeface="+mj-lt"/>
              </a:rPr>
              <a:t> and </a:t>
            </a:r>
          </a:p>
          <a:p>
            <a:pPr>
              <a:spcAft>
                <a:spcPct val="0"/>
              </a:spcAft>
              <a:buFontTx/>
              <a:buNone/>
              <a:defRPr/>
            </a:pPr>
            <a:r>
              <a:rPr lang="sv-SE" sz="1800" b="1" dirty="0" err="1" smtClean="0">
                <a:latin typeface="+mj-lt"/>
              </a:rPr>
              <a:t>interacting</a:t>
            </a:r>
            <a:r>
              <a:rPr lang="sv-SE" sz="1800" b="1" dirty="0" smtClean="0">
                <a:latin typeface="+mj-lt"/>
              </a:rPr>
              <a:t> WITH  </a:t>
            </a:r>
            <a:r>
              <a:rPr lang="sv-SE" sz="1800" dirty="0" smtClean="0">
                <a:latin typeface="+mj-lt"/>
              </a:rPr>
              <a:t>students</a:t>
            </a:r>
          </a:p>
          <a:p>
            <a:pPr>
              <a:defRPr/>
            </a:pPr>
            <a:endParaRPr lang="sv-SE" sz="1700" dirty="0" smtClean="0"/>
          </a:p>
        </p:txBody>
      </p:sp>
      <p:sp>
        <p:nvSpPr>
          <p:cNvPr id="17" name="Rectangle 5"/>
          <p:cNvSpPr txBox="1">
            <a:spLocks noChangeArrowheads="1"/>
          </p:cNvSpPr>
          <p:nvPr/>
        </p:nvSpPr>
        <p:spPr>
          <a:xfrm>
            <a:off x="609601" y="4635704"/>
            <a:ext cx="2634557" cy="70615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spcAft>
                <a:spcPct val="0"/>
              </a:spcAft>
              <a:buFontTx/>
              <a:buNone/>
              <a:defRPr/>
            </a:pPr>
            <a:r>
              <a:rPr lang="sv-SE" sz="1800" dirty="0" smtClean="0">
                <a:latin typeface="+mj-lt"/>
              </a:rPr>
              <a:t>From </a:t>
            </a:r>
            <a:r>
              <a:rPr lang="sv-SE" sz="1800" dirty="0" err="1" smtClean="0">
                <a:latin typeface="+mj-lt"/>
              </a:rPr>
              <a:t>assessment</a:t>
            </a:r>
            <a:r>
              <a:rPr lang="sv-SE" sz="1800" dirty="0" smtClean="0">
                <a:latin typeface="+mj-lt"/>
              </a:rPr>
              <a:t> </a:t>
            </a:r>
            <a:r>
              <a:rPr lang="sv-SE" sz="1800" b="1" dirty="0" err="1" smtClean="0">
                <a:latin typeface="+mj-lt"/>
              </a:rPr>
              <a:t>of</a:t>
            </a:r>
            <a:endParaRPr lang="sv-SE" sz="1800" dirty="0">
              <a:latin typeface="+mj-lt"/>
            </a:endParaRPr>
          </a:p>
          <a:p>
            <a:pPr>
              <a:spcAft>
                <a:spcPct val="0"/>
              </a:spcAft>
              <a:buFontTx/>
              <a:buNone/>
              <a:defRPr/>
            </a:pPr>
            <a:r>
              <a:rPr lang="sv-SE" sz="1800" dirty="0" err="1" smtClean="0">
                <a:latin typeface="+mj-lt"/>
              </a:rPr>
              <a:t>learning</a:t>
            </a:r>
            <a:endParaRPr lang="sv-SE" sz="1800" dirty="0" smtClean="0">
              <a:latin typeface="+mj-lt"/>
            </a:endParaRPr>
          </a:p>
          <a:p>
            <a:pPr>
              <a:defRPr/>
            </a:pPr>
            <a:endParaRPr lang="sv-SE" sz="1700" dirty="0" smtClean="0"/>
          </a:p>
        </p:txBody>
      </p:sp>
      <p:sp>
        <p:nvSpPr>
          <p:cNvPr id="18" name="Rectangle 5"/>
          <p:cNvSpPr txBox="1">
            <a:spLocks noChangeArrowheads="1"/>
          </p:cNvSpPr>
          <p:nvPr/>
        </p:nvSpPr>
        <p:spPr>
          <a:xfrm>
            <a:off x="5344259" y="4530896"/>
            <a:ext cx="3554986" cy="92766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spcAft>
                <a:spcPct val="0"/>
              </a:spcAft>
              <a:buFontTx/>
              <a:buNone/>
              <a:defRPr/>
            </a:pPr>
            <a:r>
              <a:rPr lang="sv-SE" sz="1800" dirty="0" smtClean="0">
                <a:latin typeface="+mj-lt"/>
              </a:rPr>
              <a:t>To </a:t>
            </a:r>
            <a:r>
              <a:rPr lang="sv-SE" sz="1800" dirty="0" err="1" smtClean="0">
                <a:latin typeface="+mj-lt"/>
              </a:rPr>
              <a:t>also</a:t>
            </a:r>
            <a:r>
              <a:rPr lang="sv-SE" sz="1800" dirty="0" smtClean="0">
                <a:latin typeface="+mj-lt"/>
              </a:rPr>
              <a:t> </a:t>
            </a:r>
            <a:r>
              <a:rPr lang="sv-SE" sz="1800" dirty="0" err="1" smtClean="0">
                <a:latin typeface="+mj-lt"/>
              </a:rPr>
              <a:t>include</a:t>
            </a:r>
            <a:r>
              <a:rPr lang="sv-SE" sz="1800" dirty="0" smtClean="0">
                <a:latin typeface="+mj-lt"/>
              </a:rPr>
              <a:t> </a:t>
            </a:r>
            <a:r>
              <a:rPr lang="sv-SE" sz="1800" dirty="0" err="1" smtClean="0">
                <a:latin typeface="+mj-lt"/>
              </a:rPr>
              <a:t>assessment</a:t>
            </a:r>
            <a:r>
              <a:rPr lang="sv-SE" sz="1800" dirty="0" smtClean="0">
                <a:latin typeface="+mj-lt"/>
              </a:rPr>
              <a:t> </a:t>
            </a:r>
            <a:r>
              <a:rPr lang="sv-SE" sz="1800" b="1" dirty="0" smtClean="0">
                <a:latin typeface="+mj-lt"/>
              </a:rPr>
              <a:t>for </a:t>
            </a:r>
            <a:r>
              <a:rPr lang="sv-SE" sz="1800" dirty="0" err="1" smtClean="0">
                <a:latin typeface="+mj-lt"/>
              </a:rPr>
              <a:t>learning</a:t>
            </a:r>
            <a:endParaRPr lang="sv-SE" sz="1800" dirty="0" smtClean="0"/>
          </a:p>
        </p:txBody>
      </p:sp>
      <p:sp>
        <p:nvSpPr>
          <p:cNvPr id="19" name="AutoShape 9"/>
          <p:cNvSpPr>
            <a:spLocks noChangeArrowheads="1"/>
          </p:cNvSpPr>
          <p:nvPr/>
        </p:nvSpPr>
        <p:spPr bwMode="auto">
          <a:xfrm>
            <a:off x="3733918" y="5599939"/>
            <a:ext cx="1336431" cy="609600"/>
          </a:xfrm>
          <a:prstGeom prst="rightArrow">
            <a:avLst>
              <a:gd name="adj1" fmla="val 50000"/>
              <a:gd name="adj2" fmla="val 59375"/>
            </a:avLst>
          </a:prstGeom>
          <a:solidFill>
            <a:srgbClr val="94844C">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sv-SE" sz="1800">
              <a:cs typeface="Arial" charset="0"/>
            </a:endParaRPr>
          </a:p>
        </p:txBody>
      </p:sp>
      <p:sp>
        <p:nvSpPr>
          <p:cNvPr id="20" name="Rectangle 5"/>
          <p:cNvSpPr txBox="1">
            <a:spLocks noChangeArrowheads="1"/>
          </p:cNvSpPr>
          <p:nvPr/>
        </p:nvSpPr>
        <p:spPr>
          <a:xfrm>
            <a:off x="609601" y="5596952"/>
            <a:ext cx="2961338" cy="706156"/>
          </a:xfrm>
          <a:prstGeom prst="rect">
            <a:avLst/>
          </a:prstGeom>
        </p:spPr>
        <p:txBody>
          <a:bodyPr vert="horz">
            <a:normAutofit fontScale="77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spcAft>
                <a:spcPct val="0"/>
              </a:spcAft>
              <a:buFontTx/>
              <a:buNone/>
              <a:defRPr/>
            </a:pPr>
            <a:r>
              <a:rPr lang="sv-SE" sz="2300" dirty="0" smtClean="0">
                <a:latin typeface="+mj-lt"/>
              </a:rPr>
              <a:t>From </a:t>
            </a:r>
            <a:r>
              <a:rPr lang="sv-SE" sz="2300" dirty="0" err="1" smtClean="0">
                <a:latin typeface="+mj-lt"/>
              </a:rPr>
              <a:t>teachers</a:t>
            </a:r>
            <a:r>
              <a:rPr lang="sv-SE" sz="2300" dirty="0" smtClean="0">
                <a:latin typeface="+mj-lt"/>
              </a:rPr>
              <a:t> </a:t>
            </a:r>
            <a:r>
              <a:rPr lang="sv-SE" sz="2300" b="1" dirty="0" err="1" smtClean="0">
                <a:latin typeface="+mj-lt"/>
              </a:rPr>
              <a:t>talking</a:t>
            </a:r>
            <a:r>
              <a:rPr lang="sv-SE" sz="2300" b="1" dirty="0" smtClean="0">
                <a:latin typeface="+mj-lt"/>
              </a:rPr>
              <a:t> TO </a:t>
            </a:r>
          </a:p>
          <a:p>
            <a:pPr>
              <a:spcAft>
                <a:spcPct val="0"/>
              </a:spcAft>
              <a:buFontTx/>
              <a:buNone/>
              <a:defRPr/>
            </a:pPr>
            <a:r>
              <a:rPr lang="sv-SE" sz="2300" dirty="0" smtClean="0">
                <a:latin typeface="+mj-lt"/>
              </a:rPr>
              <a:t>students</a:t>
            </a:r>
          </a:p>
          <a:p>
            <a:pPr>
              <a:defRPr/>
            </a:pPr>
            <a:endParaRPr lang="sv-SE" sz="1700" dirty="0" smtClean="0"/>
          </a:p>
        </p:txBody>
      </p:sp>
    </p:spTree>
    <p:extLst>
      <p:ext uri="{BB962C8B-B14F-4D97-AF65-F5344CB8AC3E}">
        <p14:creationId xmlns:p14="http://schemas.microsoft.com/office/powerpoint/2010/main" val="3417437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ubrik 1"/>
          <p:cNvSpPr>
            <a:spLocks noGrp="1"/>
          </p:cNvSpPr>
          <p:nvPr>
            <p:ph type="title"/>
          </p:nvPr>
        </p:nvSpPr>
        <p:spPr>
          <a:xfrm>
            <a:off x="212725" y="546100"/>
            <a:ext cx="8778875" cy="760413"/>
          </a:xfrm>
          <a:solidFill>
            <a:srgbClr val="FFFFFF"/>
          </a:solidFill>
        </p:spPr>
        <p:txBody>
          <a:bodyPr>
            <a:normAutofit/>
          </a:bodyPr>
          <a:lstStyle/>
          <a:p>
            <a:pPr algn="ctr">
              <a:lnSpc>
                <a:spcPct val="80000"/>
              </a:lnSpc>
            </a:pPr>
            <a:r>
              <a:rPr lang="sv-SE" sz="1800" b="1" dirty="0">
                <a:latin typeface="Calibri" charset="0"/>
              </a:rPr>
              <a:t>The 1 + 4  </a:t>
            </a:r>
            <a:r>
              <a:rPr lang="sv-SE" sz="1800" b="1" dirty="0" err="1">
                <a:latin typeface="Calibri" charset="0"/>
              </a:rPr>
              <a:t>Quality</a:t>
            </a:r>
            <a:r>
              <a:rPr lang="sv-SE" sz="1800" b="1" dirty="0">
                <a:latin typeface="Calibri" charset="0"/>
              </a:rPr>
              <a:t> </a:t>
            </a:r>
            <a:r>
              <a:rPr lang="sv-SE" sz="1800" b="1" dirty="0" err="1">
                <a:latin typeface="Calibri" charset="0"/>
              </a:rPr>
              <a:t>Indicators</a:t>
            </a:r>
            <a:r>
              <a:rPr lang="sv-SE" sz="1800" b="1" dirty="0">
                <a:latin typeface="Calibri" charset="0"/>
              </a:rPr>
              <a:t> of the EIT </a:t>
            </a:r>
            <a:r>
              <a:rPr lang="sv-SE" sz="1800" b="1" dirty="0" err="1">
                <a:latin typeface="Calibri" charset="0"/>
              </a:rPr>
              <a:t>Quality</a:t>
            </a:r>
            <a:r>
              <a:rPr lang="sv-SE" sz="1800" b="1" dirty="0">
                <a:latin typeface="Calibri" charset="0"/>
              </a:rPr>
              <a:t> Assurance and Learning </a:t>
            </a:r>
            <a:r>
              <a:rPr lang="sv-SE" sz="1800" b="1" dirty="0" err="1">
                <a:latin typeface="Calibri" charset="0"/>
              </a:rPr>
              <a:t>Enhancement</a:t>
            </a:r>
            <a:r>
              <a:rPr lang="sv-SE" sz="1800" b="1" dirty="0">
                <a:latin typeface="Calibri" charset="0"/>
              </a:rPr>
              <a:t> </a:t>
            </a:r>
            <a:r>
              <a:rPr lang="sv-SE" sz="1800" b="1" dirty="0" err="1">
                <a:latin typeface="Calibri" charset="0"/>
              </a:rPr>
              <a:t>Model</a:t>
            </a:r>
            <a:r>
              <a:rPr lang="sv-SE" sz="1800" b="1" dirty="0">
                <a:latin typeface="Calibri" charset="0"/>
              </a:rPr>
              <a:t/>
            </a:r>
            <a:br>
              <a:rPr lang="sv-SE" sz="1800" b="1" dirty="0">
                <a:latin typeface="Calibri" charset="0"/>
              </a:rPr>
            </a:br>
            <a:r>
              <a:rPr lang="sv-SE" sz="1800" b="1" i="1" dirty="0" smtClean="0">
                <a:latin typeface="Calibri" charset="0"/>
              </a:rPr>
              <a:t>Master </a:t>
            </a:r>
            <a:r>
              <a:rPr lang="sv-SE" sz="1800" b="1" i="1" dirty="0" err="1">
                <a:latin typeface="Calibri" charset="0"/>
              </a:rPr>
              <a:t>Programmes</a:t>
            </a:r>
            <a:endParaRPr lang="sv-SE" sz="1800" b="1" i="1" dirty="0">
              <a:latin typeface="Calibri"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91962784"/>
              </p:ext>
            </p:extLst>
          </p:nvPr>
        </p:nvGraphicFramePr>
        <p:xfrm>
          <a:off x="212725" y="1492250"/>
          <a:ext cx="8778875" cy="5107340"/>
        </p:xfrm>
        <a:graphic>
          <a:graphicData uri="http://schemas.openxmlformats.org/drawingml/2006/table">
            <a:tbl>
              <a:tblPr firstRow="1" bandRow="1">
                <a:tableStyleId>{5C22544A-7EE6-4342-B048-85BDC9FD1C3A}</a:tableStyleId>
              </a:tblPr>
              <a:tblGrid>
                <a:gridCol w="1082675">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304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663700">
                  <a:extLst>
                    <a:ext uri="{9D8B030D-6E8A-4147-A177-3AD203B41FA5}">
                      <a16:colId xmlns:a16="http://schemas.microsoft.com/office/drawing/2014/main" val="20004"/>
                    </a:ext>
                  </a:extLst>
                </a:gridCol>
                <a:gridCol w="1244600">
                  <a:extLst>
                    <a:ext uri="{9D8B030D-6E8A-4147-A177-3AD203B41FA5}">
                      <a16:colId xmlns:a16="http://schemas.microsoft.com/office/drawing/2014/main" val="20005"/>
                    </a:ext>
                  </a:extLst>
                </a:gridCol>
                <a:gridCol w="1270000">
                  <a:extLst>
                    <a:ext uri="{9D8B030D-6E8A-4147-A177-3AD203B41FA5}">
                      <a16:colId xmlns:a16="http://schemas.microsoft.com/office/drawing/2014/main" val="20006"/>
                    </a:ext>
                  </a:extLst>
                </a:gridCol>
              </a:tblGrid>
              <a:tr h="1233879">
                <a:tc>
                  <a:txBody>
                    <a:bodyPr/>
                    <a:lstStyle/>
                    <a:p>
                      <a:r>
                        <a:rPr lang="en-GB" sz="1200" b="1" i="1" noProof="0" dirty="0" smtClean="0">
                          <a:solidFill>
                            <a:srgbClr val="000000"/>
                          </a:solidFill>
                          <a:latin typeface="+mj-lt"/>
                        </a:rPr>
                        <a:t>Q</a:t>
                      </a:r>
                      <a:r>
                        <a:rPr lang="en-GB" sz="1200" b="1" i="1" baseline="0" noProof="0" dirty="0" smtClean="0">
                          <a:solidFill>
                            <a:srgbClr val="000000"/>
                          </a:solidFill>
                          <a:latin typeface="+mj-lt"/>
                        </a:rPr>
                        <a:t> Indicators:</a:t>
                      </a:r>
                    </a:p>
                    <a:p>
                      <a:r>
                        <a:rPr lang="en-GB" sz="1200" b="1" i="1" baseline="0" noProof="0" dirty="0" smtClean="0">
                          <a:solidFill>
                            <a:srgbClr val="000000"/>
                          </a:solidFill>
                          <a:latin typeface="+mj-lt"/>
                        </a:rPr>
                        <a:t>---------------Assessment areas:</a:t>
                      </a:r>
                      <a:endParaRPr lang="en-GB" sz="1200" b="1" i="1" noProof="0" dirty="0">
                        <a:solidFill>
                          <a:srgbClr val="000000"/>
                        </a:solidFill>
                        <a:latin typeface="+mj-lt"/>
                      </a:endParaRPr>
                    </a:p>
                  </a:txBody>
                  <a:tcPr marL="91431" marR="91431" marT="45693" marB="45693">
                    <a:lnB w="12700" cap="flat" cmpd="sng" algn="ctr">
                      <a:solidFill>
                        <a:scrgbClr r="0" g="0" b="0"/>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1" i="1" kern="1200" noProof="0" dirty="0" smtClean="0">
                          <a:solidFill>
                            <a:srgbClr val="660066"/>
                          </a:solidFill>
                          <a:latin typeface="+mj-lt"/>
                          <a:ea typeface="+mn-ea"/>
                          <a:cs typeface="+mn-cs"/>
                        </a:rPr>
                        <a:t>Q Indicator</a:t>
                      </a:r>
                      <a:r>
                        <a:rPr kumimoji="0" lang="en-GB" sz="1400" b="1" i="1" kern="1200" baseline="0" noProof="0" dirty="0" smtClean="0">
                          <a:solidFill>
                            <a:srgbClr val="660066"/>
                          </a:solidFill>
                          <a:latin typeface="+mj-lt"/>
                          <a:ea typeface="+mn-ea"/>
                          <a:cs typeface="+mn-cs"/>
                        </a:rPr>
                        <a:t> 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1" i="1" kern="1200" baseline="0" noProof="0" dirty="0" smtClean="0">
                          <a:solidFill>
                            <a:srgbClr val="660066"/>
                          </a:solidFill>
                          <a:latin typeface="+mj-lt"/>
                          <a:ea typeface="+mn-ea"/>
                          <a:cs typeface="+mn-cs"/>
                        </a:rPr>
                        <a:t>COMPULSORY</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1" i="1" kern="1200" baseline="0" noProof="0" dirty="0" smtClean="0">
                          <a:solidFill>
                            <a:srgbClr val="660066"/>
                          </a:solidFill>
                          <a:latin typeface="+mj-lt"/>
                          <a:ea typeface="+mn-ea"/>
                          <a:cs typeface="+mn-cs"/>
                        </a:rPr>
                        <a:t>REQUIREMENTS</a:t>
                      </a:r>
                      <a:endParaRPr lang="en-GB" sz="1200" b="1" i="1" noProof="0" dirty="0">
                        <a:solidFill>
                          <a:srgbClr val="660066"/>
                        </a:solidFill>
                        <a:latin typeface="+mj-lt"/>
                      </a:endParaRPr>
                    </a:p>
                  </a:txBody>
                  <a:tcPr marL="91431" marR="91431" marT="45693" marB="45693">
                    <a:solidFill>
                      <a:srgbClr val="FFCC66"/>
                    </a:solidFill>
                  </a:tcPr>
                </a:tc>
                <a:tc>
                  <a:txBody>
                    <a:bodyPr/>
                    <a:lstStyle/>
                    <a:p>
                      <a:endParaRPr lang="en-GB" sz="1200" b="1" i="1" noProof="0" dirty="0">
                        <a:solidFill>
                          <a:srgbClr val="660066"/>
                        </a:solidFill>
                        <a:latin typeface="+mj-lt"/>
                      </a:endParaRPr>
                    </a:p>
                  </a:txBody>
                  <a:tcPr marL="91431" marR="91431" marT="45693" marB="45693">
                    <a:solidFill>
                      <a:srgbClr val="FFCC66"/>
                    </a:solidFill>
                  </a:tcPr>
                </a:tc>
                <a:tc>
                  <a:txBody>
                    <a:bodyPr/>
                    <a:lstStyle/>
                    <a:p>
                      <a:r>
                        <a:rPr lang="en-GB" sz="1400" b="1" i="1" noProof="0" dirty="0" smtClean="0">
                          <a:solidFill>
                            <a:srgbClr val="008000"/>
                          </a:solidFill>
                          <a:latin typeface="+mj-lt"/>
                        </a:rPr>
                        <a:t>Q Indicator 1 </a:t>
                      </a:r>
                    </a:p>
                    <a:p>
                      <a:r>
                        <a:rPr kumimoji="0" lang="en-GB" sz="1400" b="1" i="1" kern="1200" baseline="0" noProof="0" dirty="0" smtClean="0">
                          <a:solidFill>
                            <a:srgbClr val="000000"/>
                          </a:solidFill>
                          <a:latin typeface="+mj-lt"/>
                          <a:ea typeface="+mn-ea"/>
                          <a:cs typeface="+mn-cs"/>
                        </a:rPr>
                        <a:t>ALIGNED TEACHING AND EIT CONTENT COVERAGE</a:t>
                      </a:r>
                    </a:p>
                    <a:p>
                      <a:r>
                        <a:rPr kumimoji="0" lang="en-GB" sz="1400" b="1" i="1" kern="1200" baseline="0" noProof="0" dirty="0" smtClean="0">
                          <a:solidFill>
                            <a:srgbClr val="000000"/>
                          </a:solidFill>
                          <a:latin typeface="+mj-lt"/>
                          <a:ea typeface="+mn-ea"/>
                          <a:cs typeface="+mn-cs"/>
                        </a:rPr>
                        <a:t>P 11-12</a:t>
                      </a:r>
                      <a:endParaRPr kumimoji="0" lang="en-GB" sz="1400" b="1" i="1" kern="1200" noProof="0" dirty="0">
                        <a:solidFill>
                          <a:srgbClr val="000000"/>
                        </a:solidFill>
                        <a:latin typeface="+mj-lt"/>
                        <a:ea typeface="+mn-ea"/>
                        <a:cs typeface="+mn-cs"/>
                      </a:endParaRPr>
                    </a:p>
                  </a:txBody>
                  <a:tcPr marL="91431" marR="91431" marT="45693" marB="45693">
                    <a:solidFill>
                      <a:srgbClr val="FFCC66"/>
                    </a:solidFill>
                  </a:tcPr>
                </a:tc>
                <a:tc>
                  <a:txBody>
                    <a:bodyPr/>
                    <a:lstStyle/>
                    <a:p>
                      <a:r>
                        <a:rPr lang="en-GB" sz="1400" b="1" i="1" noProof="0" dirty="0" smtClean="0">
                          <a:solidFill>
                            <a:srgbClr val="660066"/>
                          </a:solidFill>
                          <a:latin typeface="+mj-lt"/>
                        </a:rPr>
                        <a:t>Q Indicator 2</a:t>
                      </a:r>
                    </a:p>
                    <a:p>
                      <a:r>
                        <a:rPr lang="en-GB" sz="1400" b="1" i="1" noProof="0" dirty="0" smtClean="0">
                          <a:solidFill>
                            <a:srgbClr val="660066"/>
                          </a:solidFill>
                          <a:latin typeface="+mj-lt"/>
                        </a:rPr>
                        <a:t>LEARNING ENVIRONMENT AND FACILITIES</a:t>
                      </a:r>
                      <a:endParaRPr lang="en-GB" sz="1400" b="1" i="1" noProof="0" dirty="0">
                        <a:solidFill>
                          <a:srgbClr val="660066"/>
                        </a:solidFill>
                        <a:latin typeface="+mj-lt"/>
                      </a:endParaRPr>
                    </a:p>
                  </a:txBody>
                  <a:tcPr marL="91431" marR="91431" marT="45693" marB="45693">
                    <a:solidFill>
                      <a:srgbClr val="FFCC6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1" i="1" kern="1200" noProof="0" dirty="0" smtClean="0">
                          <a:solidFill>
                            <a:srgbClr val="660066"/>
                          </a:solidFill>
                          <a:latin typeface="+mj-lt"/>
                          <a:ea typeface="+mn-ea"/>
                          <a:cs typeface="+mn-cs"/>
                        </a:rPr>
                        <a:t>Q Indicator 3 RESULTS</a:t>
                      </a:r>
                      <a:endParaRPr kumimoji="0" lang="en-GB" sz="1400" b="1" i="1" kern="1200" noProof="0" dirty="0" smtClean="0">
                        <a:solidFill>
                          <a:srgbClr val="660066"/>
                        </a:solidFill>
                        <a:latin typeface="+mn-lt"/>
                        <a:ea typeface="+mn-ea"/>
                        <a:cs typeface="+mn-cs"/>
                      </a:endParaRPr>
                    </a:p>
                  </a:txBody>
                  <a:tcPr marL="91431" marR="91431" marT="45693" marB="45693">
                    <a:solidFill>
                      <a:schemeClr val="accent2">
                        <a:lumMod val="20000"/>
                        <a:lumOff val="80000"/>
                      </a:schemeClr>
                    </a:solidFill>
                  </a:tcPr>
                </a:tc>
                <a:tc>
                  <a:txBody>
                    <a:bodyPr/>
                    <a:lstStyle/>
                    <a:p>
                      <a:r>
                        <a:rPr lang="en-GB" sz="1400" b="1" i="1" noProof="0" dirty="0" smtClean="0">
                          <a:solidFill>
                            <a:srgbClr val="660066"/>
                          </a:solidFill>
                          <a:latin typeface="+mj-lt"/>
                        </a:rPr>
                        <a:t>Q Indicator</a:t>
                      </a:r>
                      <a:r>
                        <a:rPr lang="en-GB" sz="1400" b="1" i="1" baseline="0" noProof="0" dirty="0" smtClean="0">
                          <a:solidFill>
                            <a:srgbClr val="660066"/>
                          </a:solidFill>
                          <a:latin typeface="+mj-lt"/>
                        </a:rPr>
                        <a:t> 4</a:t>
                      </a:r>
                    </a:p>
                    <a:p>
                      <a:r>
                        <a:rPr lang="en-GB" sz="1400" b="1" i="1" baseline="0" noProof="0" dirty="0" smtClean="0">
                          <a:solidFill>
                            <a:srgbClr val="660066"/>
                          </a:solidFill>
                          <a:latin typeface="+mj-lt"/>
                        </a:rPr>
                        <a:t>STAKEHOLDER EXPERIENCES</a:t>
                      </a:r>
                      <a:endParaRPr lang="en-GB" sz="1400" b="1" i="1" noProof="0" dirty="0">
                        <a:solidFill>
                          <a:srgbClr val="660066"/>
                        </a:solidFill>
                        <a:latin typeface="+mj-lt"/>
                      </a:endParaRPr>
                    </a:p>
                  </a:txBody>
                  <a:tcPr marL="91431" marR="91431" marT="45693" marB="45693">
                    <a:solidFill>
                      <a:schemeClr val="accent2">
                        <a:lumMod val="20000"/>
                        <a:lumOff val="80000"/>
                      </a:schemeClr>
                    </a:solidFill>
                  </a:tcPr>
                </a:tc>
                <a:extLst>
                  <a:ext uri="{0D108BD9-81ED-4DB2-BD59-A6C34878D82A}">
                    <a16:rowId xmlns:a16="http://schemas.microsoft.com/office/drawing/2014/main" val="10000"/>
                  </a:ext>
                </a:extLst>
              </a:tr>
              <a:tr h="842977">
                <a:tc>
                  <a:txBody>
                    <a:bodyPr/>
                    <a:lstStyle/>
                    <a:p>
                      <a:r>
                        <a:rPr lang="en-GB" sz="1200" b="1" i="1" noProof="0" dirty="0" smtClean="0">
                          <a:latin typeface="+mj-lt"/>
                        </a:rPr>
                        <a:t>Ass</a:t>
                      </a:r>
                      <a:r>
                        <a:rPr lang="en-GB" sz="1200" b="1" i="1" baseline="0" noProof="0" dirty="0" smtClean="0">
                          <a:latin typeface="+mj-lt"/>
                        </a:rPr>
                        <a:t> </a:t>
                      </a:r>
                      <a:r>
                        <a:rPr lang="en-GB" sz="1200" b="1" i="1" noProof="0" dirty="0" smtClean="0">
                          <a:latin typeface="+mj-lt"/>
                        </a:rPr>
                        <a:t> field 1</a:t>
                      </a:r>
                    </a:p>
                    <a:p>
                      <a:endParaRPr lang="en-GB" sz="1200" b="1" i="1" noProof="0" dirty="0" smtClean="0">
                        <a:latin typeface="+mj-lt"/>
                      </a:endParaRPr>
                    </a:p>
                    <a:p>
                      <a:endParaRPr lang="en-GB" sz="1200" b="1" i="1" noProof="0" dirty="0" smtClean="0">
                        <a:latin typeface="+mj-lt"/>
                      </a:endParaRPr>
                    </a:p>
                  </a:txBody>
                  <a:tcPr marL="91431" marR="91431" marT="45693" marB="45693">
                    <a:lnT w="12700" cap="flat" cmpd="sng" algn="ctr">
                      <a:solidFill>
                        <a:scrgbClr r="0" g="0" b="0"/>
                      </a:solidFill>
                      <a:prstDash val="solid"/>
                      <a:round/>
                      <a:headEnd type="none" w="med" len="med"/>
                      <a:tailEnd type="none" w="med" len="med"/>
                    </a:lnT>
                  </a:tcPr>
                </a:tc>
                <a:tc>
                  <a:txBody>
                    <a:bodyPr/>
                    <a:lstStyle/>
                    <a:p>
                      <a:endParaRPr lang="sv-SE" dirty="0"/>
                    </a:p>
                  </a:txBody>
                  <a:tcPr marL="91431" marR="91431" marT="45693" marB="456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3" marB="45693">
                    <a:solidFill>
                      <a:srgbClr val="FFCC66"/>
                    </a:solidFill>
                  </a:tcPr>
                </a:tc>
                <a:tc>
                  <a:txBody>
                    <a:bodyPr/>
                    <a:lstStyle/>
                    <a:p>
                      <a:endParaRPr lang="sv-SE" dirty="0"/>
                    </a:p>
                  </a:txBody>
                  <a:tcPr marL="91431" marR="91431" marT="45693" marB="45693"/>
                </a:tc>
                <a:tc>
                  <a:txBody>
                    <a:bodyPr/>
                    <a:lstStyle/>
                    <a:p>
                      <a:endParaRPr lang="sv-SE" dirty="0"/>
                    </a:p>
                  </a:txBody>
                  <a:tcPr marL="91431" marR="91431" marT="45693" marB="45693"/>
                </a:tc>
                <a:tc>
                  <a:txBody>
                    <a:bodyPr/>
                    <a:lstStyle/>
                    <a:p>
                      <a:endParaRPr lang="sv-SE" dirty="0"/>
                    </a:p>
                  </a:txBody>
                  <a:tcPr marL="91431" marR="91431" marT="45693" marB="45693"/>
                </a:tc>
                <a:tc>
                  <a:txBody>
                    <a:bodyPr/>
                    <a:lstStyle/>
                    <a:p>
                      <a:endParaRPr lang="sv-SE" dirty="0"/>
                    </a:p>
                  </a:txBody>
                  <a:tcPr marL="91431" marR="91431" marT="45693" marB="45693"/>
                </a:tc>
                <a:extLst>
                  <a:ext uri="{0D108BD9-81ED-4DB2-BD59-A6C34878D82A}">
                    <a16:rowId xmlns:a16="http://schemas.microsoft.com/office/drawing/2014/main" val="10001"/>
                  </a:ext>
                </a:extLst>
              </a:tr>
              <a:tr h="6853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noProof="0" dirty="0" smtClean="0">
                          <a:latin typeface="+mj-lt"/>
                        </a:rPr>
                        <a:t>Ass  field 2</a:t>
                      </a:r>
                    </a:p>
                  </a:txBody>
                  <a:tcPr marL="91431" marR="91431" marT="45693" marB="45693"/>
                </a:tc>
                <a:tc>
                  <a:txBody>
                    <a:bodyPr/>
                    <a:lstStyle/>
                    <a:p>
                      <a:endParaRPr lang="sv-SE"/>
                    </a:p>
                  </a:txBody>
                  <a:tcPr marL="91431" marR="91431" marT="45693" marB="456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3" marB="45693">
                    <a:solidFill>
                      <a:srgbClr val="FFCC66"/>
                    </a:solidFill>
                  </a:tcPr>
                </a:tc>
                <a:tc>
                  <a:txBody>
                    <a:bodyPr/>
                    <a:lstStyle/>
                    <a:p>
                      <a:endParaRPr lang="sv-SE"/>
                    </a:p>
                  </a:txBody>
                  <a:tcPr marL="91431" marR="91431" marT="45693" marB="45693"/>
                </a:tc>
                <a:tc>
                  <a:txBody>
                    <a:bodyPr/>
                    <a:lstStyle/>
                    <a:p>
                      <a:endParaRPr lang="sv-SE" dirty="0"/>
                    </a:p>
                  </a:txBody>
                  <a:tcPr marL="91431" marR="91431" marT="45693" marB="45693"/>
                </a:tc>
                <a:tc>
                  <a:txBody>
                    <a:bodyPr/>
                    <a:lstStyle/>
                    <a:p>
                      <a:endParaRPr lang="sv-SE"/>
                    </a:p>
                  </a:txBody>
                  <a:tcPr marL="91431" marR="91431" marT="45693" marB="45693"/>
                </a:tc>
                <a:tc>
                  <a:txBody>
                    <a:bodyPr/>
                    <a:lstStyle/>
                    <a:p>
                      <a:endParaRPr lang="sv-SE"/>
                    </a:p>
                  </a:txBody>
                  <a:tcPr marL="91431" marR="91431" marT="45693" marB="45693"/>
                </a:tc>
                <a:extLst>
                  <a:ext uri="{0D108BD9-81ED-4DB2-BD59-A6C34878D82A}">
                    <a16:rowId xmlns:a16="http://schemas.microsoft.com/office/drawing/2014/main" val="10002"/>
                  </a:ext>
                </a:extLst>
              </a:tr>
              <a:tr h="6291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noProof="0" dirty="0" smtClean="0">
                          <a:latin typeface="+mj-lt"/>
                        </a:rPr>
                        <a:t>Ass field 3</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1" noProof="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1" noProof="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1" noProof="0" dirty="0" smtClean="0">
                        <a:latin typeface="+mj-lt"/>
                      </a:endParaRPr>
                    </a:p>
                  </a:txBody>
                  <a:tcPr marL="91431" marR="91431" marT="45693" marB="45693"/>
                </a:tc>
                <a:tc>
                  <a:txBody>
                    <a:bodyPr/>
                    <a:lstStyle/>
                    <a:p>
                      <a:endParaRPr lang="sv-SE" dirty="0"/>
                    </a:p>
                  </a:txBody>
                  <a:tcPr marL="91431" marR="91431" marT="45693" marB="456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3" marB="45693">
                    <a:solidFill>
                      <a:srgbClr val="FFCC66"/>
                    </a:solidFill>
                  </a:tcPr>
                </a:tc>
                <a:tc>
                  <a:txBody>
                    <a:bodyPr/>
                    <a:lstStyle/>
                    <a:p>
                      <a:endParaRPr lang="sv-SE" dirty="0"/>
                    </a:p>
                  </a:txBody>
                  <a:tcPr marL="91431" marR="91431" marT="45693" marB="45693"/>
                </a:tc>
                <a:tc>
                  <a:txBody>
                    <a:bodyPr/>
                    <a:lstStyle/>
                    <a:p>
                      <a:endParaRPr lang="sv-SE" dirty="0"/>
                    </a:p>
                  </a:txBody>
                  <a:tcPr marL="91431" marR="91431" marT="45693" marB="45693"/>
                </a:tc>
                <a:tc>
                  <a:txBody>
                    <a:bodyPr/>
                    <a:lstStyle/>
                    <a:p>
                      <a:endParaRPr lang="sv-SE" dirty="0"/>
                    </a:p>
                  </a:txBody>
                  <a:tcPr marL="91431" marR="91431" marT="45693" marB="45693"/>
                </a:tc>
                <a:tc>
                  <a:txBody>
                    <a:bodyPr/>
                    <a:lstStyle/>
                    <a:p>
                      <a:endParaRPr lang="sv-SE" dirty="0"/>
                    </a:p>
                  </a:txBody>
                  <a:tcPr marL="91431" marR="91431" marT="45693" marB="45693"/>
                </a:tc>
                <a:extLst>
                  <a:ext uri="{0D108BD9-81ED-4DB2-BD59-A6C34878D82A}">
                    <a16:rowId xmlns:a16="http://schemas.microsoft.com/office/drawing/2014/main" val="10003"/>
                  </a:ext>
                </a:extLst>
              </a:tr>
              <a:tr h="7553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noProof="0" dirty="0" smtClean="0">
                          <a:latin typeface="+mj-lt"/>
                        </a:rPr>
                        <a:t>Ass field 4</a:t>
                      </a:r>
                    </a:p>
                    <a:p>
                      <a:endParaRPr lang="en-GB" sz="1200" b="1" i="1" noProof="0" dirty="0">
                        <a:latin typeface="+mj-lt"/>
                      </a:endParaRPr>
                    </a:p>
                  </a:txBody>
                  <a:tcPr marL="91431" marR="91431" marT="45693" marB="45693"/>
                </a:tc>
                <a:tc>
                  <a:txBody>
                    <a:bodyPr/>
                    <a:lstStyle/>
                    <a:p>
                      <a:endParaRPr lang="sv-SE" dirty="0"/>
                    </a:p>
                  </a:txBody>
                  <a:tcPr marL="91431" marR="91431" marT="45693" marB="456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3" marB="45693">
                    <a:solidFill>
                      <a:srgbClr val="FFCC66"/>
                    </a:solidFill>
                  </a:tcPr>
                </a:tc>
                <a:tc>
                  <a:txBody>
                    <a:bodyPr/>
                    <a:lstStyle/>
                    <a:p>
                      <a:endParaRPr lang="sv-SE" dirty="0"/>
                    </a:p>
                  </a:txBody>
                  <a:tcPr marL="91431" marR="91431" marT="45693" marB="456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3" marB="45693"/>
                </a:tc>
                <a:tc>
                  <a:txBody>
                    <a:bodyPr/>
                    <a:lstStyle/>
                    <a:p>
                      <a:endParaRPr lang="sv-SE" dirty="0"/>
                    </a:p>
                  </a:txBody>
                  <a:tcPr marL="91431" marR="91431" marT="45693" marB="456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3" marB="45693"/>
                </a:tc>
                <a:extLst>
                  <a:ext uri="{0D108BD9-81ED-4DB2-BD59-A6C34878D82A}">
                    <a16:rowId xmlns:a16="http://schemas.microsoft.com/office/drawing/2014/main" val="10004"/>
                  </a:ext>
                </a:extLst>
              </a:tr>
              <a:tr h="6291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noProof="0" dirty="0" smtClean="0">
                          <a:latin typeface="+mj-lt"/>
                        </a:rPr>
                        <a:t>Ass field 5</a:t>
                      </a:r>
                    </a:p>
                    <a:p>
                      <a:endParaRPr lang="en-GB" sz="1200" b="1" i="1" noProof="0" dirty="0">
                        <a:latin typeface="+mj-lt"/>
                      </a:endParaRPr>
                    </a:p>
                  </a:txBody>
                  <a:tcPr marL="91431" marR="91431" marT="45693" marB="45693"/>
                </a:tc>
                <a:tc>
                  <a:txBody>
                    <a:bodyPr/>
                    <a:lstStyle/>
                    <a:p>
                      <a:endParaRPr lang="sv-SE" dirty="0"/>
                    </a:p>
                  </a:txBody>
                  <a:tcPr marL="91431" marR="91431" marT="45693" marB="456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3" marB="45693">
                    <a:solidFill>
                      <a:srgbClr val="FFCC66"/>
                    </a:solidFill>
                  </a:tcPr>
                </a:tc>
                <a:tc>
                  <a:txBody>
                    <a:bodyPr/>
                    <a:lstStyle/>
                    <a:p>
                      <a:endParaRPr lang="sv-SE"/>
                    </a:p>
                  </a:txBody>
                  <a:tcPr marL="91431" marR="91431" marT="45693" marB="45693"/>
                </a:tc>
                <a:tc>
                  <a:txBody>
                    <a:bodyPr/>
                    <a:lstStyle/>
                    <a:p>
                      <a:endParaRPr kumimoji="0" lang="en-GB" sz="1200" b="1" kern="1200" noProof="0" dirty="0" smtClean="0">
                        <a:solidFill>
                          <a:schemeClr val="dk1"/>
                        </a:solidFill>
                        <a:latin typeface="+mj-lt"/>
                        <a:ea typeface="+mn-ea"/>
                        <a:cs typeface="+mn-cs"/>
                      </a:endParaRPr>
                    </a:p>
                  </a:txBody>
                  <a:tcPr marL="91431" marR="91431" marT="45693" marB="45693"/>
                </a:tc>
                <a:tc>
                  <a:txBody>
                    <a:bodyPr/>
                    <a:lstStyle/>
                    <a:p>
                      <a:endParaRPr kumimoji="0" lang="en-GB" sz="1200" b="1" kern="1200" noProof="0" dirty="0" smtClean="0">
                        <a:solidFill>
                          <a:schemeClr val="dk1"/>
                        </a:solidFill>
                        <a:latin typeface="+mj-lt"/>
                        <a:ea typeface="+mn-ea"/>
                        <a:cs typeface="+mn-cs"/>
                      </a:endParaRPr>
                    </a:p>
                  </a:txBody>
                  <a:tcPr marL="91431" marR="91431" marT="45693" marB="45693"/>
                </a:tc>
                <a:tc>
                  <a:txBody>
                    <a:bodyPr/>
                    <a:lstStyle/>
                    <a:p>
                      <a:endParaRPr kumimoji="0" lang="en-GB" sz="1200" b="1" kern="1200" noProof="0" dirty="0" smtClean="0">
                        <a:solidFill>
                          <a:schemeClr val="dk1"/>
                        </a:solidFill>
                        <a:latin typeface="+mj-lt"/>
                        <a:ea typeface="+mn-ea"/>
                        <a:cs typeface="+mn-cs"/>
                      </a:endParaRPr>
                    </a:p>
                  </a:txBody>
                  <a:tcPr marL="91431" marR="91431" marT="45693" marB="45693"/>
                </a:tc>
                <a:extLst>
                  <a:ext uri="{0D108BD9-81ED-4DB2-BD59-A6C34878D82A}">
                    <a16:rowId xmlns:a16="http://schemas.microsoft.com/office/drawing/2014/main" val="10005"/>
                  </a:ext>
                </a:extLst>
              </a:tr>
            </a:tbl>
          </a:graphicData>
        </a:graphic>
      </p:graphicFrame>
      <p:sp>
        <p:nvSpPr>
          <p:cNvPr id="6" name="Ned 5"/>
          <p:cNvSpPr/>
          <p:nvPr/>
        </p:nvSpPr>
        <p:spPr>
          <a:xfrm>
            <a:off x="1689100" y="2787904"/>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8" name="Ned 7"/>
          <p:cNvSpPr/>
          <p:nvPr/>
        </p:nvSpPr>
        <p:spPr>
          <a:xfrm>
            <a:off x="3594100" y="2787904"/>
            <a:ext cx="484632" cy="978408"/>
          </a:xfrm>
          <a:prstGeom prst="down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9" name="Ned 8"/>
          <p:cNvSpPr/>
          <p:nvPr/>
        </p:nvSpPr>
        <p:spPr>
          <a:xfrm>
            <a:off x="5308600" y="2813304"/>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0" name="Ned 9"/>
          <p:cNvSpPr/>
          <p:nvPr/>
        </p:nvSpPr>
        <p:spPr>
          <a:xfrm>
            <a:off x="6832600" y="2787904"/>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1" name="Ned 10"/>
          <p:cNvSpPr/>
          <p:nvPr/>
        </p:nvSpPr>
        <p:spPr>
          <a:xfrm>
            <a:off x="8102600" y="2787904"/>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2407530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ubrik 1"/>
          <p:cNvSpPr>
            <a:spLocks noGrp="1"/>
          </p:cNvSpPr>
          <p:nvPr>
            <p:ph type="title"/>
          </p:nvPr>
        </p:nvSpPr>
        <p:spPr>
          <a:xfrm>
            <a:off x="212725" y="517524"/>
            <a:ext cx="8778875" cy="733425"/>
          </a:xfrm>
          <a:solidFill>
            <a:srgbClr val="FFFFFF"/>
          </a:solidFill>
        </p:spPr>
        <p:txBody>
          <a:bodyPr/>
          <a:lstStyle/>
          <a:p>
            <a:pPr algn="ctr"/>
            <a:r>
              <a:rPr lang="sv-SE" sz="1800" b="1" dirty="0">
                <a:latin typeface="Calibri" charset="0"/>
              </a:rPr>
              <a:t>The 1 + 4  </a:t>
            </a:r>
            <a:r>
              <a:rPr lang="sv-SE" sz="1800" b="1" dirty="0" err="1">
                <a:latin typeface="Calibri" charset="0"/>
              </a:rPr>
              <a:t>Quality</a:t>
            </a:r>
            <a:r>
              <a:rPr lang="sv-SE" sz="1800" b="1" dirty="0">
                <a:latin typeface="Calibri" charset="0"/>
              </a:rPr>
              <a:t> </a:t>
            </a:r>
            <a:r>
              <a:rPr lang="sv-SE" sz="1800" b="1" dirty="0" err="1">
                <a:latin typeface="Calibri" charset="0"/>
              </a:rPr>
              <a:t>Indicators</a:t>
            </a:r>
            <a:r>
              <a:rPr lang="sv-SE" sz="1800" b="1" dirty="0">
                <a:latin typeface="Calibri" charset="0"/>
              </a:rPr>
              <a:t> of the EIT </a:t>
            </a:r>
            <a:r>
              <a:rPr lang="sv-SE" sz="1800" b="1" dirty="0" err="1">
                <a:latin typeface="Calibri" charset="0"/>
              </a:rPr>
              <a:t>Quality</a:t>
            </a:r>
            <a:r>
              <a:rPr lang="sv-SE" sz="1800" b="1" dirty="0">
                <a:latin typeface="Calibri" charset="0"/>
              </a:rPr>
              <a:t> Assurance and Learning </a:t>
            </a:r>
            <a:r>
              <a:rPr lang="sv-SE" sz="1800" b="1" dirty="0" err="1">
                <a:latin typeface="Calibri" charset="0"/>
              </a:rPr>
              <a:t>Enhancement</a:t>
            </a:r>
            <a:r>
              <a:rPr lang="sv-SE" sz="1800" b="1" dirty="0">
                <a:latin typeface="Calibri" charset="0"/>
              </a:rPr>
              <a:t> </a:t>
            </a:r>
            <a:r>
              <a:rPr lang="sv-SE" sz="1800" b="1" dirty="0" err="1">
                <a:latin typeface="Calibri" charset="0"/>
              </a:rPr>
              <a:t>Model</a:t>
            </a:r>
            <a:endParaRPr lang="sv-SE" sz="1800" b="1" dirty="0">
              <a:latin typeface="Calibri" charset="0"/>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792110836"/>
              </p:ext>
            </p:extLst>
          </p:nvPr>
        </p:nvGraphicFramePr>
        <p:xfrm>
          <a:off x="200025" y="1377950"/>
          <a:ext cx="8778875" cy="6065208"/>
        </p:xfrm>
        <a:graphic>
          <a:graphicData uri="http://schemas.openxmlformats.org/drawingml/2006/table">
            <a:tbl>
              <a:tblPr firstRow="1" bandRow="1">
                <a:tableStyleId>{5C22544A-7EE6-4342-B048-85BDC9FD1C3A}</a:tableStyleId>
              </a:tblPr>
              <a:tblGrid>
                <a:gridCol w="1082675">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406400">
                  <a:extLst>
                    <a:ext uri="{9D8B030D-6E8A-4147-A177-3AD203B41FA5}">
                      <a16:colId xmlns:a16="http://schemas.microsoft.com/office/drawing/2014/main" val="20002"/>
                    </a:ext>
                  </a:extLst>
                </a:gridCol>
                <a:gridCol w="1727200">
                  <a:extLst>
                    <a:ext uri="{9D8B030D-6E8A-4147-A177-3AD203B41FA5}">
                      <a16:colId xmlns:a16="http://schemas.microsoft.com/office/drawing/2014/main" val="20003"/>
                    </a:ext>
                  </a:extLst>
                </a:gridCol>
                <a:gridCol w="1663700">
                  <a:extLst>
                    <a:ext uri="{9D8B030D-6E8A-4147-A177-3AD203B41FA5}">
                      <a16:colId xmlns:a16="http://schemas.microsoft.com/office/drawing/2014/main" val="20004"/>
                    </a:ext>
                  </a:extLst>
                </a:gridCol>
                <a:gridCol w="1244600">
                  <a:extLst>
                    <a:ext uri="{9D8B030D-6E8A-4147-A177-3AD203B41FA5}">
                      <a16:colId xmlns:a16="http://schemas.microsoft.com/office/drawing/2014/main" val="20005"/>
                    </a:ext>
                  </a:extLst>
                </a:gridCol>
                <a:gridCol w="1270000">
                  <a:extLst>
                    <a:ext uri="{9D8B030D-6E8A-4147-A177-3AD203B41FA5}">
                      <a16:colId xmlns:a16="http://schemas.microsoft.com/office/drawing/2014/main" val="20006"/>
                    </a:ext>
                  </a:extLst>
                </a:gridCol>
              </a:tblGrid>
              <a:tr h="1158154">
                <a:tc>
                  <a:txBody>
                    <a:bodyPr/>
                    <a:lstStyle/>
                    <a:p>
                      <a:r>
                        <a:rPr lang="en-GB" sz="1400" b="1" i="1" noProof="0" dirty="0" smtClean="0">
                          <a:solidFill>
                            <a:srgbClr val="000000"/>
                          </a:solidFill>
                          <a:latin typeface="+mj-lt"/>
                        </a:rPr>
                        <a:t>Q</a:t>
                      </a:r>
                      <a:r>
                        <a:rPr lang="en-GB" sz="1400" b="1" i="1" baseline="0" noProof="0" dirty="0" smtClean="0">
                          <a:solidFill>
                            <a:srgbClr val="000000"/>
                          </a:solidFill>
                          <a:latin typeface="+mj-lt"/>
                        </a:rPr>
                        <a:t> Indicators:</a:t>
                      </a:r>
                    </a:p>
                    <a:p>
                      <a:r>
                        <a:rPr lang="en-GB" sz="1400" b="1" i="1" baseline="0" noProof="0" dirty="0" smtClean="0">
                          <a:solidFill>
                            <a:srgbClr val="000000"/>
                          </a:solidFill>
                          <a:latin typeface="+mj-lt"/>
                        </a:rPr>
                        <a:t>---------------Assessment areas:</a:t>
                      </a:r>
                      <a:endParaRPr lang="en-GB" sz="1400" b="1" i="1" noProof="0" dirty="0">
                        <a:solidFill>
                          <a:srgbClr val="000000"/>
                        </a:solidFill>
                        <a:latin typeface="+mj-lt"/>
                      </a:endParaRPr>
                    </a:p>
                  </a:txBody>
                  <a:tcPr marL="91431" marR="91431" marT="45694" marB="45694">
                    <a:lnB w="12700" cap="flat" cmpd="sng" algn="ctr">
                      <a:solidFill>
                        <a:scrgbClr r="0" g="0" b="0"/>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1" i="1" kern="1200" noProof="0" dirty="0" smtClean="0">
                          <a:solidFill>
                            <a:schemeClr val="tx1"/>
                          </a:solidFill>
                          <a:latin typeface="+mj-lt"/>
                          <a:ea typeface="+mn-ea"/>
                          <a:cs typeface="+mn-cs"/>
                        </a:rPr>
                        <a:t>Q Indicator</a:t>
                      </a:r>
                      <a:r>
                        <a:rPr kumimoji="0" lang="en-GB" sz="1400" b="1" i="1" kern="1200" baseline="0" noProof="0" dirty="0" smtClean="0">
                          <a:solidFill>
                            <a:schemeClr val="tx1"/>
                          </a:solidFill>
                          <a:latin typeface="+mj-lt"/>
                          <a:ea typeface="+mn-ea"/>
                          <a:cs typeface="+mn-cs"/>
                        </a:rPr>
                        <a:t> 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1" i="1" kern="1200" baseline="0" noProof="0" dirty="0" smtClean="0">
                          <a:solidFill>
                            <a:schemeClr val="tx1"/>
                          </a:solidFill>
                          <a:latin typeface="+mj-lt"/>
                          <a:ea typeface="+mn-ea"/>
                          <a:cs typeface="+mn-cs"/>
                        </a:rPr>
                        <a:t>COMPULSORY</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1" i="1" kern="1200" baseline="0" noProof="0" dirty="0" smtClean="0">
                          <a:solidFill>
                            <a:schemeClr val="tx1"/>
                          </a:solidFill>
                          <a:latin typeface="+mj-lt"/>
                          <a:ea typeface="+mn-ea"/>
                          <a:cs typeface="+mn-cs"/>
                        </a:rPr>
                        <a:t>REQUIREMENTS</a:t>
                      </a:r>
                      <a:endParaRPr kumimoji="0" lang="en-GB" sz="1400" b="1" i="1" kern="1200" noProof="0" dirty="0" smtClean="0">
                        <a:solidFill>
                          <a:schemeClr val="tx1"/>
                        </a:solidFill>
                        <a:latin typeface="+mj-lt"/>
                        <a:ea typeface="+mn-ea"/>
                        <a:cs typeface="+mn-cs"/>
                      </a:endParaRPr>
                    </a:p>
                    <a:p>
                      <a:endParaRPr lang="en-GB" sz="1200" b="1" i="1" noProof="0" dirty="0">
                        <a:solidFill>
                          <a:schemeClr val="accent1"/>
                        </a:solidFill>
                        <a:latin typeface="+mj-lt"/>
                      </a:endParaRPr>
                    </a:p>
                  </a:txBody>
                  <a:tcPr marL="91431" marR="91431" marT="45694" marB="45694">
                    <a:solidFill>
                      <a:srgbClr val="FFCC66"/>
                    </a:solidFill>
                  </a:tcPr>
                </a:tc>
                <a:tc>
                  <a:txBody>
                    <a:bodyPr/>
                    <a:lstStyle/>
                    <a:p>
                      <a:endParaRPr lang="en-GB" sz="1200" b="1" i="1" noProof="0" dirty="0">
                        <a:solidFill>
                          <a:schemeClr val="accent1"/>
                        </a:solidFill>
                        <a:latin typeface="+mj-lt"/>
                      </a:endParaRPr>
                    </a:p>
                  </a:txBody>
                  <a:tcPr marL="91431" marR="91431" marT="45694" marB="45694">
                    <a:solidFill>
                      <a:srgbClr val="FFCC66"/>
                    </a:solidFill>
                  </a:tcPr>
                </a:tc>
                <a:tc>
                  <a:txBody>
                    <a:bodyPr/>
                    <a:lstStyle/>
                    <a:p>
                      <a:r>
                        <a:rPr lang="en-GB" sz="1400" b="1" i="1" noProof="0" dirty="0" smtClean="0">
                          <a:solidFill>
                            <a:srgbClr val="000000"/>
                          </a:solidFill>
                          <a:latin typeface="+mj-lt"/>
                        </a:rPr>
                        <a:t>Q Indicator 1 </a:t>
                      </a:r>
                    </a:p>
                    <a:p>
                      <a:r>
                        <a:rPr lang="en-GB" sz="1400" b="1" i="1" baseline="0" noProof="0" dirty="0" smtClean="0">
                          <a:solidFill>
                            <a:srgbClr val="000000"/>
                          </a:solidFill>
                          <a:latin typeface="+mj-lt"/>
                        </a:rPr>
                        <a:t>ALIGNED TEACHING AND EIT CONTENT COVERAGE</a:t>
                      </a:r>
                    </a:p>
                    <a:p>
                      <a:r>
                        <a:rPr lang="en-GB" sz="1400" b="1" i="1" baseline="0" noProof="0" dirty="0" smtClean="0">
                          <a:solidFill>
                            <a:srgbClr val="000000"/>
                          </a:solidFill>
                          <a:latin typeface="+mj-lt"/>
                        </a:rPr>
                        <a:t>P 11-12</a:t>
                      </a:r>
                      <a:endParaRPr lang="en-GB" sz="1400" b="1" i="1" noProof="0" dirty="0">
                        <a:solidFill>
                          <a:srgbClr val="000000"/>
                        </a:solidFill>
                        <a:latin typeface="+mj-lt"/>
                      </a:endParaRPr>
                    </a:p>
                  </a:txBody>
                  <a:tcPr marL="91431" marR="91431" marT="45694" marB="45694">
                    <a:solidFill>
                      <a:srgbClr val="FFCC66"/>
                    </a:solidFill>
                  </a:tcPr>
                </a:tc>
                <a:tc>
                  <a:txBody>
                    <a:bodyPr/>
                    <a:lstStyle/>
                    <a:p>
                      <a:r>
                        <a:rPr lang="en-GB" sz="1400" b="1" i="1" noProof="0" dirty="0" smtClean="0">
                          <a:solidFill>
                            <a:srgbClr val="000000"/>
                          </a:solidFill>
                          <a:latin typeface="+mj-lt"/>
                        </a:rPr>
                        <a:t>Q Indicator 2</a:t>
                      </a:r>
                    </a:p>
                    <a:p>
                      <a:r>
                        <a:rPr lang="en-GB" sz="1400" b="1" i="1" noProof="0" dirty="0" smtClean="0">
                          <a:solidFill>
                            <a:srgbClr val="000000"/>
                          </a:solidFill>
                          <a:latin typeface="+mj-lt"/>
                        </a:rPr>
                        <a:t>LEARNING ENVIRONMENT AND FACILITIES</a:t>
                      </a:r>
                      <a:endParaRPr lang="en-GB" sz="1400" b="1" i="1" noProof="0" dirty="0">
                        <a:solidFill>
                          <a:srgbClr val="000000"/>
                        </a:solidFill>
                        <a:latin typeface="+mj-lt"/>
                      </a:endParaRPr>
                    </a:p>
                  </a:txBody>
                  <a:tcPr marL="91431" marR="91431" marT="45694" marB="45694">
                    <a:solidFill>
                      <a:srgbClr val="FFCC6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1" i="1" kern="1200" noProof="0" dirty="0" smtClean="0">
                          <a:solidFill>
                            <a:srgbClr val="660066"/>
                          </a:solidFill>
                          <a:latin typeface="+mj-lt"/>
                          <a:ea typeface="+mn-ea"/>
                          <a:cs typeface="+mn-cs"/>
                        </a:rPr>
                        <a:t>Q Indicator 3 RESULTS</a:t>
                      </a:r>
                      <a:endParaRPr kumimoji="0" lang="en-GB" sz="1400" b="1" i="1" kern="1200" noProof="0" dirty="0" smtClean="0">
                        <a:solidFill>
                          <a:srgbClr val="660066"/>
                        </a:solidFill>
                        <a:latin typeface="+mn-lt"/>
                        <a:ea typeface="+mn-ea"/>
                        <a:cs typeface="+mn-cs"/>
                      </a:endParaRPr>
                    </a:p>
                  </a:txBody>
                  <a:tcPr marL="91431" marR="91431" marT="45694" marB="45694">
                    <a:solidFill>
                      <a:schemeClr val="accent2">
                        <a:lumMod val="20000"/>
                        <a:lumOff val="80000"/>
                      </a:schemeClr>
                    </a:solidFill>
                  </a:tcPr>
                </a:tc>
                <a:tc>
                  <a:txBody>
                    <a:bodyPr/>
                    <a:lstStyle/>
                    <a:p>
                      <a:r>
                        <a:rPr lang="en-GB" sz="1400" b="1" i="1" noProof="0" smtClean="0">
                          <a:solidFill>
                            <a:srgbClr val="660066"/>
                          </a:solidFill>
                          <a:latin typeface="+mj-lt"/>
                        </a:rPr>
                        <a:t>Q Indicator</a:t>
                      </a:r>
                      <a:r>
                        <a:rPr lang="en-GB" sz="1400" b="1" i="1" baseline="0" noProof="0" smtClean="0">
                          <a:solidFill>
                            <a:srgbClr val="660066"/>
                          </a:solidFill>
                          <a:latin typeface="+mj-lt"/>
                        </a:rPr>
                        <a:t> 4</a:t>
                      </a:r>
                    </a:p>
                    <a:p>
                      <a:r>
                        <a:rPr lang="en-GB" sz="1400" b="1" i="1" baseline="0" noProof="0" smtClean="0">
                          <a:solidFill>
                            <a:srgbClr val="660066"/>
                          </a:solidFill>
                          <a:latin typeface="+mj-lt"/>
                        </a:rPr>
                        <a:t>STAKEHOLDER EXPERIENCES</a:t>
                      </a:r>
                      <a:endParaRPr lang="en-GB" sz="1400" b="1" i="1" noProof="0">
                        <a:solidFill>
                          <a:srgbClr val="660066"/>
                        </a:solidFill>
                        <a:latin typeface="+mj-lt"/>
                      </a:endParaRPr>
                    </a:p>
                  </a:txBody>
                  <a:tcPr marL="91431" marR="91431" marT="45694" marB="45694">
                    <a:solidFill>
                      <a:schemeClr val="accent2">
                        <a:lumMod val="20000"/>
                        <a:lumOff val="80000"/>
                      </a:schemeClr>
                    </a:solidFill>
                  </a:tcPr>
                </a:tc>
                <a:extLst>
                  <a:ext uri="{0D108BD9-81ED-4DB2-BD59-A6C34878D82A}">
                    <a16:rowId xmlns:a16="http://schemas.microsoft.com/office/drawing/2014/main" val="10000"/>
                  </a:ext>
                </a:extLst>
              </a:tr>
              <a:tr h="640011">
                <a:tc>
                  <a:txBody>
                    <a:bodyPr/>
                    <a:lstStyle/>
                    <a:p>
                      <a:r>
                        <a:rPr lang="en-GB" sz="1200" b="1" i="1" noProof="0" dirty="0" smtClean="0">
                          <a:latin typeface="+mj-lt"/>
                        </a:rPr>
                        <a:t>Ass</a:t>
                      </a:r>
                      <a:r>
                        <a:rPr lang="en-GB" sz="1200" b="1" i="1" baseline="0" noProof="0" dirty="0" smtClean="0">
                          <a:latin typeface="+mj-lt"/>
                        </a:rPr>
                        <a:t> </a:t>
                      </a:r>
                      <a:r>
                        <a:rPr lang="en-GB" sz="1200" b="1" i="1" noProof="0" dirty="0" smtClean="0">
                          <a:latin typeface="+mj-lt"/>
                        </a:rPr>
                        <a:t> field 1</a:t>
                      </a:r>
                    </a:p>
                  </a:txBody>
                  <a:tcPr marL="91431" marR="91431" marT="45694" marB="45694">
                    <a:lnT w="12700" cap="flat" cmpd="sng" algn="ctr">
                      <a:solidFill>
                        <a:scrgbClr r="0" g="0" b="0"/>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0.1 Mobility</a:t>
                      </a: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smtClean="0">
                        <a:solidFill>
                          <a:schemeClr val="dk1"/>
                        </a:solidFill>
                        <a:latin typeface="+mj-lt"/>
                        <a:ea typeface="+mn-ea"/>
                        <a:cs typeface="+mn-cs"/>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1.1 EIT Overarching </a:t>
                      </a:r>
                      <a:r>
                        <a:rPr kumimoji="0" lang="en-GB" sz="1200" b="1" kern="1200" noProof="0" dirty="0" smtClean="0">
                          <a:solidFill>
                            <a:schemeClr val="tx1"/>
                          </a:solidFill>
                          <a:latin typeface="+mj-lt"/>
                          <a:ea typeface="+mn-ea"/>
                          <a:cs typeface="+mn-cs"/>
                        </a:rPr>
                        <a:t>Learning Outcomes </a:t>
                      </a:r>
                      <a:r>
                        <a:rPr kumimoji="0" lang="en-GB" sz="1200" b="1" kern="1200" noProof="0" dirty="0" smtClean="0">
                          <a:solidFill>
                            <a:schemeClr val="dk1"/>
                          </a:solidFill>
                          <a:latin typeface="+mj-lt"/>
                          <a:ea typeface="+mn-ea"/>
                          <a:cs typeface="+mn-cs"/>
                        </a:rPr>
                        <a:t>Coverage</a:t>
                      </a:r>
                    </a:p>
                  </a:txBody>
                  <a:tcPr marL="91431" marR="91431" marT="45694" marB="45694">
                    <a:solidFill>
                      <a:srgbClr val="E0F497"/>
                    </a:solidFill>
                  </a:tcPr>
                </a:tc>
                <a:tc>
                  <a:txBody>
                    <a:bodyPr/>
                    <a:lstStyle/>
                    <a:p>
                      <a:r>
                        <a:rPr kumimoji="0" lang="en-GB" sz="1200" b="1" kern="1200" noProof="0" dirty="0" smtClean="0">
                          <a:solidFill>
                            <a:schemeClr val="dk1"/>
                          </a:solidFill>
                          <a:effectLst/>
                          <a:latin typeface="+mj-lt"/>
                          <a:ea typeface="+mn-ea"/>
                          <a:cs typeface="+mn-cs"/>
                        </a:rPr>
                        <a:t>2.1 Robust Entrepreneurship Education</a:t>
                      </a:r>
                      <a:r>
                        <a:rPr kumimoji="0" lang="en-GB" sz="1200" b="1" kern="1200" baseline="0" noProof="0" dirty="0" smtClean="0">
                          <a:solidFill>
                            <a:schemeClr val="dk1"/>
                          </a:solidFill>
                          <a:effectLst/>
                          <a:latin typeface="+mj-lt"/>
                          <a:ea typeface="+mn-ea"/>
                          <a:cs typeface="+mn-cs"/>
                        </a:rPr>
                        <a:t> </a:t>
                      </a:r>
                      <a:endParaRPr lang="en-GB" sz="1200" b="1" noProof="0" dirty="0">
                        <a:latin typeface="+mj-lt"/>
                      </a:endParaRPr>
                    </a:p>
                  </a:txBody>
                  <a:tcPr marL="91431" marR="91431" marT="45694" marB="45694"/>
                </a:tc>
                <a:tc>
                  <a:txBody>
                    <a:bodyPr/>
                    <a:lstStyle/>
                    <a:p>
                      <a:r>
                        <a:rPr lang="en-GB" sz="1200" b="1" dirty="0" smtClean="0">
                          <a:latin typeface="+mj-lt"/>
                        </a:rPr>
                        <a:t>3.1</a:t>
                      </a:r>
                      <a:r>
                        <a:rPr lang="en-GB" sz="1200" b="1" baseline="0" dirty="0" smtClean="0">
                          <a:latin typeface="+mj-lt"/>
                        </a:rPr>
                        <a:t> Student </a:t>
                      </a:r>
                      <a:r>
                        <a:rPr lang="en-GB" sz="1200" b="1" dirty="0" smtClean="0">
                          <a:latin typeface="+mj-lt"/>
                        </a:rPr>
                        <a:t>Creativity</a:t>
                      </a:r>
                      <a:endParaRPr lang="en-GB" sz="1200" b="1" dirty="0">
                        <a:latin typeface="+mj-lt"/>
                      </a:endParaRPr>
                    </a:p>
                  </a:txBody>
                  <a:tcPr marL="91431" marR="91431" marT="45694" marB="45694"/>
                </a:tc>
                <a:tc>
                  <a:txBody>
                    <a:bodyPr/>
                    <a:lstStyle/>
                    <a:p>
                      <a:r>
                        <a:rPr lang="en-GB" sz="1200" b="1" noProof="0" dirty="0" smtClean="0">
                          <a:latin typeface="+mj-lt"/>
                        </a:rPr>
                        <a:t>4.1 Students</a:t>
                      </a:r>
                      <a:endParaRPr lang="en-GB" sz="1200" b="1" noProof="0" dirty="0">
                        <a:latin typeface="+mj-lt"/>
                      </a:endParaRPr>
                    </a:p>
                  </a:txBody>
                  <a:tcPr marL="91431" marR="91431" marT="45694" marB="45694"/>
                </a:tc>
                <a:extLst>
                  <a:ext uri="{0D108BD9-81ED-4DB2-BD59-A6C34878D82A}">
                    <a16:rowId xmlns:a16="http://schemas.microsoft.com/office/drawing/2014/main" val="10001"/>
                  </a:ext>
                </a:extLst>
              </a:tr>
              <a:tr h="10057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noProof="0" dirty="0" smtClean="0">
                          <a:latin typeface="+mj-lt"/>
                        </a:rPr>
                        <a:t>Ass  field 2</a:t>
                      </a:r>
                    </a:p>
                    <a:p>
                      <a:endParaRPr lang="en-GB" sz="1200" b="1" i="1" noProof="0" dirty="0">
                        <a:latin typeface="+mj-lt"/>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0.2 Business Partner Curriculum Collaboration</a:t>
                      </a: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smtClean="0">
                          <a:solidFill>
                            <a:schemeClr val="dk1"/>
                          </a:solidFill>
                          <a:latin typeface="+mj-lt"/>
                          <a:ea typeface="+mn-ea"/>
                          <a:cs typeface="+mn-cs"/>
                        </a:rPr>
                        <a:t>1.2 </a:t>
                      </a:r>
                      <a:r>
                        <a:rPr kumimoji="0" lang="en-GB" sz="1200" b="1" kern="1200" noProof="0" dirty="0" smtClean="0">
                          <a:solidFill>
                            <a:schemeClr val="dk1"/>
                          </a:solidFill>
                          <a:latin typeface="+mj-lt"/>
                          <a:ea typeface="+mn-ea"/>
                          <a:cs typeface="+mn-cs"/>
                        </a:rPr>
                        <a:t>General Quality of Intended Learning Outcomes</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4" marB="45694">
                    <a:solidFill>
                      <a:srgbClr val="E0F49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effectLst/>
                          <a:latin typeface="+mj-lt"/>
                          <a:ea typeface="+mn-ea"/>
                          <a:cs typeface="+mn-cs"/>
                        </a:rPr>
                        <a:t>2.2 Highly Integrated, Innovative “Learning-By-Doing” Curricula</a:t>
                      </a:r>
                      <a:endParaRPr lang="en-GB" sz="1200" b="1" noProof="0" dirty="0">
                        <a:latin typeface="+mj-lt"/>
                      </a:endParaRPr>
                    </a:p>
                  </a:txBody>
                  <a:tcPr marL="91431" marR="91431" marT="45694" marB="45694"/>
                </a:tc>
                <a:tc>
                  <a:txBody>
                    <a:bodyPr/>
                    <a:lstStyle/>
                    <a:p>
                      <a:r>
                        <a:rPr lang="en-GB" sz="1200" b="1" noProof="0" dirty="0" smtClean="0">
                          <a:latin typeface="+mj-lt"/>
                        </a:rPr>
                        <a:t>3.2 Achieved Learning Outcomes</a:t>
                      </a:r>
                      <a:endParaRPr lang="en-GB" sz="1200" b="1" noProof="0" dirty="0">
                        <a:latin typeface="+mj-lt"/>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noProof="0" dirty="0" smtClean="0">
                          <a:latin typeface="+mj-lt"/>
                        </a:rPr>
                        <a:t>4.2 Alumni</a:t>
                      </a:r>
                      <a:endParaRPr lang="en-GB" sz="1200" b="1" noProof="0" dirty="0">
                        <a:latin typeface="+mj-lt"/>
                      </a:endParaRPr>
                    </a:p>
                  </a:txBody>
                  <a:tcPr marL="91431" marR="91431" marT="45694" marB="45694"/>
                </a:tc>
                <a:extLst>
                  <a:ext uri="{0D108BD9-81ED-4DB2-BD59-A6C34878D82A}">
                    <a16:rowId xmlns:a16="http://schemas.microsoft.com/office/drawing/2014/main" val="10002"/>
                  </a:ext>
                </a:extLst>
              </a:tr>
              <a:tr h="8227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noProof="0" dirty="0" smtClean="0">
                          <a:latin typeface="+mj-lt"/>
                        </a:rPr>
                        <a:t>Ass field 3</a:t>
                      </a: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0.3 ECTS,</a:t>
                      </a:r>
                      <a:r>
                        <a:rPr kumimoji="0" lang="en-GB" sz="1200" b="1" kern="1200" baseline="0" noProof="0" dirty="0" smtClean="0">
                          <a:solidFill>
                            <a:schemeClr val="dk1"/>
                          </a:solidFill>
                          <a:latin typeface="+mj-lt"/>
                          <a:ea typeface="+mn-ea"/>
                          <a:cs typeface="+mn-cs"/>
                        </a:rPr>
                        <a:t> DS and Recognition</a:t>
                      </a: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smtClean="0">
                        <a:solidFill>
                          <a:schemeClr val="dk1"/>
                        </a:solidFill>
                        <a:latin typeface="+mj-lt"/>
                        <a:ea typeface="+mn-ea"/>
                        <a:cs typeface="+mn-cs"/>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1.3 Fit for Purpose Assessment</a:t>
                      </a:r>
                    </a:p>
                  </a:txBody>
                  <a:tcPr marL="91431" marR="91431" marT="45694" marB="45694">
                    <a:solidFill>
                      <a:srgbClr val="E0F49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effectLst/>
                          <a:latin typeface="+mj-lt"/>
                          <a:ea typeface="+mn-ea"/>
                          <a:cs typeface="+mn-cs"/>
                        </a:rPr>
                        <a:t>2.3 Mobility, European Dimension and Openness to the World</a:t>
                      </a:r>
                      <a:endParaRPr kumimoji="0" lang="en-GB" sz="1200" b="1" kern="1200" noProof="0" dirty="0" smtClean="0">
                        <a:solidFill>
                          <a:schemeClr val="dk1"/>
                        </a:solidFill>
                        <a:latin typeface="+mj-lt"/>
                        <a:ea typeface="+mn-ea"/>
                        <a:cs typeface="+mn-cs"/>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3.3 Retention Rates</a:t>
                      </a:r>
                      <a:r>
                        <a:rPr kumimoji="0" lang="en-GB" sz="1200" b="1" kern="1200" noProof="0" dirty="0" smtClean="0">
                          <a:solidFill>
                            <a:schemeClr val="dk1"/>
                          </a:solidFill>
                          <a:latin typeface="+mn-lt"/>
                          <a:ea typeface="+mn-ea"/>
                          <a:cs typeface="+mn-cs"/>
                        </a:rPr>
                        <a:t> </a:t>
                      </a:r>
                      <a:endParaRPr kumimoji="0" lang="en-GB" sz="1200" b="1" kern="1200" noProof="0" dirty="0" smtClean="0">
                        <a:solidFill>
                          <a:schemeClr val="dk1"/>
                        </a:solidFill>
                        <a:latin typeface="+mj-lt"/>
                        <a:ea typeface="+mn-ea"/>
                        <a:cs typeface="+mn-cs"/>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4.3 Other Stakeholders</a:t>
                      </a:r>
                    </a:p>
                  </a:txBody>
                  <a:tcPr marL="91431" marR="91431" marT="45694" marB="45694"/>
                </a:tc>
                <a:extLst>
                  <a:ext uri="{0D108BD9-81ED-4DB2-BD59-A6C34878D82A}">
                    <a16:rowId xmlns:a16="http://schemas.microsoft.com/office/drawing/2014/main" val="10003"/>
                  </a:ext>
                </a:extLst>
              </a:tr>
              <a:tr h="8371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noProof="0" dirty="0" smtClean="0">
                          <a:latin typeface="+mj-lt"/>
                        </a:rPr>
                        <a:t>Ass field 4</a:t>
                      </a:r>
                      <a:endParaRPr lang="en-GB" sz="1200" b="1" i="1" noProof="0" dirty="0">
                        <a:latin typeface="+mj-lt"/>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effectLst/>
                          <a:latin typeface="+mj-lt"/>
                          <a:ea typeface="+mn-ea"/>
                          <a:cs typeface="+mn-cs"/>
                        </a:rPr>
                        <a:t>0.4 Application, Selection and Admission</a:t>
                      </a:r>
                      <a:endParaRPr kumimoji="0" lang="en-GB" sz="1200" b="1" kern="1200" noProof="0" dirty="0" smtClean="0">
                        <a:solidFill>
                          <a:schemeClr val="dk1"/>
                        </a:solidFill>
                        <a:latin typeface="+mj-lt"/>
                        <a:ea typeface="+mn-ea"/>
                        <a:cs typeface="+mn-cs"/>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smtClean="0">
                        <a:solidFill>
                          <a:schemeClr val="dk1"/>
                        </a:solidFill>
                        <a:latin typeface="+mj-lt"/>
                        <a:ea typeface="+mn-ea"/>
                        <a:cs typeface="+mn-cs"/>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1.4</a:t>
                      </a:r>
                      <a:r>
                        <a:rPr kumimoji="0" lang="en-GB" sz="1200" b="1" kern="1200" baseline="0" noProof="0" dirty="0" smtClean="0">
                          <a:solidFill>
                            <a:schemeClr val="dk1"/>
                          </a:solidFill>
                          <a:latin typeface="+mj-lt"/>
                          <a:ea typeface="+mn-ea"/>
                          <a:cs typeface="+mn-cs"/>
                        </a:rPr>
                        <a:t> </a:t>
                      </a:r>
                      <a:r>
                        <a:rPr kumimoji="0" lang="en-GB" sz="1200" b="1" kern="1200" noProof="0" dirty="0" smtClean="0">
                          <a:solidFill>
                            <a:schemeClr val="dk1"/>
                          </a:solidFill>
                          <a:latin typeface="+mj-lt"/>
                          <a:ea typeface="+mn-ea"/>
                          <a:cs typeface="+mn-cs"/>
                        </a:rPr>
                        <a:t>Grading Criteria</a:t>
                      </a:r>
                    </a:p>
                  </a:txBody>
                  <a:tcPr marL="91431" marR="91431" marT="45694" marB="45694">
                    <a:solidFill>
                      <a:srgbClr val="E0F49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3.4 R &amp; D Projects on KIC Educational Activities</a:t>
                      </a: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dirty="0" smtClean="0">
                        <a:solidFill>
                          <a:schemeClr val="dk1"/>
                        </a:solidFill>
                        <a:latin typeface="+mj-lt"/>
                        <a:ea typeface="+mn-ea"/>
                        <a:cs typeface="+mn-cs"/>
                      </a:endParaRPr>
                    </a:p>
                  </a:txBody>
                  <a:tcPr marL="91431" marR="91431" marT="45694" marB="45694"/>
                </a:tc>
                <a:extLst>
                  <a:ext uri="{0D108BD9-81ED-4DB2-BD59-A6C34878D82A}">
                    <a16:rowId xmlns:a16="http://schemas.microsoft.com/office/drawing/2014/main" val="10004"/>
                  </a:ext>
                </a:extLst>
              </a:tr>
              <a:tr h="640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noProof="0" dirty="0" smtClean="0">
                          <a:latin typeface="+mj-lt"/>
                        </a:rPr>
                        <a:t>Ass field 5</a:t>
                      </a:r>
                    </a:p>
                    <a:p>
                      <a:endParaRPr lang="en-GB" sz="1200" b="1" i="1" noProof="0" dirty="0">
                        <a:latin typeface="+mj-lt"/>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0.5 English as teaching language , EIT Logo</a:t>
                      </a: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200" b="1" kern="1200" noProof="0" smtClean="0">
                        <a:solidFill>
                          <a:schemeClr val="dk1"/>
                        </a:solidFill>
                        <a:latin typeface="+mj-lt"/>
                        <a:ea typeface="+mn-ea"/>
                        <a:cs typeface="+mn-cs"/>
                      </a:endParaRPr>
                    </a:p>
                  </a:txBody>
                  <a:tcPr marL="91431" marR="91431" marT="45694" marB="4569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b="1" kern="1200" noProof="0" dirty="0" smtClean="0">
                          <a:solidFill>
                            <a:schemeClr val="dk1"/>
                          </a:solidFill>
                          <a:latin typeface="+mj-lt"/>
                          <a:ea typeface="+mn-ea"/>
                          <a:cs typeface="+mn-cs"/>
                        </a:rPr>
                        <a:t>1.5 Active and Appropriate Teaching Methods</a:t>
                      </a:r>
                    </a:p>
                  </a:txBody>
                  <a:tcPr marL="91431" marR="91431" marT="45694" marB="45694">
                    <a:solidFill>
                      <a:srgbClr val="E0F497"/>
                    </a:solidFill>
                  </a:tcPr>
                </a:tc>
                <a:tc>
                  <a:txBody>
                    <a:bodyPr/>
                    <a:lstStyle/>
                    <a:p>
                      <a:endParaRPr kumimoji="0" lang="en-GB" sz="1200" b="1" kern="1200" noProof="0" dirty="0" smtClean="0">
                        <a:solidFill>
                          <a:schemeClr val="dk1"/>
                        </a:solidFill>
                        <a:latin typeface="+mj-lt"/>
                        <a:ea typeface="+mn-ea"/>
                        <a:cs typeface="+mn-cs"/>
                      </a:endParaRPr>
                    </a:p>
                  </a:txBody>
                  <a:tcPr marL="91431" marR="91431" marT="45694" marB="45694"/>
                </a:tc>
                <a:tc>
                  <a:txBody>
                    <a:bodyPr/>
                    <a:lstStyle/>
                    <a:p>
                      <a:endParaRPr kumimoji="0" lang="en-GB" sz="1200" b="1" kern="1200" noProof="0" dirty="0" smtClean="0">
                        <a:solidFill>
                          <a:schemeClr val="dk1"/>
                        </a:solidFill>
                        <a:latin typeface="+mj-lt"/>
                        <a:ea typeface="+mn-ea"/>
                        <a:cs typeface="+mn-cs"/>
                      </a:endParaRPr>
                    </a:p>
                  </a:txBody>
                  <a:tcPr marL="91431" marR="91431" marT="45694" marB="45694"/>
                </a:tc>
                <a:tc>
                  <a:txBody>
                    <a:bodyPr/>
                    <a:lstStyle/>
                    <a:p>
                      <a:endParaRPr kumimoji="0" lang="en-GB" sz="1200" b="1" kern="1200" noProof="0" dirty="0" smtClean="0">
                        <a:solidFill>
                          <a:schemeClr val="dk1"/>
                        </a:solidFill>
                        <a:latin typeface="+mj-lt"/>
                        <a:ea typeface="+mn-ea"/>
                        <a:cs typeface="+mn-cs"/>
                      </a:endParaRPr>
                    </a:p>
                  </a:txBody>
                  <a:tcPr marL="91431" marR="91431" marT="45694" marB="45694"/>
                </a:tc>
                <a:extLst>
                  <a:ext uri="{0D108BD9-81ED-4DB2-BD59-A6C34878D82A}">
                    <a16:rowId xmlns:a16="http://schemas.microsoft.com/office/drawing/2014/main" val="10005"/>
                  </a:ext>
                </a:extLst>
              </a:tr>
            </a:tbl>
          </a:graphicData>
        </a:graphic>
      </p:graphicFrame>
      <p:sp>
        <p:nvSpPr>
          <p:cNvPr id="7" name="Ned 6"/>
          <p:cNvSpPr/>
          <p:nvPr/>
        </p:nvSpPr>
        <p:spPr>
          <a:xfrm>
            <a:off x="1816100" y="2616200"/>
            <a:ext cx="279400" cy="3937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9" name="Ned 8"/>
          <p:cNvSpPr/>
          <p:nvPr/>
        </p:nvSpPr>
        <p:spPr>
          <a:xfrm>
            <a:off x="5562600" y="2616200"/>
            <a:ext cx="279400" cy="3937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0" name="Ned 9"/>
          <p:cNvSpPr/>
          <p:nvPr/>
        </p:nvSpPr>
        <p:spPr>
          <a:xfrm>
            <a:off x="4038600" y="2616200"/>
            <a:ext cx="279400" cy="3937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1" name="Ned 10"/>
          <p:cNvSpPr/>
          <p:nvPr/>
        </p:nvSpPr>
        <p:spPr>
          <a:xfrm>
            <a:off x="6972300" y="2616200"/>
            <a:ext cx="279400" cy="3937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2" name="Ned 11"/>
          <p:cNvSpPr/>
          <p:nvPr/>
        </p:nvSpPr>
        <p:spPr>
          <a:xfrm>
            <a:off x="8191500" y="2616200"/>
            <a:ext cx="279400" cy="3937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4067080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98474" y="484094"/>
            <a:ext cx="7556313" cy="633506"/>
          </a:xfrm>
        </p:spPr>
        <p:txBody>
          <a:bodyPr/>
          <a:lstStyle/>
          <a:p>
            <a:pPr algn="ctr"/>
            <a:r>
              <a:rPr lang="sv-SE" sz="3200" dirty="0" err="1" smtClean="0"/>
              <a:t>Future</a:t>
            </a:r>
            <a:r>
              <a:rPr lang="sv-SE" sz="3200" dirty="0" smtClean="0"/>
              <a:t> </a:t>
            </a:r>
            <a:r>
              <a:rPr lang="sv-SE" sz="3200" dirty="0" err="1" smtClean="0"/>
              <a:t>questions</a:t>
            </a:r>
            <a:r>
              <a:rPr lang="sv-SE" sz="3200" dirty="0" smtClean="0"/>
              <a:t> and actions?</a:t>
            </a:r>
            <a:endParaRPr lang="sv-SE" sz="3200" dirty="0"/>
          </a:p>
        </p:txBody>
      </p:sp>
      <p:sp>
        <p:nvSpPr>
          <p:cNvPr id="3" name="Platshållare för innehåll 2"/>
          <p:cNvSpPr>
            <a:spLocks noGrp="1"/>
          </p:cNvSpPr>
          <p:nvPr>
            <p:ph idx="1"/>
          </p:nvPr>
        </p:nvSpPr>
        <p:spPr>
          <a:xfrm>
            <a:off x="190500" y="1270000"/>
            <a:ext cx="8318500" cy="5346700"/>
          </a:xfrm>
        </p:spPr>
        <p:txBody>
          <a:bodyPr>
            <a:normAutofit fontScale="77500" lnSpcReduction="20000"/>
          </a:bodyPr>
          <a:lstStyle/>
          <a:p>
            <a:pPr marL="457200" indent="-457200">
              <a:buFont typeface="+mj-lt"/>
              <a:buAutoNum type="arabicPeriod"/>
            </a:pPr>
            <a:r>
              <a:rPr lang="en-GB" dirty="0" smtClean="0"/>
              <a:t>Q: How </a:t>
            </a:r>
            <a:r>
              <a:rPr lang="en-GB" dirty="0"/>
              <a:t>to teach for progression? </a:t>
            </a:r>
            <a:endParaRPr lang="en-GB" dirty="0" smtClean="0"/>
          </a:p>
          <a:p>
            <a:pPr marL="457200" indent="-457200">
              <a:buFont typeface="+mj-lt"/>
              <a:buAutoNum type="arabicPeriod"/>
            </a:pPr>
            <a:r>
              <a:rPr lang="en-GB" dirty="0" smtClean="0"/>
              <a:t>Q: Include </a:t>
            </a:r>
            <a:r>
              <a:rPr lang="en-GB" dirty="0"/>
              <a:t>ECTS credits/measures </a:t>
            </a:r>
            <a:r>
              <a:rPr lang="en-GB" dirty="0" smtClean="0"/>
              <a:t>of s/l </a:t>
            </a:r>
            <a:r>
              <a:rPr lang="en-GB" dirty="0"/>
              <a:t>working hours</a:t>
            </a:r>
            <a:r>
              <a:rPr lang="en-GB" dirty="0" smtClean="0"/>
              <a:t>?</a:t>
            </a:r>
          </a:p>
          <a:p>
            <a:pPr marL="457200" indent="-457200">
              <a:buFont typeface="+mj-lt"/>
              <a:buAutoNum type="arabicPeriod"/>
            </a:pPr>
            <a:r>
              <a:rPr lang="en-GB" dirty="0"/>
              <a:t>Q: </a:t>
            </a:r>
            <a:r>
              <a:rPr lang="en-GB" dirty="0" smtClean="0"/>
              <a:t>Nugget</a:t>
            </a:r>
            <a:r>
              <a:rPr lang="en-GB" dirty="0"/>
              <a:t>/module/programme development and renewal</a:t>
            </a:r>
            <a:r>
              <a:rPr lang="en-GB" dirty="0" smtClean="0"/>
              <a:t>?</a:t>
            </a:r>
          </a:p>
          <a:p>
            <a:pPr marL="0" indent="0" algn="ctr">
              <a:buNone/>
            </a:pPr>
            <a:r>
              <a:rPr lang="en-GB" dirty="0" smtClean="0"/>
              <a:t>-------------</a:t>
            </a:r>
          </a:p>
          <a:p>
            <a:pPr marL="457200" indent="-457200">
              <a:buFont typeface="+mj-lt"/>
              <a:buAutoNum type="arabicPeriod"/>
            </a:pPr>
            <a:r>
              <a:rPr lang="en-GB" dirty="0" smtClean="0"/>
              <a:t>We need to speak the same language – terms and concepts (Listing terms and concepts that everyone use in the same way in this context (p 29 Handbook)</a:t>
            </a:r>
          </a:p>
          <a:p>
            <a:pPr marL="457200" indent="-457200">
              <a:buFont typeface="+mj-lt"/>
              <a:buAutoNum type="arabicPeriod"/>
            </a:pPr>
            <a:r>
              <a:rPr lang="en-GB" dirty="0" smtClean="0"/>
              <a:t>Concrete suggestions…</a:t>
            </a:r>
          </a:p>
          <a:p>
            <a:pPr marL="571500" lvl="1" indent="-342900">
              <a:buFont typeface="+mj-lt"/>
              <a:buAutoNum type="arabicPeriod"/>
            </a:pPr>
            <a:r>
              <a:rPr lang="en-GB" dirty="0" smtClean="0"/>
              <a:t>Create a module for EIT teachers, introduce as an EIT Fellowship?</a:t>
            </a:r>
          </a:p>
          <a:p>
            <a:pPr marL="571500" lvl="1" indent="-342900">
              <a:buFont typeface="+mj-lt"/>
              <a:buAutoNum type="arabicPeriod"/>
            </a:pPr>
            <a:r>
              <a:rPr lang="en-GB" dirty="0"/>
              <a:t>Module on </a:t>
            </a:r>
            <a:r>
              <a:rPr lang="en-GB" u="sng" dirty="0"/>
              <a:t>teaching for </a:t>
            </a:r>
            <a:r>
              <a:rPr lang="en-GB" dirty="0"/>
              <a:t>creativity </a:t>
            </a:r>
            <a:r>
              <a:rPr lang="en-GB" dirty="0" smtClean="0"/>
              <a:t>competencies</a:t>
            </a:r>
          </a:p>
          <a:p>
            <a:pPr marL="571500" lvl="1" indent="-342900">
              <a:buFont typeface="+mj-lt"/>
              <a:buAutoNum type="arabicPeriod"/>
            </a:pPr>
            <a:r>
              <a:rPr lang="en-GB" dirty="0"/>
              <a:t>Planning tool for creating new </a:t>
            </a:r>
            <a:r>
              <a:rPr lang="en-GB" dirty="0" smtClean="0"/>
              <a:t>modules</a:t>
            </a:r>
          </a:p>
          <a:p>
            <a:pPr marL="571500" lvl="1" indent="-342900">
              <a:buFont typeface="+mj-lt"/>
              <a:buAutoNum type="arabicPeriod"/>
            </a:pPr>
            <a:endParaRPr lang="en-GB" dirty="0" smtClean="0"/>
          </a:p>
          <a:p>
            <a:pPr marL="571500" lvl="1" indent="-342900">
              <a:buFont typeface="+mj-lt"/>
              <a:buAutoNum type="arabicPeriod"/>
            </a:pPr>
            <a:r>
              <a:rPr lang="en-GB" dirty="0" smtClean="0"/>
              <a:t>Information module for EIT students</a:t>
            </a:r>
          </a:p>
          <a:p>
            <a:pPr marL="571500" lvl="1" indent="-342900">
              <a:buFont typeface="+mj-lt"/>
              <a:buAutoNum type="arabicPeriod"/>
            </a:pPr>
            <a:r>
              <a:rPr lang="en-GB" dirty="0" smtClean="0"/>
              <a:t>Student satisfaction surveys</a:t>
            </a:r>
          </a:p>
          <a:p>
            <a:pPr marL="571500" lvl="1" indent="-342900">
              <a:buFont typeface="+mj-lt"/>
              <a:buAutoNum type="arabicPeriod"/>
            </a:pPr>
            <a:r>
              <a:rPr lang="en-GB" dirty="0" smtClean="0"/>
              <a:t>Alumni satisfaction surveys</a:t>
            </a:r>
          </a:p>
          <a:p>
            <a:pPr marL="571500" lvl="1" indent="-342900">
              <a:buFont typeface="+mj-lt"/>
              <a:buAutoNum type="arabicPeriod"/>
            </a:pPr>
            <a:r>
              <a:rPr lang="en-GB" dirty="0" smtClean="0"/>
              <a:t>Stakeholder satisfaction surveys</a:t>
            </a:r>
          </a:p>
          <a:p>
            <a:pPr marL="228600" lvl="1" indent="0" algn="ctr">
              <a:buNone/>
            </a:pPr>
            <a:r>
              <a:rPr lang="en-GB" dirty="0" smtClean="0"/>
              <a:t>All based on the EIT OLOs and the core concepts of the QALE</a:t>
            </a:r>
          </a:p>
          <a:p>
            <a:pPr marL="228600" lvl="1" indent="0" algn="ctr">
              <a:buNone/>
            </a:pPr>
            <a:r>
              <a:rPr lang="en-GB" dirty="0" smtClean="0"/>
              <a:t>and </a:t>
            </a:r>
            <a:r>
              <a:rPr lang="en-GB" u="sng" dirty="0" smtClean="0"/>
              <a:t>knowledge and research</a:t>
            </a:r>
            <a:r>
              <a:rPr lang="en-GB" dirty="0" smtClean="0"/>
              <a:t> on learning processes</a:t>
            </a:r>
          </a:p>
        </p:txBody>
      </p:sp>
      <p:sp>
        <p:nvSpPr>
          <p:cNvPr id="4" name="Platshållare för sidfot 3"/>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3922028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5"/>
          <p:cNvGrpSpPr>
            <a:grpSpLocks/>
          </p:cNvGrpSpPr>
          <p:nvPr/>
        </p:nvGrpSpPr>
        <p:grpSpPr bwMode="auto">
          <a:xfrm>
            <a:off x="1752600" y="2040464"/>
            <a:ext cx="5809374" cy="3200400"/>
            <a:chOff x="1472261" y="2322494"/>
            <a:chExt cx="3361119" cy="1883988"/>
          </a:xfrm>
          <a:effectLst>
            <a:reflection blurRad="6350" stA="50000" endA="300" endPos="55000" dir="5400000" sy="-100000" algn="bl" rotWithShape="0"/>
          </a:effectLst>
        </p:grpSpPr>
        <p:sp>
          <p:nvSpPr>
            <p:cNvPr id="7" name="Likbent triangel 6"/>
            <p:cNvSpPr/>
            <p:nvPr/>
          </p:nvSpPr>
          <p:spPr bwMode="auto">
            <a:xfrm>
              <a:off x="1472261" y="2322494"/>
              <a:ext cx="3270697" cy="1828852"/>
            </a:xfrm>
            <a:prstGeom prst="triangle">
              <a:avLst/>
            </a:prstGeom>
            <a:solidFill>
              <a:schemeClr val="accent2">
                <a:lumMod val="60000"/>
                <a:lumOff val="4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sv-SE" sz="2700" b="1" dirty="0">
                  <a:solidFill>
                    <a:schemeClr val="tx1">
                      <a:lumMod val="95000"/>
                      <a:lumOff val="5000"/>
                    </a:schemeClr>
                  </a:solidFill>
                  <a:latin typeface="Calibri"/>
                  <a:cs typeface="Calibri"/>
                </a:rPr>
                <a:t>Innovation and </a:t>
              </a:r>
              <a:r>
                <a:rPr lang="sv-SE" sz="2700" b="1" dirty="0" err="1">
                  <a:solidFill>
                    <a:schemeClr val="tx1">
                      <a:lumMod val="95000"/>
                      <a:lumOff val="5000"/>
                    </a:schemeClr>
                  </a:solidFill>
                  <a:latin typeface="Calibri"/>
                  <a:cs typeface="Calibri"/>
                </a:rPr>
                <a:t>entrepreneurship</a:t>
              </a:r>
              <a:endParaRPr lang="sv-SE" sz="2700" b="1" dirty="0">
                <a:solidFill>
                  <a:schemeClr val="tx1">
                    <a:lumMod val="95000"/>
                    <a:lumOff val="5000"/>
                  </a:schemeClr>
                </a:solidFill>
                <a:latin typeface="Calibri"/>
                <a:cs typeface="Calibri"/>
              </a:endParaRPr>
            </a:p>
          </p:txBody>
        </p:sp>
        <p:sp>
          <p:nvSpPr>
            <p:cNvPr id="8" name="Rektangel 7"/>
            <p:cNvSpPr/>
            <p:nvPr/>
          </p:nvSpPr>
          <p:spPr>
            <a:xfrm>
              <a:off x="1592540" y="3717265"/>
              <a:ext cx="629199" cy="489217"/>
            </a:xfrm>
            <a:prstGeom prst="rect">
              <a:avLst/>
            </a:prstGeom>
            <a:noFill/>
          </p:spPr>
          <p:txBody>
            <a:bodyPr>
              <a:spAutoFit/>
            </a:bodyPr>
            <a:lstStyle/>
            <a:p>
              <a:pPr algn="ctr" fontAlgn="auto">
                <a:spcBef>
                  <a:spcPts val="0"/>
                </a:spcBef>
                <a:spcAft>
                  <a:spcPts val="0"/>
                </a:spcAft>
                <a:defRPr/>
              </a:pPr>
              <a:r>
                <a:rPr lang="sv-SE"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ea typeface="+mn-ea"/>
                  <a:cs typeface="+mn-cs"/>
                </a:rPr>
                <a:t>R</a:t>
              </a:r>
            </a:p>
          </p:txBody>
        </p:sp>
        <p:sp>
          <p:nvSpPr>
            <p:cNvPr id="9" name="Rektangel 8"/>
            <p:cNvSpPr/>
            <p:nvPr/>
          </p:nvSpPr>
          <p:spPr>
            <a:xfrm>
              <a:off x="2809615" y="2371559"/>
              <a:ext cx="646556" cy="489217"/>
            </a:xfrm>
            <a:prstGeom prst="rect">
              <a:avLst/>
            </a:prstGeom>
            <a:noFill/>
          </p:spPr>
          <p:txBody>
            <a:bodyPr>
              <a:spAutoFit/>
            </a:bodyPr>
            <a:lstStyle/>
            <a:p>
              <a:pPr algn="ctr" fontAlgn="auto">
                <a:spcBef>
                  <a:spcPts val="0"/>
                </a:spcBef>
                <a:spcAft>
                  <a:spcPts val="0"/>
                </a:spcAft>
                <a:defRPr/>
              </a:pPr>
              <a:r>
                <a:rPr lang="sv-SE"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ea typeface="+mn-ea"/>
                  <a:cs typeface="+mn-cs"/>
                </a:rPr>
                <a:t>E</a:t>
              </a:r>
              <a:endParaRPr lang="sv-SE" sz="4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ea typeface="+mn-ea"/>
                <a:cs typeface="+mn-cs"/>
              </a:endParaRPr>
            </a:p>
          </p:txBody>
        </p:sp>
        <p:sp>
          <p:nvSpPr>
            <p:cNvPr id="10" name="Rektangel 9"/>
            <p:cNvSpPr/>
            <p:nvPr/>
          </p:nvSpPr>
          <p:spPr>
            <a:xfrm>
              <a:off x="3990085" y="3717265"/>
              <a:ext cx="843295" cy="489185"/>
            </a:xfrm>
            <a:prstGeom prst="rect">
              <a:avLst/>
            </a:prstGeom>
            <a:noFill/>
          </p:spPr>
          <p:txBody>
            <a:bodyPr>
              <a:spAutoFit/>
            </a:bodyPr>
            <a:lstStyle/>
            <a:p>
              <a:pPr algn="ctr" fontAlgn="auto">
                <a:spcBef>
                  <a:spcPts val="0"/>
                </a:spcBef>
                <a:spcAft>
                  <a:spcPts val="0"/>
                </a:spcAft>
                <a:defRPr/>
              </a:pPr>
              <a:r>
                <a:rPr lang="sv-SE"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ea typeface="+mn-ea"/>
                  <a:cs typeface="+mn-cs"/>
                </a:rPr>
                <a:t>B/I</a:t>
              </a:r>
            </a:p>
          </p:txBody>
        </p:sp>
      </p:grpSp>
      <p:sp>
        <p:nvSpPr>
          <p:cNvPr id="11" name="Rubrik 10"/>
          <p:cNvSpPr>
            <a:spLocks noGrp="1"/>
          </p:cNvSpPr>
          <p:nvPr>
            <p:ph type="title"/>
          </p:nvPr>
        </p:nvSpPr>
        <p:spPr>
          <a:xfrm>
            <a:off x="457200" y="750888"/>
            <a:ext cx="8229600" cy="1109662"/>
          </a:xfrm>
          <a:no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eaLnBrk="1" hangingPunct="1">
              <a:defRPr/>
            </a:pPr>
            <a:r>
              <a:rPr lang="sv-SE" sz="3200" dirty="0">
                <a:solidFill>
                  <a:srgbClr val="21449B"/>
                </a:solidFill>
                <a:latin typeface="Calibri" charset="0"/>
                <a:ea typeface="ＭＳ Ｐゴシック" charset="0"/>
              </a:rPr>
              <a:t>The </a:t>
            </a:r>
            <a:r>
              <a:rPr lang="sv-SE" sz="3200" dirty="0" err="1">
                <a:solidFill>
                  <a:srgbClr val="21449B"/>
                </a:solidFill>
                <a:latin typeface="Calibri" charset="0"/>
                <a:ea typeface="ＭＳ Ｐゴシック" charset="0"/>
              </a:rPr>
              <a:t>knowledge</a:t>
            </a:r>
            <a:r>
              <a:rPr lang="sv-SE" sz="3200" dirty="0">
                <a:solidFill>
                  <a:srgbClr val="21449B"/>
                </a:solidFill>
                <a:latin typeface="Calibri" charset="0"/>
                <a:ea typeface="ＭＳ Ｐゴシック" charset="0"/>
              </a:rPr>
              <a:t> </a:t>
            </a:r>
            <a:r>
              <a:rPr lang="sv-SE" sz="3200" dirty="0" err="1">
                <a:solidFill>
                  <a:srgbClr val="21449B"/>
                </a:solidFill>
                <a:latin typeface="Calibri" charset="0"/>
                <a:ea typeface="ＭＳ Ｐゴシック" charset="0"/>
              </a:rPr>
              <a:t>triangle</a:t>
            </a:r>
            <a:r>
              <a:rPr lang="sv-SE" sz="3200" dirty="0">
                <a:solidFill>
                  <a:srgbClr val="21449B"/>
                </a:solidFill>
                <a:latin typeface="Calibri" charset="0"/>
                <a:ea typeface="ＭＳ Ｐゴシック" charset="0"/>
              </a:rPr>
              <a:t> – </a:t>
            </a:r>
            <a:r>
              <a:rPr lang="sv-SE" sz="3200" dirty="0" err="1">
                <a:solidFill>
                  <a:srgbClr val="21449B"/>
                </a:solidFill>
                <a:latin typeface="Calibri" charset="0"/>
                <a:ea typeface="ＭＳ Ｐゴシック" charset="0"/>
              </a:rPr>
              <a:t>integrating</a:t>
            </a:r>
            <a:r>
              <a:rPr lang="sv-SE" sz="3200" dirty="0">
                <a:solidFill>
                  <a:srgbClr val="21449B"/>
                </a:solidFill>
                <a:latin typeface="Calibri" charset="0"/>
                <a:ea typeface="ＭＳ Ｐゴシック" charset="0"/>
              </a:rPr>
              <a:t> research, </a:t>
            </a:r>
            <a:r>
              <a:rPr lang="sv-SE" sz="3200" dirty="0" err="1">
                <a:solidFill>
                  <a:srgbClr val="21449B"/>
                </a:solidFill>
                <a:latin typeface="Calibri" charset="0"/>
                <a:ea typeface="ＭＳ Ｐゴシック" charset="0"/>
              </a:rPr>
              <a:t>education</a:t>
            </a:r>
            <a:r>
              <a:rPr lang="sv-SE" sz="3200" dirty="0">
                <a:solidFill>
                  <a:srgbClr val="21449B"/>
                </a:solidFill>
                <a:latin typeface="Calibri" charset="0"/>
                <a:ea typeface="ＭＳ Ｐゴシック" charset="0"/>
              </a:rPr>
              <a:t> and innovation/business</a:t>
            </a:r>
          </a:p>
        </p:txBody>
      </p:sp>
      <p:sp>
        <p:nvSpPr>
          <p:cNvPr id="3" name="Platshållare för sidfot 2"/>
          <p:cNvSpPr>
            <a:spLocks noGrp="1"/>
          </p:cNvSpPr>
          <p:nvPr>
            <p:ph type="ftr" sz="quarter" idx="11"/>
          </p:nvPr>
        </p:nvSpPr>
        <p:spPr/>
        <p:txBody>
          <a:bodyPr/>
          <a:lstStyle/>
          <a:p>
            <a:r>
              <a:rPr lang="en-US" dirty="0" err="1" smtClean="0"/>
              <a:t>lena.adamson@me.com</a:t>
            </a:r>
            <a:endParaRPr lang="en-US" dirty="0"/>
          </a:p>
        </p:txBody>
      </p:sp>
    </p:spTree>
    <p:extLst>
      <p:ext uri="{BB962C8B-B14F-4D97-AF65-F5344CB8AC3E}">
        <p14:creationId xmlns:p14="http://schemas.microsoft.com/office/powerpoint/2010/main" val="1293189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98474" y="395194"/>
            <a:ext cx="7556313" cy="595406"/>
          </a:xfrm>
        </p:spPr>
        <p:txBody>
          <a:bodyPr/>
          <a:lstStyle/>
          <a:p>
            <a:pPr algn="ctr"/>
            <a:r>
              <a:rPr lang="sv-SE" dirty="0" smtClean="0"/>
              <a:t>ECTS </a:t>
            </a:r>
            <a:r>
              <a:rPr lang="sv-SE" dirty="0" err="1" smtClean="0"/>
              <a:t>credits</a:t>
            </a:r>
            <a:endParaRPr lang="sv-SE" dirty="0"/>
          </a:p>
        </p:txBody>
      </p:sp>
      <p:sp>
        <p:nvSpPr>
          <p:cNvPr id="3" name="Platshållare för innehåll 2"/>
          <p:cNvSpPr>
            <a:spLocks noGrp="1"/>
          </p:cNvSpPr>
          <p:nvPr>
            <p:ph idx="1"/>
          </p:nvPr>
        </p:nvSpPr>
        <p:spPr>
          <a:xfrm>
            <a:off x="498474" y="1181100"/>
            <a:ext cx="8112126" cy="4945063"/>
          </a:xfrm>
        </p:spPr>
        <p:txBody>
          <a:bodyPr>
            <a:normAutofit fontScale="92500" lnSpcReduction="20000"/>
          </a:bodyPr>
          <a:lstStyle/>
          <a:p>
            <a:r>
              <a:rPr lang="sv-SE" dirty="0" err="1" smtClean="0"/>
              <a:t>Every</a:t>
            </a:r>
            <a:r>
              <a:rPr lang="sv-SE" dirty="0" smtClean="0"/>
              <a:t> </a:t>
            </a:r>
            <a:r>
              <a:rPr lang="sv-SE" dirty="0"/>
              <a:t>ECTS </a:t>
            </a:r>
            <a:r>
              <a:rPr lang="sv-SE" dirty="0" err="1"/>
              <a:t>credit</a:t>
            </a:r>
            <a:r>
              <a:rPr lang="sv-SE" dirty="0"/>
              <a:t> </a:t>
            </a:r>
            <a:r>
              <a:rPr lang="sv-SE" dirty="0" err="1"/>
              <a:t>point</a:t>
            </a:r>
            <a:r>
              <a:rPr lang="sv-SE" dirty="0"/>
              <a:t> </a:t>
            </a:r>
            <a:r>
              <a:rPr lang="sv-SE" dirty="0" err="1"/>
              <a:t>stands</a:t>
            </a:r>
            <a:r>
              <a:rPr lang="sv-SE" dirty="0"/>
              <a:t> </a:t>
            </a:r>
            <a:r>
              <a:rPr lang="sv-SE" dirty="0" smtClean="0"/>
              <a:t>for </a:t>
            </a:r>
            <a:r>
              <a:rPr lang="sv-SE" dirty="0"/>
              <a:t>a </a:t>
            </a:r>
            <a:r>
              <a:rPr lang="sv-SE" dirty="0" err="1"/>
              <a:t>certain</a:t>
            </a:r>
            <a:r>
              <a:rPr lang="sv-SE" dirty="0"/>
              <a:t> </a:t>
            </a:r>
            <a:r>
              <a:rPr lang="sv-SE" b="1" dirty="0" err="1"/>
              <a:t>amount</a:t>
            </a:r>
            <a:r>
              <a:rPr lang="sv-SE" b="1" dirty="0"/>
              <a:t> of </a:t>
            </a:r>
            <a:r>
              <a:rPr lang="sv-SE" b="1" dirty="0" err="1"/>
              <a:t>work</a:t>
            </a:r>
            <a:r>
              <a:rPr lang="sv-SE" b="1" dirty="0"/>
              <a:t> </a:t>
            </a:r>
            <a:r>
              <a:rPr lang="sv-SE" b="1" dirty="0" err="1" smtClean="0"/>
              <a:t>load</a:t>
            </a:r>
            <a:endParaRPr lang="sv-SE" dirty="0"/>
          </a:p>
          <a:p>
            <a:r>
              <a:rPr lang="sv-SE" dirty="0" err="1" smtClean="0"/>
              <a:t>Typically</a:t>
            </a:r>
            <a:r>
              <a:rPr lang="sv-SE" dirty="0"/>
              <a:t>, </a:t>
            </a:r>
            <a:r>
              <a:rPr lang="sv-SE" b="1" dirty="0" err="1"/>
              <a:t>one</a:t>
            </a:r>
            <a:r>
              <a:rPr lang="sv-SE" b="1" dirty="0"/>
              <a:t> </a:t>
            </a:r>
            <a:r>
              <a:rPr lang="sv-SE" b="1" dirty="0" err="1"/>
              <a:t>year</a:t>
            </a:r>
            <a:r>
              <a:rPr lang="sv-SE" dirty="0"/>
              <a:t> </a:t>
            </a:r>
            <a:r>
              <a:rPr lang="sv-SE" dirty="0" err="1"/>
              <a:t>corresponds</a:t>
            </a:r>
            <a:r>
              <a:rPr lang="sv-SE" dirty="0"/>
              <a:t> </a:t>
            </a:r>
            <a:r>
              <a:rPr lang="sv-SE" dirty="0" err="1"/>
              <a:t>to</a:t>
            </a:r>
            <a:r>
              <a:rPr lang="sv-SE" dirty="0"/>
              <a:t> </a:t>
            </a:r>
            <a:r>
              <a:rPr lang="sv-SE" b="1" dirty="0"/>
              <a:t>60 ECTS-</a:t>
            </a:r>
            <a:r>
              <a:rPr lang="sv-SE" b="1" dirty="0" err="1"/>
              <a:t>credits</a:t>
            </a:r>
            <a:r>
              <a:rPr lang="sv-SE" dirty="0"/>
              <a:t>. </a:t>
            </a:r>
            <a:endParaRPr lang="sv-SE" dirty="0" smtClean="0"/>
          </a:p>
          <a:p>
            <a:r>
              <a:rPr lang="sv-SE" dirty="0" smtClean="0"/>
              <a:t>A </a:t>
            </a:r>
            <a:r>
              <a:rPr lang="sv-SE" dirty="0"/>
              <a:t>3-year Bachelors </a:t>
            </a:r>
            <a:r>
              <a:rPr lang="sv-SE" dirty="0" err="1"/>
              <a:t>programme</a:t>
            </a:r>
            <a:r>
              <a:rPr lang="sv-SE" dirty="0"/>
              <a:t> </a:t>
            </a:r>
            <a:r>
              <a:rPr lang="sv-SE" b="1" dirty="0" smtClean="0"/>
              <a:t>180 </a:t>
            </a:r>
            <a:r>
              <a:rPr lang="sv-SE" b="1" dirty="0"/>
              <a:t>ECTS-</a:t>
            </a:r>
            <a:r>
              <a:rPr lang="sv-SE" b="1" dirty="0" err="1" smtClean="0"/>
              <a:t>credits</a:t>
            </a:r>
            <a:endParaRPr lang="sv-SE" b="1" dirty="0"/>
          </a:p>
          <a:p>
            <a:r>
              <a:rPr lang="sv-SE" dirty="0"/>
              <a:t>A</a:t>
            </a:r>
            <a:r>
              <a:rPr lang="sv-SE" dirty="0" smtClean="0"/>
              <a:t> </a:t>
            </a:r>
            <a:r>
              <a:rPr lang="sv-SE" dirty="0"/>
              <a:t>2-year Masters </a:t>
            </a:r>
            <a:r>
              <a:rPr lang="sv-SE" dirty="0" err="1"/>
              <a:t>programme</a:t>
            </a:r>
            <a:r>
              <a:rPr lang="sv-SE" dirty="0"/>
              <a:t> </a:t>
            </a:r>
            <a:r>
              <a:rPr lang="sv-SE" b="1" dirty="0" smtClean="0"/>
              <a:t>120 </a:t>
            </a:r>
            <a:r>
              <a:rPr lang="sv-SE" b="1" dirty="0"/>
              <a:t>ECTS-</a:t>
            </a:r>
            <a:r>
              <a:rPr lang="sv-SE" b="1" dirty="0" err="1" smtClean="0"/>
              <a:t>credits</a:t>
            </a:r>
            <a:endParaRPr lang="sv-SE" b="1" dirty="0"/>
          </a:p>
          <a:p>
            <a:r>
              <a:rPr lang="sv-SE" dirty="0" err="1" smtClean="0"/>
              <a:t>Depending</a:t>
            </a:r>
            <a:r>
              <a:rPr lang="sv-SE" dirty="0" smtClean="0"/>
              <a:t> </a:t>
            </a:r>
            <a:r>
              <a:rPr lang="sv-SE" dirty="0"/>
              <a:t>on the country, </a:t>
            </a:r>
            <a:r>
              <a:rPr lang="sv-SE" b="1" dirty="0" err="1"/>
              <a:t>one</a:t>
            </a:r>
            <a:r>
              <a:rPr lang="sv-SE" b="1" dirty="0"/>
              <a:t> ECTS </a:t>
            </a:r>
            <a:r>
              <a:rPr lang="sv-SE" b="1" dirty="0" err="1"/>
              <a:t>credit</a:t>
            </a:r>
            <a:r>
              <a:rPr lang="sv-SE" b="1" dirty="0"/>
              <a:t> </a:t>
            </a:r>
            <a:r>
              <a:rPr lang="sv-SE" b="1" dirty="0" err="1"/>
              <a:t>point</a:t>
            </a:r>
            <a:r>
              <a:rPr lang="sv-SE" b="1" dirty="0"/>
              <a:t> </a:t>
            </a:r>
            <a:r>
              <a:rPr lang="sv-SE" dirty="0" err="1"/>
              <a:t>equals</a:t>
            </a:r>
            <a:r>
              <a:rPr lang="sv-SE" dirty="0"/>
              <a:t> on </a:t>
            </a:r>
            <a:r>
              <a:rPr lang="sv-SE" dirty="0" err="1"/>
              <a:t>average</a:t>
            </a:r>
            <a:r>
              <a:rPr lang="sv-SE" dirty="0"/>
              <a:t> </a:t>
            </a:r>
            <a:r>
              <a:rPr lang="sv-SE" dirty="0" err="1"/>
              <a:t>between</a:t>
            </a:r>
            <a:r>
              <a:rPr lang="sv-SE" dirty="0"/>
              <a:t> </a:t>
            </a:r>
            <a:r>
              <a:rPr lang="sv-SE" b="1" dirty="0"/>
              <a:t>25 and 30 </a:t>
            </a:r>
            <a:r>
              <a:rPr lang="sv-SE" b="1" dirty="0" err="1"/>
              <a:t>working</a:t>
            </a:r>
            <a:r>
              <a:rPr lang="sv-SE" b="1" dirty="0"/>
              <a:t> </a:t>
            </a:r>
            <a:r>
              <a:rPr lang="sv-SE" b="1" dirty="0" err="1"/>
              <a:t>hours</a:t>
            </a:r>
            <a:r>
              <a:rPr lang="sv-SE" dirty="0"/>
              <a:t>. </a:t>
            </a:r>
            <a:endParaRPr lang="sv-SE" dirty="0" smtClean="0"/>
          </a:p>
          <a:p>
            <a:r>
              <a:rPr lang="sv-SE" dirty="0" smtClean="0"/>
              <a:t>In </a:t>
            </a:r>
            <a:r>
              <a:rPr lang="sv-SE" dirty="0" err="1" smtClean="0"/>
              <a:t>Austria</a:t>
            </a:r>
            <a:r>
              <a:rPr lang="sv-SE" dirty="0"/>
              <a:t>, </a:t>
            </a:r>
            <a:r>
              <a:rPr lang="sv-SE" sz="2100" u="sng" dirty="0" err="1">
                <a:solidFill>
                  <a:srgbClr val="FF0000"/>
                </a:solidFill>
              </a:rPr>
              <a:t>Italy</a:t>
            </a:r>
            <a:r>
              <a:rPr lang="sv-SE" sz="2100" dirty="0">
                <a:solidFill>
                  <a:srgbClr val="FF0000"/>
                </a:solidFill>
              </a:rPr>
              <a:t> </a:t>
            </a:r>
            <a:r>
              <a:rPr lang="sv-SE" dirty="0"/>
              <a:t>and </a:t>
            </a:r>
            <a:r>
              <a:rPr lang="sv-SE" dirty="0">
                <a:hlinkClick r:id="rId2"/>
              </a:rPr>
              <a:t>Spain</a:t>
            </a:r>
            <a:r>
              <a:rPr lang="sv-SE" dirty="0"/>
              <a:t> </a:t>
            </a:r>
            <a:r>
              <a:rPr lang="sv-SE" dirty="0" err="1" smtClean="0"/>
              <a:t>one</a:t>
            </a:r>
            <a:r>
              <a:rPr lang="sv-SE" dirty="0" smtClean="0"/>
              <a:t> </a:t>
            </a:r>
            <a:r>
              <a:rPr lang="sv-SE" dirty="0"/>
              <a:t>ECTS </a:t>
            </a:r>
            <a:r>
              <a:rPr lang="sv-SE" dirty="0" err="1"/>
              <a:t>equals</a:t>
            </a:r>
            <a:r>
              <a:rPr lang="sv-SE" dirty="0"/>
              <a:t> 25 </a:t>
            </a:r>
            <a:r>
              <a:rPr lang="sv-SE" dirty="0" err="1"/>
              <a:t>working</a:t>
            </a:r>
            <a:r>
              <a:rPr lang="sv-SE" dirty="0"/>
              <a:t> </a:t>
            </a:r>
            <a:r>
              <a:rPr lang="sv-SE" dirty="0" err="1"/>
              <a:t>hours</a:t>
            </a:r>
            <a:r>
              <a:rPr lang="sv-SE" dirty="0"/>
              <a:t>, in </a:t>
            </a:r>
            <a:r>
              <a:rPr lang="sv-SE" dirty="0">
                <a:hlinkClick r:id="rId3"/>
              </a:rPr>
              <a:t>Finland</a:t>
            </a:r>
            <a:r>
              <a:rPr lang="sv-SE" dirty="0"/>
              <a:t> </a:t>
            </a:r>
            <a:r>
              <a:rPr lang="sv-SE" dirty="0" smtClean="0"/>
              <a:t>  27</a:t>
            </a:r>
            <a:r>
              <a:rPr lang="sv-SE" dirty="0"/>
              <a:t>, in </a:t>
            </a:r>
            <a:r>
              <a:rPr lang="sv-SE" dirty="0">
                <a:hlinkClick r:id="rId4"/>
              </a:rPr>
              <a:t>the Netherlands</a:t>
            </a:r>
            <a:r>
              <a:rPr lang="sv-SE" dirty="0"/>
              <a:t> and Portugal 28 and in </a:t>
            </a:r>
            <a:r>
              <a:rPr lang="sv-SE" dirty="0">
                <a:hlinkClick r:id="rId5"/>
              </a:rPr>
              <a:t>Germany</a:t>
            </a:r>
            <a:r>
              <a:rPr lang="sv-SE" dirty="0"/>
              <a:t>, </a:t>
            </a:r>
            <a:r>
              <a:rPr lang="sv-SE" dirty="0">
                <a:hlinkClick r:id="rId6"/>
              </a:rPr>
              <a:t>Belgium</a:t>
            </a:r>
            <a:r>
              <a:rPr lang="sv-SE" dirty="0"/>
              <a:t>, </a:t>
            </a:r>
            <a:r>
              <a:rPr lang="sv-SE" dirty="0" err="1"/>
              <a:t>Romania</a:t>
            </a:r>
            <a:r>
              <a:rPr lang="sv-SE" dirty="0"/>
              <a:t> and </a:t>
            </a:r>
            <a:r>
              <a:rPr lang="sv-SE" dirty="0" err="1" smtClean="0"/>
              <a:t>Hungary</a:t>
            </a:r>
            <a:r>
              <a:rPr lang="sv-SE" dirty="0" smtClean="0"/>
              <a:t> and </a:t>
            </a:r>
            <a:r>
              <a:rPr lang="sv-SE" dirty="0"/>
              <a:t>Sweden</a:t>
            </a:r>
            <a:r>
              <a:rPr lang="sv-SE" dirty="0" smtClean="0"/>
              <a:t> </a:t>
            </a:r>
            <a:r>
              <a:rPr lang="sv-SE" dirty="0"/>
              <a:t>it </a:t>
            </a:r>
            <a:r>
              <a:rPr lang="sv-SE" dirty="0" err="1"/>
              <a:t>equals</a:t>
            </a:r>
            <a:r>
              <a:rPr lang="sv-SE" dirty="0"/>
              <a:t> 30 </a:t>
            </a:r>
            <a:r>
              <a:rPr lang="sv-SE" dirty="0" err="1"/>
              <a:t>working</a:t>
            </a:r>
            <a:r>
              <a:rPr lang="sv-SE" dirty="0"/>
              <a:t> </a:t>
            </a:r>
            <a:r>
              <a:rPr lang="sv-SE" dirty="0" err="1" smtClean="0"/>
              <a:t>hours</a:t>
            </a:r>
            <a:endParaRPr lang="sv-SE" dirty="0" smtClean="0"/>
          </a:p>
          <a:p>
            <a:r>
              <a:rPr lang="sv-SE" dirty="0" smtClean="0"/>
              <a:t>1 ECTS=30 </a:t>
            </a:r>
            <a:r>
              <a:rPr lang="sv-SE" dirty="0" err="1" smtClean="0"/>
              <a:t>wh</a:t>
            </a:r>
            <a:r>
              <a:rPr lang="sv-SE" dirty="0" smtClean="0"/>
              <a:t>	1 </a:t>
            </a:r>
            <a:r>
              <a:rPr lang="sv-SE" dirty="0" err="1" smtClean="0"/>
              <a:t>week</a:t>
            </a:r>
            <a:r>
              <a:rPr lang="sv-SE" dirty="0" smtClean="0"/>
              <a:t> 40 </a:t>
            </a:r>
            <a:r>
              <a:rPr lang="sv-SE" dirty="0" err="1" smtClean="0"/>
              <a:t>wh</a:t>
            </a:r>
            <a:r>
              <a:rPr lang="sv-SE" dirty="0" smtClean="0"/>
              <a:t> = 1,5 ECTS</a:t>
            </a:r>
          </a:p>
          <a:p>
            <a:r>
              <a:rPr lang="sv-SE" dirty="0" err="1" smtClean="0"/>
              <a:t>Please</a:t>
            </a:r>
            <a:r>
              <a:rPr lang="sv-SE" dirty="0" smtClean="0"/>
              <a:t> note: student </a:t>
            </a:r>
            <a:r>
              <a:rPr lang="sv-SE" b="1" dirty="0" err="1" smtClean="0"/>
              <a:t>average</a:t>
            </a:r>
            <a:r>
              <a:rPr lang="sv-SE" dirty="0" smtClean="0"/>
              <a:t> </a:t>
            </a:r>
            <a:r>
              <a:rPr lang="sv-SE" dirty="0" err="1" smtClean="0"/>
              <a:t>working</a:t>
            </a:r>
            <a:r>
              <a:rPr lang="sv-SE" dirty="0" smtClean="0"/>
              <a:t> </a:t>
            </a:r>
            <a:r>
              <a:rPr lang="sv-SE" dirty="0" err="1" smtClean="0"/>
              <a:t>hours</a:t>
            </a:r>
            <a:r>
              <a:rPr lang="sv-SE" dirty="0" smtClean="0"/>
              <a:t>!</a:t>
            </a:r>
            <a:endParaRPr lang="sv-SE" dirty="0"/>
          </a:p>
          <a:p>
            <a:endParaRPr lang="sv-SE" dirty="0"/>
          </a:p>
        </p:txBody>
      </p:sp>
      <p:sp>
        <p:nvSpPr>
          <p:cNvPr id="4" name="Platshållare för sidfot 3"/>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936102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55600" y="825500"/>
            <a:ext cx="8305800" cy="5658224"/>
          </a:xfrm>
        </p:spPr>
        <p:txBody>
          <a:bodyPr>
            <a:normAutofit fontScale="90000"/>
          </a:bodyPr>
          <a:lstStyle/>
          <a:p>
            <a:pPr algn="ctr"/>
            <a:r>
              <a:rPr lang="en-GB" dirty="0" smtClean="0"/>
              <a:t>Indicator 1 builds on “aligned teaching” moving from teacher driven to student centred T&amp;L </a:t>
            </a:r>
            <a:r>
              <a:rPr lang="en-GB" sz="3600" dirty="0" smtClean="0"/>
              <a:t/>
            </a:r>
            <a:br>
              <a:rPr lang="en-GB" sz="3600" dirty="0" smtClean="0"/>
            </a:br>
            <a:r>
              <a:rPr lang="en-GB" sz="3600" dirty="0"/>
              <a:t/>
            </a:r>
            <a:br>
              <a:rPr lang="en-GB" sz="3600" dirty="0"/>
            </a:br>
            <a:r>
              <a:rPr lang="en-GB" sz="2700" dirty="0" smtClean="0">
                <a:solidFill>
                  <a:schemeClr val="tx1"/>
                </a:solidFill>
              </a:rPr>
              <a:t>The </a:t>
            </a:r>
            <a:r>
              <a:rPr lang="en-GB" sz="2700" dirty="0">
                <a:solidFill>
                  <a:schemeClr val="tx1"/>
                </a:solidFill>
              </a:rPr>
              <a:t>five assessment fields are all part of an internal logic where one assessment field builds on the other and together forms a </a:t>
            </a:r>
            <a:r>
              <a:rPr lang="en-GB" sz="2700" dirty="0" smtClean="0">
                <a:solidFill>
                  <a:schemeClr val="tx1"/>
                </a:solidFill>
              </a:rPr>
              <a:t>new (?) </a:t>
            </a:r>
            <a:r>
              <a:rPr lang="en-GB" sz="2700" dirty="0">
                <a:solidFill>
                  <a:schemeClr val="tx1"/>
                </a:solidFill>
              </a:rPr>
              <a:t>way of looking at planning and performing teaching and </a:t>
            </a:r>
            <a:r>
              <a:rPr lang="en-GB" sz="2700" dirty="0" smtClean="0">
                <a:solidFill>
                  <a:schemeClr val="tx1"/>
                </a:solidFill>
              </a:rPr>
              <a:t>learning</a:t>
            </a:r>
            <a:br>
              <a:rPr lang="en-GB" sz="2700" dirty="0" smtClean="0">
                <a:solidFill>
                  <a:schemeClr val="tx1"/>
                </a:solidFill>
              </a:rPr>
            </a:br>
            <a:r>
              <a:rPr lang="en-GB" sz="2700" dirty="0">
                <a:solidFill>
                  <a:schemeClr val="tx1"/>
                </a:solidFill>
              </a:rPr>
              <a:t/>
            </a:r>
            <a:br>
              <a:rPr lang="en-GB" sz="2700" dirty="0">
                <a:solidFill>
                  <a:schemeClr val="tx1"/>
                </a:solidFill>
              </a:rPr>
            </a:br>
            <a:r>
              <a:rPr lang="en-GB" sz="2700" dirty="0" smtClean="0">
                <a:solidFill>
                  <a:schemeClr val="tx1"/>
                </a:solidFill>
              </a:rPr>
              <a:t/>
            </a:r>
            <a:br>
              <a:rPr lang="en-GB" sz="2700" dirty="0" smtClean="0">
                <a:solidFill>
                  <a:schemeClr val="tx1"/>
                </a:solidFill>
              </a:rPr>
            </a:br>
            <a:r>
              <a:rPr lang="en-GB" sz="2700" dirty="0" smtClean="0">
                <a:solidFill>
                  <a:schemeClr val="tx1"/>
                </a:solidFill>
              </a:rPr>
              <a:t/>
            </a:r>
            <a:br>
              <a:rPr lang="en-GB" sz="2700" dirty="0" smtClean="0">
                <a:solidFill>
                  <a:schemeClr val="tx1"/>
                </a:solidFill>
              </a:rPr>
            </a:br>
            <a:r>
              <a:rPr lang="en-GB" sz="2700" i="1" dirty="0" smtClean="0">
                <a:solidFill>
                  <a:schemeClr val="tx1"/>
                </a:solidFill>
              </a:rPr>
              <a:t>The following four slides are from the instruction PPT </a:t>
            </a:r>
            <a:r>
              <a:rPr lang="en-GB" sz="2700" i="1" dirty="0" smtClean="0"/>
              <a:t/>
            </a:r>
            <a:br>
              <a:rPr lang="en-GB" sz="2700" i="1" dirty="0" smtClean="0"/>
            </a:br>
            <a:r>
              <a:rPr lang="en-GB" sz="2700" i="1" dirty="0" smtClean="0"/>
              <a:t>“Understanding Indicator 1”</a:t>
            </a:r>
            <a:r>
              <a:rPr lang="en-GB" sz="3600" i="1" dirty="0" smtClean="0"/>
              <a:t/>
            </a:r>
            <a:br>
              <a:rPr lang="en-GB" sz="3600" i="1" dirty="0" smtClean="0"/>
            </a:br>
            <a:endParaRPr lang="en-GB" sz="3600" i="1" dirty="0"/>
          </a:p>
        </p:txBody>
      </p:sp>
      <p:sp>
        <p:nvSpPr>
          <p:cNvPr id="3" name="Platshållare för sidfot 2"/>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41892348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104588" y="732120"/>
            <a:ext cx="9039412" cy="717176"/>
          </a:xfrm>
          <a:noFill/>
          <a:ln>
            <a:solidFill>
              <a:srgbClr val="89BDFF"/>
            </a:solidFill>
          </a:ln>
        </p:spPr>
        <p:txBody>
          <a:bodyPr>
            <a:noAutofit/>
          </a:bodyPr>
          <a:lstStyle/>
          <a:p>
            <a:pPr algn="ctr">
              <a:lnSpc>
                <a:spcPct val="80000"/>
              </a:lnSpc>
              <a:defRPr/>
            </a:pPr>
            <a:r>
              <a:rPr lang="en-GB" sz="3200" dirty="0"/>
              <a:t>1.1 EIT </a:t>
            </a:r>
            <a:r>
              <a:rPr lang="en-GB" sz="3200" i="1" dirty="0"/>
              <a:t>Content coverage</a:t>
            </a:r>
          </a:p>
        </p:txBody>
      </p:sp>
      <p:sp>
        <p:nvSpPr>
          <p:cNvPr id="250883" name="Rectangle 3"/>
          <p:cNvSpPr>
            <a:spLocks noGrp="1" noChangeArrowheads="1"/>
          </p:cNvSpPr>
          <p:nvPr>
            <p:ph type="body" idx="1"/>
          </p:nvPr>
        </p:nvSpPr>
        <p:spPr>
          <a:solidFill>
            <a:srgbClr val="89DBFF"/>
          </a:solidFill>
          <a:ln>
            <a:solidFill>
              <a:srgbClr val="89DBFF"/>
            </a:solidFill>
          </a:ln>
        </p:spPr>
        <p:txBody>
          <a:bodyPr>
            <a:normAutofit fontScale="77500" lnSpcReduction="20000"/>
          </a:bodyPr>
          <a:lstStyle/>
          <a:p>
            <a:pPr marL="0" indent="0">
              <a:buNone/>
            </a:pPr>
            <a:r>
              <a:rPr lang="en-GB" sz="2800" dirty="0" smtClean="0">
                <a:latin typeface="+mj-lt"/>
              </a:rPr>
              <a:t>This assessment area concerns if the programme you are planning or reviewing cover all of the EIT knowledge forms:</a:t>
            </a:r>
          </a:p>
          <a:p>
            <a:pPr lvl="1"/>
            <a:r>
              <a:rPr lang="en-GB" sz="2800" dirty="0" smtClean="0">
                <a:latin typeface="+mj-lt"/>
              </a:rPr>
              <a:t>Is it possible to find </a:t>
            </a:r>
            <a:r>
              <a:rPr lang="en-GB" sz="2800" i="1" dirty="0" smtClean="0">
                <a:latin typeface="+mj-lt"/>
              </a:rPr>
              <a:t>specified</a:t>
            </a:r>
            <a:r>
              <a:rPr lang="en-GB" sz="2800" dirty="0" smtClean="0">
                <a:latin typeface="+mj-lt"/>
              </a:rPr>
              <a:t> intended learning outcomes on creativity, innovation, entrepreneurship etc. (have a look at slide 5 and 6 again!) in the course/module descriptions of the programme, or is something missing? And are these on the right academic level?</a:t>
            </a:r>
          </a:p>
          <a:p>
            <a:pPr marL="393192" lvl="1" indent="0">
              <a:buNone/>
            </a:pPr>
            <a:endParaRPr lang="en-GB" sz="2800" dirty="0" smtClean="0">
              <a:latin typeface="+mj-lt"/>
            </a:endParaRPr>
          </a:p>
          <a:p>
            <a:pPr marL="393192" lvl="1" indent="0" algn="ctr">
              <a:buNone/>
            </a:pPr>
            <a:r>
              <a:rPr lang="en-GB" sz="2800" b="1" dirty="0">
                <a:latin typeface="+mj-lt"/>
              </a:rPr>
              <a:t>This is the intersection between the EIT OALOs and the EIT Quality Assurance and Learning Enhancement </a:t>
            </a:r>
            <a:r>
              <a:rPr lang="en-GB" sz="2800" b="1" dirty="0" smtClean="0">
                <a:latin typeface="+mj-lt"/>
              </a:rPr>
              <a:t>Model, so, real important!</a:t>
            </a:r>
            <a:endParaRPr lang="en-GB" sz="2800" b="1" dirty="0">
              <a:latin typeface="+mj-lt"/>
            </a:endParaRPr>
          </a:p>
          <a:p>
            <a:pPr marL="393192" lvl="1" indent="0">
              <a:buNone/>
            </a:pPr>
            <a:endParaRPr lang="en-GB" sz="2800" dirty="0">
              <a:latin typeface="+mj-lt"/>
            </a:endParaRPr>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381205659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104588" y="732120"/>
            <a:ext cx="9039412" cy="717176"/>
          </a:xfrm>
          <a:ln>
            <a:solidFill>
              <a:srgbClr val="2C9AE5"/>
            </a:solidFill>
          </a:ln>
        </p:spPr>
        <p:txBody>
          <a:bodyPr>
            <a:noAutofit/>
          </a:bodyPr>
          <a:lstStyle/>
          <a:p>
            <a:pPr eaLnBrk="1" hangingPunct="1">
              <a:lnSpc>
                <a:spcPct val="80000"/>
              </a:lnSpc>
              <a:defRPr/>
            </a:pPr>
            <a:r>
              <a:rPr lang="sv-SE" sz="3200" dirty="0"/>
              <a:t>1:2 </a:t>
            </a:r>
            <a:r>
              <a:rPr lang="sv-SE" sz="3200" dirty="0" err="1"/>
              <a:t>Quality</a:t>
            </a:r>
            <a:r>
              <a:rPr lang="en-GB" sz="3200" dirty="0"/>
              <a:t> criteria for </a:t>
            </a:r>
            <a:r>
              <a:rPr lang="en-GB" sz="3200" i="1" dirty="0"/>
              <a:t>learning outcomes</a:t>
            </a:r>
          </a:p>
        </p:txBody>
      </p:sp>
      <p:sp>
        <p:nvSpPr>
          <p:cNvPr id="250883" name="Rectangle 3"/>
          <p:cNvSpPr>
            <a:spLocks noGrp="1" noChangeArrowheads="1"/>
          </p:cNvSpPr>
          <p:nvPr>
            <p:ph type="body" idx="1"/>
          </p:nvPr>
        </p:nvSpPr>
        <p:spPr>
          <a:xfrm>
            <a:off x="203200" y="1663700"/>
            <a:ext cx="8153400" cy="4462463"/>
          </a:xfrm>
          <a:solidFill>
            <a:srgbClr val="89DBFF"/>
          </a:solidFill>
          <a:ln>
            <a:solidFill>
              <a:srgbClr val="89DBFF"/>
            </a:solidFill>
          </a:ln>
        </p:spPr>
        <p:txBody>
          <a:bodyPr>
            <a:normAutofit fontScale="70000" lnSpcReduction="20000"/>
          </a:bodyPr>
          <a:lstStyle/>
          <a:p>
            <a:pPr eaLnBrk="1" hangingPunct="1">
              <a:buFont typeface="Wingdings" charset="0"/>
              <a:buNone/>
              <a:defRPr/>
            </a:pPr>
            <a:r>
              <a:rPr lang="en-GB" sz="2800" dirty="0" smtClean="0">
                <a:effectLst>
                  <a:outerShdw blurRad="38100" dist="38100" dir="2700000" algn="tl">
                    <a:srgbClr val="DDDDDD"/>
                  </a:outerShdw>
                </a:effectLst>
                <a:latin typeface="+mj-lt"/>
              </a:rPr>
              <a:t>Evaluating if the specified intended learning outcomes are of good quality includes checking if they </a:t>
            </a:r>
          </a:p>
          <a:p>
            <a:pPr eaLnBrk="1" hangingPunct="1">
              <a:buFont typeface="Wingdings" charset="0"/>
              <a:buNone/>
              <a:defRPr/>
            </a:pPr>
            <a:r>
              <a:rPr lang="en-GB" sz="2800" dirty="0" smtClean="0">
                <a:effectLst>
                  <a:outerShdw blurRad="38100" dist="38100" dir="2700000" algn="tl">
                    <a:srgbClr val="DDDDDD"/>
                  </a:outerShdw>
                </a:effectLst>
                <a:latin typeface="+mj-lt"/>
              </a:rPr>
              <a:t>1 </a:t>
            </a:r>
            <a:r>
              <a:rPr lang="en-GB" sz="2400" dirty="0">
                <a:effectLst>
                  <a:outerShdw blurRad="38100" dist="38100" dir="2700000" algn="tl">
                    <a:srgbClr val="DDDDDD"/>
                  </a:outerShdw>
                </a:effectLst>
                <a:latin typeface="+mj-lt"/>
              </a:rPr>
              <a:t>a</a:t>
            </a:r>
            <a:r>
              <a:rPr lang="en-GB" sz="2400" dirty="0" smtClean="0">
                <a:effectLst>
                  <a:outerShdw blurRad="38100" dist="38100" dir="2700000" algn="tl">
                    <a:srgbClr val="DDDDDD"/>
                  </a:outerShdw>
                </a:effectLst>
                <a:latin typeface="+mj-lt"/>
              </a:rPr>
              <a:t>re clearly written – easy for the students to understand?</a:t>
            </a:r>
          </a:p>
          <a:p>
            <a:pPr eaLnBrk="1" hangingPunct="1">
              <a:buFont typeface="Wingdings" charset="0"/>
              <a:buNone/>
              <a:defRPr/>
            </a:pPr>
            <a:r>
              <a:rPr lang="en-GB" sz="2400" dirty="0" smtClean="0">
                <a:effectLst>
                  <a:outerShdw blurRad="38100" dist="38100" dir="2700000" algn="tl">
                    <a:srgbClr val="DDDDDD"/>
                  </a:outerShdw>
                </a:effectLst>
                <a:latin typeface="+mj-lt"/>
              </a:rPr>
              <a:t>2 describe one outcome at a time?</a:t>
            </a:r>
          </a:p>
          <a:p>
            <a:pPr eaLnBrk="1" hangingPunct="1">
              <a:buFont typeface="Wingdings" charset="0"/>
              <a:buNone/>
              <a:defRPr/>
            </a:pPr>
            <a:r>
              <a:rPr lang="en-GB" sz="2400" dirty="0" smtClean="0">
                <a:effectLst>
                  <a:outerShdw blurRad="38100" dist="38100" dir="2700000" algn="tl">
                    <a:srgbClr val="DDDDDD"/>
                  </a:outerShdw>
                </a:effectLst>
                <a:latin typeface="+mj-lt"/>
              </a:rPr>
              <a:t>3 describe the intended result and not the teaching processes? </a:t>
            </a:r>
          </a:p>
          <a:p>
            <a:pPr eaLnBrk="1" hangingPunct="1">
              <a:buFont typeface="Wingdings" charset="0"/>
              <a:buNone/>
              <a:defRPr/>
            </a:pPr>
            <a:r>
              <a:rPr lang="en-GB" sz="2400" dirty="0" smtClean="0">
                <a:effectLst>
                  <a:outerShdw blurRad="38100" dist="38100" dir="2700000" algn="tl">
                    <a:srgbClr val="DDDDDD"/>
                  </a:outerShdw>
                </a:effectLst>
                <a:latin typeface="+mj-lt"/>
              </a:rPr>
              <a:t>4 deal with the right course content?</a:t>
            </a:r>
            <a:endParaRPr lang="en-GB" sz="2400" i="1" dirty="0" smtClean="0">
              <a:effectLst>
                <a:outerShdw blurRad="38100" dist="38100" dir="2700000" algn="tl">
                  <a:srgbClr val="DDDDDD"/>
                </a:outerShdw>
              </a:effectLst>
              <a:latin typeface="+mj-lt"/>
            </a:endParaRPr>
          </a:p>
          <a:p>
            <a:pPr eaLnBrk="1" hangingPunct="1">
              <a:buFont typeface="Wingdings" charset="0"/>
              <a:buNone/>
              <a:defRPr/>
            </a:pPr>
            <a:r>
              <a:rPr lang="en-GB" sz="2400" i="1" dirty="0" smtClean="0">
                <a:effectLst>
                  <a:outerShdw blurRad="38100" dist="38100" dir="2700000" algn="tl">
                    <a:srgbClr val="DDDDDD"/>
                  </a:outerShdw>
                </a:effectLst>
                <a:latin typeface="+mj-lt"/>
              </a:rPr>
              <a:t>But, </a:t>
            </a:r>
            <a:r>
              <a:rPr lang="en-GB" sz="2400" i="1" dirty="0">
                <a:effectLst>
                  <a:outerShdw blurRad="38100" dist="38100" dir="2700000" algn="tl">
                    <a:srgbClr val="DDDDDD"/>
                  </a:outerShdw>
                </a:effectLst>
                <a:latin typeface="+mj-lt"/>
              </a:rPr>
              <a:t>m</a:t>
            </a:r>
            <a:r>
              <a:rPr lang="en-GB" sz="2400" i="1" dirty="0" smtClean="0">
                <a:effectLst>
                  <a:outerShdw blurRad="38100" dist="38100" dir="2700000" algn="tl">
                    <a:srgbClr val="DDDDDD"/>
                  </a:outerShdw>
                </a:effectLst>
                <a:latin typeface="+mj-lt"/>
              </a:rPr>
              <a:t>ost important…</a:t>
            </a:r>
          </a:p>
          <a:p>
            <a:pPr eaLnBrk="1" hangingPunct="1">
              <a:buFont typeface="Wingdings" charset="0"/>
              <a:buNone/>
              <a:defRPr/>
            </a:pPr>
            <a:r>
              <a:rPr lang="en-GB" sz="2400" dirty="0" smtClean="0">
                <a:latin typeface="+mj-lt"/>
              </a:rPr>
              <a:t>5 Do they describe </a:t>
            </a:r>
            <a:r>
              <a:rPr lang="en-GB" sz="2400" b="1" dirty="0" smtClean="0">
                <a:latin typeface="+mj-lt"/>
              </a:rPr>
              <a:t>the visible use </a:t>
            </a:r>
            <a:r>
              <a:rPr lang="en-GB" sz="2400" dirty="0" smtClean="0">
                <a:latin typeface="+mj-lt"/>
              </a:rPr>
              <a:t>of knowledge?</a:t>
            </a:r>
          </a:p>
          <a:p>
            <a:pPr eaLnBrk="1" hangingPunct="1">
              <a:buFont typeface="Wingdings" charset="0"/>
              <a:buNone/>
              <a:defRPr/>
            </a:pPr>
            <a:r>
              <a:rPr lang="en-GB" sz="2400" dirty="0" smtClean="0">
                <a:latin typeface="+mj-lt"/>
              </a:rPr>
              <a:t>“By the end of the course the student will be able to describe, analyse, create, integrate…”    (not “inner states of mind” such as understand, have insights…)</a:t>
            </a:r>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121093888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104588" y="732120"/>
            <a:ext cx="9039412" cy="717176"/>
          </a:xfrm>
          <a:ln>
            <a:solidFill>
              <a:srgbClr val="2C9AE5"/>
            </a:solidFill>
          </a:ln>
        </p:spPr>
        <p:txBody>
          <a:bodyPr>
            <a:noAutofit/>
          </a:bodyPr>
          <a:lstStyle/>
          <a:p>
            <a:pPr algn="ctr" eaLnBrk="1" hangingPunct="1">
              <a:lnSpc>
                <a:spcPct val="80000"/>
              </a:lnSpc>
              <a:defRPr/>
            </a:pPr>
            <a:r>
              <a:rPr lang="sv-SE" sz="3200" dirty="0" smtClean="0"/>
              <a:t>1:3 </a:t>
            </a:r>
            <a:r>
              <a:rPr lang="sv-SE" sz="3200" dirty="0" err="1" smtClean="0"/>
              <a:t>Quality</a:t>
            </a:r>
            <a:r>
              <a:rPr lang="en-GB" sz="3200" dirty="0" smtClean="0"/>
              <a:t> criteria </a:t>
            </a:r>
            <a:r>
              <a:rPr lang="en-GB" sz="3200" dirty="0"/>
              <a:t>for </a:t>
            </a:r>
            <a:r>
              <a:rPr lang="en-GB" sz="3200" i="1" dirty="0"/>
              <a:t>assessment</a:t>
            </a:r>
          </a:p>
        </p:txBody>
      </p:sp>
      <p:sp>
        <p:nvSpPr>
          <p:cNvPr id="250883" name="Rectangle 3"/>
          <p:cNvSpPr>
            <a:spLocks noGrp="1" noChangeArrowheads="1"/>
          </p:cNvSpPr>
          <p:nvPr>
            <p:ph type="body" idx="1"/>
          </p:nvPr>
        </p:nvSpPr>
        <p:spPr>
          <a:xfrm>
            <a:off x="183962" y="1981200"/>
            <a:ext cx="8693338" cy="4144963"/>
          </a:xfrm>
          <a:solidFill>
            <a:srgbClr val="89DBFF"/>
          </a:solidFill>
          <a:ln>
            <a:solidFill>
              <a:srgbClr val="89DBFF"/>
            </a:solidFill>
          </a:ln>
        </p:spPr>
        <p:txBody>
          <a:bodyPr>
            <a:normAutofit/>
          </a:bodyPr>
          <a:lstStyle/>
          <a:p>
            <a:pPr marL="0" indent="0">
              <a:buNone/>
              <a:defRPr/>
            </a:pPr>
            <a:r>
              <a:rPr lang="cy-GB" sz="2200" dirty="0">
                <a:latin typeface="+mj-lt"/>
              </a:rPr>
              <a:t>A</a:t>
            </a:r>
            <a:r>
              <a:rPr lang="cy-GB" sz="2200" dirty="0" smtClean="0">
                <a:latin typeface="+mj-lt"/>
              </a:rPr>
              <a:t>ssessing </a:t>
            </a:r>
            <a:r>
              <a:rPr lang="cy-GB" sz="2200" dirty="0">
                <a:latin typeface="+mj-lt"/>
              </a:rPr>
              <a:t>competencies is not quite the same as assessing just content </a:t>
            </a:r>
            <a:r>
              <a:rPr lang="cy-GB" sz="2200" dirty="0" smtClean="0">
                <a:latin typeface="+mj-lt"/>
              </a:rPr>
              <a:t>knowledge. In </a:t>
            </a:r>
            <a:r>
              <a:rPr lang="cy-GB" sz="2200" dirty="0">
                <a:latin typeface="+mj-lt"/>
              </a:rPr>
              <a:t>order to be fit-for-purpose, </a:t>
            </a:r>
            <a:r>
              <a:rPr lang="cy-GB" sz="2200" dirty="0" smtClean="0">
                <a:latin typeface="+mj-lt"/>
              </a:rPr>
              <a:t>EIT assessment </a:t>
            </a:r>
            <a:r>
              <a:rPr lang="cy-GB" sz="2200" dirty="0">
                <a:latin typeface="+mj-lt"/>
              </a:rPr>
              <a:t>methods must mirror the learning outcomes both with regards to the content of the learning outcomes (of course), but also in relation to form. </a:t>
            </a:r>
            <a:r>
              <a:rPr lang="cy-GB" sz="2200" dirty="0" smtClean="0">
                <a:latin typeface="+mj-lt"/>
              </a:rPr>
              <a:t>So, look at...</a:t>
            </a:r>
          </a:p>
          <a:p>
            <a:pPr>
              <a:defRPr/>
            </a:pPr>
            <a:r>
              <a:rPr lang="cy-GB" sz="2200" dirty="0" smtClean="0">
                <a:latin typeface="+mj-lt"/>
              </a:rPr>
              <a:t>Does </a:t>
            </a:r>
            <a:r>
              <a:rPr lang="cy-GB" sz="2200" dirty="0">
                <a:latin typeface="+mj-lt"/>
              </a:rPr>
              <a:t>the programme use assessment methods that allow students to give real evidence of their competencies or do they mainly use  “run-of-the-mill” tests and essaywriting? </a:t>
            </a:r>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406076981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149412" y="866593"/>
            <a:ext cx="8845175" cy="624446"/>
          </a:xfrm>
        </p:spPr>
        <p:txBody>
          <a:bodyPr>
            <a:noAutofit/>
          </a:bodyPr>
          <a:lstStyle/>
          <a:p>
            <a:pPr algn="ctr" eaLnBrk="1" hangingPunct="1">
              <a:lnSpc>
                <a:spcPct val="80000"/>
              </a:lnSpc>
              <a:defRPr/>
            </a:pPr>
            <a:r>
              <a:rPr lang="en-GB" sz="3200" dirty="0" smtClean="0"/>
              <a:t>1:4 Quality criteria </a:t>
            </a:r>
            <a:r>
              <a:rPr lang="en-GB" sz="3200" dirty="0"/>
              <a:t>for </a:t>
            </a:r>
            <a:r>
              <a:rPr lang="en-GB" sz="3200" i="1" dirty="0"/>
              <a:t>grading</a:t>
            </a:r>
            <a:endParaRPr sz="3200" i="1" noProof="1"/>
          </a:p>
        </p:txBody>
      </p:sp>
      <p:sp>
        <p:nvSpPr>
          <p:cNvPr id="254979" name="Rectangle 3"/>
          <p:cNvSpPr>
            <a:spLocks noGrp="1" noChangeArrowheads="1"/>
          </p:cNvSpPr>
          <p:nvPr>
            <p:ph type="body" idx="1"/>
          </p:nvPr>
        </p:nvSpPr>
        <p:spPr>
          <a:xfrm>
            <a:off x="418352" y="1688354"/>
            <a:ext cx="8267527" cy="4855881"/>
          </a:xfrm>
          <a:solidFill>
            <a:srgbClr val="89DBFF"/>
          </a:solidFill>
          <a:ln>
            <a:solidFill>
              <a:srgbClr val="89DBFF"/>
            </a:solidFill>
          </a:ln>
        </p:spPr>
        <p:txBody>
          <a:bodyPr>
            <a:noAutofit/>
          </a:bodyPr>
          <a:lstStyle/>
          <a:p>
            <a:pPr marL="0" indent="0">
              <a:buNone/>
              <a:defRPr/>
            </a:pPr>
            <a:r>
              <a:rPr lang="sv-SE" dirty="0" err="1">
                <a:latin typeface="+mj-lt"/>
              </a:rPr>
              <a:t>Grading</a:t>
            </a:r>
            <a:r>
              <a:rPr lang="sv-SE" dirty="0">
                <a:latin typeface="+mj-lt"/>
              </a:rPr>
              <a:t> </a:t>
            </a:r>
            <a:r>
              <a:rPr lang="sv-SE" dirty="0" err="1">
                <a:latin typeface="+mj-lt"/>
              </a:rPr>
              <a:t>should</a:t>
            </a:r>
            <a:r>
              <a:rPr lang="sv-SE" dirty="0">
                <a:latin typeface="+mj-lt"/>
              </a:rPr>
              <a:t> be </a:t>
            </a:r>
            <a:r>
              <a:rPr lang="en-GB" dirty="0">
                <a:latin typeface="+mj-lt"/>
              </a:rPr>
              <a:t>fair and just to students which </a:t>
            </a:r>
            <a:r>
              <a:rPr lang="en-GB" dirty="0" smtClean="0">
                <a:latin typeface="+mj-lt"/>
              </a:rPr>
              <a:t>means </a:t>
            </a:r>
            <a:r>
              <a:rPr lang="en-GB" dirty="0">
                <a:latin typeface="+mj-lt"/>
              </a:rPr>
              <a:t>a number of things, for </a:t>
            </a:r>
            <a:r>
              <a:rPr lang="en-GB" dirty="0" smtClean="0">
                <a:latin typeface="+mj-lt"/>
              </a:rPr>
              <a:t>instance</a:t>
            </a:r>
            <a:endParaRPr lang="en-GB" dirty="0">
              <a:latin typeface="+mj-lt"/>
            </a:endParaRPr>
          </a:p>
          <a:p>
            <a:pPr lvl="1">
              <a:defRPr/>
            </a:pPr>
            <a:r>
              <a:rPr lang="en-GB" dirty="0" smtClean="0">
                <a:latin typeface="+mj-lt"/>
              </a:rPr>
              <a:t>are written </a:t>
            </a:r>
            <a:r>
              <a:rPr lang="en-GB" dirty="0">
                <a:latin typeface="+mj-lt"/>
              </a:rPr>
              <a:t>grading </a:t>
            </a:r>
            <a:r>
              <a:rPr lang="en-GB" dirty="0" smtClean="0">
                <a:latin typeface="+mj-lt"/>
              </a:rPr>
              <a:t>criteria presented </a:t>
            </a:r>
            <a:r>
              <a:rPr lang="en-GB" dirty="0">
                <a:latin typeface="+mj-lt"/>
              </a:rPr>
              <a:t>to students in advance</a:t>
            </a:r>
            <a:r>
              <a:rPr lang="en-GB" dirty="0" smtClean="0">
                <a:latin typeface="+mj-lt"/>
              </a:rPr>
              <a:t>?</a:t>
            </a:r>
          </a:p>
          <a:p>
            <a:pPr lvl="1">
              <a:defRPr/>
            </a:pPr>
            <a:r>
              <a:rPr lang="en-GB" dirty="0">
                <a:latin typeface="+mj-lt"/>
              </a:rPr>
              <a:t>a</a:t>
            </a:r>
            <a:r>
              <a:rPr lang="en-GB" dirty="0" smtClean="0">
                <a:latin typeface="+mj-lt"/>
              </a:rPr>
              <a:t>re grading criteria true descriptors of level achievements (</a:t>
            </a:r>
            <a:r>
              <a:rPr lang="en-GB" dirty="0">
                <a:latin typeface="+mj-lt"/>
              </a:rPr>
              <a:t>meaning written specifications of the extent to which the student has achieved the learning outcomes</a:t>
            </a:r>
            <a:r>
              <a:rPr lang="en-GB" dirty="0" smtClean="0">
                <a:latin typeface="+mj-lt"/>
              </a:rPr>
              <a:t>)?</a:t>
            </a:r>
          </a:p>
          <a:p>
            <a:pPr marL="27432" indent="0">
              <a:buNone/>
              <a:defRPr/>
            </a:pPr>
            <a:r>
              <a:rPr lang="en-GB" dirty="0" smtClean="0">
                <a:latin typeface="+mj-lt"/>
              </a:rPr>
              <a:t>One can also look at:</a:t>
            </a:r>
          </a:p>
          <a:p>
            <a:pPr lvl="2">
              <a:defRPr/>
            </a:pPr>
            <a:r>
              <a:rPr lang="en-GB" dirty="0">
                <a:latin typeface="+mj-lt"/>
              </a:rPr>
              <a:t>a clear description of  the grading system and the principles it rests on? </a:t>
            </a:r>
            <a:endParaRPr lang="en-GB" dirty="0" smtClean="0">
              <a:latin typeface="+mj-lt"/>
            </a:endParaRPr>
          </a:p>
          <a:p>
            <a:pPr lvl="2">
              <a:defRPr/>
            </a:pPr>
            <a:r>
              <a:rPr lang="en-GB" dirty="0" smtClean="0">
                <a:latin typeface="+mj-lt"/>
              </a:rPr>
              <a:t>can students </a:t>
            </a:r>
            <a:r>
              <a:rPr lang="en-GB" dirty="0">
                <a:latin typeface="+mj-lt"/>
              </a:rPr>
              <a:t>make </a:t>
            </a:r>
            <a:r>
              <a:rPr lang="en-GB" dirty="0" smtClean="0">
                <a:latin typeface="+mj-lt"/>
              </a:rPr>
              <a:t>appeals?</a:t>
            </a:r>
            <a:endParaRPr lang="en-GB" dirty="0">
              <a:latin typeface="+mj-lt"/>
            </a:endParaRPr>
          </a:p>
          <a:p>
            <a:pPr lvl="2">
              <a:defRPr/>
            </a:pPr>
            <a:r>
              <a:rPr lang="en-GB" dirty="0">
                <a:latin typeface="+mj-lt"/>
              </a:rPr>
              <a:t>a</a:t>
            </a:r>
            <a:r>
              <a:rPr lang="en-GB" dirty="0" smtClean="0">
                <a:latin typeface="+mj-lt"/>
              </a:rPr>
              <a:t>re external </a:t>
            </a:r>
            <a:r>
              <a:rPr lang="en-GB" dirty="0">
                <a:latin typeface="+mj-lt"/>
              </a:rPr>
              <a:t>assessors </a:t>
            </a:r>
            <a:r>
              <a:rPr lang="en-GB" dirty="0" smtClean="0">
                <a:latin typeface="+mj-lt"/>
              </a:rPr>
              <a:t>used?</a:t>
            </a:r>
            <a:endParaRPr lang="en-GB" dirty="0">
              <a:latin typeface="+mj-lt"/>
            </a:endParaRPr>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1683581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164353" y="836709"/>
            <a:ext cx="8770471" cy="712415"/>
          </a:xfrm>
        </p:spPr>
        <p:txBody>
          <a:bodyPr>
            <a:noAutofit/>
          </a:bodyPr>
          <a:lstStyle/>
          <a:p>
            <a:pPr algn="ctr" eaLnBrk="1" hangingPunct="1">
              <a:lnSpc>
                <a:spcPct val="80000"/>
              </a:lnSpc>
              <a:defRPr/>
            </a:pPr>
            <a:r>
              <a:rPr lang="sv-SE" sz="4000" dirty="0" smtClean="0"/>
              <a:t>1:5 </a:t>
            </a:r>
            <a:r>
              <a:rPr lang="sv-SE" sz="4000" dirty="0" err="1" smtClean="0"/>
              <a:t>Quality</a:t>
            </a:r>
            <a:r>
              <a:rPr lang="en-GB" sz="4000" dirty="0" smtClean="0">
                <a:solidFill>
                  <a:schemeClr val="tx1"/>
                </a:solidFill>
                <a:effectLst>
                  <a:outerShdw blurRad="38100" dist="38100" dir="2700000" algn="tl">
                    <a:srgbClr val="DDDDDD"/>
                  </a:outerShdw>
                </a:effectLst>
              </a:rPr>
              <a:t> </a:t>
            </a:r>
            <a:r>
              <a:rPr lang="en-GB" sz="4000" dirty="0" smtClean="0"/>
              <a:t>criteria for </a:t>
            </a:r>
            <a:r>
              <a:rPr lang="en-GB" sz="4000" dirty="0" smtClean="0">
                <a:solidFill>
                  <a:srgbClr val="2C9AE5"/>
                </a:solidFill>
              </a:rPr>
              <a:t>teaching activities</a:t>
            </a:r>
            <a:endParaRPr sz="4000" noProof="1" smtClean="0">
              <a:solidFill>
                <a:srgbClr val="2C9AE5"/>
              </a:solidFill>
            </a:endParaRPr>
          </a:p>
        </p:txBody>
      </p:sp>
      <p:sp>
        <p:nvSpPr>
          <p:cNvPr id="263171" name="Rectangle 3"/>
          <p:cNvSpPr>
            <a:spLocks noGrp="1" noChangeArrowheads="1"/>
          </p:cNvSpPr>
          <p:nvPr>
            <p:ph type="body" idx="1"/>
          </p:nvPr>
        </p:nvSpPr>
        <p:spPr>
          <a:xfrm>
            <a:off x="457200" y="1882588"/>
            <a:ext cx="8477624" cy="4317999"/>
          </a:xfrm>
          <a:solidFill>
            <a:srgbClr val="89DBFF"/>
          </a:solidFill>
        </p:spPr>
        <p:txBody>
          <a:bodyPr>
            <a:normAutofit/>
          </a:bodyPr>
          <a:lstStyle/>
          <a:p>
            <a:pPr eaLnBrk="1" hangingPunct="1">
              <a:defRPr/>
            </a:pPr>
            <a:r>
              <a:rPr lang="en-GB" dirty="0">
                <a:latin typeface="+mj-lt"/>
              </a:rPr>
              <a:t>EIT teaching should include active/experiential/learning-by-doing methods, the main questions here are </a:t>
            </a:r>
            <a:r>
              <a:rPr lang="en-GB" dirty="0" smtClean="0">
                <a:latin typeface="+mj-lt"/>
              </a:rPr>
              <a:t>if the teaching methods</a:t>
            </a:r>
          </a:p>
          <a:p>
            <a:pPr lvl="1">
              <a:defRPr/>
            </a:pPr>
            <a:r>
              <a:rPr lang="en-GB" dirty="0" smtClean="0">
                <a:latin typeface="+mj-lt"/>
              </a:rPr>
              <a:t>activate students in their own learning?</a:t>
            </a:r>
          </a:p>
          <a:p>
            <a:pPr lvl="1">
              <a:defRPr/>
            </a:pPr>
            <a:r>
              <a:rPr lang="en-GB" dirty="0" smtClean="0">
                <a:latin typeface="+mj-lt"/>
              </a:rPr>
              <a:t>appropriate i.e., do they correspond to the learning outcomes of the course/module (just as the assessment methods)?</a:t>
            </a:r>
          </a:p>
          <a:p>
            <a:pPr lvl="2">
              <a:defRPr/>
            </a:pPr>
            <a:r>
              <a:rPr lang="en-GB" dirty="0" smtClean="0">
                <a:latin typeface="+mj-lt"/>
              </a:rPr>
              <a:t>Ex. What teaching methods are used for students to develop their creativity and innovation skills and competencies? Lectures? Not so appropriate…</a:t>
            </a:r>
          </a:p>
          <a:p>
            <a:pPr lvl="1" eaLnBrk="1" hangingPunct="1">
              <a:defRPr/>
            </a:pPr>
            <a:endParaRPr lang="en-GB" dirty="0">
              <a:latin typeface="+mj-lt"/>
            </a:endParaRPr>
          </a:p>
          <a:p>
            <a:pPr marL="393192" lvl="1" indent="0">
              <a:buNone/>
              <a:defRPr/>
            </a:pPr>
            <a:endParaRPr lang="sv-SE" sz="2800" dirty="0" smtClean="0">
              <a:latin typeface="+mj-lt"/>
            </a:endParaRPr>
          </a:p>
          <a:p>
            <a:pPr>
              <a:defRPr/>
            </a:pPr>
            <a:endParaRPr sz="2800" noProof="1">
              <a:latin typeface="+mj-lt"/>
            </a:endParaRPr>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19589904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3600" dirty="0" err="1" smtClean="0"/>
              <a:t>One</a:t>
            </a:r>
            <a:r>
              <a:rPr lang="sv-SE" sz="3600" dirty="0" smtClean="0"/>
              <a:t> </a:t>
            </a:r>
            <a:r>
              <a:rPr lang="sv-SE" sz="3600" dirty="0" err="1" smtClean="0"/>
              <a:t>more</a:t>
            </a:r>
            <a:r>
              <a:rPr lang="sv-SE" sz="3600" dirty="0" smtClean="0"/>
              <a:t> </a:t>
            </a:r>
            <a:r>
              <a:rPr lang="sv-SE" sz="3600" dirty="0" err="1" smtClean="0"/>
              <a:t>assessment</a:t>
            </a:r>
            <a:r>
              <a:rPr lang="sv-SE" sz="3600" dirty="0" smtClean="0"/>
              <a:t> </a:t>
            </a:r>
            <a:r>
              <a:rPr lang="sv-SE" sz="3600" dirty="0" err="1" smtClean="0"/>
              <a:t>field</a:t>
            </a:r>
            <a:r>
              <a:rPr lang="sv-SE" sz="3600" dirty="0" smtClean="0"/>
              <a:t> I </a:t>
            </a:r>
            <a:r>
              <a:rPr lang="sv-SE" sz="3600" dirty="0" err="1" smtClean="0"/>
              <a:t>would</a:t>
            </a:r>
            <a:r>
              <a:rPr lang="sv-SE" sz="3600" dirty="0" smtClean="0"/>
              <a:t> like </a:t>
            </a:r>
            <a:r>
              <a:rPr lang="sv-SE" sz="3600" dirty="0" err="1" smtClean="0"/>
              <a:t>you</a:t>
            </a:r>
            <a:r>
              <a:rPr lang="sv-SE" sz="3600" dirty="0" smtClean="0"/>
              <a:t> </a:t>
            </a:r>
            <a:r>
              <a:rPr lang="sv-SE" sz="3600" dirty="0" err="1" smtClean="0"/>
              <a:t>to</a:t>
            </a:r>
            <a:r>
              <a:rPr lang="sv-SE" sz="3600" dirty="0" smtClean="0"/>
              <a:t> </a:t>
            </a:r>
            <a:r>
              <a:rPr lang="sv-SE" sz="3600" dirty="0" err="1" smtClean="0"/>
              <a:t>notice</a:t>
            </a:r>
            <a:r>
              <a:rPr lang="sv-SE" sz="3600" dirty="0" smtClean="0"/>
              <a:t>…</a:t>
            </a:r>
            <a:endParaRPr lang="sv-SE" sz="3600" dirty="0"/>
          </a:p>
        </p:txBody>
      </p:sp>
      <p:sp>
        <p:nvSpPr>
          <p:cNvPr id="3" name="Platshållare för innehåll 2"/>
          <p:cNvSpPr>
            <a:spLocks noGrp="1"/>
          </p:cNvSpPr>
          <p:nvPr>
            <p:ph idx="1"/>
          </p:nvPr>
        </p:nvSpPr>
        <p:spPr/>
        <p:txBody>
          <a:bodyPr/>
          <a:lstStyle/>
          <a:p>
            <a:r>
              <a:rPr lang="en-GB" sz="2800" dirty="0" smtClean="0">
                <a:solidFill>
                  <a:schemeClr val="dk1"/>
                </a:solidFill>
                <a:latin typeface="+mj-lt"/>
              </a:rPr>
              <a:t>Indicator 3 “Results”</a:t>
            </a:r>
          </a:p>
          <a:p>
            <a:pPr lvl="1"/>
            <a:r>
              <a:rPr lang="en-GB" dirty="0" smtClean="0">
                <a:solidFill>
                  <a:schemeClr val="dk1"/>
                </a:solidFill>
                <a:latin typeface="+mj-lt"/>
              </a:rPr>
              <a:t>3.4   </a:t>
            </a:r>
            <a:r>
              <a:rPr lang="en-GB" dirty="0">
                <a:solidFill>
                  <a:schemeClr val="dk1"/>
                </a:solidFill>
                <a:latin typeface="+mj-lt"/>
              </a:rPr>
              <a:t>R &amp; D Projects on KIC Educational </a:t>
            </a:r>
            <a:r>
              <a:rPr lang="en-GB" dirty="0" smtClean="0">
                <a:solidFill>
                  <a:schemeClr val="dk1"/>
                </a:solidFill>
                <a:latin typeface="+mj-lt"/>
              </a:rPr>
              <a:t>Activities (p 25)</a:t>
            </a:r>
          </a:p>
          <a:p>
            <a:pPr lvl="2"/>
            <a:r>
              <a:rPr lang="en-GB" dirty="0">
                <a:solidFill>
                  <a:schemeClr val="dk1"/>
                </a:solidFill>
                <a:latin typeface="+mj-lt"/>
              </a:rPr>
              <a:t>“The fourth and final assessment field concerns outcomes by the KICs in the form of published articles, reports, conference presentations, etc. on research and development projects on KIC educational activities. </a:t>
            </a:r>
            <a:r>
              <a:rPr lang="en-GB" b="1" dirty="0">
                <a:solidFill>
                  <a:schemeClr val="dk1"/>
                </a:solidFill>
                <a:latin typeface="+mj-lt"/>
              </a:rPr>
              <a:t>This </a:t>
            </a:r>
            <a:r>
              <a:rPr lang="en-GB" b="1" dirty="0" smtClean="0">
                <a:solidFill>
                  <a:schemeClr val="dk1"/>
                </a:solidFill>
                <a:latin typeface="+mj-lt"/>
              </a:rPr>
              <a:t>assessment </a:t>
            </a:r>
            <a:r>
              <a:rPr lang="en-GB" b="1" dirty="0">
                <a:solidFill>
                  <a:schemeClr val="dk1"/>
                </a:solidFill>
                <a:latin typeface="+mj-lt"/>
              </a:rPr>
              <a:t>field will stimulate the KICs in undertaking close evaluations and research on their educational activities in order to know what results they achieve and </a:t>
            </a:r>
            <a:r>
              <a:rPr lang="en-GB" b="1" dirty="0" smtClean="0">
                <a:solidFill>
                  <a:schemeClr val="dk1"/>
                </a:solidFill>
                <a:latin typeface="+mj-lt"/>
              </a:rPr>
              <a:t>why.  </a:t>
            </a:r>
            <a:r>
              <a:rPr lang="en-GB" dirty="0">
                <a:solidFill>
                  <a:schemeClr val="dk1"/>
                </a:solidFill>
                <a:latin typeface="+mj-lt"/>
              </a:rPr>
              <a:t>Successful examples should also appear on the EIT website in the future.” </a:t>
            </a:r>
          </a:p>
          <a:p>
            <a:pPr lvl="1"/>
            <a:endParaRPr lang="en-GB" dirty="0">
              <a:solidFill>
                <a:schemeClr val="dk1"/>
              </a:solidFill>
              <a:latin typeface="+mj-lt"/>
            </a:endParaRPr>
          </a:p>
          <a:p>
            <a:endParaRPr lang="sv-SE" dirty="0">
              <a:latin typeface="+mj-lt"/>
            </a:endParaRPr>
          </a:p>
        </p:txBody>
      </p:sp>
      <p:sp>
        <p:nvSpPr>
          <p:cNvPr id="4" name="Platshållare för sidfot 3"/>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2781760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4300" y="647700"/>
            <a:ext cx="8801100" cy="520700"/>
          </a:xfrm>
        </p:spPr>
        <p:txBody>
          <a:bodyPr>
            <a:noAutofit/>
          </a:bodyPr>
          <a:lstStyle/>
          <a:p>
            <a:pPr algn="ctr"/>
            <a:r>
              <a:rPr lang="sv-SE" sz="3200" dirty="0" smtClean="0"/>
              <a:t>Does it </a:t>
            </a:r>
            <a:r>
              <a:rPr lang="sv-SE" sz="3200" dirty="0" err="1" smtClean="0"/>
              <a:t>work</a:t>
            </a:r>
            <a:r>
              <a:rPr lang="sv-SE" sz="3200" dirty="0" smtClean="0"/>
              <a:t>? </a:t>
            </a:r>
            <a:endParaRPr lang="sv-SE" sz="2400" dirty="0"/>
          </a:p>
        </p:txBody>
      </p:sp>
      <p:sp>
        <p:nvSpPr>
          <p:cNvPr id="3" name="Platshållare för innehåll 2"/>
          <p:cNvSpPr>
            <a:spLocks noGrp="1"/>
          </p:cNvSpPr>
          <p:nvPr>
            <p:ph idx="1"/>
          </p:nvPr>
        </p:nvSpPr>
        <p:spPr>
          <a:xfrm>
            <a:off x="0" y="1244600"/>
            <a:ext cx="9029700" cy="5295900"/>
          </a:xfrm>
        </p:spPr>
        <p:txBody>
          <a:bodyPr>
            <a:normAutofit fontScale="62500" lnSpcReduction="20000"/>
          </a:bodyPr>
          <a:lstStyle/>
          <a:p>
            <a:r>
              <a:rPr lang="en-GB" sz="2900" dirty="0" smtClean="0">
                <a:latin typeface="+mj-lt"/>
              </a:rPr>
              <a:t>Currently being implemented at </a:t>
            </a:r>
            <a:r>
              <a:rPr lang="en-GB" sz="2900" dirty="0" err="1" smtClean="0">
                <a:latin typeface="+mj-lt"/>
              </a:rPr>
              <a:t>ca</a:t>
            </a:r>
            <a:r>
              <a:rPr lang="en-GB" sz="2900" dirty="0" smtClean="0">
                <a:latin typeface="+mj-lt"/>
              </a:rPr>
              <a:t> 20 European universities</a:t>
            </a:r>
          </a:p>
          <a:p>
            <a:r>
              <a:rPr lang="en-GB" sz="2900" dirty="0" smtClean="0">
                <a:latin typeface="+mj-lt"/>
              </a:rPr>
              <a:t>”The Handbook”  has become a concept amongst EIT faculty</a:t>
            </a:r>
          </a:p>
          <a:p>
            <a:r>
              <a:rPr lang="en-GB" sz="2900" dirty="0" smtClean="0">
                <a:latin typeface="+mj-lt"/>
              </a:rPr>
              <a:t>Experiences </a:t>
            </a:r>
            <a:r>
              <a:rPr lang="en-GB" sz="2900" dirty="0">
                <a:latin typeface="+mj-lt"/>
              </a:rPr>
              <a:t>(spec </a:t>
            </a:r>
            <a:r>
              <a:rPr lang="en-GB" sz="2900" dirty="0" err="1">
                <a:latin typeface="+mj-lt"/>
              </a:rPr>
              <a:t>ind</a:t>
            </a:r>
            <a:r>
              <a:rPr lang="en-GB" sz="2900" dirty="0">
                <a:latin typeface="+mj-lt"/>
              </a:rPr>
              <a:t> 1) from three </a:t>
            </a:r>
            <a:r>
              <a:rPr lang="en-GB" sz="2900" dirty="0" smtClean="0">
                <a:latin typeface="+mj-lt"/>
              </a:rPr>
              <a:t>labelling processes over time</a:t>
            </a:r>
          </a:p>
          <a:p>
            <a:pPr lvl="1"/>
            <a:r>
              <a:rPr lang="en-GB" sz="2900" dirty="0" smtClean="0">
                <a:latin typeface="+mj-lt"/>
              </a:rPr>
              <a:t>Outcomes </a:t>
            </a:r>
            <a:r>
              <a:rPr lang="en-GB" sz="2900" dirty="0">
                <a:latin typeface="+mj-lt"/>
              </a:rPr>
              <a:t>(seven programmes from one of the KICs):</a:t>
            </a:r>
          </a:p>
          <a:p>
            <a:pPr lvl="2"/>
            <a:r>
              <a:rPr lang="en-GB" sz="2900" dirty="0">
                <a:latin typeface="+mj-lt"/>
              </a:rPr>
              <a:t>spring 2012: 	</a:t>
            </a:r>
            <a:r>
              <a:rPr lang="en-GB" sz="2900" dirty="0" smtClean="0">
                <a:latin typeface="+mj-lt"/>
              </a:rPr>
              <a:t>1 label  –  </a:t>
            </a:r>
            <a:r>
              <a:rPr lang="en-GB" sz="2900" dirty="0">
                <a:latin typeface="+mj-lt"/>
              </a:rPr>
              <a:t>1 year;</a:t>
            </a:r>
          </a:p>
          <a:p>
            <a:pPr lvl="2"/>
            <a:r>
              <a:rPr lang="en-GB" sz="2900" dirty="0">
                <a:latin typeface="+mj-lt"/>
              </a:rPr>
              <a:t>autumn 2012: 	</a:t>
            </a:r>
            <a:r>
              <a:rPr lang="en-GB" sz="2900" dirty="0" smtClean="0">
                <a:latin typeface="+mj-lt"/>
              </a:rPr>
              <a:t>2 labels –  </a:t>
            </a:r>
            <a:r>
              <a:rPr lang="en-GB" sz="2900" dirty="0">
                <a:latin typeface="+mj-lt"/>
              </a:rPr>
              <a:t>1 year</a:t>
            </a:r>
          </a:p>
          <a:p>
            <a:pPr lvl="2"/>
            <a:r>
              <a:rPr lang="en-GB" sz="2900" dirty="0">
                <a:latin typeface="+mj-lt"/>
              </a:rPr>
              <a:t>autumn 2013</a:t>
            </a:r>
            <a:r>
              <a:rPr lang="en-GB" sz="2900" dirty="0" smtClean="0">
                <a:latin typeface="+mj-lt"/>
              </a:rPr>
              <a:t>:	6 labels – 2 years  and 1 label – 4 years</a:t>
            </a:r>
          </a:p>
          <a:p>
            <a:pPr lvl="1"/>
            <a:r>
              <a:rPr lang="en-GB" sz="2900" i="1" dirty="0" smtClean="0">
                <a:latin typeface="+mj-lt"/>
              </a:rPr>
              <a:t>Learning outcomes </a:t>
            </a:r>
            <a:r>
              <a:rPr lang="en-GB" sz="2900" dirty="0" smtClean="0">
                <a:latin typeface="+mj-lt"/>
              </a:rPr>
              <a:t>originally completely missing at many places – now there, but still low quality at places</a:t>
            </a:r>
          </a:p>
          <a:p>
            <a:pPr lvl="1"/>
            <a:r>
              <a:rPr lang="en-GB" sz="2900" i="1" dirty="0" smtClean="0">
                <a:latin typeface="+mj-lt"/>
              </a:rPr>
              <a:t>Fit for purpose assessment methods </a:t>
            </a:r>
            <a:r>
              <a:rPr lang="en-GB" sz="2900" dirty="0" smtClean="0">
                <a:latin typeface="+mj-lt"/>
              </a:rPr>
              <a:t>increased a lot, peer assessment introduced at some places</a:t>
            </a:r>
          </a:p>
          <a:p>
            <a:pPr lvl="1"/>
            <a:r>
              <a:rPr lang="en-GB" sz="2900" i="1" dirty="0" smtClean="0">
                <a:latin typeface="+mj-lt"/>
              </a:rPr>
              <a:t>Fair and reliable grading </a:t>
            </a:r>
            <a:r>
              <a:rPr lang="en-GB" sz="2900" dirty="0" smtClean="0">
                <a:latin typeface="+mj-lt"/>
              </a:rPr>
              <a:t>– still a long way to go but one very good example was discovered in the last labelling process</a:t>
            </a:r>
          </a:p>
          <a:p>
            <a:pPr lvl="1"/>
            <a:r>
              <a:rPr lang="en-GB" sz="2900" i="1" dirty="0" smtClean="0">
                <a:latin typeface="+mj-lt"/>
              </a:rPr>
              <a:t>Activating teaching and learning methods </a:t>
            </a:r>
            <a:r>
              <a:rPr lang="en-GB" sz="2900" dirty="0" smtClean="0">
                <a:latin typeface="+mj-lt"/>
              </a:rPr>
              <a:t>– more and more examples ”outside the lecturing box”</a:t>
            </a:r>
          </a:p>
          <a:p>
            <a:r>
              <a:rPr lang="en-GB" sz="2900" dirty="0" smtClean="0">
                <a:latin typeface="+mj-lt"/>
              </a:rPr>
              <a:t>EIT faculty = university faculty     		EIT role model for E HE</a:t>
            </a:r>
            <a:endParaRPr lang="sv-SE" sz="2900" dirty="0" smtClean="0"/>
          </a:p>
          <a:p>
            <a:endParaRPr lang="sv-SE" sz="2900" dirty="0" smtClean="0"/>
          </a:p>
          <a:p>
            <a:endParaRPr lang="sv-SE" sz="2900" dirty="0" smtClean="0"/>
          </a:p>
          <a:p>
            <a:endParaRPr lang="sv-SE" dirty="0"/>
          </a:p>
        </p:txBody>
      </p:sp>
      <p:sp>
        <p:nvSpPr>
          <p:cNvPr id="4" name="Platshållare för sidfot 3"/>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38012936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00100"/>
            <a:ext cx="8229600" cy="1308100"/>
          </a:xfrm>
        </p:spPr>
        <p:txBody>
          <a:bodyPr>
            <a:normAutofit/>
          </a:bodyPr>
          <a:lstStyle/>
          <a:p>
            <a:pPr algn="ctr"/>
            <a:r>
              <a:rPr lang="en-GB" sz="3200" dirty="0" smtClean="0"/>
              <a:t>Can it be used in other than the EIT programme context?</a:t>
            </a:r>
            <a:endParaRPr lang="en-GB" sz="3200" dirty="0"/>
          </a:p>
        </p:txBody>
      </p:sp>
      <p:sp>
        <p:nvSpPr>
          <p:cNvPr id="3" name="Platshållare för innehåll 2"/>
          <p:cNvSpPr>
            <a:spLocks noGrp="1"/>
          </p:cNvSpPr>
          <p:nvPr>
            <p:ph idx="1"/>
          </p:nvPr>
        </p:nvSpPr>
        <p:spPr/>
        <p:txBody>
          <a:bodyPr/>
          <a:lstStyle/>
          <a:p>
            <a:r>
              <a:rPr lang="en-GB" dirty="0" smtClean="0">
                <a:latin typeface="+mj-lt"/>
              </a:rPr>
              <a:t>Replace the EIT OALOs as a reference point with the LOs of a National Qualification framework or general LOs on institutional level</a:t>
            </a:r>
          </a:p>
          <a:p>
            <a:r>
              <a:rPr lang="en-GB" dirty="0" smtClean="0">
                <a:latin typeface="+mj-lt"/>
              </a:rPr>
              <a:t>Remove assessment field </a:t>
            </a:r>
            <a:r>
              <a:rPr lang="en-GB" i="1" dirty="0" smtClean="0">
                <a:latin typeface="+mj-lt"/>
              </a:rPr>
              <a:t>1.1 Coverage </a:t>
            </a:r>
            <a:r>
              <a:rPr lang="en-GB" dirty="0" smtClean="0">
                <a:latin typeface="+mj-lt"/>
              </a:rPr>
              <a:t>and just use assessment fields </a:t>
            </a:r>
            <a:r>
              <a:rPr lang="en-GB" i="1" dirty="0" smtClean="0">
                <a:latin typeface="+mj-lt"/>
              </a:rPr>
              <a:t>1</a:t>
            </a:r>
            <a:r>
              <a:rPr lang="en-GB" i="1" dirty="0">
                <a:latin typeface="+mj-lt"/>
              </a:rPr>
              <a:t>.</a:t>
            </a:r>
            <a:r>
              <a:rPr lang="en-GB" i="1" dirty="0" smtClean="0">
                <a:latin typeface="+mj-lt"/>
              </a:rPr>
              <a:t>2 – 1.5</a:t>
            </a:r>
            <a:r>
              <a:rPr lang="en-GB" dirty="0" smtClean="0">
                <a:latin typeface="+mj-lt"/>
              </a:rPr>
              <a:t>,  for any programme or even on module level,  to ensure aligned teaching i.e., student centred T and L. </a:t>
            </a:r>
          </a:p>
          <a:p>
            <a:endParaRPr lang="en-GB" dirty="0">
              <a:latin typeface="+mj-lt"/>
            </a:endParaRPr>
          </a:p>
          <a:p>
            <a:pPr marL="0" indent="0" algn="ctr">
              <a:buNone/>
            </a:pPr>
            <a:r>
              <a:rPr lang="sv-SE" sz="2800" dirty="0" err="1">
                <a:latin typeface="+mj-lt"/>
              </a:rPr>
              <a:t>Thank</a:t>
            </a:r>
            <a:r>
              <a:rPr lang="sv-SE" sz="2800" dirty="0">
                <a:latin typeface="+mj-lt"/>
              </a:rPr>
              <a:t> </a:t>
            </a:r>
            <a:r>
              <a:rPr lang="sv-SE" sz="2800" dirty="0" err="1">
                <a:latin typeface="+mj-lt"/>
              </a:rPr>
              <a:t>you</a:t>
            </a:r>
            <a:r>
              <a:rPr lang="sv-SE" sz="2800" dirty="0">
                <a:latin typeface="+mj-lt"/>
              </a:rPr>
              <a:t> for </a:t>
            </a:r>
            <a:r>
              <a:rPr lang="sv-SE" sz="2800" dirty="0" err="1">
                <a:latin typeface="+mj-lt"/>
              </a:rPr>
              <a:t>your</a:t>
            </a:r>
            <a:r>
              <a:rPr lang="sv-SE" sz="2800" dirty="0">
                <a:latin typeface="+mj-lt"/>
              </a:rPr>
              <a:t> attention!</a:t>
            </a:r>
          </a:p>
          <a:p>
            <a:pPr marL="0" indent="0" algn="ctr">
              <a:buNone/>
            </a:pPr>
            <a:endParaRPr lang="en-GB" dirty="0" smtClean="0">
              <a:latin typeface="+mj-lt"/>
            </a:endParaRPr>
          </a:p>
          <a:p>
            <a:endParaRPr lang="en-GB" dirty="0" smtClean="0">
              <a:latin typeface="+mj-lt"/>
            </a:endParaRPr>
          </a:p>
          <a:p>
            <a:endParaRPr lang="en-GB" dirty="0">
              <a:latin typeface="+mj-lt"/>
            </a:endParaRPr>
          </a:p>
        </p:txBody>
      </p:sp>
      <p:sp>
        <p:nvSpPr>
          <p:cNvPr id="4" name="Platshållare för sidfot 3"/>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1911706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76300"/>
            <a:ext cx="8229600" cy="640588"/>
          </a:xfrm>
        </p:spPr>
        <p:txBody>
          <a:bodyPr>
            <a:normAutofit/>
          </a:bodyPr>
          <a:lstStyle/>
          <a:p>
            <a:pPr algn="ctr"/>
            <a:r>
              <a:rPr lang="sv-SE" sz="3200" dirty="0" err="1" smtClean="0"/>
              <a:t>Today</a:t>
            </a:r>
            <a:endParaRPr lang="sv-SE" sz="3200" dirty="0"/>
          </a:p>
        </p:txBody>
      </p:sp>
      <p:sp>
        <p:nvSpPr>
          <p:cNvPr id="3" name="Platshållare för innehåll 2"/>
          <p:cNvSpPr>
            <a:spLocks noGrp="1"/>
          </p:cNvSpPr>
          <p:nvPr>
            <p:ph idx="1"/>
          </p:nvPr>
        </p:nvSpPr>
        <p:spPr/>
        <p:txBody>
          <a:bodyPr>
            <a:normAutofit/>
          </a:bodyPr>
          <a:lstStyle/>
          <a:p>
            <a:pPr lvl="1"/>
            <a:r>
              <a:rPr lang="en-GB" sz="2200" dirty="0" smtClean="0">
                <a:latin typeface="+mj-lt"/>
              </a:rPr>
              <a:t>The EIT Quality Assurance and Learning Enhancement Model – ”Quality for Learning”</a:t>
            </a:r>
          </a:p>
          <a:p>
            <a:pPr lvl="1"/>
            <a:r>
              <a:rPr lang="en-GB" sz="2000" dirty="0" smtClean="0">
                <a:latin typeface="+mj-lt"/>
              </a:rPr>
              <a:t>The handbook (planning, labelling, follow up reviews)</a:t>
            </a:r>
          </a:p>
          <a:p>
            <a:pPr lvl="1"/>
            <a:r>
              <a:rPr lang="en-GB" sz="2000" dirty="0" smtClean="0">
                <a:latin typeface="+mj-lt"/>
              </a:rPr>
              <a:t>The process, learning outcome approach, EIT OLOs </a:t>
            </a:r>
          </a:p>
          <a:p>
            <a:pPr lvl="1"/>
            <a:r>
              <a:rPr lang="en-GB" sz="2000" smtClean="0">
                <a:latin typeface="+mj-lt"/>
              </a:rPr>
              <a:t>Some </a:t>
            </a:r>
            <a:r>
              <a:rPr lang="en-GB" sz="2000" dirty="0" smtClean="0">
                <a:latin typeface="+mj-lt"/>
              </a:rPr>
              <a:t>suggestions</a:t>
            </a:r>
          </a:p>
          <a:p>
            <a:pPr marL="228600" lvl="1" indent="0">
              <a:buNone/>
            </a:pPr>
            <a:endParaRPr lang="en-GB" dirty="0" smtClean="0">
              <a:latin typeface="+mj-lt"/>
            </a:endParaRPr>
          </a:p>
        </p:txBody>
      </p:sp>
      <p:sp>
        <p:nvSpPr>
          <p:cNvPr id="4" name="Platshållare för sidfot 3"/>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1565946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0800" y="1485900"/>
            <a:ext cx="8750300" cy="5105400"/>
          </a:xfrm>
        </p:spPr>
        <p:txBody>
          <a:bodyPr>
            <a:normAutofit lnSpcReduction="10000"/>
          </a:bodyPr>
          <a:lstStyle/>
          <a:p>
            <a:r>
              <a:rPr lang="en-GB" sz="2200" b="1" dirty="0" smtClean="0">
                <a:latin typeface="Calibri" charset="0"/>
              </a:rPr>
              <a:t>European body with the purpose to be a key driver and a role model addressing…</a:t>
            </a:r>
          </a:p>
          <a:p>
            <a:pPr marL="907542" lvl="1" indent="-514350">
              <a:buFont typeface="+mj-ea"/>
              <a:buAutoNum type="circleNumDbPlain"/>
            </a:pPr>
            <a:r>
              <a:rPr lang="en-GB" sz="2200" dirty="0" smtClean="0">
                <a:latin typeface="Calibri" charset="0"/>
              </a:rPr>
              <a:t>Europe’s innovation gap (climate, energy and ICT, “grand challenges”)</a:t>
            </a:r>
          </a:p>
          <a:p>
            <a:pPr marL="907542" lvl="1" indent="-514350">
              <a:buFont typeface="+mj-ea"/>
              <a:buAutoNum type="circleNumDbPlain"/>
            </a:pPr>
            <a:r>
              <a:rPr lang="en-GB" sz="2200" dirty="0" smtClean="0">
                <a:latin typeface="Calibri" charset="0"/>
              </a:rPr>
              <a:t>Europe’s</a:t>
            </a:r>
            <a:r>
              <a:rPr lang="en-GB" altLang="ja-JP" sz="2200" dirty="0" smtClean="0">
                <a:latin typeface="Calibri" charset="0"/>
              </a:rPr>
              <a:t> need for a skilled work force: </a:t>
            </a:r>
          </a:p>
          <a:p>
            <a:pPr marL="1136142" lvl="2" indent="-514350">
              <a:buFont typeface="+mj-lt"/>
              <a:buAutoNum type="alphaLcPeriod"/>
            </a:pPr>
            <a:r>
              <a:rPr lang="en-GB" sz="2200" dirty="0" smtClean="0">
                <a:latin typeface="Calibri" charset="0"/>
              </a:rPr>
              <a:t>Master and doctoral programs,  and CPD/professional l.</a:t>
            </a:r>
          </a:p>
          <a:p>
            <a:pPr marL="1136142" lvl="2" indent="-514350">
              <a:buFont typeface="+mj-lt"/>
              <a:buAutoNum type="alphaLcPeriod"/>
            </a:pPr>
            <a:r>
              <a:rPr lang="en-GB" sz="2200" dirty="0" smtClean="0">
                <a:latin typeface="Calibri" charset="0"/>
              </a:rPr>
              <a:t>Profile: </a:t>
            </a:r>
            <a:r>
              <a:rPr lang="en-GB" altLang="ja-JP" sz="2200" dirty="0" smtClean="0">
                <a:latin typeface="Calibri" charset="0"/>
              </a:rPr>
              <a:t>”</a:t>
            </a:r>
            <a:r>
              <a:rPr lang="en-GB" altLang="ja-JP" sz="2200" dirty="0">
                <a:latin typeface="Calibri" charset="0"/>
              </a:rPr>
              <a:t>Knowledge triangle” skills and </a:t>
            </a:r>
            <a:r>
              <a:rPr lang="en-GB" altLang="ja-JP" sz="2200" dirty="0" smtClean="0">
                <a:latin typeface="Calibri" charset="0"/>
              </a:rPr>
              <a:t>competencies, meaning skills and competencies in;</a:t>
            </a:r>
          </a:p>
          <a:p>
            <a:pPr marL="1539367" lvl="6" indent="0">
              <a:buNone/>
            </a:pPr>
            <a:r>
              <a:rPr lang="en-GB" sz="2200" dirty="0" smtClean="0">
                <a:latin typeface="Calibri" charset="0"/>
              </a:rPr>
              <a:t>Creativity – innovation </a:t>
            </a:r>
            <a:r>
              <a:rPr lang="en-GB" sz="2200" dirty="0">
                <a:latin typeface="Calibri" charset="0"/>
              </a:rPr>
              <a:t>– entrepreneurship – leadership </a:t>
            </a:r>
            <a:r>
              <a:rPr lang="en-GB" sz="2200" dirty="0" smtClean="0">
                <a:latin typeface="Calibri" charset="0"/>
              </a:rPr>
              <a:t>in relation to KT contexts  </a:t>
            </a:r>
            <a:r>
              <a:rPr lang="en-GB" sz="2200" dirty="0">
                <a:latin typeface="Calibri" charset="0"/>
              </a:rPr>
              <a:t>– making </a:t>
            </a:r>
            <a:r>
              <a:rPr lang="en-GB" sz="2200" dirty="0" smtClean="0">
                <a:latin typeface="Calibri" charset="0"/>
              </a:rPr>
              <a:t>value and sustainability judgements in relation to the content of their educational programmes and subs. KIC themes</a:t>
            </a:r>
          </a:p>
          <a:p>
            <a:pPr marL="907542" lvl="1" indent="-514350">
              <a:buFont typeface="+mj-lt"/>
              <a:buAutoNum type="circleNumDbPlain"/>
            </a:pPr>
            <a:r>
              <a:rPr lang="en-GB" sz="2200" dirty="0" smtClean="0">
                <a:latin typeface="Calibri" charset="0"/>
              </a:rPr>
              <a:t>Role model for European HE</a:t>
            </a:r>
          </a:p>
          <a:p>
            <a:pPr>
              <a:buClr>
                <a:srgbClr val="E4C402"/>
              </a:buClr>
            </a:pPr>
            <a:r>
              <a:rPr lang="en-GB" altLang="ja-JP" b="1" dirty="0">
                <a:latin typeface="Calibri" charset="0"/>
              </a:rPr>
              <a:t>Not a new educational structure, </a:t>
            </a:r>
            <a:r>
              <a:rPr lang="en-GB" altLang="ja-JP" b="1" dirty="0" smtClean="0">
                <a:latin typeface="Calibri" charset="0"/>
              </a:rPr>
              <a:t>20 </a:t>
            </a:r>
            <a:r>
              <a:rPr lang="en-GB" altLang="ja-JP" b="1" dirty="0">
                <a:latin typeface="Calibri" charset="0"/>
              </a:rPr>
              <a:t>– 25 European top </a:t>
            </a:r>
            <a:r>
              <a:rPr lang="en-GB" altLang="ja-JP" b="1" dirty="0" smtClean="0">
                <a:latin typeface="Calibri" charset="0"/>
              </a:rPr>
              <a:t>universities</a:t>
            </a:r>
          </a:p>
          <a:p>
            <a:pPr marL="0" indent="0">
              <a:buNone/>
            </a:pPr>
            <a:endParaRPr lang="en-GB" dirty="0"/>
          </a:p>
        </p:txBody>
      </p:sp>
      <p:sp>
        <p:nvSpPr>
          <p:cNvPr id="4" name="Rubrik 1"/>
          <p:cNvSpPr txBox="1">
            <a:spLocks/>
          </p:cNvSpPr>
          <p:nvPr/>
        </p:nvSpPr>
        <p:spPr>
          <a:xfrm>
            <a:off x="139700" y="241542"/>
            <a:ext cx="7835900" cy="1028457"/>
          </a:xfrm>
          <a:prstGeom prst="rect">
            <a:avLst/>
          </a:prstGeom>
          <a:solidFill>
            <a:srgbClr val="FFFFFF"/>
          </a:solidFill>
          <a:ln>
            <a:noFill/>
          </a:ln>
        </p:spPr>
        <p:style>
          <a:lnRef idx="2">
            <a:schemeClr val="accent2">
              <a:shade val="50000"/>
            </a:schemeClr>
          </a:lnRef>
          <a:fillRef idx="1">
            <a:schemeClr val="accent2"/>
          </a:fillRef>
          <a:effectRef idx="0">
            <a:schemeClr val="accent2"/>
          </a:effectRef>
          <a:fontRef idx="minor">
            <a:schemeClr val="lt1"/>
          </a:fontRef>
        </p:style>
        <p:txBody>
          <a:bodyPr vert="horz" lIns="0" rIns="0" bIns="0" anchor="b">
            <a:normAutofit fontScale="75000" lnSpcReduction="20000"/>
          </a:bodyPr>
          <a:lstStyle>
            <a:lvl1pPr algn="l" rtl="0" eaLnBrk="1" latinLnBrk="0" hangingPunct="1">
              <a:spcBef>
                <a:spcPct val="0"/>
              </a:spcBef>
              <a:buNone/>
              <a:defRPr kumimoji="0" sz="5000" b="0" kern="1200">
                <a:ln>
                  <a:noFill/>
                </a:ln>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1" algn="ctr" rtl="0">
              <a:spcBef>
                <a:spcPct val="0"/>
              </a:spcBef>
            </a:pPr>
            <a:r>
              <a:rPr lang="sv-SE" sz="4300" dirty="0">
                <a:solidFill>
                  <a:schemeClr val="accent1"/>
                </a:solidFill>
                <a:latin typeface="+mj-lt"/>
                <a:ea typeface="+mj-ea"/>
                <a:cs typeface="+mj-cs"/>
              </a:rPr>
              <a:t>European Institute of Innovation and Technology – EIT  </a:t>
            </a:r>
            <a:r>
              <a:rPr lang="sv-SE" dirty="0" smtClean="0"/>
              <a:t/>
            </a:r>
            <a:br>
              <a:rPr lang="sv-SE" dirty="0" smtClean="0"/>
            </a:br>
            <a:endParaRPr lang="sv-SE" dirty="0"/>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905565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ubrik 1"/>
          <p:cNvSpPr>
            <a:spLocks noGrp="1"/>
          </p:cNvSpPr>
          <p:nvPr>
            <p:ph type="title"/>
          </p:nvPr>
        </p:nvSpPr>
        <p:spPr>
          <a:xfrm>
            <a:off x="482600" y="533400"/>
            <a:ext cx="7962900" cy="1168400"/>
          </a:xfrm>
          <a:solidFill>
            <a:srgbClr val="FFFFFF"/>
          </a:solidFill>
          <a:ln>
            <a:miter lim="800000"/>
            <a:headEnd/>
            <a:tailEnd/>
          </a:ln>
        </p:spPr>
        <p:txBody>
          <a:bodyPr>
            <a:noAutofit/>
          </a:bodyPr>
          <a:lstStyle/>
          <a:p>
            <a:pPr algn="ctr"/>
            <a:r>
              <a:rPr lang="en-GB" sz="2400" dirty="0" smtClean="0"/>
              <a:t>Complex </a:t>
            </a:r>
            <a:r>
              <a:rPr lang="en-GB" sz="2400" dirty="0"/>
              <a:t>organisation – how to hold it together?</a:t>
            </a:r>
            <a:br>
              <a:rPr lang="en-GB" sz="2400" dirty="0"/>
            </a:br>
            <a:r>
              <a:rPr lang="en-GB" sz="2400" dirty="0"/>
              <a:t>Mutual </a:t>
            </a:r>
            <a:r>
              <a:rPr lang="en-GB" sz="2400" dirty="0" smtClean="0"/>
              <a:t>Overarching ILOs (EIT OLOs) and </a:t>
            </a:r>
            <a:r>
              <a:rPr lang="en-GB" sz="2400" dirty="0"/>
              <a:t>a mutual </a:t>
            </a:r>
            <a:r>
              <a:rPr lang="en-GB" sz="2400" dirty="0" smtClean="0"/>
              <a:t>QA system for an EIT Label</a:t>
            </a:r>
            <a:endParaRPr lang="sv-SE" sz="2400" dirty="0">
              <a:solidFill>
                <a:srgbClr val="000000"/>
              </a:solidFill>
              <a:latin typeface="Calibri" charset="0"/>
              <a:cs typeface="+mn-cs"/>
            </a:endParaRPr>
          </a:p>
        </p:txBody>
      </p:sp>
      <p:pic>
        <p:nvPicPr>
          <p:cNvPr id="21506" name="Bild 1"/>
          <p:cNvPicPr>
            <a:picLocks noGrp="1"/>
          </p:cNvPicPr>
          <p:nvPr>
            <p:ph idx="1"/>
          </p:nvPr>
        </p:nvPicPr>
        <p:blipFill>
          <a:blip r:embed="rId3" cstate="email">
            <a:extLst>
              <a:ext uri="{28A0092B-C50C-407E-A947-70E740481C1C}">
                <a14:useLocalDpi xmlns:a14="http://schemas.microsoft.com/office/drawing/2010/main"/>
              </a:ext>
            </a:extLst>
          </a:blip>
          <a:srcRect t="14442" b="14442"/>
          <a:stretch>
            <a:fillRect/>
          </a:stretch>
        </p:blipFill>
        <p:spPr>
          <a:xfrm>
            <a:off x="941388" y="2119313"/>
            <a:ext cx="7351712" cy="3976687"/>
          </a:xfrm>
        </p:spPr>
      </p:pic>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2209460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a:xfrm>
            <a:off x="457200" y="749300"/>
            <a:ext cx="8229600" cy="704088"/>
          </a:xfrm>
        </p:spPr>
        <p:txBody>
          <a:bodyPr>
            <a:normAutofit/>
          </a:bodyPr>
          <a:lstStyle/>
          <a:p>
            <a:pPr algn="ctr"/>
            <a:r>
              <a:rPr lang="sv-SE" sz="3200" dirty="0" smtClean="0"/>
              <a:t>The process </a:t>
            </a:r>
            <a:endParaRPr lang="sv-SE" sz="3200" dirty="0"/>
          </a:p>
        </p:txBody>
      </p:sp>
      <p:sp>
        <p:nvSpPr>
          <p:cNvPr id="9" name="Platshållare för innehåll 8"/>
          <p:cNvSpPr>
            <a:spLocks noGrp="1"/>
          </p:cNvSpPr>
          <p:nvPr>
            <p:ph idx="1"/>
          </p:nvPr>
        </p:nvSpPr>
        <p:spPr>
          <a:xfrm>
            <a:off x="457200" y="1803400"/>
            <a:ext cx="8229600" cy="4521200"/>
          </a:xfrm>
        </p:spPr>
        <p:txBody>
          <a:bodyPr>
            <a:normAutofit/>
          </a:bodyPr>
          <a:lstStyle/>
          <a:p>
            <a:r>
              <a:rPr lang="en-GB" sz="2400" dirty="0" smtClean="0">
                <a:latin typeface="Calibri"/>
                <a:cs typeface="Calibri"/>
              </a:rPr>
              <a:t>EIT Educational Panel</a:t>
            </a:r>
          </a:p>
          <a:p>
            <a:pPr marL="393192" lvl="1" indent="0">
              <a:buNone/>
            </a:pPr>
            <a:endParaRPr lang="en-GB" sz="2400" dirty="0" smtClean="0">
              <a:latin typeface="Calibri"/>
              <a:cs typeface="Calibri"/>
            </a:endParaRPr>
          </a:p>
          <a:p>
            <a:pPr lvl="1"/>
            <a:r>
              <a:rPr lang="en-GB" sz="2400" dirty="0" smtClean="0">
                <a:latin typeface="Calibri"/>
                <a:cs typeface="Calibri"/>
              </a:rPr>
              <a:t>Dec 2010 – </a:t>
            </a:r>
            <a:r>
              <a:rPr lang="en-GB" sz="2400" dirty="0">
                <a:latin typeface="Calibri"/>
                <a:cs typeface="Calibri"/>
              </a:rPr>
              <a:t>J</a:t>
            </a:r>
            <a:r>
              <a:rPr lang="en-GB" sz="2400" dirty="0" smtClean="0">
                <a:latin typeface="Calibri"/>
                <a:cs typeface="Calibri"/>
              </a:rPr>
              <a:t>une 2012 approx. 10 meetings</a:t>
            </a:r>
          </a:p>
          <a:p>
            <a:pPr lvl="1"/>
            <a:r>
              <a:rPr lang="en-GB" sz="2400" dirty="0" smtClean="0">
                <a:latin typeface="Calibri"/>
                <a:cs typeface="Calibri"/>
              </a:rPr>
              <a:t>Result: Handbook </a:t>
            </a:r>
          </a:p>
          <a:p>
            <a:pPr lvl="1"/>
            <a:r>
              <a:rPr lang="en-GB" sz="2400" dirty="0" smtClean="0">
                <a:latin typeface="Calibri"/>
                <a:cs typeface="Calibri"/>
              </a:rPr>
              <a:t>Planned Revision 2016</a:t>
            </a:r>
          </a:p>
          <a:p>
            <a:pPr marL="228600" lvl="1" indent="0">
              <a:buNone/>
            </a:pPr>
            <a:endParaRPr lang="en-GB" sz="2800" dirty="0" smtClean="0">
              <a:latin typeface="Calibri"/>
              <a:cs typeface="Calibri"/>
            </a:endParaRPr>
          </a:p>
          <a:p>
            <a:pPr marL="228600" lvl="1" indent="0">
              <a:buNone/>
            </a:pPr>
            <a:r>
              <a:rPr lang="en-GB" sz="2400" dirty="0" smtClean="0">
                <a:latin typeface="Calibri"/>
                <a:cs typeface="Calibri"/>
              </a:rPr>
              <a:t>Download </a:t>
            </a:r>
            <a:r>
              <a:rPr lang="en-GB" sz="2400" dirty="0">
                <a:latin typeface="Calibri"/>
                <a:cs typeface="Calibri"/>
              </a:rPr>
              <a:t>handbook at    </a:t>
            </a:r>
            <a:endParaRPr lang="en-GB" sz="2400" dirty="0" smtClean="0">
              <a:latin typeface="Calibri"/>
              <a:cs typeface="Calibri"/>
            </a:endParaRPr>
          </a:p>
          <a:p>
            <a:pPr marL="228600" lvl="1" indent="0">
              <a:buNone/>
            </a:pPr>
            <a:r>
              <a:rPr lang="en-GB" sz="2400" dirty="0">
                <a:latin typeface="Calibri"/>
                <a:cs typeface="Calibri"/>
              </a:rPr>
              <a:t>http://</a:t>
            </a:r>
            <a:r>
              <a:rPr lang="en-GB" sz="2400" dirty="0" err="1">
                <a:latin typeface="Calibri"/>
                <a:cs typeface="Calibri"/>
              </a:rPr>
              <a:t>eit.europa.eu</a:t>
            </a:r>
            <a:r>
              <a:rPr lang="en-GB" sz="2400" dirty="0">
                <a:latin typeface="Calibri"/>
                <a:cs typeface="Calibri"/>
              </a:rPr>
              <a:t>/interact/bookshelf/handbook-planning-labelling-and-follow-reviewing-eit-master-and-doctoral</a:t>
            </a:r>
            <a:endParaRPr lang="en-GB" dirty="0" smtClean="0">
              <a:latin typeface="Calibri"/>
              <a:cs typeface="Calibri"/>
            </a:endParaRPr>
          </a:p>
          <a:p>
            <a:pPr lvl="1"/>
            <a:endParaRPr lang="sv-SE" dirty="0" smtClean="0"/>
          </a:p>
          <a:p>
            <a:pPr lvl="1"/>
            <a:endParaRPr lang="sv-SE" dirty="0" smtClean="0"/>
          </a:p>
          <a:p>
            <a:pPr lvl="1"/>
            <a:endParaRPr lang="sv-SE" dirty="0"/>
          </a:p>
        </p:txBody>
      </p:sp>
      <p:sp>
        <p:nvSpPr>
          <p:cNvPr id="2" name="Platshållare för sidfot 1"/>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3888632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403413"/>
            <a:ext cx="8229600" cy="920739"/>
          </a:xfrm>
        </p:spPr>
        <p:txBody>
          <a:bodyPr>
            <a:normAutofit/>
          </a:bodyPr>
          <a:lstStyle/>
          <a:p>
            <a:pPr algn="ctr"/>
            <a:r>
              <a:rPr lang="sv-SE" sz="3200" dirty="0" err="1" smtClean="0"/>
              <a:t>Handbook</a:t>
            </a:r>
            <a:r>
              <a:rPr lang="sv-SE" sz="3200" dirty="0" smtClean="0"/>
              <a:t> </a:t>
            </a:r>
            <a:r>
              <a:rPr lang="sv-SE" sz="3200" dirty="0" err="1" smtClean="0"/>
              <a:t>Content</a:t>
            </a:r>
            <a:endParaRPr lang="sv-SE" sz="3200" dirty="0"/>
          </a:p>
        </p:txBody>
      </p:sp>
      <p:sp>
        <p:nvSpPr>
          <p:cNvPr id="3" name="Platshållare för innehåll 2"/>
          <p:cNvSpPr>
            <a:spLocks noGrp="1"/>
          </p:cNvSpPr>
          <p:nvPr>
            <p:ph idx="1"/>
          </p:nvPr>
        </p:nvSpPr>
        <p:spPr>
          <a:xfrm>
            <a:off x="457200" y="1741247"/>
            <a:ext cx="8229600" cy="4510516"/>
          </a:xfrm>
        </p:spPr>
        <p:txBody>
          <a:bodyPr>
            <a:normAutofit fontScale="92500" lnSpcReduction="20000"/>
          </a:bodyPr>
          <a:lstStyle/>
          <a:p>
            <a:r>
              <a:rPr lang="sv-SE" sz="2200" i="1" dirty="0" smtClean="0">
                <a:latin typeface="Calibri"/>
                <a:cs typeface="Calibri"/>
              </a:rPr>
              <a:t>EIT – a </a:t>
            </a:r>
            <a:r>
              <a:rPr lang="sv-SE" sz="2200" i="1" dirty="0">
                <a:latin typeface="Calibri"/>
                <a:cs typeface="Calibri"/>
              </a:rPr>
              <a:t>N</a:t>
            </a:r>
            <a:r>
              <a:rPr lang="sv-SE" sz="2200" i="1" dirty="0" smtClean="0">
                <a:latin typeface="Calibri"/>
                <a:cs typeface="Calibri"/>
              </a:rPr>
              <a:t>ew Animal in the European </a:t>
            </a:r>
            <a:r>
              <a:rPr lang="sv-SE" sz="2200" i="1" dirty="0" err="1" smtClean="0">
                <a:latin typeface="Calibri"/>
                <a:cs typeface="Calibri"/>
              </a:rPr>
              <a:t>Educational</a:t>
            </a:r>
            <a:r>
              <a:rPr lang="sv-SE" sz="2200" i="1" dirty="0" smtClean="0">
                <a:latin typeface="Calibri"/>
                <a:cs typeface="Calibri"/>
              </a:rPr>
              <a:t> Landscape 									p 6</a:t>
            </a:r>
          </a:p>
          <a:p>
            <a:r>
              <a:rPr lang="sv-SE" sz="2200" i="1" dirty="0" err="1" smtClean="0">
                <a:latin typeface="Calibri"/>
                <a:cs typeface="Calibri"/>
              </a:rPr>
              <a:t>Introduction</a:t>
            </a:r>
            <a:r>
              <a:rPr lang="sv-SE" sz="2200" i="1" dirty="0" smtClean="0">
                <a:latin typeface="Calibri"/>
                <a:cs typeface="Calibri"/>
              </a:rPr>
              <a:t> (gives an </a:t>
            </a:r>
            <a:r>
              <a:rPr lang="sv-SE" sz="2200" i="1" dirty="0" err="1" smtClean="0">
                <a:latin typeface="Calibri"/>
                <a:cs typeface="Calibri"/>
              </a:rPr>
              <a:t>overview</a:t>
            </a:r>
            <a:r>
              <a:rPr lang="sv-SE" sz="2200" i="1" dirty="0" smtClean="0">
                <a:latin typeface="Calibri"/>
                <a:cs typeface="Calibri"/>
              </a:rPr>
              <a:t> of the </a:t>
            </a:r>
            <a:r>
              <a:rPr lang="sv-SE" sz="2200" i="1" dirty="0" err="1" smtClean="0">
                <a:latin typeface="Calibri"/>
                <a:cs typeface="Calibri"/>
              </a:rPr>
              <a:t>whole</a:t>
            </a:r>
            <a:r>
              <a:rPr lang="sv-SE" sz="2200" i="1" dirty="0" smtClean="0">
                <a:latin typeface="Calibri"/>
                <a:cs typeface="Calibri"/>
              </a:rPr>
              <a:t> </a:t>
            </a:r>
            <a:r>
              <a:rPr lang="sv-SE" sz="2200" i="1" dirty="0" err="1" smtClean="0">
                <a:latin typeface="Calibri"/>
                <a:cs typeface="Calibri"/>
              </a:rPr>
              <a:t>model</a:t>
            </a:r>
            <a:r>
              <a:rPr lang="sv-SE" sz="2200" i="1" dirty="0" smtClean="0">
                <a:latin typeface="Calibri"/>
                <a:cs typeface="Calibri"/>
              </a:rPr>
              <a:t>)	p 7 </a:t>
            </a:r>
          </a:p>
          <a:p>
            <a:r>
              <a:rPr lang="sv-SE" sz="2200" dirty="0" smtClean="0">
                <a:latin typeface="Calibri"/>
                <a:cs typeface="Calibri"/>
              </a:rPr>
              <a:t>Part 1 – Templates for Master </a:t>
            </a:r>
            <a:r>
              <a:rPr lang="sv-SE" sz="2200" dirty="0" err="1" smtClean="0">
                <a:latin typeface="Calibri"/>
                <a:cs typeface="Calibri"/>
              </a:rPr>
              <a:t>Programmes</a:t>
            </a:r>
            <a:r>
              <a:rPr lang="sv-SE" sz="2200" dirty="0" smtClean="0">
                <a:latin typeface="Calibri"/>
                <a:cs typeface="Calibri"/>
              </a:rPr>
              <a:t> 		p 9</a:t>
            </a:r>
          </a:p>
          <a:p>
            <a:r>
              <a:rPr lang="sv-SE" sz="2200" dirty="0" smtClean="0">
                <a:latin typeface="Calibri"/>
                <a:cs typeface="Calibri"/>
              </a:rPr>
              <a:t>Part 2 – The EIT </a:t>
            </a:r>
            <a:r>
              <a:rPr lang="sv-SE" sz="2200" dirty="0" err="1" smtClean="0">
                <a:latin typeface="Calibri"/>
                <a:cs typeface="Calibri"/>
              </a:rPr>
              <a:t>Label</a:t>
            </a:r>
            <a:r>
              <a:rPr lang="sv-SE" sz="2200" dirty="0" smtClean="0">
                <a:latin typeface="Calibri"/>
                <a:cs typeface="Calibri"/>
              </a:rPr>
              <a:t> and the EIT QALE </a:t>
            </a:r>
            <a:r>
              <a:rPr lang="sv-SE" sz="2200" dirty="0" err="1" smtClean="0">
                <a:latin typeface="Calibri"/>
                <a:cs typeface="Calibri"/>
              </a:rPr>
              <a:t>Model</a:t>
            </a:r>
            <a:r>
              <a:rPr lang="sv-SE" sz="2200" dirty="0" smtClean="0">
                <a:latin typeface="Calibri"/>
                <a:cs typeface="Calibri"/>
              </a:rPr>
              <a:t> 		p 21</a:t>
            </a:r>
          </a:p>
          <a:p>
            <a:r>
              <a:rPr lang="sv-SE" sz="2200" dirty="0" smtClean="0">
                <a:latin typeface="Calibri"/>
                <a:cs typeface="Calibri"/>
              </a:rPr>
              <a:t>Part 3 </a:t>
            </a:r>
            <a:r>
              <a:rPr lang="sv-SE" sz="2200" dirty="0" smtClean="0">
                <a:solidFill>
                  <a:schemeClr val="tx1"/>
                </a:solidFill>
                <a:latin typeface="Calibri"/>
                <a:cs typeface="Calibri"/>
              </a:rPr>
              <a:t>– Terms and </a:t>
            </a:r>
            <a:r>
              <a:rPr lang="sv-SE" sz="2200" dirty="0" err="1" smtClean="0">
                <a:solidFill>
                  <a:schemeClr val="tx1"/>
                </a:solidFill>
                <a:latin typeface="Calibri"/>
                <a:cs typeface="Calibri"/>
              </a:rPr>
              <a:t>Concepts</a:t>
            </a:r>
            <a:r>
              <a:rPr lang="sv-SE" sz="2200" dirty="0" smtClean="0">
                <a:solidFill>
                  <a:schemeClr val="tx1"/>
                </a:solidFill>
                <a:latin typeface="Calibri"/>
                <a:cs typeface="Calibri"/>
              </a:rPr>
              <a:t> 	</a:t>
            </a:r>
            <a:r>
              <a:rPr lang="sv-SE" sz="2200" dirty="0" smtClean="0">
                <a:latin typeface="Calibri"/>
                <a:cs typeface="Calibri"/>
              </a:rPr>
              <a:t>			p 29</a:t>
            </a:r>
          </a:p>
          <a:p>
            <a:r>
              <a:rPr lang="sv-SE" sz="2200" dirty="0" smtClean="0">
                <a:latin typeface="Calibri"/>
                <a:cs typeface="Calibri"/>
              </a:rPr>
              <a:t>Part 4 – EIT </a:t>
            </a:r>
            <a:r>
              <a:rPr lang="sv-SE" sz="2200" dirty="0" err="1" smtClean="0">
                <a:latin typeface="Calibri"/>
                <a:cs typeface="Calibri"/>
              </a:rPr>
              <a:t>Doctoral</a:t>
            </a:r>
            <a:r>
              <a:rPr lang="sv-SE" sz="2200" dirty="0" smtClean="0">
                <a:latin typeface="Calibri"/>
                <a:cs typeface="Calibri"/>
              </a:rPr>
              <a:t> </a:t>
            </a:r>
            <a:r>
              <a:rPr lang="sv-SE" sz="2200" dirty="0" err="1" smtClean="0">
                <a:latin typeface="Calibri"/>
                <a:cs typeface="Calibri"/>
              </a:rPr>
              <a:t>Programmes</a:t>
            </a:r>
            <a:r>
              <a:rPr lang="sv-SE" sz="2200" dirty="0" smtClean="0">
                <a:latin typeface="Calibri"/>
                <a:cs typeface="Calibri"/>
              </a:rPr>
              <a:t> 			p 35</a:t>
            </a:r>
          </a:p>
          <a:p>
            <a:r>
              <a:rPr lang="sv-SE" sz="2200" dirty="0" smtClean="0">
                <a:latin typeface="Calibri"/>
                <a:cs typeface="Calibri"/>
              </a:rPr>
              <a:t>Part 5 – Templates for </a:t>
            </a:r>
            <a:r>
              <a:rPr lang="sv-SE" sz="2200" dirty="0" err="1" smtClean="0">
                <a:latin typeface="Calibri"/>
                <a:cs typeface="Calibri"/>
              </a:rPr>
              <a:t>Doctoral</a:t>
            </a:r>
            <a:r>
              <a:rPr lang="sv-SE" sz="2200" dirty="0" smtClean="0">
                <a:latin typeface="Calibri"/>
                <a:cs typeface="Calibri"/>
              </a:rPr>
              <a:t> </a:t>
            </a:r>
            <a:r>
              <a:rPr lang="sv-SE" sz="2200" dirty="0" err="1" smtClean="0">
                <a:latin typeface="Calibri"/>
                <a:cs typeface="Calibri"/>
              </a:rPr>
              <a:t>Programmes</a:t>
            </a:r>
            <a:r>
              <a:rPr lang="sv-SE" sz="2200" dirty="0" smtClean="0">
                <a:latin typeface="Calibri"/>
                <a:cs typeface="Calibri"/>
              </a:rPr>
              <a:t>	 	p 39</a:t>
            </a:r>
          </a:p>
          <a:p>
            <a:r>
              <a:rPr lang="sv-SE" sz="2200" dirty="0" err="1" smtClean="0">
                <a:latin typeface="Calibri"/>
                <a:cs typeface="Calibri"/>
              </a:rPr>
              <a:t>Annexes</a:t>
            </a:r>
            <a:r>
              <a:rPr lang="sv-SE" sz="2200" dirty="0" smtClean="0">
                <a:latin typeface="Calibri"/>
                <a:cs typeface="Calibri"/>
              </a:rPr>
              <a:t>  </a:t>
            </a:r>
          </a:p>
          <a:p>
            <a:pPr lvl="1"/>
            <a:r>
              <a:rPr lang="sv-SE" sz="2200" dirty="0" smtClean="0">
                <a:latin typeface="Calibri"/>
                <a:cs typeface="Calibri"/>
              </a:rPr>
              <a:t>Annex EIT </a:t>
            </a:r>
            <a:r>
              <a:rPr lang="sv-SE" sz="2200" dirty="0" err="1" smtClean="0">
                <a:latin typeface="Calibri"/>
                <a:cs typeface="Calibri"/>
              </a:rPr>
              <a:t>Overarching</a:t>
            </a:r>
            <a:r>
              <a:rPr lang="sv-SE" sz="2200" dirty="0" smtClean="0">
                <a:latin typeface="Calibri"/>
                <a:cs typeface="Calibri"/>
              </a:rPr>
              <a:t> Learning </a:t>
            </a:r>
            <a:r>
              <a:rPr lang="sv-SE" sz="2200" dirty="0" err="1" smtClean="0">
                <a:latin typeface="Calibri"/>
                <a:cs typeface="Calibri"/>
              </a:rPr>
              <a:t>Outcomes</a:t>
            </a:r>
            <a:r>
              <a:rPr lang="sv-SE" sz="2200" dirty="0" smtClean="0">
                <a:latin typeface="Calibri"/>
                <a:cs typeface="Calibri"/>
              </a:rPr>
              <a:t> 		p 55</a:t>
            </a:r>
          </a:p>
          <a:p>
            <a:endParaRPr lang="sv-SE" dirty="0" smtClean="0"/>
          </a:p>
          <a:p>
            <a:endParaRPr lang="sv-SE" dirty="0"/>
          </a:p>
        </p:txBody>
      </p:sp>
      <p:sp>
        <p:nvSpPr>
          <p:cNvPr id="4" name="Platshållare för sidfot 3"/>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4277311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4352" y="546100"/>
            <a:ext cx="8800354" cy="5689599"/>
          </a:xfrm>
        </p:spPr>
        <p:txBody>
          <a:bodyPr>
            <a:noAutofit/>
          </a:bodyPr>
          <a:lstStyle/>
          <a:p>
            <a:pPr lvl="1" algn="ctr" rtl="0">
              <a:spcBef>
                <a:spcPct val="0"/>
              </a:spcBef>
            </a:pPr>
            <a:r>
              <a:rPr lang="en-GB" sz="3200" kern="1200" dirty="0">
                <a:solidFill>
                  <a:schemeClr val="accent1"/>
                </a:solidFill>
                <a:latin typeface="+mj-lt"/>
                <a:ea typeface="+mj-ea"/>
                <a:cs typeface="+mj-cs"/>
              </a:rPr>
              <a:t>Quality in the EIT context </a:t>
            </a:r>
            <a:r>
              <a:rPr lang="en-GB" sz="3200" kern="1200" dirty="0" smtClean="0">
                <a:solidFill>
                  <a:schemeClr val="accent1"/>
                </a:solidFill>
                <a:latin typeface="+mj-lt"/>
                <a:ea typeface="+mj-ea"/>
                <a:cs typeface="+mj-cs"/>
              </a:rPr>
              <a:t/>
            </a:r>
            <a:br>
              <a:rPr lang="en-GB" sz="3200" kern="1200" dirty="0" smtClean="0">
                <a:solidFill>
                  <a:schemeClr val="accent1"/>
                </a:solidFill>
                <a:latin typeface="+mj-lt"/>
                <a:ea typeface="+mj-ea"/>
                <a:cs typeface="+mj-cs"/>
              </a:rPr>
            </a:br>
            <a:r>
              <a:rPr lang="en-GB" sz="3200" kern="1200" dirty="0" smtClean="0">
                <a:solidFill>
                  <a:schemeClr val="accent1"/>
                </a:solidFill>
                <a:latin typeface="+mj-lt"/>
                <a:ea typeface="+mj-ea"/>
                <a:cs typeface="+mj-cs"/>
              </a:rPr>
              <a:t>means </a:t>
            </a:r>
            <a:r>
              <a:rPr lang="en-GB" sz="3200" kern="1200" dirty="0">
                <a:solidFill>
                  <a:schemeClr val="accent1"/>
                </a:solidFill>
                <a:latin typeface="+mj-lt"/>
                <a:ea typeface="+mj-ea"/>
                <a:cs typeface="+mj-cs"/>
              </a:rPr>
              <a:t>one thing: </a:t>
            </a:r>
            <a:r>
              <a:rPr lang="en-GB" sz="3200" dirty="0"/>
              <a:t/>
            </a:r>
            <a:br>
              <a:rPr lang="en-GB" sz="3200" dirty="0"/>
            </a:br>
            <a:r>
              <a:rPr lang="en-GB" sz="3200" dirty="0" smtClean="0"/>
              <a:t/>
            </a:r>
            <a:br>
              <a:rPr lang="en-GB" sz="3200" dirty="0" smtClean="0"/>
            </a:br>
            <a:r>
              <a:rPr lang="en-GB" sz="2400" dirty="0" smtClean="0">
                <a:latin typeface="Calibri"/>
                <a:cs typeface="Calibri"/>
              </a:rPr>
              <a:t>“That programmes ensure that students achieve the EIT Overarching Learning Outcomes (EIT OALOs)” </a:t>
            </a:r>
            <a:br>
              <a:rPr lang="en-GB" sz="2400" dirty="0" smtClean="0">
                <a:latin typeface="Calibri"/>
                <a:cs typeface="Calibri"/>
              </a:rPr>
            </a:br>
            <a:r>
              <a:rPr lang="en-GB" sz="2400" dirty="0" smtClean="0">
                <a:latin typeface="Calibri"/>
                <a:cs typeface="Calibri"/>
              </a:rPr>
              <a:t/>
            </a:r>
            <a:br>
              <a:rPr lang="en-GB" sz="2400" dirty="0" smtClean="0">
                <a:latin typeface="Calibri"/>
                <a:cs typeface="Calibri"/>
              </a:rPr>
            </a:br>
            <a:r>
              <a:rPr lang="en-GB" sz="2400" dirty="0" smtClean="0">
                <a:latin typeface="Calibri"/>
                <a:cs typeface="Calibri"/>
              </a:rPr>
              <a:t> </a:t>
            </a:r>
            <a:r>
              <a:rPr lang="en-GB" sz="2400" i="1" dirty="0" smtClean="0">
                <a:latin typeface="Calibri"/>
                <a:cs typeface="Calibri"/>
              </a:rPr>
              <a:t>“After completion of an EIT programme the students should be able to demonstrate… </a:t>
            </a:r>
            <a:r>
              <a:rPr lang="en-GB" sz="2400" dirty="0">
                <a:latin typeface="Calibri"/>
                <a:cs typeface="Calibri"/>
              </a:rPr>
              <a:t/>
            </a:r>
            <a:br>
              <a:rPr lang="en-GB" sz="2400" dirty="0">
                <a:latin typeface="Calibri"/>
                <a:cs typeface="Calibri"/>
              </a:rPr>
            </a:br>
            <a:r>
              <a:rPr lang="en-GB" sz="2400" dirty="0" smtClean="0">
                <a:latin typeface="Calibri"/>
                <a:cs typeface="Calibri"/>
              </a:rPr>
              <a:t/>
            </a:r>
            <a:br>
              <a:rPr lang="en-GB" sz="2400" dirty="0" smtClean="0">
                <a:latin typeface="Calibri"/>
                <a:cs typeface="Calibri"/>
              </a:rPr>
            </a:br>
            <a:r>
              <a:rPr lang="en-GB" sz="2400" dirty="0" smtClean="0">
                <a:latin typeface="Calibri"/>
                <a:cs typeface="Calibri"/>
              </a:rPr>
              <a:t/>
            </a:r>
            <a:br>
              <a:rPr lang="en-GB" sz="2400" dirty="0" smtClean="0">
                <a:latin typeface="Calibri"/>
                <a:cs typeface="Calibri"/>
              </a:rPr>
            </a:br>
            <a:r>
              <a:rPr lang="en-GB" sz="2400" dirty="0" smtClean="0">
                <a:latin typeface="Calibri"/>
                <a:cs typeface="Calibri"/>
              </a:rPr>
              <a:t>ANNEX 1 PAGE 55-56</a:t>
            </a:r>
            <a:endParaRPr lang="en-GB" sz="2400" dirty="0">
              <a:latin typeface="Calibri"/>
              <a:cs typeface="Calibri"/>
            </a:endParaRPr>
          </a:p>
        </p:txBody>
      </p:sp>
      <p:sp>
        <p:nvSpPr>
          <p:cNvPr id="3" name="Platshållare för sidfot 2"/>
          <p:cNvSpPr>
            <a:spLocks noGrp="1"/>
          </p:cNvSpPr>
          <p:nvPr>
            <p:ph type="ftr" sz="quarter" idx="11"/>
          </p:nvPr>
        </p:nvSpPr>
        <p:spPr/>
        <p:txBody>
          <a:bodyPr/>
          <a:lstStyle/>
          <a:p>
            <a:r>
              <a:rPr lang="en-US" smtClean="0"/>
              <a:t>lena.adamson@me.com</a:t>
            </a:r>
            <a:endParaRPr lang="en-US"/>
          </a:p>
        </p:txBody>
      </p:sp>
    </p:spTree>
    <p:extLst>
      <p:ext uri="{BB962C8B-B14F-4D97-AF65-F5344CB8AC3E}">
        <p14:creationId xmlns:p14="http://schemas.microsoft.com/office/powerpoint/2010/main" val="313170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6"/>
          <p:cNvSpPr>
            <a:spLocks noGrp="1"/>
          </p:cNvSpPr>
          <p:nvPr>
            <p:ph type="title"/>
          </p:nvPr>
        </p:nvSpPr>
        <p:spPr>
          <a:xfrm>
            <a:off x="696913" y="373526"/>
            <a:ext cx="7939087" cy="1120498"/>
          </a:xfrm>
          <a:solidFill>
            <a:srgbClr val="FFFFFF"/>
          </a:solidFill>
          <a:ln>
            <a:miter lim="800000"/>
            <a:headEnd/>
            <a:tailEnd/>
          </a:ln>
        </p:spPr>
        <p:txBody>
          <a:bodyPr>
            <a:noAutofit/>
          </a:bodyPr>
          <a:lstStyle/>
          <a:p>
            <a:pPr algn="ctr" eaLnBrk="1" hangingPunct="1">
              <a:defRPr/>
            </a:pPr>
            <a:r>
              <a:rPr lang="en-GB" sz="2800" dirty="0" smtClean="0">
                <a:cs typeface="+mn-cs"/>
              </a:rPr>
              <a:t>The 7 EIT Overarching Learning Outcomes for Master Programmes</a:t>
            </a:r>
            <a:endParaRPr lang="en-GB" sz="2800" dirty="0">
              <a:cs typeface="+mn-cs"/>
            </a:endParaRPr>
          </a:p>
        </p:txBody>
      </p:sp>
      <p:sp>
        <p:nvSpPr>
          <p:cNvPr id="32770" name="Content Placeholder 7"/>
          <p:cNvSpPr>
            <a:spLocks noGrp="1"/>
          </p:cNvSpPr>
          <p:nvPr>
            <p:ph idx="1"/>
          </p:nvPr>
        </p:nvSpPr>
        <p:spPr>
          <a:xfrm>
            <a:off x="104589" y="1912465"/>
            <a:ext cx="8994588" cy="3916835"/>
          </a:xfrm>
        </p:spPr>
        <p:txBody>
          <a:bodyPr>
            <a:noAutofit/>
          </a:bodyPr>
          <a:lstStyle/>
          <a:p>
            <a:pPr eaLnBrk="1" hangingPunct="1">
              <a:defRPr/>
            </a:pPr>
            <a:r>
              <a:rPr lang="en-GB" sz="2400" b="1" i="1" dirty="0" smtClean="0">
                <a:latin typeface="Calibri"/>
                <a:cs typeface="Calibri"/>
              </a:rPr>
              <a:t>Creativity skills and competences </a:t>
            </a:r>
          </a:p>
          <a:p>
            <a:pPr lvl="1" eaLnBrk="1" hangingPunct="1">
              <a:defRPr/>
            </a:pPr>
            <a:r>
              <a:rPr lang="en-GB" sz="2400" dirty="0" smtClean="0">
                <a:latin typeface="Calibri"/>
                <a:cs typeface="Calibri"/>
              </a:rPr>
              <a:t>1 … the ability to think beyond boundaries and systematically explore and generate new ideas.</a:t>
            </a:r>
          </a:p>
          <a:p>
            <a:pPr>
              <a:defRPr/>
            </a:pPr>
            <a:r>
              <a:rPr lang="en-GB" sz="2400" dirty="0" smtClean="0">
                <a:latin typeface="Calibri"/>
                <a:cs typeface="Calibri"/>
              </a:rPr>
              <a:t> </a:t>
            </a:r>
            <a:r>
              <a:rPr lang="en-GB" sz="2400" b="1" i="1" dirty="0" smtClean="0">
                <a:latin typeface="Calibri"/>
                <a:cs typeface="Calibri"/>
              </a:rPr>
              <a:t>Innovation skills and competences </a:t>
            </a:r>
          </a:p>
          <a:p>
            <a:pPr lvl="1" eaLnBrk="1" hangingPunct="1">
              <a:defRPr/>
            </a:pPr>
            <a:r>
              <a:rPr lang="en-GB" sz="2400" dirty="0" smtClean="0">
                <a:latin typeface="Calibri"/>
                <a:cs typeface="Calibri"/>
              </a:rPr>
              <a:t>2 … the ability to use knowledge, ideas or technologies to create new or significantly improved products, services, processes, policies or new business models.</a:t>
            </a:r>
          </a:p>
          <a:p>
            <a:pPr eaLnBrk="1" hangingPunct="1">
              <a:defRPr/>
            </a:pPr>
            <a:r>
              <a:rPr lang="en-GB" sz="2400" b="1" i="1" dirty="0" smtClean="0">
                <a:latin typeface="Calibri"/>
                <a:cs typeface="Calibri"/>
              </a:rPr>
              <a:t>Entrepreneurship skills and competences</a:t>
            </a:r>
            <a:r>
              <a:rPr lang="en-GB" sz="2400" i="1" dirty="0" smtClean="0">
                <a:latin typeface="Calibri"/>
                <a:cs typeface="Calibri"/>
              </a:rPr>
              <a:t> </a:t>
            </a:r>
            <a:r>
              <a:rPr lang="en-GB" sz="2400" dirty="0" smtClean="0">
                <a:latin typeface="Calibri"/>
                <a:cs typeface="Calibri"/>
              </a:rPr>
              <a:t> </a:t>
            </a:r>
          </a:p>
          <a:p>
            <a:pPr lvl="1" eaLnBrk="1" hangingPunct="1">
              <a:defRPr/>
            </a:pPr>
            <a:r>
              <a:rPr lang="en-GB" sz="2400" dirty="0" smtClean="0">
                <a:latin typeface="Calibri"/>
                <a:cs typeface="Calibri"/>
              </a:rPr>
              <a:t>3 … the ability to transform innovations into feasible business solutions.</a:t>
            </a:r>
          </a:p>
        </p:txBody>
      </p:sp>
      <p:sp>
        <p:nvSpPr>
          <p:cNvPr id="3" name="Platshållare för sidfot 2"/>
          <p:cNvSpPr>
            <a:spLocks noGrp="1"/>
          </p:cNvSpPr>
          <p:nvPr>
            <p:ph type="ftr" sz="quarter" idx="11"/>
          </p:nvPr>
        </p:nvSpPr>
        <p:spPr/>
        <p:txBody>
          <a:bodyPr/>
          <a:lstStyle/>
          <a:p>
            <a:r>
              <a:rPr lang="sv-SE" dirty="0" err="1" smtClean="0"/>
              <a:t>lena.adamson@me.com</a:t>
            </a:r>
            <a:endParaRPr lang="sv-SE" dirty="0"/>
          </a:p>
        </p:txBody>
      </p:sp>
    </p:spTree>
    <p:extLst>
      <p:ext uri="{BB962C8B-B14F-4D97-AF65-F5344CB8AC3E}">
        <p14:creationId xmlns:p14="http://schemas.microsoft.com/office/powerpoint/2010/main" val="3659746568"/>
      </p:ext>
    </p:extLst>
  </p:cSld>
  <p:clrMapOvr>
    <a:masterClrMapping/>
  </p:clrMapOvr>
</p:sld>
</file>

<file path=ppt/theme/theme1.xml><?xml version="1.0" encoding="utf-8"?>
<a:theme xmlns:a="http://schemas.openxmlformats.org/drawingml/2006/main" name="Förmån">
  <a:themeElements>
    <a:clrScheme name="Somma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Förmån">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Förmån">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Förmån.thmx</Template>
  <TotalTime>17887</TotalTime>
  <Words>3097</Words>
  <Application>Microsoft Office PowerPoint</Application>
  <PresentationFormat>Екран (4:3)</PresentationFormat>
  <Paragraphs>440</Paragraphs>
  <Slides>29</Slides>
  <Notes>25</Notes>
  <HiddenSlides>0</HiddenSlides>
  <MMClips>0</MMClips>
  <ScaleCrop>false</ScaleCrop>
  <HeadingPairs>
    <vt:vector size="6" baseType="variant">
      <vt:variant>
        <vt:lpstr>Використані шрифти</vt:lpstr>
      </vt:variant>
      <vt:variant>
        <vt:i4>10</vt:i4>
      </vt:variant>
      <vt:variant>
        <vt:lpstr>Тема</vt:lpstr>
      </vt:variant>
      <vt:variant>
        <vt:i4>1</vt:i4>
      </vt:variant>
      <vt:variant>
        <vt:lpstr>Заголовки слайдів</vt:lpstr>
      </vt:variant>
      <vt:variant>
        <vt:i4>29</vt:i4>
      </vt:variant>
    </vt:vector>
  </HeadingPairs>
  <TitlesOfParts>
    <vt:vector size="40" baseType="lpstr">
      <vt:lpstr>ＭＳ ゴシック</vt:lpstr>
      <vt:lpstr>ＭＳ Ｐゴシック</vt:lpstr>
      <vt:lpstr>Arial</vt:lpstr>
      <vt:lpstr>Arial Unicode MS</vt:lpstr>
      <vt:lpstr>Calibri</vt:lpstr>
      <vt:lpstr>Constantia</vt:lpstr>
      <vt:lpstr>Rockwell</vt:lpstr>
      <vt:lpstr>Times</vt:lpstr>
      <vt:lpstr>Wingdings</vt:lpstr>
      <vt:lpstr>Wingdings 2</vt:lpstr>
      <vt:lpstr>Förmån</vt:lpstr>
      <vt:lpstr> ”Quality for Learning” Internal QA system for the European Institute of Innovation and Technology (EIT) Master and Doctoral Programmes </vt:lpstr>
      <vt:lpstr>The knowledge triangle – integrating research, education and innovation/business</vt:lpstr>
      <vt:lpstr>Today</vt:lpstr>
      <vt:lpstr>Презентація PowerPoint</vt:lpstr>
      <vt:lpstr>Complex organisation – how to hold it together? Mutual Overarching ILOs (EIT OLOs) and a mutual QA system for an EIT Label</vt:lpstr>
      <vt:lpstr>The process </vt:lpstr>
      <vt:lpstr>Handbook Content</vt:lpstr>
      <vt:lpstr>Quality in the EIT context  means one thing:   “That programmes ensure that students achieve the EIT Overarching Learning Outcomes (EIT OALOs)”    “After completion of an EIT programme the students should be able to demonstrate…    ANNEX 1 PAGE 55-56</vt:lpstr>
      <vt:lpstr>The 7 EIT Overarching Learning Outcomes for Master Programmes</vt:lpstr>
      <vt:lpstr>Презентація PowerPoint</vt:lpstr>
      <vt:lpstr>The model builds on learning outcomes</vt:lpstr>
      <vt:lpstr>… and then we have…</vt:lpstr>
      <vt:lpstr>Презентація PowerPoint</vt:lpstr>
      <vt:lpstr>… where does quality “happen”?</vt:lpstr>
      <vt:lpstr>… is creating an understandable learning chain for the students; “aligned teaching”</vt:lpstr>
      <vt:lpstr> Aligned teaching (we can also call it student centred teaching and learning) leads to some focus shifts…        </vt:lpstr>
      <vt:lpstr>The 1 + 4  Quality Indicators of the EIT Quality Assurance and Learning Enhancement Model Master Programmes</vt:lpstr>
      <vt:lpstr>The 1 + 4  Quality Indicators of the EIT Quality Assurance and Learning Enhancement Model</vt:lpstr>
      <vt:lpstr>Future questions and actions?</vt:lpstr>
      <vt:lpstr>ECTS credits</vt:lpstr>
      <vt:lpstr>Indicator 1 builds on “aligned teaching” moving from teacher driven to student centred T&amp;L   The five assessment fields are all part of an internal logic where one assessment field builds on the other and together forms a new (?) way of looking at planning and performing teaching and learning    The following four slides are from the instruction PPT  “Understanding Indicator 1” </vt:lpstr>
      <vt:lpstr>1.1 EIT Content coverage</vt:lpstr>
      <vt:lpstr>1:2 Quality criteria for learning outcomes</vt:lpstr>
      <vt:lpstr>1:3 Quality criteria for assessment</vt:lpstr>
      <vt:lpstr>1:4 Quality criteria for grading</vt:lpstr>
      <vt:lpstr>1:5 Quality criteria for teaching activities</vt:lpstr>
      <vt:lpstr>One more assessment field I would like you to notice…</vt:lpstr>
      <vt:lpstr>Does it work? </vt:lpstr>
      <vt:lpstr>Can it be used in other than the EIT programme context?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Lena Adamson</dc:creator>
  <cp:lastModifiedBy>Користувач Windows</cp:lastModifiedBy>
  <cp:revision>876</cp:revision>
  <cp:lastPrinted>2013-05-15T12:44:24Z</cp:lastPrinted>
  <dcterms:created xsi:type="dcterms:W3CDTF">2013-03-28T10:50:29Z</dcterms:created>
  <dcterms:modified xsi:type="dcterms:W3CDTF">2018-03-29T10:36:19Z</dcterms:modified>
</cp:coreProperties>
</file>