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98" r:id="rId3"/>
    <p:sldId id="299" r:id="rId4"/>
    <p:sldId id="300" r:id="rId5"/>
    <p:sldId id="301" r:id="rId6"/>
    <p:sldId id="263" r:id="rId7"/>
    <p:sldId id="302" r:id="rId8"/>
    <p:sldId id="303" r:id="rId9"/>
    <p:sldId id="304" r:id="rId10"/>
    <p:sldId id="305" r:id="rId11"/>
    <p:sldId id="333" r:id="rId12"/>
    <p:sldId id="334" r:id="rId13"/>
    <p:sldId id="306" r:id="rId14"/>
    <p:sldId id="307" r:id="rId15"/>
    <p:sldId id="308" r:id="rId16"/>
    <p:sldId id="335" r:id="rId17"/>
    <p:sldId id="336" r:id="rId18"/>
    <p:sldId id="309" r:id="rId19"/>
    <p:sldId id="310" r:id="rId20"/>
    <p:sldId id="311" r:id="rId21"/>
    <p:sldId id="337" r:id="rId22"/>
    <p:sldId id="338" r:id="rId23"/>
    <p:sldId id="312" r:id="rId24"/>
    <p:sldId id="313" r:id="rId25"/>
    <p:sldId id="314" r:id="rId26"/>
    <p:sldId id="339" r:id="rId27"/>
    <p:sldId id="340" r:id="rId28"/>
    <p:sldId id="315" r:id="rId29"/>
    <p:sldId id="316" r:id="rId30"/>
    <p:sldId id="317" r:id="rId31"/>
    <p:sldId id="341" r:id="rId32"/>
    <p:sldId id="342" r:id="rId33"/>
    <p:sldId id="318" r:id="rId34"/>
    <p:sldId id="319" r:id="rId35"/>
    <p:sldId id="320" r:id="rId36"/>
    <p:sldId id="343" r:id="rId37"/>
    <p:sldId id="344" r:id="rId38"/>
    <p:sldId id="321" r:id="rId39"/>
    <p:sldId id="322" r:id="rId40"/>
    <p:sldId id="323" r:id="rId41"/>
    <p:sldId id="345" r:id="rId42"/>
    <p:sldId id="346" r:id="rId43"/>
    <p:sldId id="324" r:id="rId44"/>
    <p:sldId id="325" r:id="rId45"/>
    <p:sldId id="326" r:id="rId46"/>
    <p:sldId id="347" r:id="rId47"/>
    <p:sldId id="348" r:id="rId48"/>
    <p:sldId id="327" r:id="rId49"/>
    <p:sldId id="328" r:id="rId50"/>
    <p:sldId id="329" r:id="rId51"/>
    <p:sldId id="349" r:id="rId52"/>
    <p:sldId id="350" r:id="rId53"/>
    <p:sldId id="330" r:id="rId54"/>
    <p:sldId id="331" r:id="rId55"/>
    <p:sldId id="332" r:id="rId56"/>
    <p:sldId id="351" r:id="rId57"/>
    <p:sldId id="352" r:id="rId58"/>
    <p:sldId id="353" r:id="rId59"/>
    <p:sldId id="297" r:id="rId6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95361"/>
  </p:normalViewPr>
  <p:slideViewPr>
    <p:cSldViewPr>
      <p:cViewPr varScale="1">
        <p:scale>
          <a:sx n="110" d="100"/>
          <a:sy n="110" d="100"/>
        </p:scale>
        <p:origin x="126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10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A6037-78A0-4345-825E-C1A48F4B638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0142F-5F0A-B844-9266-FF8978A47AE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AVA Autovalutazione,</a:t>
            </a:r>
            <a:r>
              <a:rPr lang="it-IT" baseline="0" dirty="0" smtClean="0"/>
              <a:t>  Valutazione periodica, Accreditamento</a:t>
            </a:r>
          </a:p>
          <a:p>
            <a:r>
              <a:rPr lang="it-IT" baseline="0" dirty="0" smtClean="0"/>
              <a:t>ANVUR Agenzia Nazionale di Valutazione del Sistema Universitario e della Ricerca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4210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AVA Autovalutazione,</a:t>
            </a:r>
            <a:r>
              <a:rPr lang="it-IT" baseline="0" dirty="0" smtClean="0"/>
              <a:t>  Valutazione periodica, Accreditamento</a:t>
            </a:r>
          </a:p>
          <a:p>
            <a:r>
              <a:rPr lang="it-IT" baseline="0" dirty="0" smtClean="0"/>
              <a:t>ANVUR Agenzia Nazionale di Valutazione del Sistema Universitario e della Ricerca</a:t>
            </a:r>
            <a:endParaRPr lang="it-IT" dirty="0" smtClean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645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07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482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1698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698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7262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3626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5560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3085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45158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3209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6153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22639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7447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6241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43307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2968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90944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55553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62346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6989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77785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13668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55383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1794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487235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097676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30446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393291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14983" y="265175"/>
            <a:ext cx="1819655" cy="685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209544" y="164592"/>
            <a:ext cx="2834639" cy="77723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81928" y="283463"/>
            <a:ext cx="1984248" cy="704088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14983" y="5751576"/>
            <a:ext cx="576072" cy="969263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2063" y="1444752"/>
            <a:ext cx="5660136" cy="4023360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044184" y="2359151"/>
            <a:ext cx="2578608" cy="258775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4929" y="1088405"/>
            <a:ext cx="6454140" cy="91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0098" y="2139204"/>
            <a:ext cx="8583802" cy="3956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53307" y="5989780"/>
            <a:ext cx="4232909" cy="66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rgbClr val="1F3862"/>
                </a:solidFill>
                <a:latin typeface="Calibri"/>
                <a:cs typeface="Calibri"/>
              </a:defRPr>
            </a:lvl1pPr>
          </a:lstStyle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3)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gh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3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nce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4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2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5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ood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5" dirty="0">
                <a:latin typeface="Calibri"/>
                <a:cs typeface="Calibri"/>
              </a:rPr>
              <a:t>ti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5" dirty="0">
                <a:latin typeface="Calibri"/>
                <a:cs typeface="Calibri"/>
              </a:rPr>
              <a:t>EER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71600" y="1371600"/>
            <a:ext cx="6467475" cy="224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9700"/>
              </a:lnSpc>
              <a:tabLst>
                <a:tab pos="3878579" algn="l"/>
              </a:tabLst>
            </a:pPr>
            <a:r>
              <a:rPr lang="en-US" sz="2700" b="1" i="1" spc="-15" dirty="0" smtClean="0">
                <a:solidFill>
                  <a:srgbClr val="001F5F"/>
                </a:solidFill>
                <a:cs typeface="Calibri"/>
              </a:rPr>
              <a:t>Quality Assurance </a:t>
            </a:r>
            <a:r>
              <a:rPr lang="en-US" sz="2700" b="1" i="1" spc="-15" dirty="0">
                <a:solidFill>
                  <a:srgbClr val="001F5F"/>
                </a:solidFill>
                <a:cs typeface="Calibri"/>
              </a:rPr>
              <a:t>and </a:t>
            </a:r>
            <a:r>
              <a:rPr lang="en-US" sz="2700" b="1" i="1" spc="-15" dirty="0" smtClean="0">
                <a:solidFill>
                  <a:srgbClr val="001F5F"/>
                </a:solidFill>
                <a:cs typeface="Calibri"/>
              </a:rPr>
              <a:t>Accreditation: Italian implementation (</a:t>
            </a:r>
            <a:r>
              <a:rPr lang="en-US" sz="2700" b="1" i="1" spc="-15" dirty="0">
                <a:solidFill>
                  <a:srgbClr val="001F5F"/>
                </a:solidFill>
                <a:cs typeface="Calibri"/>
              </a:rPr>
              <a:t>AVA) </a:t>
            </a:r>
            <a:r>
              <a:rPr lang="en-US" sz="2700" b="1" i="1" spc="-15" dirty="0" smtClean="0">
                <a:solidFill>
                  <a:srgbClr val="001F5F"/>
                </a:solidFill>
                <a:cs typeface="Calibri"/>
              </a:rPr>
              <a:t>of the European guidelines (</a:t>
            </a:r>
            <a:r>
              <a:rPr lang="en-US" sz="2700" b="1" i="1" spc="-15" dirty="0">
                <a:solidFill>
                  <a:srgbClr val="001F5F"/>
                </a:solidFill>
                <a:cs typeface="Calibri"/>
              </a:rPr>
              <a:t>ESG</a:t>
            </a:r>
            <a:r>
              <a:rPr lang="en-US" sz="2700" b="1" i="1" spc="-15" dirty="0" smtClean="0">
                <a:solidFill>
                  <a:srgbClr val="001F5F"/>
                </a:solidFill>
                <a:cs typeface="Calibri"/>
              </a:rPr>
              <a:t>)</a:t>
            </a:r>
          </a:p>
          <a:p>
            <a:pPr marL="12065" marR="5080" algn="ctr">
              <a:lnSpc>
                <a:spcPct val="89700"/>
              </a:lnSpc>
              <a:tabLst>
                <a:tab pos="3878579" algn="l"/>
              </a:tabLst>
            </a:pPr>
            <a:endParaRPr lang="en-US" sz="2700" b="1" i="1" spc="-15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ct val="89700"/>
              </a:lnSpc>
              <a:tabLst>
                <a:tab pos="3878579" algn="l"/>
              </a:tabLst>
            </a:pPr>
            <a:r>
              <a:rPr lang="en-US" sz="2700" b="1" i="1" spc="-15" dirty="0" smtClean="0">
                <a:solidFill>
                  <a:srgbClr val="001F5F"/>
                </a:solidFill>
                <a:latin typeface="Calibri"/>
                <a:cs typeface="Calibri"/>
              </a:rPr>
              <a:t>Maurizio Marchese</a:t>
            </a:r>
          </a:p>
          <a:p>
            <a:pPr marL="12065" marR="5080" algn="ctr">
              <a:lnSpc>
                <a:spcPct val="89700"/>
              </a:lnSpc>
              <a:tabLst>
                <a:tab pos="3878579" algn="l"/>
              </a:tabLst>
            </a:pPr>
            <a:r>
              <a:rPr lang="en-US" sz="2700" b="1" i="1" spc="-15" dirty="0" smtClean="0">
                <a:solidFill>
                  <a:srgbClr val="001F5F"/>
                </a:solidFill>
                <a:latin typeface="Calibri"/>
                <a:cs typeface="Calibri"/>
              </a:rPr>
              <a:t>University of Trento, Italy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6508" y="385572"/>
            <a:ext cx="1818131" cy="68427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12592" y="288036"/>
            <a:ext cx="2830068" cy="774191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83452" y="402336"/>
            <a:ext cx="1984247" cy="71018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6508" y="5536691"/>
            <a:ext cx="573024" cy="966216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4911091" y="5638800"/>
            <a:ext cx="4232909" cy="9792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400"/>
              </a:lnSpc>
            </a:pP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1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lang="it-IT" sz="1600" dirty="0"/>
              <a:t>2</a:t>
            </a:r>
            <a:r>
              <a:rPr sz="1600" dirty="0" smtClean="0">
                <a:latin typeface="Calibri"/>
                <a:cs typeface="Calibri"/>
              </a:rPr>
              <a:t>)</a:t>
            </a:r>
            <a:r>
              <a:rPr sz="1600" spc="-6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5" dirty="0" smtClean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r>
              <a:rPr lang="en-GB" sz="1600" dirty="0"/>
              <a:t>National Qualification Frameworks: Guidelines for Development and Recognition of Qualifications</a:t>
            </a:r>
            <a:endParaRPr lang="it-IT" sz="1600" dirty="0"/>
          </a:p>
          <a:p>
            <a:pPr marL="12700" marR="5080" algn="ctr">
              <a:lnSpc>
                <a:spcPct val="99400"/>
              </a:lnSpc>
            </a:pPr>
            <a:r>
              <a:rPr sz="1600" dirty="0" smtClean="0">
                <a:latin typeface="Calibri"/>
                <a:cs typeface="Calibri"/>
              </a:rPr>
              <a:t>(</a:t>
            </a:r>
            <a:r>
              <a:rPr lang="it-IT" sz="1600" spc="-10" dirty="0" smtClean="0"/>
              <a:t>NURSLING</a:t>
            </a:r>
            <a:r>
              <a:rPr sz="1600" dirty="0" smtClean="0">
                <a:latin typeface="Calibri"/>
                <a:cs typeface="Calibri"/>
              </a:rPr>
              <a:t>)</a:t>
            </a:r>
            <a:r>
              <a:rPr sz="1600" spc="-10" dirty="0">
                <a:solidFill>
                  <a:srgbClr val="2A3F65"/>
                </a:solidFill>
                <a:latin typeface="Calibri"/>
                <a:cs typeface="Calibri"/>
              </a:rPr>
              <a:t>"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3962400"/>
            <a:ext cx="6301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ummer Academy, University Koblenz-Landau, Koblenz, Germany</a:t>
            </a:r>
            <a:br>
              <a:rPr lang="en-US" dirty="0" smtClean="0"/>
            </a:br>
            <a:r>
              <a:rPr lang="en-US" dirty="0" smtClean="0"/>
              <a:t>11-22 July 2016 </a:t>
            </a:r>
            <a:endParaRPr lang="en-US" dirty="0"/>
          </a:p>
        </p:txBody>
      </p:sp>
      <p:sp>
        <p:nvSpPr>
          <p:cNvPr id="14" name="object 12"/>
          <p:cNvSpPr txBox="1">
            <a:spLocks/>
          </p:cNvSpPr>
          <p:nvPr/>
        </p:nvSpPr>
        <p:spPr>
          <a:xfrm>
            <a:off x="14885" y="4876800"/>
            <a:ext cx="4232909" cy="48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50" b="1" i="0" kern="1200">
                <a:solidFill>
                  <a:srgbClr val="1F3862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lnSpc>
                <a:spcPct val="99400"/>
              </a:lnSpc>
            </a:pPr>
            <a:r>
              <a:rPr lang="en-US" sz="1600" spc="5" dirty="0" smtClean="0"/>
              <a:t>Adapted from the presentation </a:t>
            </a:r>
          </a:p>
          <a:p>
            <a:pPr marL="12700" marR="5080" algn="ctr">
              <a:lnSpc>
                <a:spcPct val="99400"/>
              </a:lnSpc>
            </a:pPr>
            <a:r>
              <a:rPr lang="en-US" sz="1600" spc="5" dirty="0" smtClean="0"/>
              <a:t>prof. Vincenzo Zara, </a:t>
            </a:r>
            <a:r>
              <a:rPr lang="en-US" sz="1600" spc="5" dirty="0" err="1" smtClean="0"/>
              <a:t>Università</a:t>
            </a:r>
            <a:r>
              <a:rPr lang="en-US" sz="1600" spc="5" dirty="0" smtClean="0"/>
              <a:t> del </a:t>
            </a:r>
            <a:r>
              <a:rPr lang="en-US" sz="1600" spc="5" dirty="0" err="1" smtClean="0"/>
              <a:t>Salento</a:t>
            </a:r>
            <a:r>
              <a:rPr lang="en-US" sz="1600" spc="5" dirty="0" smtClean="0"/>
              <a:t> 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44256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1.1 Policy for </a:t>
            </a:r>
            <a:r>
              <a:rPr lang="it-IT" sz="2400" dirty="0" err="1"/>
              <a:t>Quality</a:t>
            </a:r>
            <a:r>
              <a:rPr lang="it-IT" sz="2400" dirty="0"/>
              <a:t> Assurance</a:t>
            </a:r>
            <a:br>
              <a:rPr lang="it-IT" sz="2400" dirty="0"/>
            </a:br>
            <a:r>
              <a:rPr lang="it-IT" sz="2400" dirty="0" err="1" smtClean="0"/>
              <a:t>What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status in </a:t>
            </a:r>
            <a:r>
              <a:rPr lang="it-IT" sz="2400" dirty="0" err="1" smtClean="0"/>
              <a:t>Italy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11569" y="1271855"/>
            <a:ext cx="7974202" cy="526297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 Italy  the policy for the quality assurance  (</a:t>
            </a:r>
            <a:r>
              <a:rPr lang="en-US" b="1" dirty="0" smtClean="0"/>
              <a:t>96 Universities and ca. 4300 courses</a:t>
            </a:r>
            <a:r>
              <a:rPr lang="en-US" dirty="0" smtClean="0"/>
              <a:t>) is under the supervision of ANVUR (</a:t>
            </a:r>
            <a:r>
              <a:rPr lang="it-IT" dirty="0"/>
              <a:t>Agenzia Nazionale di Valutazione del Sistema Universitario e della </a:t>
            </a:r>
            <a:r>
              <a:rPr lang="it-IT" dirty="0" smtClean="0"/>
              <a:t>Ricerca)  and the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take the </a:t>
            </a:r>
            <a:r>
              <a:rPr lang="it-IT" dirty="0" err="1" smtClean="0"/>
              <a:t>name</a:t>
            </a:r>
            <a:r>
              <a:rPr lang="it-IT" dirty="0" smtClean="0"/>
              <a:t> </a:t>
            </a:r>
            <a:r>
              <a:rPr lang="it-IT" dirty="0"/>
              <a:t>AVA </a:t>
            </a:r>
            <a:r>
              <a:rPr lang="it-IT" dirty="0" smtClean="0"/>
              <a:t>(Autovalutazione</a:t>
            </a:r>
            <a:r>
              <a:rPr lang="it-IT" dirty="0"/>
              <a:t>,  Valutazione periodica, </a:t>
            </a:r>
            <a:r>
              <a:rPr lang="it-IT" dirty="0" smtClean="0"/>
              <a:t>Accreditamento)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Initial accreditation procedure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Periodic accreditation procedure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Quality Assurance Group in every University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Teachers-Students Commissions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H</a:t>
            </a:r>
            <a:r>
              <a:rPr lang="en-US" dirty="0" smtClean="0"/>
              <a:t>owever</a:t>
            </a:r>
            <a:r>
              <a:rPr lang="en-US" dirty="0"/>
              <a:t>, </a:t>
            </a:r>
            <a:r>
              <a:rPr lang="en-US" dirty="0" smtClean="0"/>
              <a:t>it is </a:t>
            </a:r>
            <a:r>
              <a:rPr lang="en-US" dirty="0"/>
              <a:t>formulated and applied in a manner </a:t>
            </a:r>
            <a:r>
              <a:rPr lang="en-US" b="1" dirty="0"/>
              <a:t>different in the various </a:t>
            </a:r>
            <a:r>
              <a:rPr lang="en-US" b="1" dirty="0" smtClean="0"/>
              <a:t>locations. </a:t>
            </a:r>
            <a:r>
              <a:rPr lang="en-US" dirty="0" smtClean="0"/>
              <a:t>Probably </a:t>
            </a:r>
            <a:r>
              <a:rPr lang="en-US" dirty="0"/>
              <a:t>there is still a lack of clarity in the meaning </a:t>
            </a:r>
            <a:r>
              <a:rPr lang="en-US" dirty="0" smtClean="0"/>
              <a:t>of "</a:t>
            </a:r>
            <a:r>
              <a:rPr lang="en-US" dirty="0"/>
              <a:t>Policy for the assurance of quality"  </a:t>
            </a:r>
            <a:r>
              <a:rPr lang="en-US" dirty="0" smtClean="0"/>
              <a:t>In </a:t>
            </a:r>
            <a:r>
              <a:rPr lang="en-US" dirty="0"/>
              <a:t>fact, the </a:t>
            </a:r>
            <a:r>
              <a:rPr lang="en-US" dirty="0" smtClean="0"/>
              <a:t>overall policy </a:t>
            </a:r>
            <a:r>
              <a:rPr lang="en-US" dirty="0"/>
              <a:t>of the quality seems to </a:t>
            </a:r>
            <a:r>
              <a:rPr lang="en-US" dirty="0" smtClean="0"/>
              <a:t>be formally declared </a:t>
            </a:r>
            <a:r>
              <a:rPr lang="en-US" dirty="0"/>
              <a:t>in various documents, but </a:t>
            </a:r>
            <a:r>
              <a:rPr lang="en-US" b="1" dirty="0" smtClean="0"/>
              <a:t>not completely implemented everywhere</a:t>
            </a:r>
            <a:br>
              <a:rPr lang="en-US" b="1" dirty="0" smtClean="0"/>
            </a:br>
            <a:endParaRPr lang="en-US" b="1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Overall Score</a:t>
            </a:r>
            <a:r>
              <a:rPr lang="en-US" dirty="0"/>
              <a:t>: </a:t>
            </a:r>
            <a:r>
              <a:rPr lang="en-US" b="1" dirty="0" smtClean="0"/>
              <a:t>5/10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7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1.1 Policy for </a:t>
            </a:r>
            <a:r>
              <a:rPr lang="it-IT" sz="2400" dirty="0" err="1"/>
              <a:t>Quality</a:t>
            </a:r>
            <a:r>
              <a:rPr lang="it-IT" sz="2400" dirty="0"/>
              <a:t> Assurance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 smtClean="0"/>
              <a:t>What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status in 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3831818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Establishment of a University Level Quality Assurance Committee (Presidio per la </a:t>
            </a:r>
            <a:r>
              <a:rPr lang="en-US" dirty="0" err="1" smtClean="0"/>
              <a:t>Qualità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Didattica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Ateneo</a:t>
            </a:r>
            <a:r>
              <a:rPr lang="en-US" dirty="0" smtClean="0"/>
              <a:t>  PQA)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4</a:t>
            </a:r>
            <a:r>
              <a:rPr lang="en-US" dirty="0" smtClean="0"/>
              <a:t> professors, 3 high level admin, 1 student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Establishment of a Monitoring and Evaluation Committee (</a:t>
            </a:r>
            <a:r>
              <a:rPr lang="en-US" dirty="0" err="1" smtClean="0"/>
              <a:t>Nucleo</a:t>
            </a:r>
            <a:r>
              <a:rPr lang="en-US" dirty="0" smtClean="0"/>
              <a:t> di </a:t>
            </a:r>
            <a:r>
              <a:rPr lang="en-US" dirty="0" err="1" smtClean="0"/>
              <a:t>Valutazione</a:t>
            </a:r>
            <a:r>
              <a:rPr lang="en-US" dirty="0" smtClean="0"/>
              <a:t>) involving all departments (one representative each)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Development of the Handbook </a:t>
            </a:r>
            <a:r>
              <a:rPr lang="en-US" dirty="0"/>
              <a:t>for Quality Assurance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Non sufficient involvement of all teaching staff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Overall Score</a:t>
            </a:r>
            <a:r>
              <a:rPr lang="en-US" b="1" dirty="0"/>
              <a:t>: </a:t>
            </a:r>
            <a:r>
              <a:rPr lang="en-US" b="1" dirty="0" smtClean="0"/>
              <a:t>6/10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3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1.1 Policy for </a:t>
            </a:r>
            <a:r>
              <a:rPr lang="it-IT" sz="2400" dirty="0" err="1"/>
              <a:t>Quality</a:t>
            </a:r>
            <a:r>
              <a:rPr lang="it-IT" sz="2400" dirty="0"/>
              <a:t> Assurance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 smtClean="0"/>
              <a:t>What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32316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92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en-GB" sz="2400" dirty="0" smtClean="0"/>
              <a:t>1.2 Designing and approval of curricula</a:t>
            </a:r>
            <a:br>
              <a:rPr lang="en-GB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have </a:t>
            </a:r>
            <a:r>
              <a:rPr lang="en-US" b="1" dirty="0" smtClean="0"/>
              <a:t>design </a:t>
            </a:r>
            <a:r>
              <a:rPr lang="en-US" b="1" dirty="0"/>
              <a:t>processes </a:t>
            </a:r>
            <a:r>
              <a:rPr lang="en-US" b="1" dirty="0" smtClean="0"/>
              <a:t>and approval procedures </a:t>
            </a:r>
            <a:r>
              <a:rPr lang="en-US" dirty="0" smtClean="0"/>
              <a:t>of </a:t>
            </a:r>
            <a:r>
              <a:rPr lang="en-US" dirty="0"/>
              <a:t>their study </a:t>
            </a:r>
            <a:r>
              <a:rPr lang="en-US" dirty="0" smtClean="0"/>
              <a:t>programs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Such courses should be designed so as to achieve </a:t>
            </a:r>
            <a:r>
              <a:rPr lang="en-US" dirty="0" smtClean="0"/>
              <a:t>the </a:t>
            </a:r>
            <a:r>
              <a:rPr lang="en-US" b="1" dirty="0" smtClean="0"/>
              <a:t>objectives </a:t>
            </a:r>
            <a:r>
              <a:rPr lang="en-US" b="1" dirty="0"/>
              <a:t>set, including learning </a:t>
            </a:r>
            <a:r>
              <a:rPr lang="en-US" b="1" dirty="0" smtClean="0"/>
              <a:t>outcomes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title awarded at the end of the course shall be specified </a:t>
            </a:r>
            <a:r>
              <a:rPr lang="en-US" dirty="0" smtClean="0"/>
              <a:t>and clearly </a:t>
            </a:r>
            <a:r>
              <a:rPr lang="en-US" dirty="0"/>
              <a:t>communicated, by referring to the corresponding </a:t>
            </a:r>
            <a:r>
              <a:rPr lang="en-US" dirty="0" smtClean="0"/>
              <a:t>level the </a:t>
            </a:r>
            <a:r>
              <a:rPr lang="en-US" dirty="0"/>
              <a:t>national </a:t>
            </a:r>
            <a:r>
              <a:rPr lang="en-US" dirty="0" smtClean="0"/>
              <a:t>framework consequently</a:t>
            </a:r>
            <a:r>
              <a:rPr lang="en-US" dirty="0"/>
              <a:t>, to the </a:t>
            </a:r>
            <a:r>
              <a:rPr lang="en-US" b="1" dirty="0" smtClean="0"/>
              <a:t>Framework higher </a:t>
            </a:r>
            <a:r>
              <a:rPr lang="en-US" b="1" dirty="0"/>
              <a:t>education qualifications and</a:t>
            </a:r>
            <a:r>
              <a:rPr lang="en-US" b="1" dirty="0" smtClean="0"/>
              <a:t>, Titles </a:t>
            </a:r>
            <a:r>
              <a:rPr lang="en-US" b="1" dirty="0"/>
              <a:t>of the European </a:t>
            </a:r>
            <a:r>
              <a:rPr lang="en-US" b="1" dirty="0" smtClean="0"/>
              <a:t>Higher Education Area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9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1.2 </a:t>
            </a:r>
            <a:r>
              <a:rPr lang="it-IT" sz="2400" dirty="0" err="1"/>
              <a:t>Designing</a:t>
            </a:r>
            <a:r>
              <a:rPr lang="it-IT" sz="2400" dirty="0"/>
              <a:t> and </a:t>
            </a:r>
            <a:r>
              <a:rPr lang="it-IT" sz="2400" dirty="0" err="1"/>
              <a:t>approval</a:t>
            </a:r>
            <a:r>
              <a:rPr lang="it-IT" sz="2400" dirty="0"/>
              <a:t> of curricula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433965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The courses of study: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are </a:t>
            </a:r>
            <a:r>
              <a:rPr lang="en-US" sz="2000" dirty="0"/>
              <a:t>designed by defining </a:t>
            </a:r>
            <a:r>
              <a:rPr lang="en-US" sz="2000" b="1" dirty="0"/>
              <a:t>general objectives </a:t>
            </a:r>
            <a:r>
              <a:rPr lang="en-US" sz="2000" dirty="0"/>
              <a:t>consistent with the </a:t>
            </a:r>
            <a:r>
              <a:rPr lang="en-US" sz="2000" b="1" dirty="0"/>
              <a:t>institutional </a:t>
            </a:r>
            <a:r>
              <a:rPr lang="en-US" sz="2000" b="1" dirty="0" smtClean="0"/>
              <a:t>strategy </a:t>
            </a:r>
            <a:r>
              <a:rPr lang="en-US" sz="2000" dirty="0" smtClean="0"/>
              <a:t>and </a:t>
            </a:r>
            <a:r>
              <a:rPr lang="en-US" sz="2000" b="1" dirty="0"/>
              <a:t>explicit learning outcomes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are </a:t>
            </a:r>
            <a:r>
              <a:rPr lang="en-US" sz="2000" b="1" dirty="0" smtClean="0"/>
              <a:t>co-designed</a:t>
            </a:r>
            <a:r>
              <a:rPr lang="en-US" sz="2000" dirty="0" smtClean="0"/>
              <a:t> involving </a:t>
            </a:r>
            <a:r>
              <a:rPr lang="en-US" sz="2000" dirty="0"/>
              <a:t>both students and other </a:t>
            </a:r>
            <a:r>
              <a:rPr lang="en-US" sz="2000" dirty="0" smtClean="0"/>
              <a:t>stake-holders</a:t>
            </a:r>
            <a:r>
              <a:rPr lang="en-US" sz="2000" dirty="0"/>
              <a:t> </a:t>
            </a:r>
            <a:r>
              <a:rPr lang="en-US" sz="2000" dirty="0" smtClean="0"/>
              <a:t>interests</a:t>
            </a:r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use </a:t>
            </a:r>
            <a:r>
              <a:rPr lang="en-US" sz="2000" b="1" dirty="0"/>
              <a:t>experiences and external reference points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reflect </a:t>
            </a:r>
            <a:r>
              <a:rPr lang="en-US" sz="2000" dirty="0"/>
              <a:t>the goals of higher education according to the Council of Europe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are </a:t>
            </a:r>
            <a:r>
              <a:rPr lang="en-US" sz="2000" dirty="0"/>
              <a:t>designed in such a way as to </a:t>
            </a:r>
            <a:r>
              <a:rPr lang="en-US" sz="2000" b="1" dirty="0"/>
              <a:t>favor a smooth progression </a:t>
            </a:r>
            <a:r>
              <a:rPr lang="en-US" sz="2000" b="1" dirty="0" smtClean="0"/>
              <a:t>by students</a:t>
            </a:r>
            <a:endParaRPr lang="en-US" sz="2000" b="1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define </a:t>
            </a:r>
            <a:r>
              <a:rPr lang="en-US" sz="2000" dirty="0"/>
              <a:t>the </a:t>
            </a:r>
            <a:r>
              <a:rPr lang="en-US" sz="2000" b="1" dirty="0"/>
              <a:t>expected workload for students</a:t>
            </a:r>
            <a:r>
              <a:rPr lang="en-US" sz="2000" dirty="0"/>
              <a:t>, </a:t>
            </a:r>
            <a:r>
              <a:rPr lang="en-US" sz="2000" dirty="0" err="1"/>
              <a:t>eg</a:t>
            </a:r>
            <a:r>
              <a:rPr lang="en-US" sz="2000" dirty="0"/>
              <a:t>., In ECTS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include</a:t>
            </a:r>
            <a:r>
              <a:rPr lang="en-US" sz="2000" dirty="0"/>
              <a:t>, where appropriate, </a:t>
            </a:r>
            <a:r>
              <a:rPr lang="en-US" sz="2000" b="1" dirty="0"/>
              <a:t>well-structured internship opportunities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are </a:t>
            </a:r>
            <a:r>
              <a:rPr lang="en-US" sz="2000" dirty="0"/>
              <a:t>subject to a </a:t>
            </a:r>
            <a:r>
              <a:rPr lang="en-US" sz="2000" b="1" dirty="0"/>
              <a:t>formal approval process </a:t>
            </a:r>
            <a:r>
              <a:rPr lang="en-US" sz="2000" dirty="0"/>
              <a:t>by the Institution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5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1524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1.2 </a:t>
            </a:r>
            <a:r>
              <a:rPr lang="it-IT" sz="2400" dirty="0" err="1"/>
              <a:t>Designing</a:t>
            </a:r>
            <a:r>
              <a:rPr lang="it-IT" sz="2400" dirty="0"/>
              <a:t> and </a:t>
            </a:r>
            <a:r>
              <a:rPr lang="it-IT" sz="2400" dirty="0" err="1"/>
              <a:t>approval</a:t>
            </a:r>
            <a:r>
              <a:rPr lang="it-IT" sz="2400" dirty="0"/>
              <a:t> of </a:t>
            </a:r>
            <a:r>
              <a:rPr lang="it-IT" sz="2400" dirty="0" smtClean="0"/>
              <a:t>curricula</a:t>
            </a:r>
            <a:br>
              <a:rPr lang="it-IT" sz="2400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1611154"/>
            <a:ext cx="7974202" cy="517064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We are </a:t>
            </a:r>
            <a:r>
              <a:rPr lang="en-US" dirty="0"/>
              <a:t>paying greater attention t</a:t>
            </a:r>
            <a:r>
              <a:rPr lang="en-US" dirty="0" smtClean="0"/>
              <a:t>o </a:t>
            </a:r>
            <a:r>
              <a:rPr lang="en-US" dirty="0"/>
              <a:t>educational projects, under the pressure of AVA, </a:t>
            </a:r>
            <a:r>
              <a:rPr lang="en-US" dirty="0" smtClean="0"/>
              <a:t>both </a:t>
            </a:r>
            <a:r>
              <a:rPr lang="en-US" dirty="0"/>
              <a:t>in terms of </a:t>
            </a:r>
            <a:r>
              <a:rPr lang="en-US" dirty="0" smtClean="0"/>
              <a:t>initial design and revision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design of the new curriculum is made after </a:t>
            </a:r>
            <a:r>
              <a:rPr lang="en-US" dirty="0" smtClean="0"/>
              <a:t>more </a:t>
            </a:r>
            <a:r>
              <a:rPr lang="en-US" dirty="0"/>
              <a:t>or less accurate analysis </a:t>
            </a:r>
            <a:r>
              <a:rPr lang="en-US" dirty="0" smtClean="0"/>
              <a:t>of the </a:t>
            </a:r>
            <a:r>
              <a:rPr lang="en-US" dirty="0"/>
              <a:t>demand for training </a:t>
            </a:r>
            <a:r>
              <a:rPr lang="en-US" dirty="0" smtClean="0"/>
              <a:t>(mainly for initial </a:t>
            </a:r>
            <a:r>
              <a:rPr lang="en-US" dirty="0"/>
              <a:t>accreditation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revision of already existing courses of study is carried out to </a:t>
            </a:r>
            <a:r>
              <a:rPr lang="en-US" dirty="0" smtClean="0"/>
              <a:t>ensure external </a:t>
            </a:r>
            <a:r>
              <a:rPr lang="en-US" dirty="0"/>
              <a:t>and internal consistency </a:t>
            </a:r>
            <a:r>
              <a:rPr lang="en-US" dirty="0" smtClean="0"/>
              <a:t>(</a:t>
            </a:r>
            <a:r>
              <a:rPr lang="en-US" dirty="0"/>
              <a:t>for </a:t>
            </a:r>
            <a:r>
              <a:rPr lang="en-US" dirty="0" smtClean="0"/>
              <a:t>periodic accreditation)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Information about the new or revised course are collected electronically by the national </a:t>
            </a:r>
            <a:r>
              <a:rPr lang="en-US" dirty="0"/>
              <a:t>Ministry of </a:t>
            </a:r>
            <a:r>
              <a:rPr lang="en-US" dirty="0" smtClean="0"/>
              <a:t>Education that grants the curricula approval.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But </a:t>
            </a:r>
            <a:r>
              <a:rPr lang="en-US" dirty="0"/>
              <a:t>we must avoid that everything will be resolved in a mere </a:t>
            </a:r>
            <a:r>
              <a:rPr lang="en-US" dirty="0" smtClean="0"/>
              <a:t>formality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 smtClean="0"/>
              <a:t>7/10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2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1.2 </a:t>
            </a:r>
            <a:r>
              <a:rPr lang="it-IT" sz="2400" dirty="0" err="1"/>
              <a:t>Designing</a:t>
            </a:r>
            <a:r>
              <a:rPr lang="it-IT" sz="2400" dirty="0"/>
              <a:t> and </a:t>
            </a:r>
            <a:r>
              <a:rPr lang="it-IT" sz="2400" dirty="0" err="1"/>
              <a:t>approval</a:t>
            </a:r>
            <a:r>
              <a:rPr lang="it-IT" sz="2400" dirty="0"/>
              <a:t> of curricula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 line with the Italian national status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Each Department (School) is in charge of the design/redesign process. Final proposal must be approved by the University Senate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Periodic consultation with stakeholders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Difficulties in implementing revisions due to inertia in some teaching staff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7</a:t>
            </a:r>
            <a:r>
              <a:rPr lang="en-US" b="1" dirty="0" smtClean="0"/>
              <a:t>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1.2 </a:t>
            </a:r>
            <a:r>
              <a:rPr lang="it-IT" sz="2400" dirty="0" err="1"/>
              <a:t>Designing</a:t>
            </a:r>
            <a:r>
              <a:rPr lang="it-IT" sz="2400" dirty="0"/>
              <a:t> and </a:t>
            </a:r>
            <a:r>
              <a:rPr lang="it-IT" sz="2400" dirty="0" err="1"/>
              <a:t>approval</a:t>
            </a:r>
            <a:r>
              <a:rPr lang="it-IT" sz="2400" dirty="0"/>
              <a:t> of curricula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1.3 </a:t>
            </a:r>
            <a:r>
              <a:rPr lang="en-US" sz="2400" spc="25" dirty="0"/>
              <a:t>Learning, teaching and profit testing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focused </a:t>
            </a:r>
            <a:r>
              <a:rPr lang="en-US" sz="2400" spc="25" dirty="0"/>
              <a:t>on the student</a:t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96949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ensure that their curricula are </a:t>
            </a:r>
            <a:r>
              <a:rPr lang="en-US" dirty="0" smtClean="0"/>
              <a:t>executed in a way to </a:t>
            </a:r>
            <a:r>
              <a:rPr lang="en-US" b="1" dirty="0"/>
              <a:t>encourage students to take an active </a:t>
            </a:r>
            <a:r>
              <a:rPr lang="en-US" b="1" dirty="0" smtClean="0"/>
              <a:t>role</a:t>
            </a:r>
            <a:r>
              <a:rPr lang="en-US" dirty="0"/>
              <a:t> </a:t>
            </a:r>
            <a:r>
              <a:rPr lang="en-US" dirty="0" smtClean="0"/>
              <a:t>in development </a:t>
            </a:r>
            <a:r>
              <a:rPr lang="en-US" dirty="0"/>
              <a:t>of the learning process and  </a:t>
            </a:r>
            <a:r>
              <a:rPr lang="en-US" dirty="0" smtClean="0"/>
              <a:t>that </a:t>
            </a:r>
            <a:r>
              <a:rPr lang="en-US" b="1" dirty="0"/>
              <a:t>the </a:t>
            </a:r>
            <a:r>
              <a:rPr lang="en-US" b="1" dirty="0" smtClean="0"/>
              <a:t>evaluation of students’ profit reflect </a:t>
            </a:r>
            <a:r>
              <a:rPr lang="en-US" b="1" dirty="0"/>
              <a:t>this approach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0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1.3 </a:t>
            </a:r>
            <a:r>
              <a:rPr lang="en-US" sz="2400" spc="25" dirty="0"/>
              <a:t>Learning, teaching and profit testing focused on the student</a:t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 smtClean="0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8583802" cy="372409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An approach to learning and teaching centered </a:t>
            </a:r>
            <a:r>
              <a:rPr lang="en-US" sz="2400" dirty="0" smtClean="0"/>
              <a:t>on student</a:t>
            </a:r>
            <a:r>
              <a:rPr lang="en-US" sz="2400" dirty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respects </a:t>
            </a:r>
            <a:r>
              <a:rPr lang="en-US" sz="2000" b="1" dirty="0"/>
              <a:t>the diversity </a:t>
            </a:r>
            <a:r>
              <a:rPr lang="en-US" sz="2000" dirty="0"/>
              <a:t>of the students and their needs, enabling </a:t>
            </a:r>
            <a:r>
              <a:rPr lang="en-US" sz="2000" dirty="0" smtClean="0"/>
              <a:t>paths of flexible </a:t>
            </a:r>
            <a:r>
              <a:rPr lang="en-US" sz="2000" dirty="0"/>
              <a:t>learning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considers </a:t>
            </a:r>
            <a:r>
              <a:rPr lang="en-US" sz="2000" b="1" dirty="0"/>
              <a:t>and uses various modes of delivery </a:t>
            </a:r>
            <a:r>
              <a:rPr lang="en-US" sz="2000" dirty="0"/>
              <a:t>in different cases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uses </a:t>
            </a:r>
            <a:r>
              <a:rPr lang="en-US" sz="2000" dirty="0"/>
              <a:t>flexibly a </a:t>
            </a:r>
            <a:r>
              <a:rPr lang="en-US" sz="2000" b="1" dirty="0"/>
              <a:t>variety of teaching methods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regularly </a:t>
            </a:r>
            <a:r>
              <a:rPr lang="en-US" sz="2000" b="1" dirty="0"/>
              <a:t>assesses and develops the mode of delivery and teaching methods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promotes </a:t>
            </a:r>
            <a:r>
              <a:rPr lang="en-US" sz="2000" dirty="0"/>
              <a:t>the </a:t>
            </a:r>
            <a:r>
              <a:rPr lang="en-US" sz="2000" b="1" dirty="0"/>
              <a:t>autonomy of the learner</a:t>
            </a:r>
            <a:r>
              <a:rPr lang="en-US" sz="2000" dirty="0"/>
              <a:t>, while </a:t>
            </a:r>
            <a:r>
              <a:rPr lang="en-US" sz="2000" b="1" dirty="0"/>
              <a:t>ensuring adequate guidance</a:t>
            </a:r>
            <a:r>
              <a:rPr lang="en-US" sz="2000" dirty="0"/>
              <a:t> and support </a:t>
            </a:r>
            <a:r>
              <a:rPr lang="en-US" sz="2000" dirty="0" smtClean="0"/>
              <a:t>from the </a:t>
            </a:r>
            <a:r>
              <a:rPr lang="en-US" sz="2000" dirty="0"/>
              <a:t>teachers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promotes </a:t>
            </a:r>
            <a:r>
              <a:rPr lang="en-US" sz="2000" b="1" dirty="0"/>
              <a:t>mutual respect </a:t>
            </a:r>
            <a:r>
              <a:rPr lang="en-US" sz="2000" dirty="0"/>
              <a:t>in the relationship between teachers and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has </a:t>
            </a:r>
            <a:r>
              <a:rPr lang="en-US" sz="2000" b="1" dirty="0"/>
              <a:t>appropriate procedures for handling complaints of students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3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2400" dirty="0" smtClean="0">
                <a:latin typeface="Calibri"/>
                <a:cs typeface="Calibri"/>
              </a:rPr>
              <a:t>Some </a:t>
            </a:r>
            <a:r>
              <a:rPr lang="it-IT" sz="2400" dirty="0" err="1" smtClean="0">
                <a:latin typeface="Calibri"/>
                <a:cs typeface="Calibri"/>
              </a:rPr>
              <a:t>context</a:t>
            </a:r>
            <a:r>
              <a:rPr lang="it-IT" sz="2400" dirty="0" smtClean="0">
                <a:latin typeface="Calibri"/>
                <a:cs typeface="Calibri"/>
              </a:rPr>
              <a:t> and </a:t>
            </a:r>
            <a:r>
              <a:rPr lang="it-IT" sz="2400" dirty="0" err="1" smtClean="0">
                <a:latin typeface="Calibri"/>
                <a:cs typeface="Calibri"/>
              </a:rPr>
              <a:t>basic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concepts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83802" cy="420115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1" dirty="0"/>
              <a:t>Knowledge-based society </a:t>
            </a:r>
            <a:r>
              <a:rPr lang="en-US" dirty="0"/>
              <a:t>and the importance of </a:t>
            </a:r>
            <a:r>
              <a:rPr lang="en-US" dirty="0" smtClean="0"/>
              <a:t>higher education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Importance </a:t>
            </a:r>
            <a:r>
              <a:rPr lang="en-US" dirty="0" smtClean="0"/>
              <a:t>of </a:t>
            </a:r>
            <a:r>
              <a:rPr lang="en-US" b="1" dirty="0" smtClean="0"/>
              <a:t>European integration in Higher </a:t>
            </a:r>
            <a:r>
              <a:rPr lang="en-US" b="1" dirty="0"/>
              <a:t>E</a:t>
            </a:r>
            <a:r>
              <a:rPr lang="en-US" b="1" dirty="0" smtClean="0"/>
              <a:t>ducation </a:t>
            </a:r>
            <a:r>
              <a:rPr lang="en-US" dirty="0"/>
              <a:t>or,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at least, of a </a:t>
            </a:r>
            <a:r>
              <a:rPr lang="en-US" dirty="0" smtClean="0"/>
              <a:t>recognition of an </a:t>
            </a:r>
            <a:r>
              <a:rPr lang="en-US" dirty="0"/>
              <a:t>E</a:t>
            </a:r>
            <a:r>
              <a:rPr lang="en-US" dirty="0" smtClean="0"/>
              <a:t>uropean Higher </a:t>
            </a:r>
            <a:r>
              <a:rPr lang="en-US" dirty="0"/>
              <a:t>E</a:t>
            </a:r>
            <a:r>
              <a:rPr lang="en-US" dirty="0" smtClean="0"/>
              <a:t>ducation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/>
              <a:t>Quality assurance a key tool </a:t>
            </a:r>
            <a:r>
              <a:rPr lang="en-US" dirty="0" smtClean="0"/>
              <a:t>for ensure </a:t>
            </a:r>
            <a:r>
              <a:rPr lang="en-US" dirty="0"/>
              <a:t>greater attention, and </a:t>
            </a:r>
            <a:r>
              <a:rPr lang="en-US" dirty="0" smtClean="0"/>
              <a:t>therefore greater impact to educational programs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overall objective </a:t>
            </a:r>
            <a:r>
              <a:rPr lang="en-US" dirty="0" smtClean="0"/>
              <a:t>is to </a:t>
            </a:r>
            <a:r>
              <a:rPr lang="en-US" b="1" dirty="0" smtClean="0"/>
              <a:t>create a </a:t>
            </a:r>
            <a:r>
              <a:rPr lang="en-US" b="1" dirty="0"/>
              <a:t>greater confidence among European </a:t>
            </a:r>
            <a:r>
              <a:rPr lang="en-US" b="1" dirty="0" smtClean="0"/>
              <a:t>partners </a:t>
            </a:r>
            <a:r>
              <a:rPr lang="en-US" b="1" dirty="0"/>
              <a:t>for </a:t>
            </a:r>
            <a:r>
              <a:rPr lang="en-US" b="1" dirty="0" smtClean="0"/>
              <a:t>recognition of the </a:t>
            </a:r>
            <a:r>
              <a:rPr lang="en-US" b="1" dirty="0"/>
              <a:t>courses and the </a:t>
            </a:r>
            <a:r>
              <a:rPr lang="en-US" b="1" dirty="0" smtClean="0"/>
              <a:t>recognition of </a:t>
            </a:r>
            <a:r>
              <a:rPr lang="en-US" b="1" dirty="0"/>
              <a:t>qualifications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2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1.3 </a:t>
            </a:r>
            <a:r>
              <a:rPr lang="en-US" sz="2400" spc="25" dirty="0"/>
              <a:t>Learning, teaching and profit testing focused on the student</a:t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8779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shift</a:t>
            </a:r>
            <a:r>
              <a:rPr lang="en-US" dirty="0"/>
              <a:t> of the center of gravity </a:t>
            </a:r>
            <a:r>
              <a:rPr lang="en-US" b="1" dirty="0"/>
              <a:t>from a </a:t>
            </a:r>
            <a:r>
              <a:rPr lang="en-US" b="1" dirty="0" smtClean="0"/>
              <a:t>teaching </a:t>
            </a:r>
            <a:r>
              <a:rPr lang="en-US" b="1" dirty="0"/>
              <a:t>centered </a:t>
            </a:r>
            <a:r>
              <a:rPr lang="en-US" b="1" dirty="0" smtClean="0"/>
              <a:t>on teacher </a:t>
            </a:r>
            <a:r>
              <a:rPr lang="en-US" b="1" dirty="0"/>
              <a:t>to teaching aimed at ensuring an </a:t>
            </a:r>
            <a:r>
              <a:rPr lang="en-US" b="1" dirty="0" smtClean="0"/>
              <a:t>adequate learning for the student </a:t>
            </a:r>
            <a:r>
              <a:rPr lang="en-US" dirty="0"/>
              <a:t>is </a:t>
            </a:r>
            <a:r>
              <a:rPr lang="en-US" b="1" dirty="0" smtClean="0"/>
              <a:t>slowly occurring</a:t>
            </a:r>
            <a:r>
              <a:rPr lang="en-US" dirty="0" smtClean="0"/>
              <a:t> also </a:t>
            </a:r>
            <a:r>
              <a:rPr lang="en-US" dirty="0"/>
              <a:t>in </a:t>
            </a:r>
            <a:r>
              <a:rPr lang="en-US" dirty="0" smtClean="0"/>
              <a:t>Italy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However, it remains unclear to most teachers what </a:t>
            </a:r>
            <a:r>
              <a:rPr lang="en-US" dirty="0" smtClean="0"/>
              <a:t>this means </a:t>
            </a:r>
            <a:r>
              <a:rPr lang="en-US" dirty="0"/>
              <a:t>in conceptual and operational </a:t>
            </a:r>
            <a:r>
              <a:rPr lang="en-US" dirty="0" smtClean="0"/>
              <a:t>terms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It is therefore appropriate to promote a greater focus on </a:t>
            </a:r>
            <a:r>
              <a:rPr lang="en-US" dirty="0" smtClean="0"/>
              <a:t>aspects such as pedagogical</a:t>
            </a:r>
            <a:r>
              <a:rPr lang="en-US" dirty="0"/>
              <a:t>, methodological, </a:t>
            </a:r>
            <a:r>
              <a:rPr lang="en-US" dirty="0" err="1" smtClean="0"/>
              <a:t>evaluational</a:t>
            </a:r>
            <a:r>
              <a:rPr lang="en-US" dirty="0" smtClean="0"/>
              <a:t>, </a:t>
            </a:r>
            <a:r>
              <a:rPr lang="en-US" dirty="0"/>
              <a:t>etc</a:t>
            </a:r>
            <a:r>
              <a:rPr lang="en-US" dirty="0" smtClean="0"/>
              <a:t>. “teach the teachers” activities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5/10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3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1.3 </a:t>
            </a:r>
            <a:r>
              <a:rPr lang="en-US" sz="2400" spc="25" dirty="0"/>
              <a:t>Learning, teaching and profit testing focused on the student</a:t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58532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Students participate to the educational organizational committee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Monitoring of students profit testing 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of different teaching methods, but on a individual basis with little incentives to innovate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 smtClean="0"/>
              <a:t>6/10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3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1.3 </a:t>
            </a:r>
            <a:r>
              <a:rPr lang="en-US" sz="2400" spc="25" dirty="0"/>
              <a:t>Learning, teaching and profit testing focused on the student</a:t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0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1.4 </a:t>
            </a:r>
            <a:r>
              <a:rPr lang="it-IT" sz="2400" dirty="0" err="1"/>
              <a:t>Admission</a:t>
            </a:r>
            <a:r>
              <a:rPr lang="it-IT" sz="2400" dirty="0"/>
              <a:t> of </a:t>
            </a:r>
            <a:r>
              <a:rPr lang="it-IT" sz="2400" dirty="0" err="1"/>
              <a:t>students</a:t>
            </a:r>
            <a:r>
              <a:rPr lang="it-IT" sz="2400" dirty="0"/>
              <a:t>, career </a:t>
            </a:r>
            <a:r>
              <a:rPr lang="it-IT" sz="2400" dirty="0" err="1"/>
              <a:t>progression</a:t>
            </a:r>
            <a:r>
              <a:rPr lang="it-IT" sz="2400" dirty="0"/>
              <a:t>,</a:t>
            </a:r>
            <a:br>
              <a:rPr lang="it-IT" sz="2400" dirty="0"/>
            </a:br>
            <a:r>
              <a:rPr lang="it-IT" sz="2400" dirty="0" err="1"/>
              <a:t>recognition</a:t>
            </a:r>
            <a:r>
              <a:rPr lang="it-IT" sz="2400" dirty="0"/>
              <a:t> and </a:t>
            </a:r>
            <a:r>
              <a:rPr lang="it-IT" sz="2400" dirty="0" err="1"/>
              <a:t>certification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129266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</a:t>
            </a:r>
            <a:r>
              <a:rPr lang="en-US" b="1" dirty="0"/>
              <a:t>implement regulations in a uniform </a:t>
            </a:r>
            <a:r>
              <a:rPr lang="en-US" b="1" dirty="0" smtClean="0"/>
              <a:t>pre</a:t>
            </a:r>
            <a:r>
              <a:rPr lang="en-US" b="1" dirty="0"/>
              <a:t>-defined </a:t>
            </a:r>
            <a:r>
              <a:rPr lang="en-US" b="1" dirty="0" smtClean="0"/>
              <a:t>way </a:t>
            </a:r>
            <a:r>
              <a:rPr lang="en-US" dirty="0" smtClean="0"/>
              <a:t>and </a:t>
            </a:r>
            <a:r>
              <a:rPr lang="en-US" b="1" dirty="0"/>
              <a:t>published </a:t>
            </a:r>
            <a:r>
              <a:rPr lang="en-US" b="1" dirty="0" smtClean="0"/>
              <a:t>them </a:t>
            </a:r>
            <a:r>
              <a:rPr lang="en-US" dirty="0" smtClean="0"/>
              <a:t>(made them available) for </a:t>
            </a:r>
            <a:r>
              <a:rPr lang="en-US" dirty="0"/>
              <a:t>all phases of the "life cycle" of </a:t>
            </a:r>
            <a:r>
              <a:rPr lang="en-US" dirty="0" smtClean="0"/>
              <a:t>the student, such as admission</a:t>
            </a:r>
            <a:r>
              <a:rPr lang="en-US" dirty="0"/>
              <a:t>, career progression</a:t>
            </a:r>
            <a:r>
              <a:rPr lang="en-US" dirty="0" smtClean="0"/>
              <a:t>, recognition </a:t>
            </a:r>
            <a:r>
              <a:rPr lang="en-US" dirty="0"/>
              <a:t>and certification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70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1.4 </a:t>
            </a:r>
            <a:r>
              <a:rPr lang="it-IT" sz="2400" dirty="0" err="1"/>
              <a:t>Admission</a:t>
            </a:r>
            <a:r>
              <a:rPr lang="it-IT" sz="2400" dirty="0"/>
              <a:t> of </a:t>
            </a:r>
            <a:r>
              <a:rPr lang="it-IT" sz="2400" dirty="0" err="1"/>
              <a:t>students</a:t>
            </a:r>
            <a:r>
              <a:rPr lang="it-IT" sz="2400" dirty="0"/>
              <a:t>, career </a:t>
            </a:r>
            <a:r>
              <a:rPr lang="it-IT" sz="2400" dirty="0" err="1"/>
              <a:t>progression</a:t>
            </a:r>
            <a:r>
              <a:rPr lang="it-IT" sz="2400" dirty="0"/>
              <a:t>,</a:t>
            </a:r>
            <a:br>
              <a:rPr lang="it-IT" sz="2400" dirty="0"/>
            </a:br>
            <a:r>
              <a:rPr lang="it-IT" sz="2400" dirty="0" err="1"/>
              <a:t>recognition</a:t>
            </a:r>
            <a:r>
              <a:rPr lang="it-IT" sz="2400" dirty="0"/>
              <a:t> and </a:t>
            </a:r>
            <a:r>
              <a:rPr lang="it-IT" sz="2400" dirty="0" err="1"/>
              <a:t>certification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362200"/>
            <a:ext cx="8583802" cy="38779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It is in the interests of individual students, the courses, the institutions </a:t>
            </a:r>
            <a:r>
              <a:rPr lang="en-US" dirty="0" smtClean="0"/>
              <a:t>and education </a:t>
            </a:r>
            <a:r>
              <a:rPr lang="en-US" dirty="0"/>
              <a:t>systems </a:t>
            </a:r>
            <a:r>
              <a:rPr lang="en-US" dirty="0" smtClean="0"/>
              <a:t>to offer </a:t>
            </a:r>
            <a:r>
              <a:rPr lang="en-US" dirty="0"/>
              <a:t>the conditions and the </a:t>
            </a:r>
            <a:r>
              <a:rPr lang="en-US" b="1" dirty="0"/>
              <a:t>necessary support to ensure that </a:t>
            </a:r>
            <a:r>
              <a:rPr lang="en-US" b="1" dirty="0" smtClean="0"/>
              <a:t>the students </a:t>
            </a:r>
            <a:r>
              <a:rPr lang="en-US" b="1" dirty="0"/>
              <a:t>make progress</a:t>
            </a:r>
            <a:r>
              <a:rPr lang="en-US" dirty="0"/>
              <a:t> in their academic careers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It is important to implement </a:t>
            </a:r>
            <a:r>
              <a:rPr lang="en-US" b="1" dirty="0"/>
              <a:t>uniform and transparent access policies, processes and criteria for </a:t>
            </a:r>
            <a:r>
              <a:rPr lang="en-US" b="1" dirty="0" smtClean="0"/>
              <a:t>admission</a:t>
            </a:r>
            <a:endParaRPr lang="en-US" b="1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fair recognition of higher education qualifications</a:t>
            </a:r>
            <a:r>
              <a:rPr lang="en-US" dirty="0"/>
              <a:t>, periods of study </a:t>
            </a:r>
            <a:r>
              <a:rPr lang="en-US" dirty="0" smtClean="0"/>
              <a:t>and prior </a:t>
            </a:r>
            <a:r>
              <a:rPr lang="en-US" dirty="0"/>
              <a:t>learning, including the recognition </a:t>
            </a:r>
            <a:r>
              <a:rPr lang="en-US" dirty="0" smtClean="0"/>
              <a:t>of non</a:t>
            </a:r>
            <a:r>
              <a:rPr lang="en-US" dirty="0"/>
              <a:t>-formal and informal learning, they are essential for ensuring the progress </a:t>
            </a:r>
            <a:r>
              <a:rPr lang="en-US" dirty="0" smtClean="0"/>
              <a:t>of students </a:t>
            </a:r>
            <a:r>
              <a:rPr lang="en-US" dirty="0"/>
              <a:t>in their training, encouraging at the same </a:t>
            </a:r>
            <a:r>
              <a:rPr lang="en-US" dirty="0" smtClean="0"/>
              <a:t>time mobility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It is necessary that students receive a </a:t>
            </a:r>
            <a:r>
              <a:rPr lang="en-US" b="1" dirty="0"/>
              <a:t>comprehensive </a:t>
            </a:r>
            <a:r>
              <a:rPr lang="en-US" b="1" dirty="0" smtClean="0"/>
              <a:t>documentation on the title </a:t>
            </a:r>
            <a:r>
              <a:rPr lang="en-US" b="1" dirty="0"/>
              <a:t>conferred </a:t>
            </a:r>
            <a:r>
              <a:rPr lang="en-US" b="1" dirty="0" smtClean="0"/>
              <a:t>to them</a:t>
            </a:r>
            <a:r>
              <a:rPr lang="en-US" dirty="0"/>
              <a:t>, on the learning outcomes achieved and the context</a:t>
            </a:r>
            <a:r>
              <a:rPr lang="en-US" dirty="0" smtClean="0"/>
              <a:t>, the </a:t>
            </a:r>
            <a:r>
              <a:rPr lang="en-US" dirty="0"/>
              <a:t>level, content and status of the studies completed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7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1.4 </a:t>
            </a:r>
            <a:r>
              <a:rPr lang="it-IT" sz="2400" dirty="0" err="1"/>
              <a:t>Admission</a:t>
            </a:r>
            <a:r>
              <a:rPr lang="it-IT" sz="2400" dirty="0"/>
              <a:t> of </a:t>
            </a:r>
            <a:r>
              <a:rPr lang="it-IT" sz="2400" dirty="0" err="1"/>
              <a:t>students</a:t>
            </a:r>
            <a:r>
              <a:rPr lang="it-IT" sz="2400" dirty="0"/>
              <a:t>, career </a:t>
            </a:r>
            <a:r>
              <a:rPr lang="it-IT" sz="2400" dirty="0" err="1"/>
              <a:t>progression</a:t>
            </a:r>
            <a:r>
              <a:rPr lang="it-IT" sz="2400" dirty="0"/>
              <a:t>,</a:t>
            </a:r>
            <a:br>
              <a:rPr lang="it-IT" sz="2400" dirty="0"/>
            </a:br>
            <a:r>
              <a:rPr lang="it-IT" sz="2400" dirty="0" err="1"/>
              <a:t>recognition</a:t>
            </a:r>
            <a:r>
              <a:rPr lang="it-IT" sz="2400" dirty="0"/>
              <a:t> and </a:t>
            </a:r>
            <a:r>
              <a:rPr lang="it-IT" sz="2400" dirty="0" err="1"/>
              <a:t>certification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908488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situation concerning these issues is quite diversified </a:t>
            </a:r>
            <a:r>
              <a:rPr lang="en-US" dirty="0" smtClean="0"/>
              <a:t>in Italy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There are various regulations (in various Universities) which </a:t>
            </a:r>
            <a:r>
              <a:rPr lang="en-US" dirty="0" smtClean="0"/>
              <a:t>affect students</a:t>
            </a:r>
            <a:r>
              <a:rPr lang="en-US" dirty="0"/>
              <a:t>' careers so sometimes restrictive, sometimes </a:t>
            </a:r>
            <a:r>
              <a:rPr lang="en-US" dirty="0" smtClean="0"/>
              <a:t>permissive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It would be appropriate to consider at the central </a:t>
            </a:r>
            <a:r>
              <a:rPr lang="en-US" dirty="0" smtClean="0"/>
              <a:t>(national) level </a:t>
            </a:r>
            <a:r>
              <a:rPr lang="en-US" dirty="0"/>
              <a:t>in order to </a:t>
            </a:r>
            <a:r>
              <a:rPr lang="en-US" dirty="0" smtClean="0"/>
              <a:t>adopt a consistent conduct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5/10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7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1.4 </a:t>
            </a:r>
            <a:r>
              <a:rPr lang="it-IT" sz="2400" dirty="0" err="1"/>
              <a:t>Admission</a:t>
            </a:r>
            <a:r>
              <a:rPr lang="it-IT" sz="2400" dirty="0"/>
              <a:t> of </a:t>
            </a:r>
            <a:r>
              <a:rPr lang="it-IT" sz="2400" dirty="0" err="1"/>
              <a:t>students</a:t>
            </a:r>
            <a:r>
              <a:rPr lang="it-IT" sz="2400" dirty="0"/>
              <a:t>, career </a:t>
            </a:r>
            <a:r>
              <a:rPr lang="it-IT" sz="2400" dirty="0" err="1"/>
              <a:t>progression</a:t>
            </a:r>
            <a:r>
              <a:rPr lang="it-IT" sz="2400" dirty="0"/>
              <a:t>,</a:t>
            </a:r>
            <a:br>
              <a:rPr lang="it-IT" sz="2400" dirty="0"/>
            </a:br>
            <a:r>
              <a:rPr lang="it-IT" sz="2400" dirty="0" err="1"/>
              <a:t>recognition</a:t>
            </a:r>
            <a:r>
              <a:rPr lang="it-IT" sz="2400" dirty="0"/>
              <a:t> and </a:t>
            </a:r>
            <a:r>
              <a:rPr lang="it-IT" sz="2400" dirty="0" err="1"/>
              <a:t>certification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8779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Uniform admission test for all curricula (planned number of admitted students)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University Information Systems for the student’s career with automatic communication to administration and students in case of criticalities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Deliver of Diploma Supplement for all curricula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Still not uniform credit recognition in all Departments of </a:t>
            </a:r>
            <a:r>
              <a:rPr lang="en-US" smtClean="0"/>
              <a:t>other activities, </a:t>
            </a:r>
            <a:r>
              <a:rPr lang="en-US" dirty="0" smtClean="0"/>
              <a:t>i.e. prior learning, period abroad etc..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 smtClean="0"/>
              <a:t>7/10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21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1.4 </a:t>
            </a:r>
            <a:r>
              <a:rPr lang="it-IT" sz="2400" dirty="0" err="1"/>
              <a:t>Admission</a:t>
            </a:r>
            <a:r>
              <a:rPr lang="it-IT" sz="2400" dirty="0"/>
              <a:t> of </a:t>
            </a:r>
            <a:r>
              <a:rPr lang="it-IT" sz="2400" dirty="0" err="1"/>
              <a:t>students</a:t>
            </a:r>
            <a:r>
              <a:rPr lang="it-IT" sz="2400" dirty="0"/>
              <a:t>, career </a:t>
            </a:r>
            <a:r>
              <a:rPr lang="it-IT" sz="2400" dirty="0" err="1"/>
              <a:t>progression</a:t>
            </a:r>
            <a:r>
              <a:rPr lang="it-IT" sz="2400" dirty="0"/>
              <a:t>,</a:t>
            </a:r>
            <a:br>
              <a:rPr lang="it-IT" sz="2400" dirty="0"/>
            </a:br>
            <a:r>
              <a:rPr lang="it-IT" sz="2400" dirty="0" err="1"/>
              <a:t>recognition</a:t>
            </a:r>
            <a:r>
              <a:rPr lang="it-IT" sz="2400" dirty="0"/>
              <a:t> and </a:t>
            </a:r>
            <a:r>
              <a:rPr lang="it-IT" sz="2400" dirty="0" err="1"/>
              <a:t>certification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1.5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</a:t>
            </a:r>
            <a:r>
              <a:rPr lang="it-IT" sz="2400" dirty="0"/>
              <a:t>staff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129266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</a:t>
            </a:r>
            <a:r>
              <a:rPr lang="en-US" b="1" dirty="0"/>
              <a:t>ensure the competence of </a:t>
            </a:r>
            <a:r>
              <a:rPr lang="en-US" b="1" dirty="0" smtClean="0"/>
              <a:t>its teachers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They should adopt </a:t>
            </a:r>
            <a:r>
              <a:rPr lang="en-US" b="1" dirty="0"/>
              <a:t>fair and transparent processes </a:t>
            </a:r>
            <a:r>
              <a:rPr lang="en-US" b="1" dirty="0" smtClean="0"/>
              <a:t>for recruitment </a:t>
            </a:r>
            <a:r>
              <a:rPr lang="en-US" b="1" dirty="0"/>
              <a:t>and updating of the teaching staff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7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1.5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</a:t>
            </a:r>
            <a:r>
              <a:rPr lang="it-IT" sz="2400" dirty="0"/>
              <a:t>staff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583802" cy="36933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role of teachers is essential </a:t>
            </a:r>
            <a:r>
              <a:rPr lang="en-US" dirty="0"/>
              <a:t>to provide an educational experience </a:t>
            </a:r>
            <a:r>
              <a:rPr lang="en-US" dirty="0" smtClean="0"/>
              <a:t>of quality </a:t>
            </a:r>
            <a:r>
              <a:rPr lang="en-US" dirty="0"/>
              <a:t>and allow the acquisition of knowledge, skills and abilities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institutions have </a:t>
            </a:r>
            <a:r>
              <a:rPr lang="en-US" b="1" dirty="0"/>
              <a:t>full responsibility for ensuring the quality of </a:t>
            </a:r>
            <a:r>
              <a:rPr lang="en-US" b="1" dirty="0" smtClean="0"/>
              <a:t>their teachers </a:t>
            </a:r>
            <a:r>
              <a:rPr lang="en-US" b="1" dirty="0"/>
              <a:t>and offer a favorable working environment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Such </a:t>
            </a:r>
            <a:r>
              <a:rPr lang="en-US" dirty="0"/>
              <a:t>an environment: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activates </a:t>
            </a:r>
            <a:r>
              <a:rPr lang="en-US" dirty="0"/>
              <a:t>and follows </a:t>
            </a:r>
            <a:r>
              <a:rPr lang="en-US" b="1" dirty="0"/>
              <a:t>clear processes, transparent and fair </a:t>
            </a:r>
            <a:r>
              <a:rPr lang="en-US" dirty="0"/>
              <a:t>for the recruitment of the teaching staff</a:t>
            </a:r>
            <a:r>
              <a:rPr lang="en-US" dirty="0" smtClean="0"/>
              <a:t>, with </a:t>
            </a:r>
            <a:r>
              <a:rPr lang="en-US" dirty="0"/>
              <a:t>employment conditions that recognize the importance of education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provides </a:t>
            </a:r>
            <a:r>
              <a:rPr lang="en-US" b="1" dirty="0"/>
              <a:t>opportunities and incentives</a:t>
            </a:r>
            <a:r>
              <a:rPr lang="en-US" dirty="0"/>
              <a:t> </a:t>
            </a:r>
            <a:r>
              <a:rPr lang="en-US" b="1" dirty="0"/>
              <a:t>for professional development </a:t>
            </a:r>
            <a:r>
              <a:rPr lang="en-US" dirty="0"/>
              <a:t>of teachers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encourages </a:t>
            </a:r>
            <a:r>
              <a:rPr lang="en-US" dirty="0"/>
              <a:t>academic activities designed to </a:t>
            </a:r>
            <a:r>
              <a:rPr lang="en-US" b="1" dirty="0"/>
              <a:t>strengthen the link between education and research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promotes </a:t>
            </a:r>
            <a:r>
              <a:rPr lang="en-US" b="1" dirty="0"/>
              <a:t>innovation in teaching methods and the use of new technologies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9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4400" y="296287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dist">
              <a:lnSpc>
                <a:spcPct val="100000"/>
              </a:lnSpc>
            </a:pPr>
            <a:r>
              <a:rPr lang="it-IT" sz="2400" dirty="0" err="1" smtClean="0">
                <a:latin typeface="Calibri"/>
                <a:cs typeface="Calibri"/>
              </a:rPr>
              <a:t>What</a:t>
            </a:r>
            <a:r>
              <a:rPr lang="it-IT" sz="2400" dirty="0" smtClean="0">
                <a:latin typeface="Calibri"/>
                <a:cs typeface="Calibri"/>
              </a:rPr>
              <a:t> are the </a:t>
            </a:r>
            <a:r>
              <a:rPr lang="it-IT" sz="2400" dirty="0" err="1" smtClean="0">
                <a:latin typeface="Calibri"/>
                <a:cs typeface="Calibri"/>
              </a:rPr>
              <a:t>European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Standardsand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Guidelines</a:t>
            </a:r>
            <a:r>
              <a:rPr lang="it-IT" sz="2400" dirty="0" smtClean="0">
                <a:latin typeface="Calibri"/>
                <a:cs typeface="Calibri"/>
              </a:rPr>
              <a:t> (ESG)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83802" cy="420115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ESG are </a:t>
            </a:r>
            <a:r>
              <a:rPr lang="en-US" b="1" dirty="0"/>
              <a:t>a set of standards and guidelines </a:t>
            </a:r>
            <a:r>
              <a:rPr lang="en-US" b="1" dirty="0" smtClean="0"/>
              <a:t>for the </a:t>
            </a:r>
            <a:r>
              <a:rPr lang="en-US" b="1" dirty="0"/>
              <a:t>internal and external quality assurance</a:t>
            </a:r>
            <a:r>
              <a:rPr lang="en-US" dirty="0"/>
              <a:t> in </a:t>
            </a:r>
            <a:r>
              <a:rPr lang="en-US" dirty="0" smtClean="0"/>
              <a:t>education higher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focus </a:t>
            </a:r>
            <a:r>
              <a:rPr lang="en-US" dirty="0" smtClean="0"/>
              <a:t>is </a:t>
            </a:r>
            <a:r>
              <a:rPr lang="en-US" b="1" dirty="0" smtClean="0"/>
              <a:t>to insure quality in learning and teaching </a:t>
            </a:r>
            <a:r>
              <a:rPr lang="en-US" dirty="0"/>
              <a:t>in higher education, including the contexts </a:t>
            </a:r>
            <a:r>
              <a:rPr lang="en-US" dirty="0" smtClean="0"/>
              <a:t>of learning </a:t>
            </a:r>
            <a:r>
              <a:rPr lang="en-US" dirty="0"/>
              <a:t>and appropriate links with research and </a:t>
            </a:r>
            <a:r>
              <a:rPr lang="en-US" dirty="0" smtClean="0"/>
              <a:t>innovation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ESG apply to all higher education </a:t>
            </a:r>
            <a:r>
              <a:rPr lang="en-US" dirty="0" smtClean="0"/>
              <a:t>offer in </a:t>
            </a:r>
            <a:r>
              <a:rPr lang="en-US" b="1" dirty="0" smtClean="0"/>
              <a:t>European Higher Education Area</a:t>
            </a:r>
            <a:r>
              <a:rPr lang="en-US" dirty="0" smtClean="0"/>
              <a:t>, regardless </a:t>
            </a:r>
            <a:r>
              <a:rPr lang="en-US" dirty="0"/>
              <a:t>of the specific education </a:t>
            </a:r>
            <a:r>
              <a:rPr lang="en-US" dirty="0" smtClean="0"/>
              <a:t>systems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quality of the insurance activities are characterized </a:t>
            </a:r>
            <a:r>
              <a:rPr lang="en-US" dirty="0" smtClean="0"/>
              <a:t>by </a:t>
            </a:r>
            <a:r>
              <a:rPr lang="en-US" b="1" dirty="0" smtClean="0"/>
              <a:t>accountability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enhancement</a:t>
            </a:r>
          </a:p>
          <a:p>
            <a:endParaRPr lang="en-US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34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1.5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</a:t>
            </a:r>
            <a:r>
              <a:rPr lang="it-IT" sz="2400" dirty="0"/>
              <a:t>staff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Traditionally, in Italy there is a strong "attention" to the </a:t>
            </a:r>
            <a:r>
              <a:rPr lang="en-US" dirty="0" smtClean="0"/>
              <a:t>recruitment faculty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Such attention sometimes serves to preserve and guarantee the balance of </a:t>
            </a:r>
            <a:r>
              <a:rPr lang="en-US" dirty="0" smtClean="0"/>
              <a:t>power existing </a:t>
            </a:r>
            <a:r>
              <a:rPr lang="en-US" dirty="0"/>
              <a:t>in certain subject areas (it is not necessarily a bad thing</a:t>
            </a:r>
            <a:r>
              <a:rPr lang="en-US" dirty="0" smtClean="0"/>
              <a:t>, but </a:t>
            </a:r>
            <a:r>
              <a:rPr lang="en-US" dirty="0"/>
              <a:t>there </a:t>
            </a:r>
            <a:r>
              <a:rPr lang="en-US" dirty="0" smtClean="0"/>
              <a:t>should be much more to add .</a:t>
            </a:r>
            <a:r>
              <a:rPr lang="en-US" dirty="0"/>
              <a:t>..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present context in which a </a:t>
            </a:r>
            <a:r>
              <a:rPr lang="en-US" dirty="0" smtClean="0"/>
              <a:t>teacher works  </a:t>
            </a:r>
            <a:r>
              <a:rPr lang="en-US" dirty="0"/>
              <a:t>is often demotivating </a:t>
            </a:r>
            <a:r>
              <a:rPr lang="en-US" dirty="0" smtClean="0"/>
              <a:t>and characterized </a:t>
            </a:r>
            <a:r>
              <a:rPr lang="en-US" dirty="0"/>
              <a:t>by the satisfaction of various formalities </a:t>
            </a:r>
            <a:r>
              <a:rPr lang="en-US" dirty="0" smtClean="0"/>
              <a:t>which often </a:t>
            </a:r>
            <a:r>
              <a:rPr lang="en-US" dirty="0"/>
              <a:t>they take time away from other important </a:t>
            </a:r>
            <a:r>
              <a:rPr lang="en-US" dirty="0" smtClean="0"/>
              <a:t>aspects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6/10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9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1.5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</a:t>
            </a:r>
            <a:r>
              <a:rPr lang="it-IT" sz="2400" dirty="0"/>
              <a:t>staff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90848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 the last years there has been an effort to recruit younger teachers and researchers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Some economic  incentives have been linked (for the first time) to teaching activities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Innovation and use of new technologies is left to the individuals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6/10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2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 smtClean="0"/>
              <a:t>1.5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</a:t>
            </a:r>
            <a:r>
              <a:rPr lang="it-IT" sz="2400" dirty="0"/>
              <a:t>staff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7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1.6 Learning </a:t>
            </a:r>
            <a:r>
              <a:rPr lang="it-IT" sz="2400" dirty="0" err="1"/>
              <a:t>resources</a:t>
            </a:r>
            <a:r>
              <a:rPr lang="it-IT" sz="2400" dirty="0"/>
              <a:t> </a:t>
            </a:r>
            <a:r>
              <a:rPr lang="it-IT" sz="2400" dirty="0" smtClean="0"/>
              <a:t>to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96949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institutions should </a:t>
            </a:r>
            <a:r>
              <a:rPr lang="en-US" b="1" dirty="0"/>
              <a:t>appropriately</a:t>
            </a:r>
            <a:r>
              <a:rPr lang="en-US" dirty="0"/>
              <a:t> </a:t>
            </a:r>
            <a:r>
              <a:rPr lang="en-US" b="1" dirty="0"/>
              <a:t>fund </a:t>
            </a:r>
            <a:r>
              <a:rPr lang="en-US" b="1" dirty="0" smtClean="0"/>
              <a:t>the learning </a:t>
            </a:r>
            <a:r>
              <a:rPr lang="en-US" b="1" dirty="0"/>
              <a:t>and teaching</a:t>
            </a:r>
            <a:r>
              <a:rPr lang="en-US" dirty="0"/>
              <a:t>, as well as ensure </a:t>
            </a:r>
            <a:r>
              <a:rPr lang="en-US" dirty="0" smtClean="0"/>
              <a:t>adequate availability </a:t>
            </a:r>
            <a:r>
              <a:rPr lang="en-US" dirty="0"/>
              <a:t>of educational resources and student support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8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1.6 Learning </a:t>
            </a:r>
            <a:r>
              <a:rPr lang="it-IT" sz="2400" dirty="0" err="1"/>
              <a:t>resources</a:t>
            </a:r>
            <a:r>
              <a:rPr lang="it-IT" sz="2400" dirty="0"/>
              <a:t> </a:t>
            </a:r>
            <a:r>
              <a:rPr lang="it-IT" sz="2400" dirty="0" smtClean="0"/>
              <a:t>to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583802" cy="452431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To ensure the quality of their educational experience, </a:t>
            </a:r>
            <a:r>
              <a:rPr lang="en-US" dirty="0" smtClean="0"/>
              <a:t>Institutions should </a:t>
            </a:r>
            <a:r>
              <a:rPr lang="en-US" b="1" dirty="0" smtClean="0"/>
              <a:t>offer </a:t>
            </a:r>
            <a:r>
              <a:rPr lang="en-US" b="1" dirty="0"/>
              <a:t>students a range of resources to support </a:t>
            </a:r>
            <a:r>
              <a:rPr lang="en-US" b="1" dirty="0" smtClean="0"/>
              <a:t>learning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They take into account the needs of a diversified </a:t>
            </a:r>
            <a:r>
              <a:rPr lang="en-US" dirty="0" smtClean="0"/>
              <a:t>student population and </a:t>
            </a:r>
            <a:r>
              <a:rPr lang="en-US" dirty="0"/>
              <a:t>the transition to </a:t>
            </a:r>
            <a:r>
              <a:rPr lang="en-US" dirty="0" smtClean="0"/>
              <a:t>student</a:t>
            </a:r>
            <a:r>
              <a:rPr lang="en-US" dirty="0"/>
              <a:t>-centered </a:t>
            </a:r>
            <a:r>
              <a:rPr lang="en-US" dirty="0" smtClean="0"/>
              <a:t> learning with </a:t>
            </a:r>
            <a:r>
              <a:rPr lang="en-US" b="1" dirty="0"/>
              <a:t>flexible </a:t>
            </a:r>
            <a:r>
              <a:rPr lang="en-US" b="1" dirty="0" smtClean="0"/>
              <a:t>modalities of </a:t>
            </a:r>
            <a:r>
              <a:rPr lang="en-US" b="1" dirty="0"/>
              <a:t>learning and </a:t>
            </a:r>
            <a:r>
              <a:rPr lang="en-US" b="1" dirty="0" smtClean="0"/>
              <a:t>teaching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internal quality assurance ensures that </a:t>
            </a:r>
            <a:r>
              <a:rPr lang="en-US" b="1" dirty="0"/>
              <a:t>all resources </a:t>
            </a:r>
            <a:r>
              <a:rPr lang="en-US" b="1" dirty="0" smtClean="0"/>
              <a:t>are fit </a:t>
            </a:r>
            <a:r>
              <a:rPr lang="en-US" b="1" dirty="0"/>
              <a:t>for </a:t>
            </a:r>
            <a:r>
              <a:rPr lang="en-US" b="1" dirty="0" smtClean="0"/>
              <a:t>the purpose </a:t>
            </a:r>
            <a:r>
              <a:rPr lang="en-US" b="1" dirty="0"/>
              <a:t>and accessible</a:t>
            </a:r>
            <a:r>
              <a:rPr lang="en-US" dirty="0"/>
              <a:t> and that </a:t>
            </a:r>
            <a:r>
              <a:rPr lang="en-US" b="1" dirty="0"/>
              <a:t>students are informed </a:t>
            </a:r>
            <a:r>
              <a:rPr lang="en-US" dirty="0"/>
              <a:t>about </a:t>
            </a:r>
            <a:r>
              <a:rPr lang="en-US" dirty="0" smtClean="0"/>
              <a:t>available services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dedicated administrative staff has a crucial role </a:t>
            </a:r>
            <a:r>
              <a:rPr lang="en-US" dirty="0" smtClean="0"/>
              <a:t>in of </a:t>
            </a:r>
            <a:r>
              <a:rPr lang="en-US" dirty="0"/>
              <a:t>provision of support services. Therefore must be </a:t>
            </a:r>
            <a:r>
              <a:rPr lang="en-US" b="1" dirty="0"/>
              <a:t>qualified </a:t>
            </a:r>
            <a:r>
              <a:rPr lang="en-US" b="1" dirty="0" smtClean="0"/>
              <a:t>and have </a:t>
            </a:r>
            <a:r>
              <a:rPr lang="en-US" b="1" dirty="0"/>
              <a:t>the opportunity to acquire specific skills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1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1.6 Learning </a:t>
            </a:r>
            <a:r>
              <a:rPr lang="it-IT" sz="2400" dirty="0" err="1"/>
              <a:t>resources</a:t>
            </a:r>
            <a:r>
              <a:rPr lang="it-IT" sz="2400" dirty="0"/>
              <a:t> </a:t>
            </a:r>
            <a:r>
              <a:rPr lang="it-IT" sz="2400" dirty="0" smtClean="0"/>
              <a:t>to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Although there are different situations in the various locations, </a:t>
            </a:r>
            <a:r>
              <a:rPr lang="en-US" dirty="0" smtClean="0"/>
              <a:t>the </a:t>
            </a:r>
            <a:r>
              <a:rPr lang="en-US" dirty="0"/>
              <a:t>resources allocated to these objectives </a:t>
            </a:r>
            <a:r>
              <a:rPr lang="en-US" dirty="0" smtClean="0"/>
              <a:t>are still not satisfactory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This also depends on the fact that the evaluation of the teaching </a:t>
            </a:r>
            <a:r>
              <a:rPr lang="en-US" dirty="0" smtClean="0"/>
              <a:t>and student </a:t>
            </a:r>
            <a:r>
              <a:rPr lang="en-US" dirty="0"/>
              <a:t>services is considered as less important </a:t>
            </a:r>
            <a:r>
              <a:rPr lang="en-US" dirty="0" smtClean="0"/>
              <a:t>than the </a:t>
            </a:r>
            <a:r>
              <a:rPr lang="en-US" dirty="0"/>
              <a:t>evaluation of research and </a:t>
            </a:r>
            <a:r>
              <a:rPr lang="en-US" dirty="0" smtClean="0"/>
              <a:t>of the University third mission (technology </a:t>
            </a:r>
            <a:r>
              <a:rPr lang="en-US" dirty="0" err="1" smtClean="0"/>
              <a:t>trasfer</a:t>
            </a:r>
            <a:r>
              <a:rPr lang="en-US" dirty="0" smtClean="0"/>
              <a:t>/innovation)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University's governing bodies should adopt sustainable </a:t>
            </a:r>
            <a:r>
              <a:rPr lang="en-US" dirty="0" smtClean="0"/>
              <a:t>policies for the quality </a:t>
            </a:r>
            <a:r>
              <a:rPr lang="en-US" dirty="0"/>
              <a:t>of teaching and consistent </a:t>
            </a:r>
            <a:r>
              <a:rPr lang="en-US" dirty="0" smtClean="0"/>
              <a:t>with </a:t>
            </a:r>
            <a:r>
              <a:rPr lang="en-US" dirty="0"/>
              <a:t>the strategic </a:t>
            </a:r>
            <a:r>
              <a:rPr lang="en-US" dirty="0" smtClean="0"/>
              <a:t>objectives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5/10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1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1.6 Learning </a:t>
            </a:r>
            <a:r>
              <a:rPr lang="it-IT" sz="2400" dirty="0" err="1"/>
              <a:t>resources</a:t>
            </a:r>
            <a:r>
              <a:rPr lang="it-IT" sz="2400" dirty="0"/>
              <a:t> </a:t>
            </a:r>
            <a:r>
              <a:rPr lang="it-IT" sz="2400" dirty="0" smtClean="0"/>
              <a:t>to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Availability of a Learning Management System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Blended learning approaches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Projects work and learning by doing courses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Some investment on learning tools and methodologies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Incentives are present for teachers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 smtClean="0"/>
              <a:t>7/10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it-IT" sz="2400" dirty="0"/>
              <a:t>1.6 Learning </a:t>
            </a:r>
            <a:r>
              <a:rPr lang="it-IT" sz="2400" dirty="0" err="1"/>
              <a:t>resources</a:t>
            </a:r>
            <a:r>
              <a:rPr lang="it-IT" sz="2400" dirty="0"/>
              <a:t> </a:t>
            </a:r>
            <a:r>
              <a:rPr lang="it-IT" sz="2400" dirty="0" smtClean="0"/>
              <a:t>to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/>
              <a:t/>
            </a:r>
            <a:br>
              <a:rPr lang="en-US" sz="2400" spc="25" dirty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1.7 </a:t>
            </a:r>
            <a:r>
              <a:rPr lang="en-US" sz="2400" spc="25" dirty="0"/>
              <a:t>Information </a:t>
            </a:r>
            <a:r>
              <a:rPr lang="en-US" sz="2400" spc="25" dirty="0" smtClean="0"/>
              <a:t>Management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96949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</a:t>
            </a:r>
            <a:r>
              <a:rPr lang="en-US" b="1" dirty="0"/>
              <a:t>ensure the collection, analysis and use </a:t>
            </a:r>
            <a:r>
              <a:rPr lang="en-US" b="1" dirty="0" smtClean="0"/>
              <a:t>of relevant </a:t>
            </a:r>
            <a:r>
              <a:rPr lang="en-US" b="1" dirty="0"/>
              <a:t>information</a:t>
            </a:r>
            <a:r>
              <a:rPr lang="en-US" dirty="0"/>
              <a:t> for the effective management of their </a:t>
            </a:r>
            <a:r>
              <a:rPr lang="en-US" b="1" dirty="0" smtClean="0"/>
              <a:t>courses studies </a:t>
            </a:r>
            <a:r>
              <a:rPr lang="en-US" dirty="0"/>
              <a:t>and other </a:t>
            </a:r>
            <a:r>
              <a:rPr lang="en-US" b="1" dirty="0"/>
              <a:t>educational activities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2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1.7 </a:t>
            </a:r>
            <a:r>
              <a:rPr lang="en-US" sz="2400" spc="25" dirty="0"/>
              <a:t>Information </a:t>
            </a:r>
            <a:r>
              <a:rPr lang="en-US" sz="2400" spc="25" dirty="0" smtClean="0"/>
              <a:t>Management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27782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reliability of the data is </a:t>
            </a:r>
            <a:r>
              <a:rPr lang="en-US" b="1" dirty="0"/>
              <a:t>crucial to make informed decisions </a:t>
            </a:r>
            <a:r>
              <a:rPr lang="en-US" b="1" dirty="0" smtClean="0"/>
              <a:t>and to </a:t>
            </a:r>
            <a:r>
              <a:rPr lang="en-US" b="1" dirty="0"/>
              <a:t>identify what works and what requires more attention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information collected depend to a certain extent on the type </a:t>
            </a:r>
            <a:r>
              <a:rPr lang="en-US" dirty="0" smtClean="0"/>
              <a:t>of activities and the </a:t>
            </a:r>
            <a:r>
              <a:rPr lang="en-US" dirty="0"/>
              <a:t>institution's mission. The following are however important: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Key </a:t>
            </a:r>
            <a:r>
              <a:rPr lang="en-US" dirty="0"/>
              <a:t>P</a:t>
            </a:r>
            <a:r>
              <a:rPr lang="en-US" dirty="0" smtClean="0"/>
              <a:t>erformance </a:t>
            </a:r>
            <a:r>
              <a:rPr lang="en-US" dirty="0"/>
              <a:t>I</a:t>
            </a:r>
            <a:r>
              <a:rPr lang="en-US" dirty="0" smtClean="0"/>
              <a:t>ndicators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profile </a:t>
            </a:r>
            <a:r>
              <a:rPr lang="en-US" dirty="0"/>
              <a:t>of the student population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progression</a:t>
            </a:r>
            <a:r>
              <a:rPr lang="en-US" dirty="0"/>
              <a:t>, success and drop-out rate of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students</a:t>
            </a:r>
            <a:r>
              <a:rPr lang="en-US" dirty="0"/>
              <a:t>' satisfaction with courses of study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availability </a:t>
            </a:r>
            <a:r>
              <a:rPr lang="en-US" dirty="0"/>
              <a:t>of educational and support resources for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professional </a:t>
            </a:r>
            <a:r>
              <a:rPr lang="en-US" dirty="0"/>
              <a:t>careers of graduates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0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 smtClean="0">
                <a:latin typeface="Calibri"/>
                <a:cs typeface="Calibri"/>
              </a:rPr>
              <a:t>ESG </a:t>
            </a:r>
            <a:r>
              <a:rPr lang="it-IT" sz="2400" dirty="0" err="1" smtClean="0">
                <a:latin typeface="Calibri"/>
                <a:cs typeface="Calibri"/>
              </a:rPr>
              <a:t>Objectives</a:t>
            </a:r>
            <a:r>
              <a:rPr lang="it-IT" sz="2400" dirty="0" smtClean="0">
                <a:latin typeface="Calibri"/>
                <a:cs typeface="Calibri"/>
              </a:rPr>
              <a:t> are: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83802" cy="3231654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Define a </a:t>
            </a:r>
            <a:r>
              <a:rPr lang="en-US" b="1" dirty="0"/>
              <a:t>common framework for </a:t>
            </a:r>
            <a:r>
              <a:rPr lang="en-US" b="1" dirty="0" smtClean="0"/>
              <a:t>quality insurance systems </a:t>
            </a:r>
            <a:r>
              <a:rPr lang="en-US" dirty="0" smtClean="0"/>
              <a:t>and </a:t>
            </a:r>
            <a:r>
              <a:rPr lang="en-US" dirty="0"/>
              <a:t>teaching at European level</a:t>
            </a:r>
            <a:r>
              <a:rPr lang="en-US" dirty="0" smtClean="0"/>
              <a:t>, national </a:t>
            </a:r>
            <a:r>
              <a:rPr lang="en-US" dirty="0"/>
              <a:t>and </a:t>
            </a:r>
            <a:r>
              <a:rPr lang="en-US" dirty="0" smtClean="0"/>
              <a:t>institutional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Make possible the </a:t>
            </a:r>
            <a:r>
              <a:rPr lang="en-US" b="1" dirty="0" smtClean="0"/>
              <a:t>improvement</a:t>
            </a:r>
            <a:r>
              <a:rPr lang="en-US" dirty="0" smtClean="0"/>
              <a:t> of Higher </a:t>
            </a:r>
            <a:r>
              <a:rPr lang="en-US" dirty="0"/>
              <a:t>Education in </a:t>
            </a:r>
            <a:r>
              <a:rPr lang="en-US" dirty="0" smtClean="0"/>
              <a:t>Europe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/>
              <a:t>Promote mutual trust </a:t>
            </a:r>
            <a:r>
              <a:rPr lang="en-US" b="1" dirty="0" smtClean="0"/>
              <a:t>to improve recognition and mobility </a:t>
            </a:r>
            <a:r>
              <a:rPr lang="en-US" dirty="0" smtClean="0"/>
              <a:t>within individual </a:t>
            </a:r>
            <a:r>
              <a:rPr lang="en-US" dirty="0"/>
              <a:t>countries and between </a:t>
            </a:r>
            <a:r>
              <a:rPr lang="en-US" dirty="0" smtClean="0"/>
              <a:t>countries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Provide information </a:t>
            </a:r>
            <a:r>
              <a:rPr lang="en-US" dirty="0" smtClean="0"/>
              <a:t>about quality insurance within EHEA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91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1.7 </a:t>
            </a:r>
            <a:r>
              <a:rPr lang="en-US" sz="2400" spc="25" dirty="0"/>
              <a:t>Information </a:t>
            </a:r>
            <a:r>
              <a:rPr lang="en-US" sz="2400" spc="25" dirty="0" smtClean="0"/>
              <a:t>Management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583802" cy="420115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It is necessary, at national level, a joint reflection on </a:t>
            </a:r>
            <a:r>
              <a:rPr lang="en-US" dirty="0" smtClean="0"/>
              <a:t>the process </a:t>
            </a:r>
            <a:r>
              <a:rPr lang="en-US" dirty="0"/>
              <a:t>and result indicators in order to </a:t>
            </a:r>
            <a:r>
              <a:rPr lang="en-US" dirty="0" smtClean="0"/>
              <a:t>define of </a:t>
            </a:r>
            <a:r>
              <a:rPr lang="en-US" dirty="0"/>
              <a:t>a </a:t>
            </a:r>
            <a:r>
              <a:rPr lang="en-US" dirty="0" smtClean="0"/>
              <a:t>few but </a:t>
            </a:r>
            <a:r>
              <a:rPr lang="en-US" dirty="0"/>
              <a:t>clear and reliable </a:t>
            </a:r>
            <a:r>
              <a:rPr lang="en-US" dirty="0" smtClean="0"/>
              <a:t>information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At present there exists a plurality of information that </a:t>
            </a:r>
            <a:r>
              <a:rPr lang="en-US" dirty="0" smtClean="0"/>
              <a:t>generates misinformation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data sources, in addition, should also be aligned with each other </a:t>
            </a:r>
            <a:r>
              <a:rPr lang="en-US" dirty="0" smtClean="0"/>
              <a:t> in regard to the </a:t>
            </a:r>
            <a:r>
              <a:rPr lang="en-US" dirty="0"/>
              <a:t>main definitions of what is going to be </a:t>
            </a:r>
            <a:r>
              <a:rPr lang="en-US" dirty="0" smtClean="0"/>
              <a:t>measured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This also calls for better alignment between the internal </a:t>
            </a:r>
            <a:r>
              <a:rPr lang="en-US" dirty="0" smtClean="0"/>
              <a:t>university management and </a:t>
            </a:r>
            <a:r>
              <a:rPr lang="en-US" dirty="0"/>
              <a:t>ministerial </a:t>
            </a:r>
            <a:r>
              <a:rPr lang="en-US" dirty="0" smtClean="0"/>
              <a:t>databases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4/10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0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1.7 </a:t>
            </a:r>
            <a:r>
              <a:rPr lang="en-US" sz="2400" spc="25" dirty="0"/>
              <a:t>Information </a:t>
            </a:r>
            <a:r>
              <a:rPr lang="en-US" sz="2400" spc="25" dirty="0" smtClean="0"/>
              <a:t>Management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583802" cy="313932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Implementation of a inter-institutional Information Systems (ESSE3)</a:t>
            </a:r>
            <a:r>
              <a:rPr lang="en-US" dirty="0"/>
              <a:t> </a:t>
            </a:r>
            <a:r>
              <a:rPr lang="en-US" dirty="0" smtClean="0"/>
              <a:t>that contains all </a:t>
            </a:r>
            <a:r>
              <a:rPr lang="en-US" dirty="0" err="1" smtClean="0"/>
              <a:t>relavant</a:t>
            </a:r>
            <a:r>
              <a:rPr lang="en-US" dirty="0" smtClean="0"/>
              <a:t> student’s careers data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 is used for planning and strategic </a:t>
            </a:r>
            <a:r>
              <a:rPr lang="en-US" dirty="0" err="1" smtClean="0"/>
              <a:t>managament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 needs to be integrated with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Professional careers path of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Student’s alumni association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6</a:t>
            </a:r>
            <a:r>
              <a:rPr lang="en-US" b="1" dirty="0" smtClean="0"/>
              <a:t>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05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1.7 </a:t>
            </a:r>
            <a:r>
              <a:rPr lang="en-US" sz="2400" spc="25" dirty="0"/>
              <a:t>Information </a:t>
            </a:r>
            <a:r>
              <a:rPr lang="en-US" sz="2400" spc="25" dirty="0" smtClean="0"/>
              <a:t>Management</a:t>
            </a:r>
            <a:r>
              <a:rPr lang="en-US" sz="2400" spc="25" dirty="0"/>
              <a:t/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1.8 Disclosure of Information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64633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</a:t>
            </a:r>
            <a:r>
              <a:rPr lang="en-US" b="1" dirty="0"/>
              <a:t>publish clear, accurate</a:t>
            </a:r>
            <a:r>
              <a:rPr lang="en-US" b="1" dirty="0" smtClean="0"/>
              <a:t>, objective</a:t>
            </a:r>
            <a:r>
              <a:rPr lang="en-US" b="1" dirty="0"/>
              <a:t>, up to date and easily accessible information</a:t>
            </a:r>
            <a:r>
              <a:rPr lang="en-US" dirty="0"/>
              <a:t> on their activities</a:t>
            </a:r>
            <a:r>
              <a:rPr lang="en-US" dirty="0" smtClean="0"/>
              <a:t>, including offered courses </a:t>
            </a:r>
            <a:r>
              <a:rPr lang="en-US" dirty="0"/>
              <a:t>of study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7668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1.8 Disclosure of Information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583802" cy="355482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information on the activities of the institutions are useful to present and </a:t>
            </a:r>
            <a:r>
              <a:rPr lang="en-US" dirty="0" smtClean="0"/>
              <a:t>future students, </a:t>
            </a:r>
            <a:r>
              <a:rPr lang="en-US" dirty="0"/>
              <a:t>as well as graduates, to other stakeholders and </a:t>
            </a:r>
            <a:r>
              <a:rPr lang="en-US" dirty="0" smtClean="0"/>
              <a:t>to the public in </a:t>
            </a:r>
            <a:r>
              <a:rPr lang="en-US" dirty="0"/>
              <a:t>general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Therefore, the institutions provide information on all of their activities</a:t>
            </a:r>
            <a:r>
              <a:rPr lang="en-US" dirty="0" smtClean="0"/>
              <a:t>, included</a:t>
            </a:r>
            <a:r>
              <a:rPr lang="en-US" dirty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degree programs </a:t>
            </a:r>
            <a:r>
              <a:rPr lang="en-US" dirty="0"/>
              <a:t>offered and their admission criteria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learning outcomes </a:t>
            </a:r>
            <a:r>
              <a:rPr lang="en-US" dirty="0"/>
              <a:t>expected from these courses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granted academic titles</a:t>
            </a:r>
            <a:endParaRPr lang="en-US" b="1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various approaches </a:t>
            </a:r>
            <a:r>
              <a:rPr lang="en-US" b="1" dirty="0"/>
              <a:t>to teaching, learning and the </a:t>
            </a:r>
            <a:r>
              <a:rPr lang="en-US" b="1" dirty="0" smtClean="0"/>
              <a:t>testing </a:t>
            </a:r>
            <a:r>
              <a:rPr lang="en-US" dirty="0" smtClean="0"/>
              <a:t>used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success rates </a:t>
            </a:r>
            <a:r>
              <a:rPr lang="en-US" dirty="0"/>
              <a:t>in the </a:t>
            </a:r>
            <a:r>
              <a:rPr lang="en-US" dirty="0" smtClean="0"/>
              <a:t>examinations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learning opportunities </a:t>
            </a:r>
            <a:r>
              <a:rPr lang="en-US" dirty="0"/>
              <a:t>available to students, and </a:t>
            </a:r>
            <a:r>
              <a:rPr lang="en-US" dirty="0" smtClean="0"/>
              <a:t> </a:t>
            </a:r>
            <a:r>
              <a:rPr lang="en-US" b="1" dirty="0" smtClean="0"/>
              <a:t>employment</a:t>
            </a:r>
            <a:r>
              <a:rPr lang="en-US" dirty="0"/>
              <a:t> </a:t>
            </a:r>
            <a:r>
              <a:rPr lang="en-US" b="1" dirty="0"/>
              <a:t>information</a:t>
            </a:r>
            <a:r>
              <a:rPr lang="en-US" dirty="0"/>
              <a:t> </a:t>
            </a:r>
            <a:r>
              <a:rPr lang="en-US" dirty="0" smtClean="0"/>
              <a:t> for </a:t>
            </a:r>
            <a:r>
              <a:rPr lang="en-US" dirty="0"/>
              <a:t>graduates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6972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1.8 Disclosure of Information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583802" cy="38779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"transparency requirements" system adopted in Italy it is </a:t>
            </a:r>
            <a:r>
              <a:rPr lang="en-US" dirty="0" smtClean="0"/>
              <a:t>frankly unsatisfactory </a:t>
            </a:r>
            <a:r>
              <a:rPr lang="en-US" dirty="0"/>
              <a:t>and </a:t>
            </a:r>
            <a:r>
              <a:rPr lang="en-US" dirty="0" smtClean="0"/>
              <a:t>confusing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language used, the information provided, the layout of the </a:t>
            </a:r>
            <a:r>
              <a:rPr lang="en-US" dirty="0" smtClean="0"/>
              <a:t>presentation </a:t>
            </a:r>
            <a:r>
              <a:rPr lang="en-US" dirty="0"/>
              <a:t>are </a:t>
            </a:r>
            <a:r>
              <a:rPr lang="en-US" dirty="0" smtClean="0"/>
              <a:t>too often only </a:t>
            </a:r>
            <a:r>
              <a:rPr lang="en-US" dirty="0"/>
              <a:t>for "insiders" and not facing the real </a:t>
            </a:r>
            <a:r>
              <a:rPr lang="en-US" dirty="0" smtClean="0"/>
              <a:t>stakeholders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Universities often make up for these inadequacies </a:t>
            </a:r>
            <a:r>
              <a:rPr lang="en-US" dirty="0" smtClean="0"/>
              <a:t>preparing its own information sites in </a:t>
            </a:r>
            <a:r>
              <a:rPr lang="en-US" dirty="0"/>
              <a:t>the University portals considering the "</a:t>
            </a:r>
            <a:r>
              <a:rPr lang="en-US" dirty="0" smtClean="0"/>
              <a:t>requirements transparency </a:t>
            </a:r>
            <a:r>
              <a:rPr lang="en-US" dirty="0"/>
              <a:t>"as a mere bureaucratic </a:t>
            </a:r>
            <a:r>
              <a:rPr lang="en-US" dirty="0" smtClean="0"/>
              <a:t>exercise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 smtClean="0"/>
              <a:t>4/10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69720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1.8 Disclosure of Information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583802" cy="3231654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Coherent web site with a clear brand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Information however is still scattered and the user needs to navigate to find some important information (i.e. syllabus)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Not all relevant information are available (i.e. success rates, student’s questionnaires,  employment information)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5</a:t>
            </a:r>
            <a:r>
              <a:rPr lang="en-US" b="1" dirty="0" smtClean="0"/>
              <a:t>/10</a:t>
            </a: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48759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1.8 Disclosure of Information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54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1.9 Continuous monitoring and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periodic review of </a:t>
            </a:r>
            <a:r>
              <a:rPr lang="en-US" sz="2400" spc="25" dirty="0"/>
              <a:t>curricula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90848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Institutions should </a:t>
            </a:r>
            <a:r>
              <a:rPr lang="en-US" b="1" dirty="0"/>
              <a:t>monitor and review </a:t>
            </a:r>
            <a:r>
              <a:rPr lang="en-US" b="1" dirty="0" smtClean="0"/>
              <a:t>the their </a:t>
            </a:r>
            <a:r>
              <a:rPr lang="en-US" b="1" dirty="0"/>
              <a:t>study programs </a:t>
            </a:r>
            <a:r>
              <a:rPr lang="en-US" dirty="0"/>
              <a:t>to ensure that </a:t>
            </a:r>
            <a:r>
              <a:rPr lang="en-US" b="1" dirty="0"/>
              <a:t>achieve the </a:t>
            </a:r>
            <a:r>
              <a:rPr lang="en-US" b="1" dirty="0" smtClean="0"/>
              <a:t>objectives set </a:t>
            </a:r>
            <a:r>
              <a:rPr lang="en-US" b="1" dirty="0"/>
              <a:t>and meet the needs of students and </a:t>
            </a:r>
            <a:r>
              <a:rPr lang="en-US" b="1" dirty="0" smtClean="0"/>
              <a:t>society</a:t>
            </a:r>
          </a:p>
          <a:p>
            <a:pPr marL="342900" indent="-342900">
              <a:buFont typeface="Arial"/>
              <a:buChar char="•"/>
            </a:pPr>
            <a:endParaRPr lang="en-US" b="1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Such reviews should lead to a </a:t>
            </a:r>
            <a:r>
              <a:rPr lang="en-US" b="1" dirty="0"/>
              <a:t>continuous improvement </a:t>
            </a:r>
            <a:r>
              <a:rPr lang="en-US" b="1" dirty="0" smtClean="0"/>
              <a:t>of programs and courses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/>
              <a:t>Any action planned or undertaken </a:t>
            </a:r>
            <a:r>
              <a:rPr lang="en-US" dirty="0"/>
              <a:t>as a result of the </a:t>
            </a:r>
            <a:r>
              <a:rPr lang="en-US" dirty="0" smtClean="0"/>
              <a:t>revision it </a:t>
            </a:r>
            <a:r>
              <a:rPr lang="en-US" b="1" dirty="0"/>
              <a:t>should be communicated</a:t>
            </a:r>
            <a:r>
              <a:rPr lang="en-US" dirty="0"/>
              <a:t> to all interested parties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89704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1.9 Continuous monitoring and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periodic review of </a:t>
            </a:r>
            <a:r>
              <a:rPr lang="en-US" sz="2400" spc="25" dirty="0"/>
              <a:t>curricula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539157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Monitoring / evaluation include: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contents of the course of study in the light of the latest research </a:t>
            </a:r>
            <a:r>
              <a:rPr lang="en-US" dirty="0" smtClean="0"/>
              <a:t>conducted in </a:t>
            </a:r>
            <a:r>
              <a:rPr lang="en-US" dirty="0"/>
              <a:t>the framework, so as to </a:t>
            </a:r>
            <a:r>
              <a:rPr lang="en-US" b="1" dirty="0"/>
              <a:t>ensure that the course is updated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changing needs of society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work load, the progression and the completion of the students </a:t>
            </a:r>
            <a:r>
              <a:rPr lang="en-US" b="1" dirty="0" smtClean="0"/>
              <a:t>rates</a:t>
            </a:r>
            <a:endParaRPr lang="en-US" b="1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effectiveness of the examination process </a:t>
            </a:r>
            <a:r>
              <a:rPr lang="en-US" dirty="0"/>
              <a:t>for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expectations and needs of students </a:t>
            </a:r>
            <a:r>
              <a:rPr lang="en-US" dirty="0"/>
              <a:t>and the </a:t>
            </a:r>
            <a:r>
              <a:rPr lang="en-US" b="1" dirty="0"/>
              <a:t>satisfaction</a:t>
            </a:r>
            <a:r>
              <a:rPr lang="en-US" dirty="0"/>
              <a:t> expressed by </a:t>
            </a:r>
            <a:r>
              <a:rPr lang="en-US" dirty="0" smtClean="0"/>
              <a:t>them in </a:t>
            </a:r>
            <a:r>
              <a:rPr lang="en-US" dirty="0"/>
              <a:t>respect of the course of study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learning environment</a:t>
            </a:r>
            <a:r>
              <a:rPr lang="en-US" dirty="0"/>
              <a:t>, support services and their suitability for the course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526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 smtClean="0">
                <a:latin typeface="Calibri"/>
                <a:cs typeface="Calibri"/>
              </a:rPr>
              <a:t>ESG are </a:t>
            </a:r>
            <a:r>
              <a:rPr lang="it-IT" sz="2400" dirty="0" err="1" smtClean="0">
                <a:latin typeface="Calibri"/>
                <a:cs typeface="Calibri"/>
              </a:rPr>
              <a:t>based</a:t>
            </a:r>
            <a:r>
              <a:rPr lang="it-IT" sz="2400" dirty="0" smtClean="0">
                <a:latin typeface="Calibri"/>
                <a:cs typeface="Calibri"/>
              </a:rPr>
              <a:t> on the </a:t>
            </a:r>
            <a:r>
              <a:rPr lang="it-IT" sz="2400" dirty="0" err="1" smtClean="0">
                <a:latin typeface="Calibri"/>
                <a:cs typeface="Calibri"/>
              </a:rPr>
              <a:t>following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principles</a:t>
            </a:r>
            <a:r>
              <a:rPr lang="it-IT" sz="2400" dirty="0" smtClean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83802" cy="517064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higher education institutions </a:t>
            </a:r>
            <a:r>
              <a:rPr lang="en-US" dirty="0" smtClean="0"/>
              <a:t>(</a:t>
            </a:r>
            <a:r>
              <a:rPr lang="en-US" b="1" dirty="0" smtClean="0"/>
              <a:t>HEI</a:t>
            </a:r>
            <a:r>
              <a:rPr lang="en-US" dirty="0" smtClean="0"/>
              <a:t>) have </a:t>
            </a:r>
            <a:r>
              <a:rPr lang="en-US" dirty="0"/>
              <a:t>the </a:t>
            </a:r>
            <a:r>
              <a:rPr lang="en-US" b="1" dirty="0"/>
              <a:t>primary </a:t>
            </a:r>
            <a:r>
              <a:rPr lang="en-US" b="1" dirty="0" smtClean="0"/>
              <a:t>responsibility the </a:t>
            </a:r>
            <a:r>
              <a:rPr lang="en-US" b="1" dirty="0"/>
              <a:t>quality of educational services and its </a:t>
            </a:r>
            <a:r>
              <a:rPr lang="en-US" b="1" dirty="0" smtClean="0"/>
              <a:t>assurance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Quality assurance takes account of </a:t>
            </a:r>
            <a:r>
              <a:rPr lang="en-US" b="1" dirty="0"/>
              <a:t>systems </a:t>
            </a:r>
            <a:r>
              <a:rPr lang="en-US" b="1" dirty="0" smtClean="0"/>
              <a:t>of higher </a:t>
            </a:r>
            <a:r>
              <a:rPr lang="en-US" b="1" dirty="0"/>
              <a:t>education, institutions, courses of study </a:t>
            </a:r>
            <a:r>
              <a:rPr lang="en-US" b="1" dirty="0" smtClean="0"/>
              <a:t>and students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Quality assurance promotes the </a:t>
            </a:r>
            <a:r>
              <a:rPr lang="en-US" b="1" dirty="0"/>
              <a:t>development of a culture of </a:t>
            </a:r>
            <a:r>
              <a:rPr lang="en-US" b="1" dirty="0" smtClean="0"/>
              <a:t>quality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Quality assurance takes account of </a:t>
            </a:r>
            <a:r>
              <a:rPr lang="en-US" b="1" dirty="0"/>
              <a:t>the needs </a:t>
            </a:r>
            <a:r>
              <a:rPr lang="en-US" b="1" dirty="0" smtClean="0"/>
              <a:t>and expectations </a:t>
            </a:r>
            <a:r>
              <a:rPr lang="en-US" b="1" dirty="0"/>
              <a:t>of students, of all other stakeholders </a:t>
            </a:r>
            <a:r>
              <a:rPr lang="en-US" b="1" dirty="0" smtClean="0"/>
              <a:t>and in general</a:t>
            </a:r>
          </a:p>
          <a:p>
            <a:pPr marL="342900" indent="-342900">
              <a:buFont typeface="Arial"/>
              <a:buChar char="•"/>
            </a:pPr>
            <a:endParaRPr lang="en-US" b="1" dirty="0"/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What is quality in education ? </a:t>
            </a:r>
            <a:r>
              <a:rPr lang="en-GB" dirty="0" smtClean="0"/>
              <a:t>“The measure on how the education  and research characteristics fulfil the planned </a:t>
            </a:r>
            <a:r>
              <a:rPr lang="en-GB" dirty="0" err="1" smtClean="0"/>
              <a:t>objectuves</a:t>
            </a:r>
            <a:r>
              <a:rPr lang="en-GB" dirty="0" smtClean="0"/>
              <a:t>. Also how close are the planned objectives and the obtained results, i.e. measure the quality gap”</a:t>
            </a:r>
            <a:br>
              <a:rPr lang="en-GB" dirty="0" smtClean="0"/>
            </a:br>
            <a:endParaRPr lang="en-US" b="1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26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1.9 Continuous monitoring and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periodic review of </a:t>
            </a:r>
            <a:r>
              <a:rPr lang="en-US" sz="2400" spc="25" dirty="0"/>
              <a:t>curricula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introduction of the AVA system, and in particular </a:t>
            </a:r>
            <a:r>
              <a:rPr lang="en-US" dirty="0" smtClean="0"/>
              <a:t>the self</a:t>
            </a:r>
            <a:r>
              <a:rPr lang="en-US" dirty="0"/>
              <a:t>-</a:t>
            </a:r>
            <a:r>
              <a:rPr lang="en-US" dirty="0" smtClean="0"/>
              <a:t>assessment in the </a:t>
            </a:r>
            <a:r>
              <a:rPr lang="en-US" dirty="0"/>
              <a:t>annual and cyclical review report, has spurred </a:t>
            </a:r>
            <a:r>
              <a:rPr lang="en-US" dirty="0" smtClean="0"/>
              <a:t>greater attention </a:t>
            </a:r>
            <a:r>
              <a:rPr lang="en-US" dirty="0"/>
              <a:t>to monitoring and review of </a:t>
            </a:r>
            <a:r>
              <a:rPr lang="en-US" dirty="0" smtClean="0"/>
              <a:t>curricula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To avoid that all this is done with the logic of </a:t>
            </a:r>
            <a:r>
              <a:rPr lang="en-US" dirty="0" smtClean="0"/>
              <a:t>fulfillment bureaucratic </a:t>
            </a:r>
            <a:r>
              <a:rPr lang="en-US" dirty="0"/>
              <a:t>requires a simplification of </a:t>
            </a:r>
            <a:r>
              <a:rPr lang="en-US" dirty="0" smtClean="0"/>
              <a:t>the involved procedures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Teachers</a:t>
            </a:r>
            <a:r>
              <a:rPr lang="en-US" dirty="0"/>
              <a:t>, students and external stakeholders </a:t>
            </a:r>
            <a:r>
              <a:rPr lang="en-US" dirty="0" smtClean="0"/>
              <a:t>should better </a:t>
            </a:r>
            <a:r>
              <a:rPr lang="en-US" dirty="0"/>
              <a:t>understand the real importance of the </a:t>
            </a:r>
            <a:r>
              <a:rPr lang="en-US" dirty="0" smtClean="0"/>
              <a:t>revision periodic </a:t>
            </a:r>
            <a:r>
              <a:rPr lang="en-US" dirty="0"/>
              <a:t>courses of </a:t>
            </a:r>
            <a:r>
              <a:rPr lang="en-US" dirty="0" smtClean="0"/>
              <a:t>study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6/10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5262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1.9 Continuous monitoring and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periodic review of </a:t>
            </a:r>
            <a:r>
              <a:rPr lang="en-US" sz="2400" spc="25" dirty="0"/>
              <a:t>curricula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406265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Every year a number of Department meetings lead by the Director od Education of each Department are devoted to the review of curricula/courses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number of data are considered: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Student’s satisfaction  (questionnaires)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Stronger alignment with current research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Input from stakeholders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Difficulties in implementing revisions due to inertia in some teaching </a:t>
            </a:r>
            <a:r>
              <a:rPr lang="en-US" dirty="0" err="1" smtClean="0"/>
              <a:t>staf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6/10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4641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/>
              <a:t>1.9 Continuous monitoring and </a:t>
            </a: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en-US" sz="2400" spc="25" dirty="0" smtClean="0"/>
              <a:t>periodic review of </a:t>
            </a:r>
            <a:r>
              <a:rPr lang="en-US" sz="2400" spc="25" dirty="0"/>
              <a:t>curricula</a:t>
            </a:r>
            <a:br>
              <a:rPr lang="en-US" sz="2400" spc="25" dirty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7474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1.10 Periodic external </a:t>
            </a:r>
            <a:r>
              <a:rPr lang="en-US" sz="2400" spc="25" dirty="0"/>
              <a:t>Quality </a:t>
            </a:r>
            <a:r>
              <a:rPr lang="en-US" sz="2400" spc="25" dirty="0" smtClean="0"/>
              <a:t>Assurance</a:t>
            </a:r>
            <a:br>
              <a:rPr lang="en-US" sz="2400" spc="25" dirty="0" smtClean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64633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institutions should </a:t>
            </a:r>
            <a:r>
              <a:rPr lang="en-US" b="1" dirty="0"/>
              <a:t>be subjected </a:t>
            </a:r>
            <a:r>
              <a:rPr lang="en-US" b="1" dirty="0" smtClean="0"/>
              <a:t>cyclically external </a:t>
            </a:r>
            <a:r>
              <a:rPr lang="en-US" b="1" dirty="0"/>
              <a:t>assurance of quality, </a:t>
            </a:r>
            <a:r>
              <a:rPr lang="en-US" dirty="0"/>
              <a:t>in line with the ESG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7653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1.10 </a:t>
            </a:r>
            <a:r>
              <a:rPr lang="en-US" sz="2400" spc="25" dirty="0"/>
              <a:t>Periodic </a:t>
            </a:r>
            <a:r>
              <a:rPr lang="en-US" sz="2400" spc="25" dirty="0" smtClean="0"/>
              <a:t>external </a:t>
            </a:r>
            <a:r>
              <a:rPr lang="en-US" sz="2400" spc="25" dirty="0"/>
              <a:t>Quality </a:t>
            </a:r>
            <a:r>
              <a:rPr lang="en-US" sz="2400" spc="25" dirty="0" smtClean="0"/>
              <a:t>Assurance</a:t>
            </a:r>
            <a:br>
              <a:rPr lang="en-US" sz="2400" spc="25" dirty="0" smtClean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Guidelines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8583802" cy="35548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external </a:t>
            </a:r>
            <a:r>
              <a:rPr lang="en-US" dirty="0" smtClean="0"/>
              <a:t>assessment of </a:t>
            </a:r>
            <a:r>
              <a:rPr lang="en-US" dirty="0"/>
              <a:t>quality in its various forms may </a:t>
            </a:r>
            <a:r>
              <a:rPr lang="en-US" dirty="0" smtClean="0"/>
              <a:t>occur the </a:t>
            </a:r>
            <a:r>
              <a:rPr lang="en-US" dirty="0"/>
              <a:t>internal insurance effectiveness of the quality of an institution, </a:t>
            </a:r>
            <a:r>
              <a:rPr lang="en-US" dirty="0" smtClean="0"/>
              <a:t>serve as </a:t>
            </a:r>
            <a:r>
              <a:rPr lang="en-US" dirty="0"/>
              <a:t>a </a:t>
            </a:r>
            <a:r>
              <a:rPr lang="en-US" b="1" dirty="0"/>
              <a:t>catalyst for improvement </a:t>
            </a:r>
            <a:r>
              <a:rPr lang="en-US" dirty="0"/>
              <a:t>and </a:t>
            </a:r>
            <a:r>
              <a:rPr lang="en-US" b="1" dirty="0"/>
              <a:t>offer new </a:t>
            </a:r>
            <a:r>
              <a:rPr lang="en-US" b="1" dirty="0" smtClean="0"/>
              <a:t>perspectives </a:t>
            </a:r>
            <a:r>
              <a:rPr lang="en-US" dirty="0" smtClean="0"/>
              <a:t>the </a:t>
            </a:r>
            <a:r>
              <a:rPr lang="en-US" dirty="0"/>
              <a:t>institution </a:t>
            </a:r>
            <a:r>
              <a:rPr lang="en-US" dirty="0" smtClean="0"/>
              <a:t>itself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It also provides information to ensure the </a:t>
            </a:r>
            <a:r>
              <a:rPr lang="en-US" b="1" dirty="0"/>
              <a:t>establishment and the </a:t>
            </a:r>
            <a:r>
              <a:rPr lang="en-US" b="1" dirty="0" smtClean="0"/>
              <a:t>public quality</a:t>
            </a:r>
            <a:r>
              <a:rPr lang="en-US" dirty="0" smtClean="0"/>
              <a:t> </a:t>
            </a:r>
            <a:r>
              <a:rPr lang="en-US" dirty="0"/>
              <a:t>of the activities carried </a:t>
            </a:r>
            <a:r>
              <a:rPr lang="en-US" dirty="0" smtClean="0"/>
              <a:t>out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external assurance of quality </a:t>
            </a:r>
            <a:r>
              <a:rPr lang="en-US" b="1" dirty="0"/>
              <a:t>may take various forms </a:t>
            </a:r>
            <a:r>
              <a:rPr lang="en-US" dirty="0"/>
              <a:t>depending </a:t>
            </a:r>
            <a:r>
              <a:rPr lang="en-US" dirty="0" smtClean="0"/>
              <a:t>on general </a:t>
            </a:r>
            <a:r>
              <a:rPr lang="en-US" dirty="0"/>
              <a:t>framework and focus on different organizational </a:t>
            </a:r>
            <a:r>
              <a:rPr lang="en-US" dirty="0" smtClean="0"/>
              <a:t>levels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assurance of quality is an </a:t>
            </a:r>
            <a:r>
              <a:rPr lang="en-US" b="1" dirty="0"/>
              <a:t>ongoing process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8892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1.10 </a:t>
            </a:r>
            <a:r>
              <a:rPr lang="en-US" sz="2400" spc="25" dirty="0"/>
              <a:t>Periodic </a:t>
            </a:r>
            <a:r>
              <a:rPr lang="en-US" sz="2400" spc="25" dirty="0" smtClean="0"/>
              <a:t>external </a:t>
            </a:r>
            <a:r>
              <a:rPr lang="en-US" sz="2400" spc="25" dirty="0"/>
              <a:t>Quality </a:t>
            </a:r>
            <a:r>
              <a:rPr lang="en-US" sz="2400" spc="25" dirty="0" smtClean="0"/>
              <a:t>Assurance</a:t>
            </a:r>
            <a:br>
              <a:rPr lang="en-US" sz="2400" spc="25" dirty="0" smtClean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/>
              <a:t>Italy</a:t>
            </a:r>
            <a:r>
              <a:rPr lang="it-IT" sz="2400" dirty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290848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AVA system introduced in Italy the external assurance of </a:t>
            </a:r>
            <a:r>
              <a:rPr lang="en-US" dirty="0" smtClean="0"/>
              <a:t>quality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In reality, the periodic accreditation of locations and courses of study </a:t>
            </a:r>
            <a:r>
              <a:rPr lang="en-US" dirty="0" smtClean="0"/>
              <a:t>includes other aspects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Probably, a total reflection is necessary </a:t>
            </a:r>
            <a:r>
              <a:rPr lang="en-US" dirty="0" smtClean="0"/>
              <a:t>on accreditation </a:t>
            </a:r>
            <a:r>
              <a:rPr lang="en-US" dirty="0"/>
              <a:t>(initial and recurrent), self-assessment and </a:t>
            </a:r>
            <a:r>
              <a:rPr lang="en-US" dirty="0" smtClean="0"/>
              <a:t>evaluation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</a:t>
            </a:r>
            <a:r>
              <a:rPr lang="en-US" b="1" dirty="0"/>
              <a:t>: 5/10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88922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1.10 </a:t>
            </a:r>
            <a:r>
              <a:rPr lang="en-US" sz="2400" spc="25" dirty="0"/>
              <a:t>Periodic </a:t>
            </a:r>
            <a:r>
              <a:rPr lang="en-US" sz="2400" spc="25" dirty="0" smtClean="0"/>
              <a:t>external </a:t>
            </a:r>
            <a:r>
              <a:rPr lang="en-US" sz="2400" spc="25" dirty="0"/>
              <a:t>Quality </a:t>
            </a:r>
            <a:r>
              <a:rPr lang="en-US" sz="2400" spc="25" dirty="0" smtClean="0"/>
              <a:t>Assurance</a:t>
            </a:r>
            <a:br>
              <a:rPr lang="en-US" sz="2400" spc="25" dirty="0" smtClean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smtClean="0"/>
              <a:t>UNITN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583802" cy="193899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 process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Done for a number of curricula developed within the EIT Digital community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Score: </a:t>
            </a:r>
            <a:r>
              <a:rPr lang="en-US" b="1" dirty="0"/>
              <a:t>5/10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95098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/>
            <a:r>
              <a:rPr lang="en-US" sz="2400" spc="25" dirty="0" smtClean="0"/>
              <a:t>1.10 </a:t>
            </a:r>
            <a:r>
              <a:rPr lang="en-US" sz="2400" spc="25" dirty="0"/>
              <a:t>Periodic </a:t>
            </a:r>
            <a:r>
              <a:rPr lang="en-US" sz="2400" spc="25" dirty="0" smtClean="0"/>
              <a:t>external </a:t>
            </a:r>
            <a:r>
              <a:rPr lang="en-US" sz="2400" spc="25" dirty="0"/>
              <a:t>Quality </a:t>
            </a:r>
            <a:r>
              <a:rPr lang="en-US" sz="2400" spc="25" dirty="0" smtClean="0"/>
              <a:t>Assurance</a:t>
            </a:r>
            <a:br>
              <a:rPr lang="en-US" sz="2400" spc="25" dirty="0" smtClean="0"/>
            </a:br>
            <a:r>
              <a:rPr lang="en-US" sz="2400" spc="25" dirty="0" smtClean="0"/>
              <a:t/>
            </a:r>
            <a:br>
              <a:rPr lang="en-US" sz="2400" spc="25" dirty="0" smtClean="0"/>
            </a:b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status in </a:t>
            </a:r>
            <a:r>
              <a:rPr lang="it-IT" sz="2400" dirty="0" err="1" smtClean="0"/>
              <a:t>your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institutions</a:t>
            </a:r>
            <a:r>
              <a:rPr lang="it-IT" sz="2400" dirty="0" smtClean="0"/>
              <a:t> 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5400" y="564862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 err="1" smtClean="0">
                <a:latin typeface="Calibri"/>
                <a:cs typeface="Calibri"/>
              </a:rPr>
              <a:t>Internal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Quality</a:t>
            </a:r>
            <a:r>
              <a:rPr lang="it-IT" sz="2400" dirty="0" smtClean="0">
                <a:latin typeface="Calibri"/>
                <a:cs typeface="Calibri"/>
              </a:rPr>
              <a:t> Assurance Evaluation</a:t>
            </a:r>
            <a:br>
              <a:rPr lang="it-IT" sz="2400" dirty="0" smtClean="0">
                <a:latin typeface="Calibri"/>
                <a:cs typeface="Calibri"/>
              </a:rPr>
            </a:br>
            <a:r>
              <a:rPr lang="it-IT" sz="2400" dirty="0" smtClean="0"/>
              <a:t>National vs UNITN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97607"/>
              </p:ext>
            </p:extLst>
          </p:nvPr>
        </p:nvGraphicFramePr>
        <p:xfrm>
          <a:off x="685799" y="2209800"/>
          <a:ext cx="7772401" cy="3886207"/>
        </p:xfrm>
        <a:graphic>
          <a:graphicData uri="http://schemas.openxmlformats.org/drawingml/2006/table">
            <a:tbl>
              <a:tblPr/>
              <a:tblGrid>
                <a:gridCol w="576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9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ITALY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UNITN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 Policies for Quality Assurance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1.2 Designing and approval of curricula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1.3 Learning, teaching and profit occurs focused learner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1.4 Admission of students, career progression, recognition and certification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1.5 Teaching staff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1.6 Education Resources for student support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1.7 Information Management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 Disclosure of Information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1.9 Continuous monitoring and periodic review of study programs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 Periodic external quality assurance process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3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819464"/>
          </a:xfrm>
          <a:prstGeom prst="rect">
            <a:avLst/>
          </a:prstGeom>
        </p:spPr>
        <p:txBody>
          <a:bodyPr vert="horz" wrap="square" lIns="0" tIns="445779" rIns="0" bIns="0" rtlCol="0">
            <a:spAutoFit/>
          </a:bodyPr>
          <a:lstStyle/>
          <a:p>
            <a:pPr marL="1253490">
              <a:lnSpc>
                <a:spcPct val="100000"/>
              </a:lnSpc>
            </a:pPr>
            <a:r>
              <a:rPr lang="it-IT" sz="2400" spc="-5" dirty="0" smtClean="0">
                <a:solidFill>
                  <a:srgbClr val="000000"/>
                </a:solidFill>
                <a:latin typeface="Calibri"/>
                <a:cs typeface="Calibri"/>
              </a:rPr>
              <a:t>ESG are involve </a:t>
            </a:r>
            <a:r>
              <a:rPr lang="it-IT" sz="2400" spc="-5" dirty="0" err="1" smtClean="0">
                <a:solidFill>
                  <a:srgbClr val="000000"/>
                </a:solidFill>
                <a:latin typeface="Calibri"/>
                <a:cs typeface="Calibri"/>
              </a:rPr>
              <a:t>three</a:t>
            </a:r>
            <a:r>
              <a:rPr lang="it-IT" sz="2400" spc="-5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400" spc="-5" dirty="0" err="1" smtClean="0">
                <a:solidFill>
                  <a:srgbClr val="000000"/>
                </a:solidFill>
                <a:latin typeface="Calibri"/>
                <a:cs typeface="Calibri"/>
              </a:rPr>
              <a:t>main</a:t>
            </a:r>
            <a:r>
              <a:rPr lang="it-IT" sz="2400" spc="-5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2400" spc="-5" dirty="0" err="1" smtClean="0">
                <a:solidFill>
                  <a:srgbClr val="000000"/>
                </a:solidFill>
                <a:latin typeface="Calibri"/>
                <a:cs typeface="Calibri"/>
              </a:rPr>
              <a:t>aspects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idx="1"/>
          </p:nvPr>
        </p:nvSpPr>
        <p:spPr>
          <a:xfrm>
            <a:off x="1589532" y="2120435"/>
            <a:ext cx="6577900" cy="143116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Internal Quality Assurance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External Quality Assurance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Agencies for Quality Assurance</a:t>
            </a:r>
          </a:p>
          <a:p>
            <a:endParaRPr lang="en-US" dirty="0"/>
          </a:p>
        </p:txBody>
      </p:sp>
      <p:sp>
        <p:nvSpPr>
          <p:cNvPr id="6" name="object 6"/>
          <p:cNvSpPr/>
          <p:nvPr/>
        </p:nvSpPr>
        <p:spPr>
          <a:xfrm>
            <a:off x="1016508" y="5536691"/>
            <a:ext cx="573024" cy="96621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Group 38"/>
          <p:cNvGrpSpPr/>
          <p:nvPr/>
        </p:nvGrpSpPr>
        <p:grpSpPr>
          <a:xfrm>
            <a:off x="3992879" y="3843527"/>
            <a:ext cx="3670300" cy="1773937"/>
            <a:chOff x="3992879" y="3843527"/>
            <a:chExt cx="3670300" cy="1773937"/>
          </a:xfrm>
        </p:grpSpPr>
        <p:sp>
          <p:nvSpPr>
            <p:cNvPr id="7" name="object 7"/>
            <p:cNvSpPr/>
            <p:nvPr/>
          </p:nvSpPr>
          <p:spPr>
            <a:xfrm>
              <a:off x="5394198" y="5474589"/>
              <a:ext cx="952500" cy="142875"/>
            </a:xfrm>
            <a:custGeom>
              <a:avLst/>
              <a:gdLst/>
              <a:ahLst/>
              <a:cxnLst/>
              <a:rect l="l" t="t" r="r" b="b"/>
              <a:pathLst>
                <a:path w="952500" h="142875">
                  <a:moveTo>
                    <a:pt x="952500" y="0"/>
                  </a:moveTo>
                  <a:lnTo>
                    <a:pt x="0" y="0"/>
                  </a:lnTo>
                  <a:lnTo>
                    <a:pt x="33655" y="25400"/>
                  </a:lnTo>
                  <a:lnTo>
                    <a:pt x="71501" y="48641"/>
                  </a:lnTo>
                  <a:lnTo>
                    <a:pt x="113030" y="69723"/>
                  </a:lnTo>
                  <a:lnTo>
                    <a:pt x="157988" y="88265"/>
                  </a:lnTo>
                  <a:lnTo>
                    <a:pt x="206121" y="104394"/>
                  </a:lnTo>
                  <a:lnTo>
                    <a:pt x="256921" y="117881"/>
                  </a:lnTo>
                  <a:lnTo>
                    <a:pt x="310261" y="128521"/>
                  </a:lnTo>
                  <a:lnTo>
                    <a:pt x="367157" y="136424"/>
                  </a:lnTo>
                  <a:lnTo>
                    <a:pt x="424180" y="140994"/>
                  </a:lnTo>
                  <a:lnTo>
                    <a:pt x="480695" y="142328"/>
                  </a:lnTo>
                  <a:lnTo>
                    <a:pt x="536702" y="140552"/>
                  </a:lnTo>
                  <a:lnTo>
                    <a:pt x="591566" y="135765"/>
                  </a:lnTo>
                  <a:lnTo>
                    <a:pt x="645160" y="128055"/>
                  </a:lnTo>
                  <a:lnTo>
                    <a:pt x="696849" y="117563"/>
                  </a:lnTo>
                  <a:lnTo>
                    <a:pt x="746506" y="104394"/>
                  </a:lnTo>
                  <a:lnTo>
                    <a:pt x="793750" y="88646"/>
                  </a:lnTo>
                  <a:lnTo>
                    <a:pt x="838073" y="70358"/>
                  </a:lnTo>
                  <a:lnTo>
                    <a:pt x="879221" y="49784"/>
                  </a:lnTo>
                  <a:lnTo>
                    <a:pt x="916813" y="26797"/>
                  </a:lnTo>
                  <a:lnTo>
                    <a:pt x="950468" y="1778"/>
                  </a:lnTo>
                  <a:lnTo>
                    <a:pt x="952500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88434" y="5342763"/>
              <a:ext cx="2551430" cy="184150"/>
            </a:xfrm>
            <a:custGeom>
              <a:avLst/>
              <a:gdLst/>
              <a:ahLst/>
              <a:cxnLst/>
              <a:rect l="l" t="t" r="r" b="b"/>
              <a:pathLst>
                <a:path w="2551429" h="184150">
                  <a:moveTo>
                    <a:pt x="2550922" y="0"/>
                  </a:moveTo>
                  <a:lnTo>
                    <a:pt x="0" y="0"/>
                  </a:lnTo>
                  <a:lnTo>
                    <a:pt x="2286" y="2159"/>
                  </a:lnTo>
                  <a:lnTo>
                    <a:pt x="4572" y="4445"/>
                  </a:lnTo>
                  <a:lnTo>
                    <a:pt x="38100" y="33020"/>
                  </a:lnTo>
                  <a:lnTo>
                    <a:pt x="72644" y="57404"/>
                  </a:lnTo>
                  <a:lnTo>
                    <a:pt x="110236" y="79756"/>
                  </a:lnTo>
                  <a:lnTo>
                    <a:pt x="150495" y="100076"/>
                  </a:lnTo>
                  <a:lnTo>
                    <a:pt x="193294" y="118364"/>
                  </a:lnTo>
                  <a:lnTo>
                    <a:pt x="238379" y="134366"/>
                  </a:lnTo>
                  <a:lnTo>
                    <a:pt x="285496" y="148336"/>
                  </a:lnTo>
                  <a:lnTo>
                    <a:pt x="334264" y="160020"/>
                  </a:lnTo>
                  <a:lnTo>
                    <a:pt x="384429" y="169418"/>
                  </a:lnTo>
                  <a:lnTo>
                    <a:pt x="435737" y="176657"/>
                  </a:lnTo>
                  <a:lnTo>
                    <a:pt x="488061" y="181483"/>
                  </a:lnTo>
                  <a:lnTo>
                    <a:pt x="540893" y="183896"/>
                  </a:lnTo>
                  <a:lnTo>
                    <a:pt x="594106" y="184023"/>
                  </a:lnTo>
                  <a:lnTo>
                    <a:pt x="647446" y="181610"/>
                  </a:lnTo>
                  <a:lnTo>
                    <a:pt x="700532" y="176784"/>
                  </a:lnTo>
                  <a:lnTo>
                    <a:pt x="753237" y="169418"/>
                  </a:lnTo>
                  <a:lnTo>
                    <a:pt x="805180" y="159512"/>
                  </a:lnTo>
                  <a:lnTo>
                    <a:pt x="856107" y="146939"/>
                  </a:lnTo>
                  <a:lnTo>
                    <a:pt x="905764" y="131826"/>
                  </a:lnTo>
                  <a:lnTo>
                    <a:pt x="1858264" y="131826"/>
                  </a:lnTo>
                  <a:lnTo>
                    <a:pt x="1885696" y="106553"/>
                  </a:lnTo>
                  <a:lnTo>
                    <a:pt x="1910461" y="77597"/>
                  </a:lnTo>
                  <a:lnTo>
                    <a:pt x="1930273" y="46736"/>
                  </a:lnTo>
                  <a:lnTo>
                    <a:pt x="2448687" y="46736"/>
                  </a:lnTo>
                  <a:lnTo>
                    <a:pt x="2467356" y="40513"/>
                  </a:lnTo>
                  <a:lnTo>
                    <a:pt x="2513203" y="20701"/>
                  </a:lnTo>
                  <a:lnTo>
                    <a:pt x="2550922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18707" y="5389498"/>
              <a:ext cx="518795" cy="41910"/>
            </a:xfrm>
            <a:custGeom>
              <a:avLst/>
              <a:gdLst/>
              <a:ahLst/>
              <a:cxnLst/>
              <a:rect l="l" t="t" r="r" b="b"/>
              <a:pathLst>
                <a:path w="518795" h="41910">
                  <a:moveTo>
                    <a:pt x="518414" y="0"/>
                  </a:moveTo>
                  <a:lnTo>
                    <a:pt x="0" y="0"/>
                  </a:lnTo>
                  <a:lnTo>
                    <a:pt x="47498" y="14478"/>
                  </a:lnTo>
                  <a:lnTo>
                    <a:pt x="97282" y="26035"/>
                  </a:lnTo>
                  <a:lnTo>
                    <a:pt x="148971" y="34290"/>
                  </a:lnTo>
                  <a:lnTo>
                    <a:pt x="202057" y="39497"/>
                  </a:lnTo>
                  <a:lnTo>
                    <a:pt x="256032" y="41402"/>
                  </a:lnTo>
                  <a:lnTo>
                    <a:pt x="317627" y="39497"/>
                  </a:lnTo>
                  <a:lnTo>
                    <a:pt x="376936" y="33655"/>
                  </a:lnTo>
                  <a:lnTo>
                    <a:pt x="433705" y="23876"/>
                  </a:lnTo>
                  <a:lnTo>
                    <a:pt x="487172" y="10414"/>
                  </a:lnTo>
                  <a:lnTo>
                    <a:pt x="518414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92879" y="4247388"/>
              <a:ext cx="3670300" cy="1096645"/>
            </a:xfrm>
            <a:custGeom>
              <a:avLst/>
              <a:gdLst/>
              <a:ahLst/>
              <a:cxnLst/>
              <a:rect l="l" t="t" r="r" b="b"/>
              <a:pathLst>
                <a:path w="3670300" h="1096645">
                  <a:moveTo>
                    <a:pt x="878967" y="0"/>
                  </a:moveTo>
                  <a:lnTo>
                    <a:pt x="824484" y="2667"/>
                  </a:lnTo>
                  <a:lnTo>
                    <a:pt x="763016" y="9271"/>
                  </a:lnTo>
                  <a:lnTo>
                    <a:pt x="704469" y="19177"/>
                  </a:lnTo>
                  <a:lnTo>
                    <a:pt x="648970" y="32512"/>
                  </a:lnTo>
                  <a:lnTo>
                    <a:pt x="596900" y="48641"/>
                  </a:lnTo>
                  <a:lnTo>
                    <a:pt x="548513" y="67691"/>
                  </a:lnTo>
                  <a:lnTo>
                    <a:pt x="504063" y="89154"/>
                  </a:lnTo>
                  <a:lnTo>
                    <a:pt x="463931" y="113157"/>
                  </a:lnTo>
                  <a:lnTo>
                    <a:pt x="428498" y="139065"/>
                  </a:lnTo>
                  <a:lnTo>
                    <a:pt x="397891" y="167005"/>
                  </a:lnTo>
                  <a:lnTo>
                    <a:pt x="372491" y="196596"/>
                  </a:lnTo>
                  <a:lnTo>
                    <a:pt x="338455" y="259969"/>
                  </a:lnTo>
                  <a:lnTo>
                    <a:pt x="328803" y="327533"/>
                  </a:lnTo>
                  <a:lnTo>
                    <a:pt x="333883" y="362204"/>
                  </a:lnTo>
                  <a:lnTo>
                    <a:pt x="330835" y="366903"/>
                  </a:lnTo>
                  <a:lnTo>
                    <a:pt x="273558" y="372745"/>
                  </a:lnTo>
                  <a:lnTo>
                    <a:pt x="219456" y="383413"/>
                  </a:lnTo>
                  <a:lnTo>
                    <a:pt x="169164" y="398653"/>
                  </a:lnTo>
                  <a:lnTo>
                    <a:pt x="123571" y="417957"/>
                  </a:lnTo>
                  <a:lnTo>
                    <a:pt x="83820" y="441198"/>
                  </a:lnTo>
                  <a:lnTo>
                    <a:pt x="50546" y="467995"/>
                  </a:lnTo>
                  <a:lnTo>
                    <a:pt x="22225" y="501650"/>
                  </a:lnTo>
                  <a:lnTo>
                    <a:pt x="5461" y="536702"/>
                  </a:lnTo>
                  <a:lnTo>
                    <a:pt x="0" y="572135"/>
                  </a:lnTo>
                  <a:lnTo>
                    <a:pt x="5334" y="607314"/>
                  </a:lnTo>
                  <a:lnTo>
                    <a:pt x="47244" y="673608"/>
                  </a:lnTo>
                  <a:lnTo>
                    <a:pt x="83058" y="702945"/>
                  </a:lnTo>
                  <a:lnTo>
                    <a:pt x="128143" y="728980"/>
                  </a:lnTo>
                  <a:lnTo>
                    <a:pt x="182372" y="750570"/>
                  </a:lnTo>
                  <a:lnTo>
                    <a:pt x="133985" y="786511"/>
                  </a:lnTo>
                  <a:lnTo>
                    <a:pt x="101092" y="826897"/>
                  </a:lnTo>
                  <a:lnTo>
                    <a:pt x="84455" y="870204"/>
                  </a:lnTo>
                  <a:lnTo>
                    <a:pt x="85090" y="915162"/>
                  </a:lnTo>
                  <a:lnTo>
                    <a:pt x="117475" y="978535"/>
                  </a:lnTo>
                  <a:lnTo>
                    <a:pt x="145923" y="1006348"/>
                  </a:lnTo>
                  <a:lnTo>
                    <a:pt x="181356" y="1031113"/>
                  </a:lnTo>
                  <a:lnTo>
                    <a:pt x="223139" y="1052449"/>
                  </a:lnTo>
                  <a:lnTo>
                    <a:pt x="270256" y="1070102"/>
                  </a:lnTo>
                  <a:lnTo>
                    <a:pt x="321945" y="1083564"/>
                  </a:lnTo>
                  <a:lnTo>
                    <a:pt x="377190" y="1092581"/>
                  </a:lnTo>
                  <a:lnTo>
                    <a:pt x="435356" y="1096645"/>
                  </a:lnTo>
                  <a:lnTo>
                    <a:pt x="495554" y="1095375"/>
                  </a:lnTo>
                  <a:lnTo>
                    <a:pt x="3046476" y="1095375"/>
                  </a:lnTo>
                  <a:lnTo>
                    <a:pt x="3086354" y="1068197"/>
                  </a:lnTo>
                  <a:lnTo>
                    <a:pt x="3117215" y="1040638"/>
                  </a:lnTo>
                  <a:lnTo>
                    <a:pt x="3142107" y="1011047"/>
                  </a:lnTo>
                  <a:lnTo>
                    <a:pt x="3172206" y="946658"/>
                  </a:lnTo>
                  <a:lnTo>
                    <a:pt x="3176524" y="912368"/>
                  </a:lnTo>
                  <a:lnTo>
                    <a:pt x="3234563" y="906018"/>
                  </a:lnTo>
                  <a:lnTo>
                    <a:pt x="3290824" y="896366"/>
                  </a:lnTo>
                  <a:lnTo>
                    <a:pt x="3344926" y="883666"/>
                  </a:lnTo>
                  <a:lnTo>
                    <a:pt x="3396615" y="867918"/>
                  </a:lnTo>
                  <a:lnTo>
                    <a:pt x="3445256" y="849249"/>
                  </a:lnTo>
                  <a:lnTo>
                    <a:pt x="3496056" y="824738"/>
                  </a:lnTo>
                  <a:lnTo>
                    <a:pt x="3540506" y="797814"/>
                  </a:lnTo>
                  <a:lnTo>
                    <a:pt x="3578606" y="768604"/>
                  </a:lnTo>
                  <a:lnTo>
                    <a:pt x="3610229" y="737616"/>
                  </a:lnTo>
                  <a:lnTo>
                    <a:pt x="3635248" y="705104"/>
                  </a:lnTo>
                  <a:lnTo>
                    <a:pt x="3653536" y="671449"/>
                  </a:lnTo>
                  <a:lnTo>
                    <a:pt x="3669919" y="601853"/>
                  </a:lnTo>
                  <a:lnTo>
                    <a:pt x="3667760" y="566674"/>
                  </a:lnTo>
                  <a:lnTo>
                    <a:pt x="3642614" y="497078"/>
                  </a:lnTo>
                  <a:lnTo>
                    <a:pt x="3619246" y="463423"/>
                  </a:lnTo>
                  <a:lnTo>
                    <a:pt x="3588766" y="431038"/>
                  </a:lnTo>
                  <a:lnTo>
                    <a:pt x="3551047" y="400050"/>
                  </a:lnTo>
                  <a:lnTo>
                    <a:pt x="3557016" y="391922"/>
                  </a:lnTo>
                  <a:lnTo>
                    <a:pt x="3583940" y="333248"/>
                  </a:lnTo>
                  <a:lnTo>
                    <a:pt x="3587750" y="299720"/>
                  </a:lnTo>
                  <a:lnTo>
                    <a:pt x="3583686" y="266700"/>
                  </a:lnTo>
                  <a:lnTo>
                    <a:pt x="3553460" y="203962"/>
                  </a:lnTo>
                  <a:lnTo>
                    <a:pt x="3527933" y="175006"/>
                  </a:lnTo>
                  <a:lnTo>
                    <a:pt x="3496056" y="147955"/>
                  </a:lnTo>
                  <a:lnTo>
                    <a:pt x="3458210" y="123444"/>
                  </a:lnTo>
                  <a:lnTo>
                    <a:pt x="3414649" y="101600"/>
                  </a:lnTo>
                  <a:lnTo>
                    <a:pt x="3365881" y="82931"/>
                  </a:lnTo>
                  <a:lnTo>
                    <a:pt x="3312287" y="67818"/>
                  </a:lnTo>
                  <a:lnTo>
                    <a:pt x="3254121" y="56642"/>
                  </a:lnTo>
                  <a:lnTo>
                    <a:pt x="3247771" y="43561"/>
                  </a:lnTo>
                  <a:lnTo>
                    <a:pt x="1191260" y="43561"/>
                  </a:lnTo>
                  <a:lnTo>
                    <a:pt x="1142746" y="29464"/>
                  </a:lnTo>
                  <a:lnTo>
                    <a:pt x="1092327" y="18034"/>
                  </a:lnTo>
                  <a:lnTo>
                    <a:pt x="1040511" y="9271"/>
                  </a:lnTo>
                  <a:lnTo>
                    <a:pt x="987298" y="3302"/>
                  </a:lnTo>
                  <a:lnTo>
                    <a:pt x="933323" y="254"/>
                  </a:lnTo>
                  <a:lnTo>
                    <a:pt x="878967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5184140" y="4156836"/>
              <a:ext cx="2056764" cy="134620"/>
            </a:xfrm>
            <a:custGeom>
              <a:avLst/>
              <a:gdLst/>
              <a:ahLst/>
              <a:cxnLst/>
              <a:rect l="l" t="t" r="r" b="b"/>
              <a:pathLst>
                <a:path w="2056765" h="134620">
                  <a:moveTo>
                    <a:pt x="399161" y="0"/>
                  </a:moveTo>
                  <a:lnTo>
                    <a:pt x="345567" y="1905"/>
                  </a:lnTo>
                  <a:lnTo>
                    <a:pt x="292862" y="7239"/>
                  </a:lnTo>
                  <a:lnTo>
                    <a:pt x="241808" y="16002"/>
                  </a:lnTo>
                  <a:lnTo>
                    <a:pt x="192913" y="27940"/>
                  </a:lnTo>
                  <a:lnTo>
                    <a:pt x="146558" y="43180"/>
                  </a:lnTo>
                  <a:lnTo>
                    <a:pt x="103632" y="61468"/>
                  </a:lnTo>
                  <a:lnTo>
                    <a:pt x="64516" y="82804"/>
                  </a:lnTo>
                  <a:lnTo>
                    <a:pt x="29718" y="107061"/>
                  </a:lnTo>
                  <a:lnTo>
                    <a:pt x="0" y="134112"/>
                  </a:lnTo>
                  <a:lnTo>
                    <a:pt x="2056511" y="134112"/>
                  </a:lnTo>
                  <a:lnTo>
                    <a:pt x="2044192" y="108966"/>
                  </a:lnTo>
                  <a:lnTo>
                    <a:pt x="2014220" y="73279"/>
                  </a:lnTo>
                  <a:lnTo>
                    <a:pt x="2013458" y="72644"/>
                  </a:lnTo>
                  <a:lnTo>
                    <a:pt x="717042" y="72644"/>
                  </a:lnTo>
                  <a:lnTo>
                    <a:pt x="692912" y="60325"/>
                  </a:lnTo>
                  <a:lnTo>
                    <a:pt x="640207" y="38735"/>
                  </a:lnTo>
                  <a:lnTo>
                    <a:pt x="560070" y="16510"/>
                  </a:lnTo>
                  <a:lnTo>
                    <a:pt x="506984" y="7239"/>
                  </a:lnTo>
                  <a:lnTo>
                    <a:pt x="453136" y="1778"/>
                  </a:lnTo>
                  <a:lnTo>
                    <a:pt x="399161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01182" y="4115180"/>
              <a:ext cx="1296670" cy="114300"/>
            </a:xfrm>
            <a:custGeom>
              <a:avLst/>
              <a:gdLst/>
              <a:ahLst/>
              <a:cxnLst/>
              <a:rect l="l" t="t" r="r" b="b"/>
              <a:pathLst>
                <a:path w="1296670" h="114300">
                  <a:moveTo>
                    <a:pt x="341630" y="0"/>
                  </a:moveTo>
                  <a:lnTo>
                    <a:pt x="289687" y="1270"/>
                  </a:lnTo>
                  <a:lnTo>
                    <a:pt x="238760" y="6477"/>
                  </a:lnTo>
                  <a:lnTo>
                    <a:pt x="189738" y="15621"/>
                  </a:lnTo>
                  <a:lnTo>
                    <a:pt x="143383" y="28448"/>
                  </a:lnTo>
                  <a:lnTo>
                    <a:pt x="100457" y="44958"/>
                  </a:lnTo>
                  <a:lnTo>
                    <a:pt x="61722" y="64770"/>
                  </a:lnTo>
                  <a:lnTo>
                    <a:pt x="28067" y="88011"/>
                  </a:lnTo>
                  <a:lnTo>
                    <a:pt x="0" y="114300"/>
                  </a:lnTo>
                  <a:lnTo>
                    <a:pt x="1296416" y="114300"/>
                  </a:lnTo>
                  <a:lnTo>
                    <a:pt x="1256792" y="82677"/>
                  </a:lnTo>
                  <a:lnTo>
                    <a:pt x="1254252" y="81280"/>
                  </a:lnTo>
                  <a:lnTo>
                    <a:pt x="625856" y="81280"/>
                  </a:lnTo>
                  <a:lnTo>
                    <a:pt x="598297" y="63373"/>
                  </a:lnTo>
                  <a:lnTo>
                    <a:pt x="533400" y="33401"/>
                  </a:lnTo>
                  <a:lnTo>
                    <a:pt x="496697" y="21717"/>
                  </a:lnTo>
                  <a:lnTo>
                    <a:pt x="445897" y="10033"/>
                  </a:lnTo>
                  <a:lnTo>
                    <a:pt x="393954" y="2921"/>
                  </a:lnTo>
                  <a:lnTo>
                    <a:pt x="341630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27038" y="4115689"/>
              <a:ext cx="628650" cy="81280"/>
            </a:xfrm>
            <a:custGeom>
              <a:avLst/>
              <a:gdLst/>
              <a:ahLst/>
              <a:cxnLst/>
              <a:rect l="l" t="t" r="r" b="b"/>
              <a:pathLst>
                <a:path w="628650" h="81279">
                  <a:moveTo>
                    <a:pt x="333121" y="0"/>
                  </a:moveTo>
                  <a:lnTo>
                    <a:pt x="280416" y="508"/>
                  </a:lnTo>
                  <a:lnTo>
                    <a:pt x="228346" y="4826"/>
                  </a:lnTo>
                  <a:lnTo>
                    <a:pt x="177419" y="12827"/>
                  </a:lnTo>
                  <a:lnTo>
                    <a:pt x="128397" y="24384"/>
                  </a:lnTo>
                  <a:lnTo>
                    <a:pt x="82042" y="39624"/>
                  </a:lnTo>
                  <a:lnTo>
                    <a:pt x="38989" y="58420"/>
                  </a:lnTo>
                  <a:lnTo>
                    <a:pt x="0" y="80772"/>
                  </a:lnTo>
                  <a:lnTo>
                    <a:pt x="628396" y="80772"/>
                  </a:lnTo>
                  <a:lnTo>
                    <a:pt x="580771" y="54102"/>
                  </a:lnTo>
                  <a:lnTo>
                    <a:pt x="535686" y="35560"/>
                  </a:lnTo>
                  <a:lnTo>
                    <a:pt x="487680" y="20955"/>
                  </a:lnTo>
                  <a:lnTo>
                    <a:pt x="437515" y="10160"/>
                  </a:lnTo>
                  <a:lnTo>
                    <a:pt x="385699" y="3175"/>
                  </a:lnTo>
                  <a:lnTo>
                    <a:pt x="333121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45585" y="3843527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20">
                  <a:moveTo>
                    <a:pt x="41656" y="0"/>
                  </a:moveTo>
                  <a:lnTo>
                    <a:pt x="25400" y="3302"/>
                  </a:lnTo>
                  <a:lnTo>
                    <a:pt x="12192" y="12192"/>
                  </a:lnTo>
                  <a:lnTo>
                    <a:pt x="3302" y="25527"/>
                  </a:lnTo>
                  <a:lnTo>
                    <a:pt x="0" y="41783"/>
                  </a:lnTo>
                  <a:lnTo>
                    <a:pt x="3302" y="58039"/>
                  </a:lnTo>
                  <a:lnTo>
                    <a:pt x="12192" y="71247"/>
                  </a:lnTo>
                  <a:lnTo>
                    <a:pt x="25400" y="80137"/>
                  </a:lnTo>
                  <a:lnTo>
                    <a:pt x="41656" y="83439"/>
                  </a:lnTo>
                  <a:lnTo>
                    <a:pt x="57912" y="80137"/>
                  </a:lnTo>
                  <a:lnTo>
                    <a:pt x="71120" y="71247"/>
                  </a:lnTo>
                  <a:lnTo>
                    <a:pt x="80010" y="58039"/>
                  </a:lnTo>
                  <a:lnTo>
                    <a:pt x="83312" y="41783"/>
                  </a:lnTo>
                  <a:lnTo>
                    <a:pt x="80010" y="25527"/>
                  </a:lnTo>
                  <a:lnTo>
                    <a:pt x="71120" y="12192"/>
                  </a:lnTo>
                  <a:lnTo>
                    <a:pt x="57912" y="3302"/>
                  </a:lnTo>
                  <a:lnTo>
                    <a:pt x="4165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99509" y="3911472"/>
              <a:ext cx="167005" cy="167005"/>
            </a:xfrm>
            <a:custGeom>
              <a:avLst/>
              <a:gdLst/>
              <a:ahLst/>
              <a:cxnLst/>
              <a:rect l="l" t="t" r="r" b="b"/>
              <a:pathLst>
                <a:path w="167004" h="167004">
                  <a:moveTo>
                    <a:pt x="83439" y="0"/>
                  </a:moveTo>
                  <a:lnTo>
                    <a:pt x="50927" y="6604"/>
                  </a:lnTo>
                  <a:lnTo>
                    <a:pt x="24384" y="24384"/>
                  </a:lnTo>
                  <a:lnTo>
                    <a:pt x="6604" y="50927"/>
                  </a:lnTo>
                  <a:lnTo>
                    <a:pt x="0" y="83439"/>
                  </a:lnTo>
                  <a:lnTo>
                    <a:pt x="6604" y="115951"/>
                  </a:lnTo>
                  <a:lnTo>
                    <a:pt x="24384" y="142494"/>
                  </a:lnTo>
                  <a:lnTo>
                    <a:pt x="50927" y="160274"/>
                  </a:lnTo>
                  <a:lnTo>
                    <a:pt x="83439" y="166878"/>
                  </a:lnTo>
                  <a:lnTo>
                    <a:pt x="115824" y="160274"/>
                  </a:lnTo>
                  <a:lnTo>
                    <a:pt x="142367" y="142494"/>
                  </a:lnTo>
                  <a:lnTo>
                    <a:pt x="160147" y="115951"/>
                  </a:lnTo>
                  <a:lnTo>
                    <a:pt x="166751" y="83439"/>
                  </a:lnTo>
                  <a:lnTo>
                    <a:pt x="160147" y="50927"/>
                  </a:lnTo>
                  <a:lnTo>
                    <a:pt x="142367" y="24384"/>
                  </a:lnTo>
                  <a:lnTo>
                    <a:pt x="115824" y="6604"/>
                  </a:lnTo>
                  <a:lnTo>
                    <a:pt x="83439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6204" y="4020184"/>
              <a:ext cx="250190" cy="250190"/>
            </a:xfrm>
            <a:custGeom>
              <a:avLst/>
              <a:gdLst/>
              <a:ahLst/>
              <a:cxnLst/>
              <a:rect l="l" t="t" r="r" b="b"/>
              <a:pathLst>
                <a:path w="250189" h="250189">
                  <a:moveTo>
                    <a:pt x="125095" y="0"/>
                  </a:moveTo>
                  <a:lnTo>
                    <a:pt x="76454" y="9779"/>
                  </a:lnTo>
                  <a:lnTo>
                    <a:pt x="36576" y="36576"/>
                  </a:lnTo>
                  <a:lnTo>
                    <a:pt x="9779" y="76454"/>
                  </a:lnTo>
                  <a:lnTo>
                    <a:pt x="0" y="125095"/>
                  </a:lnTo>
                  <a:lnTo>
                    <a:pt x="9779" y="173736"/>
                  </a:lnTo>
                  <a:lnTo>
                    <a:pt x="36576" y="213487"/>
                  </a:lnTo>
                  <a:lnTo>
                    <a:pt x="76454" y="240411"/>
                  </a:lnTo>
                  <a:lnTo>
                    <a:pt x="125095" y="250190"/>
                  </a:lnTo>
                  <a:lnTo>
                    <a:pt x="173736" y="240411"/>
                  </a:lnTo>
                  <a:lnTo>
                    <a:pt x="213487" y="213487"/>
                  </a:lnTo>
                  <a:lnTo>
                    <a:pt x="240411" y="173736"/>
                  </a:lnTo>
                  <a:lnTo>
                    <a:pt x="250190" y="125095"/>
                  </a:lnTo>
                  <a:lnTo>
                    <a:pt x="240411" y="76454"/>
                  </a:lnTo>
                  <a:lnTo>
                    <a:pt x="213487" y="36576"/>
                  </a:lnTo>
                  <a:lnTo>
                    <a:pt x="173736" y="9779"/>
                  </a:lnTo>
                  <a:lnTo>
                    <a:pt x="125095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92879" y="4115180"/>
              <a:ext cx="3670300" cy="1501775"/>
            </a:xfrm>
            <a:custGeom>
              <a:avLst/>
              <a:gdLst/>
              <a:ahLst/>
              <a:cxnLst/>
              <a:rect l="l" t="t" r="r" b="b"/>
              <a:pathLst>
                <a:path w="3670300" h="1501775">
                  <a:moveTo>
                    <a:pt x="333883" y="494411"/>
                  </a:moveTo>
                  <a:lnTo>
                    <a:pt x="328803" y="459740"/>
                  </a:lnTo>
                  <a:lnTo>
                    <a:pt x="330454" y="425577"/>
                  </a:lnTo>
                  <a:lnTo>
                    <a:pt x="338455" y="392176"/>
                  </a:lnTo>
                  <a:lnTo>
                    <a:pt x="372491" y="328803"/>
                  </a:lnTo>
                  <a:lnTo>
                    <a:pt x="397891" y="299212"/>
                  </a:lnTo>
                  <a:lnTo>
                    <a:pt x="428498" y="271272"/>
                  </a:lnTo>
                  <a:lnTo>
                    <a:pt x="463931" y="245364"/>
                  </a:lnTo>
                  <a:lnTo>
                    <a:pt x="504063" y="221361"/>
                  </a:lnTo>
                  <a:lnTo>
                    <a:pt x="548513" y="199898"/>
                  </a:lnTo>
                  <a:lnTo>
                    <a:pt x="596900" y="180848"/>
                  </a:lnTo>
                  <a:lnTo>
                    <a:pt x="648970" y="164719"/>
                  </a:lnTo>
                  <a:lnTo>
                    <a:pt x="704469" y="151384"/>
                  </a:lnTo>
                  <a:lnTo>
                    <a:pt x="763016" y="141478"/>
                  </a:lnTo>
                  <a:lnTo>
                    <a:pt x="824484" y="134874"/>
                  </a:lnTo>
                  <a:lnTo>
                    <a:pt x="878967" y="132207"/>
                  </a:lnTo>
                  <a:lnTo>
                    <a:pt x="933323" y="132461"/>
                  </a:lnTo>
                  <a:lnTo>
                    <a:pt x="987298" y="135509"/>
                  </a:lnTo>
                  <a:lnTo>
                    <a:pt x="1040511" y="141478"/>
                  </a:lnTo>
                  <a:lnTo>
                    <a:pt x="1092327" y="150241"/>
                  </a:lnTo>
                  <a:lnTo>
                    <a:pt x="1142746" y="161671"/>
                  </a:lnTo>
                  <a:lnTo>
                    <a:pt x="1191260" y="175768"/>
                  </a:lnTo>
                  <a:lnTo>
                    <a:pt x="1220978" y="148717"/>
                  </a:lnTo>
                  <a:lnTo>
                    <a:pt x="1255776" y="124460"/>
                  </a:lnTo>
                  <a:lnTo>
                    <a:pt x="1294892" y="103124"/>
                  </a:lnTo>
                  <a:lnTo>
                    <a:pt x="1337818" y="84836"/>
                  </a:lnTo>
                  <a:lnTo>
                    <a:pt x="1384173" y="69596"/>
                  </a:lnTo>
                  <a:lnTo>
                    <a:pt x="1433068" y="57658"/>
                  </a:lnTo>
                  <a:lnTo>
                    <a:pt x="1484122" y="48895"/>
                  </a:lnTo>
                  <a:lnTo>
                    <a:pt x="1536827" y="43561"/>
                  </a:lnTo>
                  <a:lnTo>
                    <a:pt x="1590421" y="41656"/>
                  </a:lnTo>
                  <a:lnTo>
                    <a:pt x="1644396" y="43434"/>
                  </a:lnTo>
                  <a:lnTo>
                    <a:pt x="1698244" y="48895"/>
                  </a:lnTo>
                  <a:lnTo>
                    <a:pt x="1751330" y="58166"/>
                  </a:lnTo>
                  <a:lnTo>
                    <a:pt x="1803146" y="71247"/>
                  </a:lnTo>
                  <a:lnTo>
                    <a:pt x="1858518" y="90678"/>
                  </a:lnTo>
                  <a:lnTo>
                    <a:pt x="1908302" y="114300"/>
                  </a:lnTo>
                  <a:lnTo>
                    <a:pt x="1936369" y="88011"/>
                  </a:lnTo>
                  <a:lnTo>
                    <a:pt x="1970024" y="64770"/>
                  </a:lnTo>
                  <a:lnTo>
                    <a:pt x="2008759" y="44958"/>
                  </a:lnTo>
                  <a:lnTo>
                    <a:pt x="2051685" y="28448"/>
                  </a:lnTo>
                  <a:lnTo>
                    <a:pt x="2098040" y="15621"/>
                  </a:lnTo>
                  <a:lnTo>
                    <a:pt x="2147062" y="6477"/>
                  </a:lnTo>
                  <a:lnTo>
                    <a:pt x="2197989" y="1270"/>
                  </a:lnTo>
                  <a:lnTo>
                    <a:pt x="2249932" y="0"/>
                  </a:lnTo>
                  <a:lnTo>
                    <a:pt x="2302256" y="2921"/>
                  </a:lnTo>
                  <a:lnTo>
                    <a:pt x="2354199" y="10033"/>
                  </a:lnTo>
                  <a:lnTo>
                    <a:pt x="2404999" y="21717"/>
                  </a:lnTo>
                  <a:lnTo>
                    <a:pt x="2441702" y="33401"/>
                  </a:lnTo>
                  <a:lnTo>
                    <a:pt x="2506599" y="63373"/>
                  </a:lnTo>
                  <a:lnTo>
                    <a:pt x="2534158" y="81280"/>
                  </a:lnTo>
                  <a:lnTo>
                    <a:pt x="2573147" y="58928"/>
                  </a:lnTo>
                  <a:lnTo>
                    <a:pt x="2616200" y="40132"/>
                  </a:lnTo>
                  <a:lnTo>
                    <a:pt x="2662555" y="24892"/>
                  </a:lnTo>
                  <a:lnTo>
                    <a:pt x="2711577" y="13335"/>
                  </a:lnTo>
                  <a:lnTo>
                    <a:pt x="2762504" y="5334"/>
                  </a:lnTo>
                  <a:lnTo>
                    <a:pt x="2814574" y="1016"/>
                  </a:lnTo>
                  <a:lnTo>
                    <a:pt x="2867279" y="508"/>
                  </a:lnTo>
                  <a:lnTo>
                    <a:pt x="2919857" y="3683"/>
                  </a:lnTo>
                  <a:lnTo>
                    <a:pt x="2971673" y="10668"/>
                  </a:lnTo>
                  <a:lnTo>
                    <a:pt x="3021838" y="21463"/>
                  </a:lnTo>
                  <a:lnTo>
                    <a:pt x="3069844" y="36068"/>
                  </a:lnTo>
                  <a:lnTo>
                    <a:pt x="3114929" y="54610"/>
                  </a:lnTo>
                  <a:lnTo>
                    <a:pt x="3165094" y="82677"/>
                  </a:lnTo>
                  <a:lnTo>
                    <a:pt x="3205480" y="114935"/>
                  </a:lnTo>
                  <a:lnTo>
                    <a:pt x="3235452" y="150622"/>
                  </a:lnTo>
                  <a:lnTo>
                    <a:pt x="3254121" y="188849"/>
                  </a:lnTo>
                  <a:lnTo>
                    <a:pt x="3312287" y="200025"/>
                  </a:lnTo>
                  <a:lnTo>
                    <a:pt x="3365881" y="215138"/>
                  </a:lnTo>
                  <a:lnTo>
                    <a:pt x="3414649" y="233807"/>
                  </a:lnTo>
                  <a:lnTo>
                    <a:pt x="3458210" y="255651"/>
                  </a:lnTo>
                  <a:lnTo>
                    <a:pt x="3496056" y="280162"/>
                  </a:lnTo>
                  <a:lnTo>
                    <a:pt x="3527933" y="307213"/>
                  </a:lnTo>
                  <a:lnTo>
                    <a:pt x="3553460" y="336169"/>
                  </a:lnTo>
                  <a:lnTo>
                    <a:pt x="3583686" y="398907"/>
                  </a:lnTo>
                  <a:lnTo>
                    <a:pt x="3587750" y="431927"/>
                  </a:lnTo>
                  <a:lnTo>
                    <a:pt x="3583940" y="465455"/>
                  </a:lnTo>
                  <a:lnTo>
                    <a:pt x="3567430" y="507492"/>
                  </a:lnTo>
                  <a:lnTo>
                    <a:pt x="3551047" y="532257"/>
                  </a:lnTo>
                  <a:lnTo>
                    <a:pt x="3588766" y="563245"/>
                  </a:lnTo>
                  <a:lnTo>
                    <a:pt x="3619246" y="595630"/>
                  </a:lnTo>
                  <a:lnTo>
                    <a:pt x="3642614" y="629285"/>
                  </a:lnTo>
                  <a:lnTo>
                    <a:pt x="3667760" y="698881"/>
                  </a:lnTo>
                  <a:lnTo>
                    <a:pt x="3669919" y="734060"/>
                  </a:lnTo>
                  <a:lnTo>
                    <a:pt x="3665093" y="769112"/>
                  </a:lnTo>
                  <a:lnTo>
                    <a:pt x="3635248" y="837311"/>
                  </a:lnTo>
                  <a:lnTo>
                    <a:pt x="3610229" y="869823"/>
                  </a:lnTo>
                  <a:lnTo>
                    <a:pt x="3578606" y="900811"/>
                  </a:lnTo>
                  <a:lnTo>
                    <a:pt x="3540506" y="930021"/>
                  </a:lnTo>
                  <a:lnTo>
                    <a:pt x="3496056" y="956945"/>
                  </a:lnTo>
                  <a:lnTo>
                    <a:pt x="3445256" y="981456"/>
                  </a:lnTo>
                  <a:lnTo>
                    <a:pt x="3396615" y="1000125"/>
                  </a:lnTo>
                  <a:lnTo>
                    <a:pt x="3344926" y="1015873"/>
                  </a:lnTo>
                  <a:lnTo>
                    <a:pt x="3290824" y="1028573"/>
                  </a:lnTo>
                  <a:lnTo>
                    <a:pt x="3234563" y="1038225"/>
                  </a:lnTo>
                  <a:lnTo>
                    <a:pt x="3176524" y="1044575"/>
                  </a:lnTo>
                  <a:lnTo>
                    <a:pt x="3172206" y="1078865"/>
                  </a:lnTo>
                  <a:lnTo>
                    <a:pt x="3142107" y="1143254"/>
                  </a:lnTo>
                  <a:lnTo>
                    <a:pt x="3117215" y="1172845"/>
                  </a:lnTo>
                  <a:lnTo>
                    <a:pt x="3086354" y="1200404"/>
                  </a:lnTo>
                  <a:lnTo>
                    <a:pt x="3050032" y="1225550"/>
                  </a:lnTo>
                  <a:lnTo>
                    <a:pt x="3008757" y="1248283"/>
                  </a:lnTo>
                  <a:lnTo>
                    <a:pt x="2962910" y="1268095"/>
                  </a:lnTo>
                  <a:lnTo>
                    <a:pt x="2912999" y="1284732"/>
                  </a:lnTo>
                  <a:lnTo>
                    <a:pt x="2859532" y="1298194"/>
                  </a:lnTo>
                  <a:lnTo>
                    <a:pt x="2802763" y="1307973"/>
                  </a:lnTo>
                  <a:lnTo>
                    <a:pt x="2743454" y="1313815"/>
                  </a:lnTo>
                  <a:lnTo>
                    <a:pt x="2681859" y="1315720"/>
                  </a:lnTo>
                  <a:lnTo>
                    <a:pt x="2627884" y="1313815"/>
                  </a:lnTo>
                  <a:lnTo>
                    <a:pt x="2574798" y="1308608"/>
                  </a:lnTo>
                  <a:lnTo>
                    <a:pt x="2523109" y="1300353"/>
                  </a:lnTo>
                  <a:lnTo>
                    <a:pt x="2473325" y="1288796"/>
                  </a:lnTo>
                  <a:lnTo>
                    <a:pt x="2425827" y="1274318"/>
                  </a:lnTo>
                  <a:lnTo>
                    <a:pt x="2406015" y="1305179"/>
                  </a:lnTo>
                  <a:lnTo>
                    <a:pt x="2381250" y="1334135"/>
                  </a:lnTo>
                  <a:lnTo>
                    <a:pt x="2351786" y="1361186"/>
                  </a:lnTo>
                  <a:lnTo>
                    <a:pt x="2318131" y="1386205"/>
                  </a:lnTo>
                  <a:lnTo>
                    <a:pt x="2280539" y="1409192"/>
                  </a:lnTo>
                  <a:lnTo>
                    <a:pt x="2239391" y="1429766"/>
                  </a:lnTo>
                  <a:lnTo>
                    <a:pt x="2195068" y="1448054"/>
                  </a:lnTo>
                  <a:lnTo>
                    <a:pt x="2147824" y="1463802"/>
                  </a:lnTo>
                  <a:lnTo>
                    <a:pt x="2098167" y="1476971"/>
                  </a:lnTo>
                  <a:lnTo>
                    <a:pt x="2046478" y="1487463"/>
                  </a:lnTo>
                  <a:lnTo>
                    <a:pt x="1992884" y="1495173"/>
                  </a:lnTo>
                  <a:lnTo>
                    <a:pt x="1938020" y="1499960"/>
                  </a:lnTo>
                  <a:lnTo>
                    <a:pt x="1882013" y="1501736"/>
                  </a:lnTo>
                  <a:lnTo>
                    <a:pt x="1825498" y="1500402"/>
                  </a:lnTo>
                  <a:lnTo>
                    <a:pt x="1768475" y="1495832"/>
                  </a:lnTo>
                  <a:lnTo>
                    <a:pt x="1711579" y="1487929"/>
                  </a:lnTo>
                  <a:lnTo>
                    <a:pt x="1658239" y="1477289"/>
                  </a:lnTo>
                  <a:lnTo>
                    <a:pt x="1607439" y="1463802"/>
                  </a:lnTo>
                  <a:lnTo>
                    <a:pt x="1559306" y="1447673"/>
                  </a:lnTo>
                  <a:lnTo>
                    <a:pt x="1514348" y="1429131"/>
                  </a:lnTo>
                  <a:lnTo>
                    <a:pt x="1472819" y="1408049"/>
                  </a:lnTo>
                  <a:lnTo>
                    <a:pt x="1434973" y="1384808"/>
                  </a:lnTo>
                  <a:lnTo>
                    <a:pt x="1401318" y="1359408"/>
                  </a:lnTo>
                  <a:lnTo>
                    <a:pt x="1351661" y="1374521"/>
                  </a:lnTo>
                  <a:lnTo>
                    <a:pt x="1300734" y="1387094"/>
                  </a:lnTo>
                  <a:lnTo>
                    <a:pt x="1248791" y="1397000"/>
                  </a:lnTo>
                  <a:lnTo>
                    <a:pt x="1196086" y="1404366"/>
                  </a:lnTo>
                  <a:lnTo>
                    <a:pt x="1143000" y="1409192"/>
                  </a:lnTo>
                  <a:lnTo>
                    <a:pt x="1089660" y="1411605"/>
                  </a:lnTo>
                  <a:lnTo>
                    <a:pt x="1036447" y="1411478"/>
                  </a:lnTo>
                  <a:lnTo>
                    <a:pt x="983615" y="1409065"/>
                  </a:lnTo>
                  <a:lnTo>
                    <a:pt x="931291" y="1404239"/>
                  </a:lnTo>
                  <a:lnTo>
                    <a:pt x="879983" y="1397000"/>
                  </a:lnTo>
                  <a:lnTo>
                    <a:pt x="829818" y="1387602"/>
                  </a:lnTo>
                  <a:lnTo>
                    <a:pt x="781050" y="1375918"/>
                  </a:lnTo>
                  <a:lnTo>
                    <a:pt x="733933" y="1361948"/>
                  </a:lnTo>
                  <a:lnTo>
                    <a:pt x="688848" y="1345946"/>
                  </a:lnTo>
                  <a:lnTo>
                    <a:pt x="646049" y="1327658"/>
                  </a:lnTo>
                  <a:lnTo>
                    <a:pt x="605790" y="1307338"/>
                  </a:lnTo>
                  <a:lnTo>
                    <a:pt x="568198" y="1284986"/>
                  </a:lnTo>
                  <a:lnTo>
                    <a:pt x="533654" y="1260602"/>
                  </a:lnTo>
                  <a:lnTo>
                    <a:pt x="502539" y="1234186"/>
                  </a:lnTo>
                  <a:lnTo>
                    <a:pt x="497840" y="1229741"/>
                  </a:lnTo>
                  <a:lnTo>
                    <a:pt x="495554" y="1227582"/>
                  </a:lnTo>
                  <a:lnTo>
                    <a:pt x="435356" y="1228852"/>
                  </a:lnTo>
                  <a:lnTo>
                    <a:pt x="377190" y="1224788"/>
                  </a:lnTo>
                  <a:lnTo>
                    <a:pt x="321945" y="1215771"/>
                  </a:lnTo>
                  <a:lnTo>
                    <a:pt x="270256" y="1202309"/>
                  </a:lnTo>
                  <a:lnTo>
                    <a:pt x="223139" y="1184656"/>
                  </a:lnTo>
                  <a:lnTo>
                    <a:pt x="181356" y="1163320"/>
                  </a:lnTo>
                  <a:lnTo>
                    <a:pt x="145923" y="1138555"/>
                  </a:lnTo>
                  <a:lnTo>
                    <a:pt x="117475" y="1110742"/>
                  </a:lnTo>
                  <a:lnTo>
                    <a:pt x="85090" y="1047369"/>
                  </a:lnTo>
                  <a:lnTo>
                    <a:pt x="84455" y="1002411"/>
                  </a:lnTo>
                  <a:lnTo>
                    <a:pt x="101092" y="959104"/>
                  </a:lnTo>
                  <a:lnTo>
                    <a:pt x="133985" y="918718"/>
                  </a:lnTo>
                  <a:lnTo>
                    <a:pt x="182372" y="882777"/>
                  </a:lnTo>
                  <a:lnTo>
                    <a:pt x="128143" y="861187"/>
                  </a:lnTo>
                  <a:lnTo>
                    <a:pt x="83058" y="835152"/>
                  </a:lnTo>
                  <a:lnTo>
                    <a:pt x="47244" y="805815"/>
                  </a:lnTo>
                  <a:lnTo>
                    <a:pt x="21209" y="773557"/>
                  </a:lnTo>
                  <a:lnTo>
                    <a:pt x="0" y="704342"/>
                  </a:lnTo>
                  <a:lnTo>
                    <a:pt x="5461" y="668909"/>
                  </a:lnTo>
                  <a:lnTo>
                    <a:pt x="22225" y="633857"/>
                  </a:lnTo>
                  <a:lnTo>
                    <a:pt x="50546" y="600202"/>
                  </a:lnTo>
                  <a:lnTo>
                    <a:pt x="83820" y="573405"/>
                  </a:lnTo>
                  <a:lnTo>
                    <a:pt x="123571" y="550164"/>
                  </a:lnTo>
                  <a:lnTo>
                    <a:pt x="169164" y="530860"/>
                  </a:lnTo>
                  <a:lnTo>
                    <a:pt x="219456" y="515620"/>
                  </a:lnTo>
                  <a:lnTo>
                    <a:pt x="273558" y="504952"/>
                  </a:lnTo>
                  <a:lnTo>
                    <a:pt x="330835" y="499110"/>
                  </a:lnTo>
                  <a:lnTo>
                    <a:pt x="333883" y="494411"/>
                  </a:lnTo>
                  <a:close/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45585" y="3843527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20">
                  <a:moveTo>
                    <a:pt x="83312" y="41783"/>
                  </a:moveTo>
                  <a:lnTo>
                    <a:pt x="80010" y="58039"/>
                  </a:lnTo>
                  <a:lnTo>
                    <a:pt x="71120" y="71247"/>
                  </a:lnTo>
                  <a:lnTo>
                    <a:pt x="57912" y="80137"/>
                  </a:lnTo>
                  <a:lnTo>
                    <a:pt x="41656" y="83439"/>
                  </a:lnTo>
                  <a:lnTo>
                    <a:pt x="25400" y="80137"/>
                  </a:lnTo>
                  <a:lnTo>
                    <a:pt x="12192" y="71247"/>
                  </a:lnTo>
                  <a:lnTo>
                    <a:pt x="3302" y="58039"/>
                  </a:lnTo>
                  <a:lnTo>
                    <a:pt x="0" y="41783"/>
                  </a:lnTo>
                  <a:lnTo>
                    <a:pt x="3302" y="25527"/>
                  </a:lnTo>
                  <a:lnTo>
                    <a:pt x="12192" y="12192"/>
                  </a:lnTo>
                  <a:lnTo>
                    <a:pt x="25400" y="3302"/>
                  </a:lnTo>
                  <a:lnTo>
                    <a:pt x="41656" y="0"/>
                  </a:lnTo>
                  <a:lnTo>
                    <a:pt x="57912" y="3302"/>
                  </a:lnTo>
                  <a:lnTo>
                    <a:pt x="71120" y="12192"/>
                  </a:lnTo>
                  <a:lnTo>
                    <a:pt x="80010" y="25527"/>
                  </a:lnTo>
                  <a:lnTo>
                    <a:pt x="83312" y="41783"/>
                  </a:lnTo>
                  <a:close/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99509" y="3911472"/>
              <a:ext cx="167005" cy="167005"/>
            </a:xfrm>
            <a:custGeom>
              <a:avLst/>
              <a:gdLst/>
              <a:ahLst/>
              <a:cxnLst/>
              <a:rect l="l" t="t" r="r" b="b"/>
              <a:pathLst>
                <a:path w="167004" h="167004">
                  <a:moveTo>
                    <a:pt x="166751" y="83439"/>
                  </a:moveTo>
                  <a:lnTo>
                    <a:pt x="160147" y="115951"/>
                  </a:lnTo>
                  <a:lnTo>
                    <a:pt x="142367" y="142494"/>
                  </a:lnTo>
                  <a:lnTo>
                    <a:pt x="115824" y="160274"/>
                  </a:lnTo>
                  <a:lnTo>
                    <a:pt x="83439" y="166878"/>
                  </a:lnTo>
                  <a:lnTo>
                    <a:pt x="50927" y="160274"/>
                  </a:lnTo>
                  <a:lnTo>
                    <a:pt x="24384" y="142494"/>
                  </a:lnTo>
                  <a:lnTo>
                    <a:pt x="6604" y="115951"/>
                  </a:lnTo>
                  <a:lnTo>
                    <a:pt x="0" y="83439"/>
                  </a:lnTo>
                  <a:lnTo>
                    <a:pt x="6604" y="50927"/>
                  </a:lnTo>
                  <a:lnTo>
                    <a:pt x="24384" y="24384"/>
                  </a:lnTo>
                  <a:lnTo>
                    <a:pt x="50927" y="6604"/>
                  </a:lnTo>
                  <a:lnTo>
                    <a:pt x="83439" y="0"/>
                  </a:lnTo>
                  <a:lnTo>
                    <a:pt x="115824" y="6604"/>
                  </a:lnTo>
                  <a:lnTo>
                    <a:pt x="142367" y="24384"/>
                  </a:lnTo>
                  <a:lnTo>
                    <a:pt x="160147" y="50927"/>
                  </a:lnTo>
                  <a:lnTo>
                    <a:pt x="166751" y="83439"/>
                  </a:lnTo>
                  <a:close/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26204" y="4020184"/>
              <a:ext cx="250190" cy="250190"/>
            </a:xfrm>
            <a:custGeom>
              <a:avLst/>
              <a:gdLst/>
              <a:ahLst/>
              <a:cxnLst/>
              <a:rect l="l" t="t" r="r" b="b"/>
              <a:pathLst>
                <a:path w="250189" h="250189">
                  <a:moveTo>
                    <a:pt x="250190" y="125095"/>
                  </a:moveTo>
                  <a:lnTo>
                    <a:pt x="240411" y="173736"/>
                  </a:lnTo>
                  <a:lnTo>
                    <a:pt x="213487" y="213487"/>
                  </a:lnTo>
                  <a:lnTo>
                    <a:pt x="173736" y="240411"/>
                  </a:lnTo>
                  <a:lnTo>
                    <a:pt x="125095" y="250190"/>
                  </a:lnTo>
                  <a:lnTo>
                    <a:pt x="76454" y="240411"/>
                  </a:lnTo>
                  <a:lnTo>
                    <a:pt x="36576" y="213487"/>
                  </a:lnTo>
                  <a:lnTo>
                    <a:pt x="9779" y="173736"/>
                  </a:lnTo>
                  <a:lnTo>
                    <a:pt x="0" y="125095"/>
                  </a:lnTo>
                  <a:lnTo>
                    <a:pt x="9779" y="76454"/>
                  </a:lnTo>
                  <a:lnTo>
                    <a:pt x="36576" y="36576"/>
                  </a:lnTo>
                  <a:lnTo>
                    <a:pt x="76454" y="9779"/>
                  </a:lnTo>
                  <a:lnTo>
                    <a:pt x="125095" y="0"/>
                  </a:lnTo>
                  <a:lnTo>
                    <a:pt x="173736" y="9779"/>
                  </a:lnTo>
                  <a:lnTo>
                    <a:pt x="213487" y="36576"/>
                  </a:lnTo>
                  <a:lnTo>
                    <a:pt x="240411" y="76454"/>
                  </a:lnTo>
                  <a:lnTo>
                    <a:pt x="250190" y="125095"/>
                  </a:lnTo>
                  <a:close/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79189" y="4992115"/>
              <a:ext cx="215265" cy="27940"/>
            </a:xfrm>
            <a:custGeom>
              <a:avLst/>
              <a:gdLst/>
              <a:ahLst/>
              <a:cxnLst/>
              <a:rect l="l" t="t" r="r" b="b"/>
              <a:pathLst>
                <a:path w="215264" h="27939">
                  <a:moveTo>
                    <a:pt x="214884" y="27686"/>
                  </a:moveTo>
                  <a:lnTo>
                    <a:pt x="158877" y="27813"/>
                  </a:lnTo>
                  <a:lnTo>
                    <a:pt x="103632" y="23114"/>
                  </a:lnTo>
                  <a:lnTo>
                    <a:pt x="50419" y="13843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89704" y="5322951"/>
              <a:ext cx="93980" cy="13335"/>
            </a:xfrm>
            <a:custGeom>
              <a:avLst/>
              <a:gdLst/>
              <a:ahLst/>
              <a:cxnLst/>
              <a:rect l="l" t="t" r="r" b="b"/>
              <a:pathLst>
                <a:path w="93979" h="13335">
                  <a:moveTo>
                    <a:pt x="93980" y="0"/>
                  </a:moveTo>
                  <a:lnTo>
                    <a:pt x="71120" y="4572"/>
                  </a:lnTo>
                  <a:lnTo>
                    <a:pt x="47752" y="8255"/>
                  </a:lnTo>
                  <a:lnTo>
                    <a:pt x="24003" y="11176"/>
                  </a:lnTo>
                  <a:lnTo>
                    <a:pt x="0" y="13208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7302" y="5408040"/>
              <a:ext cx="57150" cy="60960"/>
            </a:xfrm>
            <a:custGeom>
              <a:avLst/>
              <a:gdLst/>
              <a:ahLst/>
              <a:cxnLst/>
              <a:rect l="l" t="t" r="r" b="b"/>
              <a:pathLst>
                <a:path w="57150" h="60960">
                  <a:moveTo>
                    <a:pt x="56642" y="60452"/>
                  </a:moveTo>
                  <a:lnTo>
                    <a:pt x="40386" y="45974"/>
                  </a:lnTo>
                  <a:lnTo>
                    <a:pt x="25400" y="31115"/>
                  </a:lnTo>
                  <a:lnTo>
                    <a:pt x="11938" y="15748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19088" y="5317744"/>
              <a:ext cx="22860" cy="66675"/>
            </a:xfrm>
            <a:custGeom>
              <a:avLst/>
              <a:gdLst/>
              <a:ahLst/>
              <a:cxnLst/>
              <a:rect l="l" t="t" r="r" b="b"/>
              <a:pathLst>
                <a:path w="22860" h="66675">
                  <a:moveTo>
                    <a:pt x="22606" y="0"/>
                  </a:moveTo>
                  <a:lnTo>
                    <a:pt x="19304" y="16764"/>
                  </a:lnTo>
                  <a:lnTo>
                    <a:pt x="14478" y="33528"/>
                  </a:lnTo>
                  <a:lnTo>
                    <a:pt x="8001" y="50038"/>
                  </a:lnTo>
                  <a:lnTo>
                    <a:pt x="0" y="66421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91528" y="4907788"/>
              <a:ext cx="276225" cy="248285"/>
            </a:xfrm>
            <a:custGeom>
              <a:avLst/>
              <a:gdLst/>
              <a:ahLst/>
              <a:cxnLst/>
              <a:rect l="l" t="t" r="r" b="b"/>
              <a:pathLst>
                <a:path w="276225" h="248285">
                  <a:moveTo>
                    <a:pt x="0" y="0"/>
                  </a:moveTo>
                  <a:lnTo>
                    <a:pt x="60706" y="19558"/>
                  </a:lnTo>
                  <a:lnTo>
                    <a:pt x="115062" y="43434"/>
                  </a:lnTo>
                  <a:lnTo>
                    <a:pt x="162433" y="70993"/>
                  </a:lnTo>
                  <a:lnTo>
                    <a:pt x="202311" y="101854"/>
                  </a:lnTo>
                  <a:lnTo>
                    <a:pt x="234061" y="135382"/>
                  </a:lnTo>
                  <a:lnTo>
                    <a:pt x="257302" y="171323"/>
                  </a:lnTo>
                  <a:lnTo>
                    <a:pt x="271399" y="209042"/>
                  </a:lnTo>
                  <a:lnTo>
                    <a:pt x="275844" y="248031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19340" y="4643754"/>
              <a:ext cx="123189" cy="93345"/>
            </a:xfrm>
            <a:custGeom>
              <a:avLst/>
              <a:gdLst/>
              <a:ahLst/>
              <a:cxnLst/>
              <a:rect l="l" t="t" r="r" b="b"/>
              <a:pathLst>
                <a:path w="123190" h="93345">
                  <a:moveTo>
                    <a:pt x="122809" y="0"/>
                  </a:moveTo>
                  <a:lnTo>
                    <a:pt x="99568" y="26162"/>
                  </a:lnTo>
                  <a:lnTo>
                    <a:pt x="71120" y="50419"/>
                  </a:lnTo>
                  <a:lnTo>
                    <a:pt x="37719" y="72771"/>
                  </a:lnTo>
                  <a:lnTo>
                    <a:pt x="0" y="92964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47508" y="4298822"/>
              <a:ext cx="6985" cy="43815"/>
            </a:xfrm>
            <a:custGeom>
              <a:avLst/>
              <a:gdLst/>
              <a:ahLst/>
              <a:cxnLst/>
              <a:rect l="l" t="t" r="r" b="b"/>
              <a:pathLst>
                <a:path w="6984" h="43814">
                  <a:moveTo>
                    <a:pt x="0" y="0"/>
                  </a:moveTo>
                  <a:lnTo>
                    <a:pt x="3048" y="10922"/>
                  </a:lnTo>
                  <a:lnTo>
                    <a:pt x="5080" y="21844"/>
                  </a:lnTo>
                  <a:lnTo>
                    <a:pt x="6223" y="32766"/>
                  </a:lnTo>
                  <a:lnTo>
                    <a:pt x="6477" y="43815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63029" y="4191508"/>
              <a:ext cx="62865" cy="56515"/>
            </a:xfrm>
            <a:custGeom>
              <a:avLst/>
              <a:gdLst/>
              <a:ahLst/>
              <a:cxnLst/>
              <a:rect l="l" t="t" r="r" b="b"/>
              <a:pathLst>
                <a:path w="62865" h="56514">
                  <a:moveTo>
                    <a:pt x="0" y="56007"/>
                  </a:moveTo>
                  <a:lnTo>
                    <a:pt x="12954" y="41148"/>
                  </a:lnTo>
                  <a:lnTo>
                    <a:pt x="27813" y="26797"/>
                  </a:lnTo>
                  <a:lnTo>
                    <a:pt x="44450" y="13081"/>
                  </a:lnTo>
                  <a:lnTo>
                    <a:pt x="62865" y="0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74385" y="4225925"/>
              <a:ext cx="30480" cy="48260"/>
            </a:xfrm>
            <a:custGeom>
              <a:avLst/>
              <a:gdLst/>
              <a:ahLst/>
              <a:cxnLst/>
              <a:rect l="l" t="t" r="r" b="b"/>
              <a:pathLst>
                <a:path w="30479" h="48260">
                  <a:moveTo>
                    <a:pt x="0" y="48260"/>
                  </a:moveTo>
                  <a:lnTo>
                    <a:pt x="5588" y="35814"/>
                  </a:lnTo>
                  <a:lnTo>
                    <a:pt x="12573" y="23622"/>
                  </a:lnTo>
                  <a:lnTo>
                    <a:pt x="20828" y="11684"/>
                  </a:lnTo>
                  <a:lnTo>
                    <a:pt x="30480" y="0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83759" y="4290695"/>
              <a:ext cx="110489" cy="46990"/>
            </a:xfrm>
            <a:custGeom>
              <a:avLst/>
              <a:gdLst/>
              <a:ahLst/>
              <a:cxnLst/>
              <a:rect l="l" t="t" r="r" b="b"/>
              <a:pathLst>
                <a:path w="110489" h="46989">
                  <a:moveTo>
                    <a:pt x="0" y="0"/>
                  </a:moveTo>
                  <a:lnTo>
                    <a:pt x="29464" y="10287"/>
                  </a:lnTo>
                  <a:lnTo>
                    <a:pt x="57658" y="21463"/>
                  </a:lnTo>
                  <a:lnTo>
                    <a:pt x="84709" y="33655"/>
                  </a:lnTo>
                  <a:lnTo>
                    <a:pt x="110236" y="46863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26890" y="4609591"/>
              <a:ext cx="19685" cy="49530"/>
            </a:xfrm>
            <a:custGeom>
              <a:avLst/>
              <a:gdLst/>
              <a:ahLst/>
              <a:cxnLst/>
              <a:rect l="l" t="t" r="r" b="b"/>
              <a:pathLst>
                <a:path w="19685" h="49529">
                  <a:moveTo>
                    <a:pt x="19177" y="49276"/>
                  </a:moveTo>
                  <a:lnTo>
                    <a:pt x="13081" y="37084"/>
                  </a:lnTo>
                  <a:lnTo>
                    <a:pt x="7874" y="24765"/>
                  </a:lnTo>
                  <a:lnTo>
                    <a:pt x="3429" y="12446"/>
                  </a:lnTo>
                  <a:lnTo>
                    <a:pt x="0" y="0"/>
                  </a:lnTo>
                </a:path>
              </a:pathLst>
            </a:custGeom>
            <a:ln w="609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48200" y="4343400"/>
              <a:ext cx="225773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prstClr val="black"/>
                  </a:solidFill>
                  <a:cs typeface="Calibri"/>
                </a:rPr>
                <a:t>The </a:t>
              </a:r>
              <a:r>
                <a:rPr lang="it-IT" dirty="0" err="1">
                  <a:solidFill>
                    <a:prstClr val="black"/>
                  </a:solidFill>
                  <a:cs typeface="Calibri"/>
                </a:rPr>
                <a:t>three</a:t>
              </a:r>
              <a:r>
                <a:rPr lang="it-IT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it-IT" dirty="0" err="1" smtClean="0">
                  <a:solidFill>
                    <a:prstClr val="black"/>
                  </a:solidFill>
                  <a:cs typeface="Calibri"/>
                </a:rPr>
                <a:t>aspects</a:t>
              </a:r>
              <a:r>
                <a:rPr lang="it-IT" dirty="0" smtClean="0">
                  <a:solidFill>
                    <a:prstClr val="black"/>
                  </a:solidFill>
                  <a:cs typeface="Calibri"/>
                </a:rPr>
                <a:t> are </a:t>
              </a:r>
            </a:p>
            <a:p>
              <a:r>
                <a:rPr lang="it-IT" dirty="0" err="1" smtClean="0">
                  <a:solidFill>
                    <a:prstClr val="black"/>
                  </a:solidFill>
                  <a:cs typeface="Calibri"/>
                </a:rPr>
                <a:t>closely</a:t>
              </a:r>
              <a:r>
                <a:rPr lang="it-IT" dirty="0" smtClean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it-IT" dirty="0" err="1">
                  <a:solidFill>
                    <a:prstClr val="black"/>
                  </a:solidFill>
                  <a:cs typeface="Calibri"/>
                </a:rPr>
                <a:t>linked</a:t>
              </a:r>
              <a:r>
                <a:rPr lang="it-IT" dirty="0">
                  <a:solidFill>
                    <a:prstClr val="black"/>
                  </a:solidFill>
                  <a:cs typeface="Calibri"/>
                </a:rPr>
                <a:t>..</a:t>
              </a:r>
              <a:endParaRPr lang="it-IT" dirty="0" smtClean="0"/>
            </a:p>
            <a:p>
              <a:endParaRPr lang="en-US" dirty="0"/>
            </a:p>
          </p:txBody>
        </p:sp>
      </p:grpSp>
      <p:sp>
        <p:nvSpPr>
          <p:cNvPr id="33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 smtClean="0">
                <a:latin typeface="Calibri"/>
                <a:cs typeface="Calibri"/>
              </a:rPr>
              <a:t>ESG  for </a:t>
            </a:r>
            <a:r>
              <a:rPr lang="it-IT" sz="2400" dirty="0" err="1" smtClean="0">
                <a:latin typeface="Calibri"/>
                <a:cs typeface="Calibri"/>
              </a:rPr>
              <a:t>Internal</a:t>
            </a:r>
            <a:r>
              <a:rPr lang="it-IT" sz="2400" dirty="0" smtClean="0">
                <a:latin typeface="Calibri"/>
                <a:cs typeface="Calibri"/>
              </a:rPr>
              <a:t> </a:t>
            </a:r>
            <a:r>
              <a:rPr lang="it-IT" sz="2400" dirty="0" err="1" smtClean="0">
                <a:latin typeface="Calibri"/>
                <a:cs typeface="Calibri"/>
              </a:rPr>
              <a:t>Quality</a:t>
            </a:r>
            <a:r>
              <a:rPr lang="it-IT" sz="2400" dirty="0" smtClean="0">
                <a:latin typeface="Calibri"/>
                <a:cs typeface="Calibri"/>
              </a:rPr>
              <a:t> Assurance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974202" cy="3554819"/>
          </a:xfrm>
        </p:spPr>
        <p:txBody>
          <a:bodyPr/>
          <a:lstStyle/>
          <a:p>
            <a:r>
              <a:rPr lang="en-US" dirty="0"/>
              <a:t>1.1 Policies for Quality </a:t>
            </a:r>
            <a:r>
              <a:rPr lang="en-US" dirty="0" smtClean="0"/>
              <a:t>Assurance</a:t>
            </a:r>
            <a:endParaRPr lang="en-US" dirty="0"/>
          </a:p>
          <a:p>
            <a:r>
              <a:rPr lang="en-US" dirty="0"/>
              <a:t>1.2 Designing and approval of </a:t>
            </a:r>
            <a:r>
              <a:rPr lang="en-US" dirty="0" smtClean="0"/>
              <a:t>curricula</a:t>
            </a:r>
            <a:endParaRPr lang="en-US" dirty="0"/>
          </a:p>
          <a:p>
            <a:r>
              <a:rPr lang="en-US" dirty="0"/>
              <a:t>1.3 Learning, teaching and profit occurs </a:t>
            </a:r>
            <a:r>
              <a:rPr lang="en-US" dirty="0" smtClean="0"/>
              <a:t>focused learner</a:t>
            </a:r>
            <a:endParaRPr lang="en-US" dirty="0"/>
          </a:p>
          <a:p>
            <a:r>
              <a:rPr lang="en-US" dirty="0"/>
              <a:t>1.4 Admission of students, career progression, </a:t>
            </a:r>
            <a:r>
              <a:rPr lang="en-US" dirty="0" smtClean="0"/>
              <a:t>recognition and certification</a:t>
            </a:r>
            <a:endParaRPr lang="en-US" dirty="0"/>
          </a:p>
          <a:p>
            <a:r>
              <a:rPr lang="en-US" dirty="0"/>
              <a:t>1.5 Teaching </a:t>
            </a:r>
            <a:r>
              <a:rPr lang="en-US" dirty="0" smtClean="0"/>
              <a:t>staff</a:t>
            </a:r>
          </a:p>
          <a:p>
            <a:r>
              <a:rPr lang="en-US" dirty="0"/>
              <a:t>1.6 </a:t>
            </a:r>
            <a:r>
              <a:rPr lang="en-US" dirty="0" smtClean="0"/>
              <a:t>Education Resources for student </a:t>
            </a:r>
            <a:r>
              <a:rPr lang="en-US" dirty="0"/>
              <a:t>support</a:t>
            </a:r>
          </a:p>
          <a:p>
            <a:r>
              <a:rPr lang="en-US" dirty="0"/>
              <a:t>1.7 Information Management</a:t>
            </a:r>
          </a:p>
          <a:p>
            <a:r>
              <a:rPr lang="en-US" dirty="0"/>
              <a:t>1.8 Disclosure of Information</a:t>
            </a:r>
          </a:p>
          <a:p>
            <a:r>
              <a:rPr lang="en-US" dirty="0"/>
              <a:t>1.9 </a:t>
            </a:r>
            <a:r>
              <a:rPr lang="en-US" dirty="0" smtClean="0"/>
              <a:t>Continuous monitoring </a:t>
            </a:r>
            <a:r>
              <a:rPr lang="en-US" dirty="0"/>
              <a:t>and periodic review of study programs</a:t>
            </a:r>
          </a:p>
          <a:p>
            <a:r>
              <a:rPr lang="en-US" dirty="0" smtClean="0"/>
              <a:t>1.10 </a:t>
            </a:r>
            <a:r>
              <a:rPr lang="en-US" dirty="0"/>
              <a:t>P</a:t>
            </a:r>
            <a:r>
              <a:rPr lang="en-US" dirty="0" smtClean="0"/>
              <a:t>eriodic external quality assurance process</a:t>
            </a:r>
            <a:endParaRPr lang="en-US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2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it-IT" sz="2400" dirty="0"/>
              <a:t>1.1 Policy for </a:t>
            </a:r>
            <a:r>
              <a:rPr lang="it-IT" sz="2400" dirty="0" err="1"/>
              <a:t>Quality</a:t>
            </a:r>
            <a:r>
              <a:rPr lang="it-IT" sz="2400" dirty="0"/>
              <a:t> Assurance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Standard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193899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The Institutions should have </a:t>
            </a:r>
            <a:r>
              <a:rPr lang="en-US" b="1" dirty="0"/>
              <a:t>a policy for </a:t>
            </a:r>
            <a:r>
              <a:rPr lang="en-US" b="1" dirty="0" smtClean="0"/>
              <a:t>ensuring Quality</a:t>
            </a:r>
            <a:r>
              <a:rPr lang="en-US" dirty="0"/>
              <a:t>, which is public and part of their </a:t>
            </a:r>
            <a:r>
              <a:rPr lang="en-US" b="1" dirty="0"/>
              <a:t>management </a:t>
            </a:r>
            <a:r>
              <a:rPr lang="en-US" b="1" dirty="0" smtClean="0"/>
              <a:t>strategy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internal stakeholders should develop and implement </a:t>
            </a:r>
            <a:r>
              <a:rPr lang="en-US" dirty="0" smtClean="0"/>
              <a:t>such policy </a:t>
            </a:r>
            <a:r>
              <a:rPr lang="en-US" dirty="0"/>
              <a:t>by means of </a:t>
            </a:r>
            <a:r>
              <a:rPr lang="en-US" b="1" dirty="0"/>
              <a:t>appropriate structures and processes</a:t>
            </a:r>
            <a:r>
              <a:rPr lang="en-US" dirty="0"/>
              <a:t>, </a:t>
            </a:r>
            <a:r>
              <a:rPr lang="en-US" dirty="0" smtClean="0"/>
              <a:t>also involving </a:t>
            </a:r>
            <a:r>
              <a:rPr lang="en-US" b="1" dirty="0"/>
              <a:t>external stakeholders</a:t>
            </a:r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25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54140" cy="916305"/>
          </a:xfrm>
          <a:prstGeom prst="rect">
            <a:avLst/>
          </a:prstGeom>
        </p:spPr>
        <p:txBody>
          <a:bodyPr vert="horz" wrap="square" lIns="0" tIns="373897" rIns="0" bIns="0" rtlCol="0">
            <a:normAutofit fontScale="90000"/>
          </a:bodyPr>
          <a:lstStyle/>
          <a:p>
            <a:pPr marL="3175" algn="ctr">
              <a:lnSpc>
                <a:spcPct val="100000"/>
              </a:lnSpc>
            </a:pPr>
            <a:r>
              <a:rPr lang="en-GB" sz="2400" dirty="0" smtClean="0"/>
              <a:t>1.1 Policy for Quality Assurance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Guidelines</a:t>
            </a:r>
            <a:endParaRPr lang="en-GB" sz="24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974202" cy="378565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 quality </a:t>
            </a:r>
            <a:r>
              <a:rPr lang="en-US" sz="2400" dirty="0"/>
              <a:t>assurance policy promotes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b="1" dirty="0"/>
              <a:t>organization</a:t>
            </a:r>
            <a:r>
              <a:rPr lang="en-US" sz="2000" dirty="0"/>
              <a:t> of the quality assurance system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b="1" dirty="0"/>
              <a:t>direct assumption of responsibility </a:t>
            </a:r>
            <a:r>
              <a:rPr lang="en-US" sz="2000" dirty="0"/>
              <a:t>for the quality assurance </a:t>
            </a:r>
            <a:r>
              <a:rPr lang="en-US" sz="2000" dirty="0" smtClean="0"/>
              <a:t>from departments</a:t>
            </a:r>
            <a:r>
              <a:rPr lang="en-US" sz="2000" dirty="0"/>
              <a:t>, schools, faculties and other organizational structures </a:t>
            </a:r>
            <a:r>
              <a:rPr lang="en-US" sz="2000" dirty="0" smtClean="0"/>
              <a:t>or institutional management</a:t>
            </a:r>
            <a:r>
              <a:rPr lang="en-US" sz="2000" dirty="0"/>
              <a:t> </a:t>
            </a:r>
            <a:r>
              <a:rPr lang="en-US" sz="2000" dirty="0" smtClean="0"/>
              <a:t>and by </a:t>
            </a:r>
            <a:r>
              <a:rPr lang="en-US" sz="2000" dirty="0"/>
              <a:t>individual teachers and students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integrity </a:t>
            </a:r>
            <a:r>
              <a:rPr lang="en-US" sz="2000" b="1" dirty="0"/>
              <a:t>and freedom </a:t>
            </a:r>
            <a:r>
              <a:rPr lang="en-US" sz="2000" b="1" dirty="0" smtClean="0"/>
              <a:t>of academic activity</a:t>
            </a:r>
            <a:r>
              <a:rPr lang="en-US" sz="2000" dirty="0" smtClean="0"/>
              <a:t>, as well as maximum control against academic fraud (reputation)</a:t>
            </a:r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vigilance </a:t>
            </a:r>
            <a:r>
              <a:rPr lang="en-US" sz="2000" b="1" dirty="0"/>
              <a:t>against intolerance or discrimination </a:t>
            </a:r>
            <a:r>
              <a:rPr lang="en-US" sz="2000" dirty="0"/>
              <a:t>of any </a:t>
            </a:r>
            <a:r>
              <a:rPr lang="en-US" sz="2000" dirty="0" smtClean="0"/>
              <a:t>kind towards students </a:t>
            </a:r>
            <a:r>
              <a:rPr lang="en-US" sz="2000" dirty="0"/>
              <a:t>or teachers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involvement of </a:t>
            </a:r>
            <a:r>
              <a:rPr lang="en-US" sz="2000" b="1" dirty="0"/>
              <a:t>external stakeholders </a:t>
            </a:r>
            <a:r>
              <a:rPr lang="en-US" sz="2000" dirty="0"/>
              <a:t>in </a:t>
            </a:r>
            <a:r>
              <a:rPr lang="en-US" sz="2000" dirty="0" smtClean="0"/>
              <a:t>ensuring quality</a:t>
            </a:r>
            <a:endParaRPr lang="en-US" sz="2000" dirty="0"/>
          </a:p>
        </p:txBody>
      </p:sp>
      <p:sp>
        <p:nvSpPr>
          <p:cNvPr id="6" name="object 10"/>
          <p:cNvSpPr/>
          <p:nvPr/>
        </p:nvSpPr>
        <p:spPr>
          <a:xfrm>
            <a:off x="7126415" y="44256"/>
            <a:ext cx="1984247" cy="7101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16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3218</Words>
  <Application>Microsoft Office PowerPoint</Application>
  <PresentationFormat>Екран (4:3)</PresentationFormat>
  <Paragraphs>402</Paragraphs>
  <Slides>59</Slides>
  <Notes>59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59</vt:i4>
      </vt:variant>
    </vt:vector>
  </HeadingPairs>
  <TitlesOfParts>
    <vt:vector size="63" baseType="lpstr">
      <vt:lpstr>Arial</vt:lpstr>
      <vt:lpstr>Calibri</vt:lpstr>
      <vt:lpstr>Times New Roman</vt:lpstr>
      <vt:lpstr>Office Theme</vt:lpstr>
      <vt:lpstr>Презентація PowerPoint</vt:lpstr>
      <vt:lpstr>Some context and basic concepts</vt:lpstr>
      <vt:lpstr>What are the European Standardsand Guidelines (ESG)</vt:lpstr>
      <vt:lpstr>ESG Objectives are:</vt:lpstr>
      <vt:lpstr>ESG are based on the following principles:</vt:lpstr>
      <vt:lpstr>ESG are involve three main aspects</vt:lpstr>
      <vt:lpstr>ESG  for Internal Quality Assurance</vt:lpstr>
      <vt:lpstr>1.1 Policy for Quality Assurance  Standard</vt:lpstr>
      <vt:lpstr>1.1 Policy for Quality Assurance  Guidelines</vt:lpstr>
      <vt:lpstr>1.1 Policy for Quality Assurance What is the status in Italy ?</vt:lpstr>
      <vt:lpstr>1.1 Policy for Quality Assurance  What is the status in UNITN ?</vt:lpstr>
      <vt:lpstr>1.1 Policy for Quality Assurance  What is the status in your institution ?</vt:lpstr>
      <vt:lpstr>1.2 Designing and approval of curricula  Standard</vt:lpstr>
      <vt:lpstr>1.2 Designing and approval of curricula  Guidelines</vt:lpstr>
      <vt:lpstr>1.2 Designing and approval of curricula What is the status in Italy ?</vt:lpstr>
      <vt:lpstr>1.2 Designing and approval of curricula  What is the status in UNITN?</vt:lpstr>
      <vt:lpstr>1.2 Designing and approval of curricula  What is the status in your institutions ?</vt:lpstr>
      <vt:lpstr>1.3 Learning, teaching and profit testing  focused on the student  Standard</vt:lpstr>
      <vt:lpstr>1.3 Learning, teaching and profit testing focused on the student  Guidelines</vt:lpstr>
      <vt:lpstr>1.3 Learning, teaching and profit testing focused on the student  What is the status in Italy ?</vt:lpstr>
      <vt:lpstr>1.3 Learning, teaching and profit testing focused on the student  What is the status in UNITN ?</vt:lpstr>
      <vt:lpstr>1.3 Learning, teaching and profit testing focused on the student  What is the status in your institutions ?</vt:lpstr>
      <vt:lpstr>1.4 Admission of students, career progression, recognition and certification  Standard</vt:lpstr>
      <vt:lpstr>1.4 Admission of students, career progression, recognition and certification  Guidelines</vt:lpstr>
      <vt:lpstr>1.4 Admission of students, career progression, recognition and certification  What is the status in Italy ?</vt:lpstr>
      <vt:lpstr>1.4 Admission of students, career progression, recognition and certification  What is the status in UNITN ?</vt:lpstr>
      <vt:lpstr>1.4 Admission of students, career progression, recognition and certification  What is the status in your institutions ?</vt:lpstr>
      <vt:lpstr>1.5 Teaching staff  Standard</vt:lpstr>
      <vt:lpstr>1.5 Teaching staff  Guidelines</vt:lpstr>
      <vt:lpstr>1.5 Teaching staff  What is the status in Italy ?</vt:lpstr>
      <vt:lpstr>1.5 Teaching staff  What is the status in UNITN ?</vt:lpstr>
      <vt:lpstr>1.5 Teaching staff  What is the status in your institutions?</vt:lpstr>
      <vt:lpstr>1.6 Learning resources to support students  Standard</vt:lpstr>
      <vt:lpstr>1.6 Learning resources to support students  Guidelines</vt:lpstr>
      <vt:lpstr>1.6 Learning resources to support students  What is the status in Italy ?</vt:lpstr>
      <vt:lpstr>1.6 Learning resources to support students  What is the status in UNITN?</vt:lpstr>
      <vt:lpstr>1.6 Learning resources to support students  What is the status in your institutions ?</vt:lpstr>
      <vt:lpstr>1.7 Information Management  Standard</vt:lpstr>
      <vt:lpstr>1.7 Information Management  Guidelines</vt:lpstr>
      <vt:lpstr>1.7 Information Management  What is the status in Italy ?</vt:lpstr>
      <vt:lpstr>1.7 Information Management  What is the status in UNITN ?</vt:lpstr>
      <vt:lpstr>1.7 Information Management  What is the status in your institutions ?</vt:lpstr>
      <vt:lpstr>1.8 Disclosure of Information  Standard</vt:lpstr>
      <vt:lpstr>1.8 Disclosure of Information  Guidelines</vt:lpstr>
      <vt:lpstr>1.8 Disclosure of Information  What is the status in Italy ?</vt:lpstr>
      <vt:lpstr>1.8 Disclosure of Information  What is the status in UNITN ?</vt:lpstr>
      <vt:lpstr>1.8 Disclosure of Information  What is the status in your institutions ?</vt:lpstr>
      <vt:lpstr>1.9 Continuous monitoring and  periodic review of curricula  Standard</vt:lpstr>
      <vt:lpstr>1.9 Continuous monitoring and  periodic review of curricula  Guidelines</vt:lpstr>
      <vt:lpstr>1.9 Continuous monitoring and  periodic review of curricula  What is the status in Italy ?</vt:lpstr>
      <vt:lpstr>1.9 Continuous monitoring and  periodic review of curricula  What is the status in UNITN ?</vt:lpstr>
      <vt:lpstr>1.9 Continuous monitoring and  periodic review of curricula  What is the status in your institutions ?</vt:lpstr>
      <vt:lpstr>1.10 Periodic external Quality Assurance  Standard</vt:lpstr>
      <vt:lpstr>1.10 Periodic external Quality Assurance  Guidelines</vt:lpstr>
      <vt:lpstr>1.10 Periodic external Quality Assurance  What is the status in Italy ?</vt:lpstr>
      <vt:lpstr>1.10 Periodic external Quality Assurance  What is the status in UNITN ?</vt:lpstr>
      <vt:lpstr>1.10 Periodic external Quality Assurance  What is the status in your institutions ?</vt:lpstr>
      <vt:lpstr>Internal Quality Assurance Evaluation National vs UNITN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LNU</dc:creator>
  <cp:lastModifiedBy>Користувач Windows</cp:lastModifiedBy>
  <cp:revision>66</cp:revision>
  <dcterms:created xsi:type="dcterms:W3CDTF">2016-07-16T14:29:16Z</dcterms:created>
  <dcterms:modified xsi:type="dcterms:W3CDTF">2018-03-29T10:35:50Z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2016-07-16T00:00:00Z</vt:filetime>
  </property>
</Properties>
</file>